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  <p:sldId id="263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41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22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61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86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31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80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07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45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21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11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1EC0-BBDB-4238-BD3B-778FD4FEC737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62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D1EC0-BBDB-4238-BD3B-778FD4FEC737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20345-08C9-4BD4-B14E-A5AEF09338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73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rapezoid 84"/>
          <p:cNvSpPr/>
          <p:nvPr/>
        </p:nvSpPr>
        <p:spPr>
          <a:xfrm>
            <a:off x="8915401" y="146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Vorlagen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84" name="Trapezoid 83"/>
          <p:cNvSpPr/>
          <p:nvPr/>
        </p:nvSpPr>
        <p:spPr>
          <a:xfrm>
            <a:off x="2759227" y="146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Vorlagen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431322" y="370936"/>
            <a:ext cx="5236233" cy="524486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2898477" y="1373723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Kurztitel Anwendungsfall 3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2898477" y="1123557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Kurztitel Anwendungsfall 2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898477" y="873391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Kurztitel Anwendungsfall 1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2" name="Trapezoid 51"/>
          <p:cNvSpPr/>
          <p:nvPr/>
        </p:nvSpPr>
        <p:spPr>
          <a:xfrm>
            <a:off x="1643332" y="146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Verwaltung</a:t>
            </a:r>
          </a:p>
        </p:txBody>
      </p:sp>
      <p:sp>
        <p:nvSpPr>
          <p:cNvPr id="53" name="Trapezoid 52"/>
          <p:cNvSpPr/>
          <p:nvPr/>
        </p:nvSpPr>
        <p:spPr>
          <a:xfrm>
            <a:off x="431321" y="146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2"/>
                </a:solidFill>
              </a:rPr>
              <a:t>Übersicht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29728" y="534837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&gt; </a:t>
            </a:r>
            <a:r>
              <a:rPr lang="de-DE" sz="1600" dirty="0" err="1" smtClean="0"/>
              <a:t>LZPh</a:t>
            </a:r>
            <a:endParaRPr lang="de-DE" sz="1600" dirty="0"/>
          </a:p>
        </p:txBody>
      </p:sp>
      <p:sp>
        <p:nvSpPr>
          <p:cNvPr id="44" name="Textfeld 43"/>
          <p:cNvSpPr txBox="1"/>
          <p:nvPr/>
        </p:nvSpPr>
        <p:spPr>
          <a:xfrm>
            <a:off x="818898" y="873391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1.1</a:t>
            </a:r>
            <a:endParaRPr lang="de-DE" sz="1400" dirty="0"/>
          </a:p>
        </p:txBody>
      </p:sp>
      <p:sp>
        <p:nvSpPr>
          <p:cNvPr id="47" name="Textfeld 46"/>
          <p:cNvSpPr txBox="1"/>
          <p:nvPr/>
        </p:nvSpPr>
        <p:spPr>
          <a:xfrm>
            <a:off x="818898" y="1139758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1.2</a:t>
            </a:r>
            <a:endParaRPr lang="de-DE" sz="1400" dirty="0"/>
          </a:p>
        </p:txBody>
      </p:sp>
      <p:sp>
        <p:nvSpPr>
          <p:cNvPr id="48" name="Textfeld 47"/>
          <p:cNvSpPr txBox="1"/>
          <p:nvPr/>
        </p:nvSpPr>
        <p:spPr>
          <a:xfrm>
            <a:off x="818898" y="1406125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1.3</a:t>
            </a:r>
            <a:endParaRPr lang="de-DE" sz="1400" dirty="0"/>
          </a:p>
        </p:txBody>
      </p:sp>
      <p:sp>
        <p:nvSpPr>
          <p:cNvPr id="49" name="Textfeld 48"/>
          <p:cNvSpPr txBox="1"/>
          <p:nvPr/>
        </p:nvSpPr>
        <p:spPr>
          <a:xfrm>
            <a:off x="818898" y="1672492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1.4</a:t>
            </a:r>
            <a:endParaRPr lang="de-DE" sz="1400" dirty="0"/>
          </a:p>
        </p:txBody>
      </p:sp>
      <p:sp>
        <p:nvSpPr>
          <p:cNvPr id="51" name="Textfeld 50"/>
          <p:cNvSpPr txBox="1"/>
          <p:nvPr/>
        </p:nvSpPr>
        <p:spPr>
          <a:xfrm>
            <a:off x="818898" y="1938859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1.5</a:t>
            </a:r>
            <a:endParaRPr lang="de-DE" sz="1400" dirty="0"/>
          </a:p>
        </p:txBody>
      </p:sp>
      <p:sp>
        <p:nvSpPr>
          <p:cNvPr id="54" name="Textfeld 53"/>
          <p:cNvSpPr txBox="1"/>
          <p:nvPr/>
        </p:nvSpPr>
        <p:spPr>
          <a:xfrm>
            <a:off x="629728" y="2246636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&gt; BIM-Ziel</a:t>
            </a:r>
            <a:endParaRPr lang="de-DE" sz="1600" dirty="0"/>
          </a:p>
        </p:txBody>
      </p:sp>
      <p:sp>
        <p:nvSpPr>
          <p:cNvPr id="55" name="Textfeld 54"/>
          <p:cNvSpPr txBox="1"/>
          <p:nvPr/>
        </p:nvSpPr>
        <p:spPr>
          <a:xfrm>
            <a:off x="818898" y="2585190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2.1</a:t>
            </a:r>
            <a:endParaRPr lang="de-DE" sz="1400" dirty="0"/>
          </a:p>
        </p:txBody>
      </p:sp>
      <p:sp>
        <p:nvSpPr>
          <p:cNvPr id="56" name="Textfeld 55"/>
          <p:cNvSpPr txBox="1"/>
          <p:nvPr/>
        </p:nvSpPr>
        <p:spPr>
          <a:xfrm>
            <a:off x="818898" y="2851557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2.2</a:t>
            </a:r>
            <a:endParaRPr lang="de-DE" sz="1400" dirty="0"/>
          </a:p>
        </p:txBody>
      </p:sp>
      <p:sp>
        <p:nvSpPr>
          <p:cNvPr id="57" name="Textfeld 56"/>
          <p:cNvSpPr txBox="1"/>
          <p:nvPr/>
        </p:nvSpPr>
        <p:spPr>
          <a:xfrm>
            <a:off x="818898" y="3117924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2.3</a:t>
            </a:r>
            <a:endParaRPr lang="de-DE" sz="1400" dirty="0"/>
          </a:p>
        </p:txBody>
      </p:sp>
      <p:sp>
        <p:nvSpPr>
          <p:cNvPr id="58" name="Textfeld 57"/>
          <p:cNvSpPr txBox="1"/>
          <p:nvPr/>
        </p:nvSpPr>
        <p:spPr>
          <a:xfrm>
            <a:off x="818898" y="3384291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2.4</a:t>
            </a:r>
            <a:endParaRPr lang="de-DE" sz="1400" dirty="0"/>
          </a:p>
        </p:txBody>
      </p:sp>
      <p:sp>
        <p:nvSpPr>
          <p:cNvPr id="59" name="Textfeld 58"/>
          <p:cNvSpPr txBox="1"/>
          <p:nvPr/>
        </p:nvSpPr>
        <p:spPr>
          <a:xfrm>
            <a:off x="818898" y="3650658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2.5</a:t>
            </a:r>
            <a:endParaRPr lang="de-DE" sz="1400" dirty="0"/>
          </a:p>
        </p:txBody>
      </p:sp>
      <p:sp>
        <p:nvSpPr>
          <p:cNvPr id="60" name="Textfeld 59"/>
          <p:cNvSpPr txBox="1"/>
          <p:nvPr/>
        </p:nvSpPr>
        <p:spPr>
          <a:xfrm>
            <a:off x="629728" y="395843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&gt; Klasse</a:t>
            </a:r>
            <a:endParaRPr lang="de-DE" sz="1600" dirty="0"/>
          </a:p>
        </p:txBody>
      </p:sp>
      <p:sp>
        <p:nvSpPr>
          <p:cNvPr id="61" name="Rechteck 60"/>
          <p:cNvSpPr/>
          <p:nvPr/>
        </p:nvSpPr>
        <p:spPr>
          <a:xfrm>
            <a:off x="6685473" y="370936"/>
            <a:ext cx="5236233" cy="524486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9152628" y="1123557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Kurztitel Anwendungsfall 2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9152628" y="873391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Kurztitel Anwendungsfall 1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65" name="Trapezoid 64"/>
          <p:cNvSpPr/>
          <p:nvPr/>
        </p:nvSpPr>
        <p:spPr>
          <a:xfrm>
            <a:off x="7897483" y="146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Verwaltung</a:t>
            </a:r>
          </a:p>
        </p:txBody>
      </p:sp>
      <p:sp>
        <p:nvSpPr>
          <p:cNvPr id="66" name="Trapezoid 65"/>
          <p:cNvSpPr/>
          <p:nvPr/>
        </p:nvSpPr>
        <p:spPr>
          <a:xfrm>
            <a:off x="6685472" y="146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2"/>
                </a:solidFill>
              </a:rPr>
              <a:t>Übersicht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6883879" y="534837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&gt; </a:t>
            </a:r>
            <a:r>
              <a:rPr lang="de-DE" sz="1600" dirty="0" err="1" smtClean="0"/>
              <a:t>LZPh</a:t>
            </a:r>
            <a:endParaRPr lang="de-DE" sz="1600" dirty="0"/>
          </a:p>
        </p:txBody>
      </p:sp>
      <p:sp>
        <p:nvSpPr>
          <p:cNvPr id="68" name="Textfeld 67"/>
          <p:cNvSpPr txBox="1"/>
          <p:nvPr/>
        </p:nvSpPr>
        <p:spPr>
          <a:xfrm>
            <a:off x="7073049" y="873391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x Wert 1.1</a:t>
            </a:r>
            <a:endParaRPr lang="de-DE" sz="1400" dirty="0"/>
          </a:p>
        </p:txBody>
      </p:sp>
      <p:sp>
        <p:nvSpPr>
          <p:cNvPr id="69" name="Textfeld 68"/>
          <p:cNvSpPr txBox="1"/>
          <p:nvPr/>
        </p:nvSpPr>
        <p:spPr>
          <a:xfrm>
            <a:off x="7073049" y="1139758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1.2</a:t>
            </a:r>
            <a:endParaRPr lang="de-DE" sz="1400" dirty="0"/>
          </a:p>
        </p:txBody>
      </p:sp>
      <p:sp>
        <p:nvSpPr>
          <p:cNvPr id="70" name="Textfeld 69"/>
          <p:cNvSpPr txBox="1"/>
          <p:nvPr/>
        </p:nvSpPr>
        <p:spPr>
          <a:xfrm>
            <a:off x="7073049" y="1406125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1.3</a:t>
            </a:r>
            <a:endParaRPr lang="de-DE" sz="1400" dirty="0"/>
          </a:p>
        </p:txBody>
      </p:sp>
      <p:sp>
        <p:nvSpPr>
          <p:cNvPr id="71" name="Textfeld 70"/>
          <p:cNvSpPr txBox="1"/>
          <p:nvPr/>
        </p:nvSpPr>
        <p:spPr>
          <a:xfrm>
            <a:off x="7073049" y="1672492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1.4</a:t>
            </a:r>
            <a:endParaRPr lang="de-DE" sz="1400" dirty="0"/>
          </a:p>
        </p:txBody>
      </p:sp>
      <p:sp>
        <p:nvSpPr>
          <p:cNvPr id="72" name="Textfeld 71"/>
          <p:cNvSpPr txBox="1"/>
          <p:nvPr/>
        </p:nvSpPr>
        <p:spPr>
          <a:xfrm>
            <a:off x="7073049" y="1938859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1.5</a:t>
            </a:r>
            <a:endParaRPr lang="de-DE" sz="1400" dirty="0"/>
          </a:p>
        </p:txBody>
      </p:sp>
      <p:sp>
        <p:nvSpPr>
          <p:cNvPr id="73" name="Textfeld 72"/>
          <p:cNvSpPr txBox="1"/>
          <p:nvPr/>
        </p:nvSpPr>
        <p:spPr>
          <a:xfrm>
            <a:off x="6883879" y="2246636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&gt; BIM-Ziel</a:t>
            </a:r>
            <a:endParaRPr lang="de-DE" sz="1600" dirty="0"/>
          </a:p>
        </p:txBody>
      </p:sp>
      <p:sp>
        <p:nvSpPr>
          <p:cNvPr id="74" name="Textfeld 73"/>
          <p:cNvSpPr txBox="1"/>
          <p:nvPr/>
        </p:nvSpPr>
        <p:spPr>
          <a:xfrm>
            <a:off x="7073049" y="2585190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2.1</a:t>
            </a:r>
            <a:endParaRPr lang="de-DE" sz="1400" dirty="0"/>
          </a:p>
        </p:txBody>
      </p:sp>
      <p:sp>
        <p:nvSpPr>
          <p:cNvPr id="75" name="Textfeld 74"/>
          <p:cNvSpPr txBox="1"/>
          <p:nvPr/>
        </p:nvSpPr>
        <p:spPr>
          <a:xfrm>
            <a:off x="7073049" y="2851557"/>
            <a:ext cx="94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x Wert 2.2</a:t>
            </a:r>
            <a:endParaRPr lang="de-DE" sz="1400" dirty="0"/>
          </a:p>
        </p:txBody>
      </p:sp>
      <p:sp>
        <p:nvSpPr>
          <p:cNvPr id="76" name="Textfeld 75"/>
          <p:cNvSpPr txBox="1"/>
          <p:nvPr/>
        </p:nvSpPr>
        <p:spPr>
          <a:xfrm>
            <a:off x="7073049" y="3117924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x Wert 2.3</a:t>
            </a:r>
            <a:endParaRPr lang="de-DE" sz="1400" dirty="0"/>
          </a:p>
        </p:txBody>
      </p:sp>
      <p:sp>
        <p:nvSpPr>
          <p:cNvPr id="77" name="Textfeld 76"/>
          <p:cNvSpPr txBox="1"/>
          <p:nvPr/>
        </p:nvSpPr>
        <p:spPr>
          <a:xfrm>
            <a:off x="7073049" y="3384291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2.4</a:t>
            </a:r>
            <a:endParaRPr lang="de-DE" sz="1400" dirty="0"/>
          </a:p>
        </p:txBody>
      </p:sp>
      <p:sp>
        <p:nvSpPr>
          <p:cNvPr id="78" name="Textfeld 77"/>
          <p:cNvSpPr txBox="1"/>
          <p:nvPr/>
        </p:nvSpPr>
        <p:spPr>
          <a:xfrm>
            <a:off x="7073049" y="3650658"/>
            <a:ext cx="953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 Wert 2.5</a:t>
            </a:r>
            <a:endParaRPr lang="de-DE" sz="1400" dirty="0"/>
          </a:p>
        </p:txBody>
      </p:sp>
      <p:sp>
        <p:nvSpPr>
          <p:cNvPr id="79" name="Textfeld 78"/>
          <p:cNvSpPr txBox="1"/>
          <p:nvPr/>
        </p:nvSpPr>
        <p:spPr>
          <a:xfrm>
            <a:off x="6883879" y="395843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/>
              <a:t>&gt; Klasse</a:t>
            </a:r>
            <a:endParaRPr lang="de-DE" sz="1600" dirty="0"/>
          </a:p>
        </p:txBody>
      </p:sp>
      <p:sp>
        <p:nvSpPr>
          <p:cNvPr id="80" name="Rechteck 79"/>
          <p:cNvSpPr/>
          <p:nvPr/>
        </p:nvSpPr>
        <p:spPr>
          <a:xfrm>
            <a:off x="7045472" y="943098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/>
          <p:cNvSpPr/>
          <p:nvPr/>
        </p:nvSpPr>
        <p:spPr>
          <a:xfrm>
            <a:off x="7045472" y="2908942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/>
          <p:cNvSpPr/>
          <p:nvPr/>
        </p:nvSpPr>
        <p:spPr>
          <a:xfrm>
            <a:off x="7045472" y="3186614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Pfeil nach rechts 2"/>
          <p:cNvSpPr/>
          <p:nvPr/>
        </p:nvSpPr>
        <p:spPr>
          <a:xfrm>
            <a:off x="5779698" y="1938859"/>
            <a:ext cx="905774" cy="64633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 rot="21253927">
            <a:off x="1500012" y="3853958"/>
            <a:ext cx="86298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smtClean="0">
                <a:solidFill>
                  <a:srgbClr val="FF0000"/>
                </a:solidFill>
              </a:rPr>
              <a:t>Bitte in ein wenig ästhetischer (gilt für alle Folien)</a:t>
            </a:r>
          </a:p>
          <a:p>
            <a:r>
              <a:rPr lang="de-DE" sz="3200" b="1" dirty="0" smtClean="0">
                <a:solidFill>
                  <a:srgbClr val="FF0000"/>
                </a:solidFill>
              </a:rPr>
              <a:t>als dargestellt</a:t>
            </a:r>
            <a:endParaRPr lang="de-DE" sz="3200" b="1" dirty="0">
              <a:solidFill>
                <a:srgbClr val="FF0000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9152628" y="1124561"/>
            <a:ext cx="2412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7" name="Gerade Verbindung mit Pfeil 86"/>
          <p:cNvCxnSpPr>
            <a:stCxn id="63" idx="2"/>
          </p:cNvCxnSpPr>
          <p:nvPr/>
        </p:nvCxnSpPr>
        <p:spPr>
          <a:xfrm flipH="1">
            <a:off x="10020014" y="1303557"/>
            <a:ext cx="338614" cy="438240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8817944" y="5685962"/>
            <a:ext cx="27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Kann angeklickt werden, dann kommt man in Ansicht Teil 1 von dem Anwendungsfall</a:t>
            </a:r>
            <a:endParaRPr lang="de-DE" dirty="0"/>
          </a:p>
        </p:txBody>
      </p:sp>
      <p:sp>
        <p:nvSpPr>
          <p:cNvPr id="50" name="Textfeld 49"/>
          <p:cNvSpPr txBox="1"/>
          <p:nvPr/>
        </p:nvSpPr>
        <p:spPr>
          <a:xfrm>
            <a:off x="10681663" y="199223"/>
            <a:ext cx="2370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Alternativ dahinter ein </a:t>
            </a:r>
            <a:r>
              <a:rPr lang="de-DE" dirty="0" err="1" smtClean="0">
                <a:solidFill>
                  <a:srgbClr val="FF0000"/>
                </a:solidFill>
              </a:rPr>
              <a:t>view</a:t>
            </a:r>
            <a:r>
              <a:rPr lang="de-DE" dirty="0" smtClean="0">
                <a:solidFill>
                  <a:srgbClr val="FF0000"/>
                </a:solidFill>
              </a:rPr>
              <a:t>-Button</a:t>
            </a:r>
          </a:p>
          <a:p>
            <a:r>
              <a:rPr lang="de-DE" dirty="0">
                <a:solidFill>
                  <a:srgbClr val="FF0000"/>
                </a:solidFill>
              </a:rPr>
              <a:t>	</a:t>
            </a:r>
            <a:r>
              <a:rPr lang="de-DE" dirty="0" smtClean="0">
                <a:solidFill>
                  <a:srgbClr val="FF0000"/>
                </a:solidFill>
              </a:rPr>
              <a:t>x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9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rapezoid 50"/>
          <p:cNvSpPr/>
          <p:nvPr/>
        </p:nvSpPr>
        <p:spPr>
          <a:xfrm>
            <a:off x="2661550" y="1289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Vorlagen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431321" y="1513936"/>
            <a:ext cx="7712015" cy="45439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072332" y="2583611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view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288656" y="2583611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download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072332" y="2833777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view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288656" y="2833777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download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845389" y="3083943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Kurztitel Anwendungsfall 3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072332" y="3083943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view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288656" y="3083943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download</a:t>
            </a:r>
            <a:endParaRPr lang="de-DE" sz="1600" dirty="0">
              <a:solidFill>
                <a:schemeClr val="bg1"/>
              </a:solidFill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3267027" y="1756684"/>
            <a:ext cx="1384995" cy="575157"/>
            <a:chOff x="3234906" y="613684"/>
            <a:chExt cx="1384995" cy="575157"/>
          </a:xfrm>
        </p:grpSpPr>
        <p:sp>
          <p:nvSpPr>
            <p:cNvPr id="19" name="Textfeld 18"/>
            <p:cNvSpPr txBox="1"/>
            <p:nvPr/>
          </p:nvSpPr>
          <p:spPr>
            <a:xfrm>
              <a:off x="3234906" y="613684"/>
              <a:ext cx="461665" cy="57515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de-DE" dirty="0" smtClean="0"/>
                <a:t>Teil 1</a:t>
              </a:r>
              <a:endParaRPr lang="de-DE" dirty="0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696571" y="613684"/>
              <a:ext cx="461665" cy="57515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de-DE" dirty="0" smtClean="0"/>
                <a:t>Teil 2</a:t>
              </a:r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4158236" y="613684"/>
              <a:ext cx="461665" cy="575157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de-DE" dirty="0" smtClean="0"/>
                <a:t>Teil 3</a:t>
              </a:r>
              <a:endParaRPr lang="de-DE" dirty="0"/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3355833" y="24889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3355833" y="27391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3363997" y="29892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3817498" y="24889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4274539" y="24889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5072332" y="3083943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5612332" y="3295134"/>
            <a:ext cx="3854384" cy="12742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845389" y="2833777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Kurztitel Anwendungsfall 2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845389" y="2583611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Kurztitel Anwendungsfall 1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3" name="Trapezoid 52"/>
          <p:cNvSpPr/>
          <p:nvPr/>
        </p:nvSpPr>
        <p:spPr>
          <a:xfrm>
            <a:off x="431321" y="1289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Übersicht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52" name="Trapezoid 51"/>
          <p:cNvSpPr/>
          <p:nvPr/>
        </p:nvSpPr>
        <p:spPr>
          <a:xfrm>
            <a:off x="1643332" y="1289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Verwaltung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6288656" y="3083943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mit Pfeil 43"/>
          <p:cNvCxnSpPr/>
          <p:nvPr/>
        </p:nvCxnSpPr>
        <p:spPr>
          <a:xfrm flipV="1">
            <a:off x="7368656" y="2690808"/>
            <a:ext cx="1991004" cy="48313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9359660" y="2277446"/>
            <a:ext cx="2725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Alles was vom </a:t>
            </a:r>
            <a:r>
              <a:rPr lang="de-DE" dirty="0" err="1" smtClean="0"/>
              <a:t>Awf</a:t>
            </a:r>
            <a:r>
              <a:rPr lang="de-DE" dirty="0" smtClean="0"/>
              <a:t> da ist (also mind. Teil 1) als .</a:t>
            </a:r>
            <a:r>
              <a:rPr lang="de-DE" dirty="0" err="1" smtClean="0"/>
              <a:t>zip</a:t>
            </a:r>
            <a:r>
              <a:rPr lang="de-DE" dirty="0" smtClean="0"/>
              <a:t> Datei rausgeben.</a:t>
            </a:r>
          </a:p>
          <a:p>
            <a:r>
              <a:rPr lang="de-DE" dirty="0" smtClean="0"/>
              <a:t>Teil 1, 2 und 3 als PDF zzgl. LOIN-Tabelle als Excel</a:t>
            </a:r>
            <a:endParaRPr lang="de-DE" dirty="0"/>
          </a:p>
        </p:txBody>
      </p:sp>
      <p:sp>
        <p:nvSpPr>
          <p:cNvPr id="49" name="Textfeld 48"/>
          <p:cNvSpPr txBox="1"/>
          <p:nvPr/>
        </p:nvSpPr>
        <p:spPr>
          <a:xfrm>
            <a:off x="9466716" y="4076537"/>
            <a:ext cx="2725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„View“ auf den spezifischen Anwendungsfall</a:t>
            </a:r>
            <a:endParaRPr lang="de-DE" dirty="0"/>
          </a:p>
        </p:txBody>
      </p:sp>
      <p:sp>
        <p:nvSpPr>
          <p:cNvPr id="54" name="Rechteck 53"/>
          <p:cNvSpPr/>
          <p:nvPr/>
        </p:nvSpPr>
        <p:spPr>
          <a:xfrm>
            <a:off x="6423007" y="1700238"/>
            <a:ext cx="1461598" cy="1759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Add UC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6409814" y="1696188"/>
            <a:ext cx="1474791" cy="180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/>
          <p:cNvCxnSpPr>
            <a:stCxn id="55" idx="0"/>
            <a:endCxn id="57" idx="1"/>
          </p:cNvCxnSpPr>
          <p:nvPr/>
        </p:nvCxnSpPr>
        <p:spPr>
          <a:xfrm flipV="1">
            <a:off x="7147210" y="431740"/>
            <a:ext cx="1329564" cy="126444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8476774" y="108574"/>
            <a:ext cx="2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Hierüber neue BIM-Anwendungsfälle anlegen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3390691" y="2556128"/>
            <a:ext cx="1167900" cy="802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stCxn id="35" idx="2"/>
          </p:cNvCxnSpPr>
          <p:nvPr/>
        </p:nvCxnSpPr>
        <p:spPr>
          <a:xfrm flipH="1">
            <a:off x="3506023" y="3358609"/>
            <a:ext cx="468618" cy="14658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2661549" y="4838670"/>
            <a:ext cx="53437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Häkchen Teil 1: Wenn alles gefüllt.</a:t>
            </a:r>
          </a:p>
          <a:p>
            <a:r>
              <a:rPr lang="de-DE" dirty="0" smtClean="0"/>
              <a:t>Häkchen Teil 2: Wenn Prozessdetaillierung gefüllt</a:t>
            </a:r>
          </a:p>
          <a:p>
            <a:r>
              <a:rPr lang="de-DE" dirty="0" smtClean="0"/>
              <a:t>Häkchen Teil 3: Wenn LOIN XOR Prüfoptionen gefüllt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2661549" y="4874709"/>
            <a:ext cx="4998708" cy="802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mit Pfeil 40"/>
          <p:cNvCxnSpPr>
            <a:stCxn id="40" idx="2"/>
          </p:cNvCxnSpPr>
          <p:nvPr/>
        </p:nvCxnSpPr>
        <p:spPr>
          <a:xfrm flipH="1">
            <a:off x="4373592" y="5677190"/>
            <a:ext cx="787311" cy="58558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3432351" y="6326508"/>
            <a:ext cx="272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Hab nachgedacht: So!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0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334606" y="735408"/>
            <a:ext cx="7712015" cy="412673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651941" y="90408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edit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619277" y="1156723"/>
            <a:ext cx="665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Langtitel Anwendungsfall 3 …………………………………………….</a:t>
            </a:r>
            <a:endParaRPr lang="de-DE" b="1" dirty="0"/>
          </a:p>
        </p:txBody>
      </p:sp>
      <p:sp>
        <p:nvSpPr>
          <p:cNvPr id="38" name="Rechteck 37"/>
          <p:cNvSpPr/>
          <p:nvPr/>
        </p:nvSpPr>
        <p:spPr>
          <a:xfrm>
            <a:off x="6849281" y="90408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print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9277" y="2107070"/>
            <a:ext cx="185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Beschreibung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619276" y="3260155"/>
            <a:ext cx="22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Lieferleistung/Output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619276" y="3629487"/>
            <a:ext cx="22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Input</a:t>
            </a:r>
            <a:endParaRPr lang="de-DE" dirty="0"/>
          </a:p>
        </p:txBody>
      </p:sp>
      <p:sp>
        <p:nvSpPr>
          <p:cNvPr id="42" name="Rechteck 41"/>
          <p:cNvSpPr/>
          <p:nvPr/>
        </p:nvSpPr>
        <p:spPr>
          <a:xfrm>
            <a:off x="3551334" y="2107070"/>
            <a:ext cx="4141604" cy="114731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de-DE" sz="1400" dirty="0" err="1" smtClean="0">
                <a:solidFill>
                  <a:schemeClr val="tx2"/>
                </a:solidFill>
              </a:rPr>
              <a:t>Lorem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ipsum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dolor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sit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amet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consetetur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sadipscing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elitr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sed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diam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nonumy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eirmod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tempor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invidunt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ut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labore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dolore</a:t>
            </a:r>
            <a:r>
              <a:rPr lang="de-DE" sz="1400" dirty="0" smtClean="0">
                <a:solidFill>
                  <a:schemeClr val="tx2"/>
                </a:solidFill>
              </a:rPr>
              <a:t> magna </a:t>
            </a:r>
            <a:r>
              <a:rPr lang="de-DE" sz="1400" dirty="0" err="1" smtClean="0">
                <a:solidFill>
                  <a:schemeClr val="tx2"/>
                </a:solidFill>
              </a:rPr>
              <a:t>aliquyam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erat</a:t>
            </a:r>
            <a:r>
              <a:rPr lang="de-DE" sz="1400" dirty="0" smtClean="0">
                <a:solidFill>
                  <a:schemeClr val="tx2"/>
                </a:solidFill>
              </a:rPr>
              <a:t>, </a:t>
            </a:r>
            <a:r>
              <a:rPr lang="de-DE" sz="1400" dirty="0" err="1" smtClean="0">
                <a:solidFill>
                  <a:schemeClr val="tx2"/>
                </a:solidFill>
              </a:rPr>
              <a:t>sed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diam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voluptua</a:t>
            </a:r>
            <a:r>
              <a:rPr lang="de-DE" sz="1400" dirty="0" smtClean="0">
                <a:solidFill>
                  <a:schemeClr val="tx2"/>
                </a:solidFill>
              </a:rPr>
              <a:t>. At </a:t>
            </a:r>
            <a:r>
              <a:rPr lang="de-DE" sz="1400" dirty="0" err="1" smtClean="0">
                <a:solidFill>
                  <a:schemeClr val="tx2"/>
                </a:solidFill>
              </a:rPr>
              <a:t>vero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eos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accusam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justo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duo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dolores</a:t>
            </a:r>
            <a:r>
              <a:rPr lang="de-DE" sz="1400" dirty="0" smtClean="0">
                <a:solidFill>
                  <a:schemeClr val="tx2"/>
                </a:solidFill>
              </a:rPr>
              <a:t> et </a:t>
            </a:r>
            <a:r>
              <a:rPr lang="de-DE" sz="1400" dirty="0" err="1" smtClean="0">
                <a:solidFill>
                  <a:schemeClr val="tx2"/>
                </a:solidFill>
              </a:rPr>
              <a:t>ea</a:t>
            </a:r>
            <a:r>
              <a:rPr lang="de-DE" sz="1400" dirty="0" smtClean="0">
                <a:solidFill>
                  <a:schemeClr val="tx2"/>
                </a:solidFill>
              </a:rPr>
              <a:t> </a:t>
            </a:r>
            <a:r>
              <a:rPr lang="de-DE" sz="1400" dirty="0" err="1" smtClean="0">
                <a:solidFill>
                  <a:schemeClr val="tx2"/>
                </a:solidFill>
              </a:rPr>
              <a:t>rebum</a:t>
            </a:r>
            <a:r>
              <a:rPr lang="de-DE" sz="1400" dirty="0" smtClean="0">
                <a:solidFill>
                  <a:schemeClr val="tx2"/>
                </a:solidFill>
              </a:rPr>
              <a:t>.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19276" y="4007251"/>
            <a:ext cx="22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9" name="Rechteck 48"/>
          <p:cNvSpPr/>
          <p:nvPr/>
        </p:nvSpPr>
        <p:spPr>
          <a:xfrm>
            <a:off x="175991" y="205252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view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175991" y="205252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849281" y="910471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/>
          <p:cNvCxnSpPr>
            <a:stCxn id="55" idx="2"/>
          </p:cNvCxnSpPr>
          <p:nvPr/>
        </p:nvCxnSpPr>
        <p:spPr>
          <a:xfrm>
            <a:off x="7389281" y="1090471"/>
            <a:ext cx="1095296" cy="377167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9524503" y="2006793"/>
            <a:ext cx="2725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Im „Nicht-Edit“ sind die Felder ausgegraut und Text kann hervorgehoben werden, aber nichts eingetragen etc. Wenn Edit, dann editierbar und nicht mehr ausgegraut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657600" y="4428315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Teil: &lt; 1 / 3 &gt;</a:t>
            </a:r>
            <a:endParaRPr lang="de-DE" dirty="0"/>
          </a:p>
        </p:txBody>
      </p:sp>
      <p:sp>
        <p:nvSpPr>
          <p:cNvPr id="58" name="Rechteck 57"/>
          <p:cNvSpPr/>
          <p:nvPr/>
        </p:nvSpPr>
        <p:spPr>
          <a:xfrm>
            <a:off x="3666060" y="4475648"/>
            <a:ext cx="1301593" cy="274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 Verbindung mit Pfeil 58"/>
          <p:cNvCxnSpPr>
            <a:stCxn id="58" idx="2"/>
          </p:cNvCxnSpPr>
          <p:nvPr/>
        </p:nvCxnSpPr>
        <p:spPr>
          <a:xfrm>
            <a:off x="4316857" y="4750314"/>
            <a:ext cx="290312" cy="66201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3379553" y="5342862"/>
            <a:ext cx="2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Wenn nur Teil 1 gefüllt dann 1/1 etc.</a:t>
            </a:r>
            <a:endParaRPr lang="de-DE" dirty="0"/>
          </a:p>
        </p:txBody>
      </p:sp>
      <p:sp>
        <p:nvSpPr>
          <p:cNvPr id="63" name="Rechteck 62"/>
          <p:cNvSpPr/>
          <p:nvPr/>
        </p:nvSpPr>
        <p:spPr>
          <a:xfrm>
            <a:off x="5645656" y="910471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 Verbindung mit Pfeil 63"/>
          <p:cNvCxnSpPr>
            <a:stCxn id="67" idx="0"/>
          </p:cNvCxnSpPr>
          <p:nvPr/>
        </p:nvCxnSpPr>
        <p:spPr>
          <a:xfrm flipV="1">
            <a:off x="4992998" y="107059"/>
            <a:ext cx="4530767" cy="79703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8484577" y="4693072"/>
            <a:ext cx="2725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Wie zuvor Download, nur für Teil 1 (ggf. umständlich, hier nur die Funktion und zuvor alles als </a:t>
            </a:r>
            <a:r>
              <a:rPr lang="de-DE" dirty="0" err="1" smtClean="0"/>
              <a:t>zip</a:t>
            </a:r>
            <a:r>
              <a:rPr lang="de-DE" dirty="0" smtClean="0"/>
              <a:t>. Muss nochmal überlegen)</a:t>
            </a:r>
            <a:endParaRPr lang="de-DE" dirty="0"/>
          </a:p>
        </p:txBody>
      </p:sp>
      <p:sp>
        <p:nvSpPr>
          <p:cNvPr id="66" name="Textfeld 65"/>
          <p:cNvSpPr txBox="1"/>
          <p:nvPr/>
        </p:nvSpPr>
        <p:spPr>
          <a:xfrm>
            <a:off x="9525241" y="3955368"/>
            <a:ext cx="2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Edit nur für den Teil 1. Edit Teil 2 etc. auf Seite 2.</a:t>
            </a:r>
            <a:endParaRPr lang="de-DE" dirty="0"/>
          </a:p>
        </p:txBody>
      </p:sp>
      <p:sp>
        <p:nvSpPr>
          <p:cNvPr id="67" name="Rechteck 66"/>
          <p:cNvSpPr/>
          <p:nvPr/>
        </p:nvSpPr>
        <p:spPr>
          <a:xfrm>
            <a:off x="4452998" y="90408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Add </a:t>
            </a:r>
            <a:r>
              <a:rPr lang="de-DE" sz="1600" dirty="0" err="1" smtClean="0">
                <a:solidFill>
                  <a:schemeClr val="bg1"/>
                </a:solidFill>
              </a:rPr>
              <a:t>part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4446713" y="910471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mit Pfeil 69"/>
          <p:cNvCxnSpPr>
            <a:stCxn id="63" idx="2"/>
          </p:cNvCxnSpPr>
          <p:nvPr/>
        </p:nvCxnSpPr>
        <p:spPr>
          <a:xfrm>
            <a:off x="6185656" y="1090471"/>
            <a:ext cx="3338109" cy="19661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9524503" y="29122"/>
            <a:ext cx="2725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Hierüber können weitere Teile (2 und 3) zum </a:t>
            </a:r>
            <a:r>
              <a:rPr lang="de-DE" dirty="0" err="1" smtClean="0"/>
              <a:t>Awf</a:t>
            </a:r>
            <a:r>
              <a:rPr lang="de-DE" dirty="0" smtClean="0"/>
              <a:t> ergänzt werden. Dann „View“ wie auf nächster Folie</a:t>
            </a:r>
            <a:endParaRPr lang="de-DE" dirty="0"/>
          </a:p>
        </p:txBody>
      </p:sp>
      <p:sp>
        <p:nvSpPr>
          <p:cNvPr id="75" name="Textfeld 74"/>
          <p:cNvSpPr txBox="1"/>
          <p:nvPr/>
        </p:nvSpPr>
        <p:spPr>
          <a:xfrm>
            <a:off x="4101762" y="3283822"/>
            <a:ext cx="301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Textfeld wie zuvor</a:t>
            </a:r>
            <a:endParaRPr lang="de-DE" dirty="0"/>
          </a:p>
        </p:txBody>
      </p:sp>
      <p:sp>
        <p:nvSpPr>
          <p:cNvPr id="76" name="Textfeld 75"/>
          <p:cNvSpPr txBox="1"/>
          <p:nvPr/>
        </p:nvSpPr>
        <p:spPr>
          <a:xfrm>
            <a:off x="4101762" y="3671402"/>
            <a:ext cx="301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Textfeld wie zuvor</a:t>
            </a:r>
            <a:endParaRPr lang="de-DE" dirty="0"/>
          </a:p>
        </p:txBody>
      </p:sp>
      <p:sp>
        <p:nvSpPr>
          <p:cNvPr id="77" name="Textfeld 76"/>
          <p:cNvSpPr txBox="1"/>
          <p:nvPr/>
        </p:nvSpPr>
        <p:spPr>
          <a:xfrm>
            <a:off x="4101762" y="3985576"/>
            <a:ext cx="301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78" name="Rechteck 77"/>
          <p:cNvSpPr/>
          <p:nvPr/>
        </p:nvSpPr>
        <p:spPr>
          <a:xfrm>
            <a:off x="715991" y="1522896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Teil 1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892705" y="1522896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Teil 2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096330" y="152779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Teil 3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619276" y="1506450"/>
            <a:ext cx="3697581" cy="231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2" name="Gerade Verbindung mit Pfeil 81"/>
          <p:cNvCxnSpPr>
            <a:stCxn id="81" idx="2"/>
            <a:endCxn id="83" idx="0"/>
          </p:cNvCxnSpPr>
          <p:nvPr/>
        </p:nvCxnSpPr>
        <p:spPr>
          <a:xfrm flipH="1">
            <a:off x="1672622" y="1737738"/>
            <a:ext cx="795445" cy="342878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309980" y="5166518"/>
            <a:ext cx="2725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Wenn Teile nicht vorhanden, dann ausgegraut. Sonst anklickbar bis auf aktuell angeschauten Teil.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5329638" y="5763807"/>
            <a:ext cx="2725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Ggf. viele redundante Funktionen, hier muss ich nochmal nachdenken.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546617" y="136242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Teil 1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-613137" y="1645405"/>
            <a:ext cx="2725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Aktuell angeguckter Part ist hervorgehoben (nicht dargestellt)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4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334606" y="735408"/>
            <a:ext cx="7712015" cy="412673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651941" y="90408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edit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619277" y="1156723"/>
            <a:ext cx="665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Langtitel Anwendungsfall 3 …………………………………………….</a:t>
            </a:r>
            <a:endParaRPr lang="de-DE" b="1" dirty="0"/>
          </a:p>
        </p:txBody>
      </p:sp>
      <p:sp>
        <p:nvSpPr>
          <p:cNvPr id="38" name="Rechteck 37"/>
          <p:cNvSpPr/>
          <p:nvPr/>
        </p:nvSpPr>
        <p:spPr>
          <a:xfrm>
            <a:off x="6849281" y="90408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print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9277" y="2107070"/>
            <a:ext cx="185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Prozessdiagramm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619276" y="2765336"/>
            <a:ext cx="2294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Tabellarische Prozessübersicht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619276" y="3323745"/>
            <a:ext cx="22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Interaktionsplan</a:t>
            </a:r>
            <a:endParaRPr lang="de-DE" dirty="0"/>
          </a:p>
        </p:txBody>
      </p:sp>
      <p:sp>
        <p:nvSpPr>
          <p:cNvPr id="46" name="Textfeld 45"/>
          <p:cNvSpPr txBox="1"/>
          <p:nvPr/>
        </p:nvSpPr>
        <p:spPr>
          <a:xfrm>
            <a:off x="619276" y="4007251"/>
            <a:ext cx="22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Prozessdetaillierung</a:t>
            </a:r>
            <a:endParaRPr lang="de-DE" dirty="0"/>
          </a:p>
        </p:txBody>
      </p:sp>
      <p:sp>
        <p:nvSpPr>
          <p:cNvPr id="49" name="Rechteck 48"/>
          <p:cNvSpPr/>
          <p:nvPr/>
        </p:nvSpPr>
        <p:spPr>
          <a:xfrm>
            <a:off x="175991" y="205252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view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175991" y="205252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849281" y="910471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/>
          <p:cNvCxnSpPr>
            <a:stCxn id="55" idx="2"/>
          </p:cNvCxnSpPr>
          <p:nvPr/>
        </p:nvCxnSpPr>
        <p:spPr>
          <a:xfrm>
            <a:off x="7389281" y="1090471"/>
            <a:ext cx="2134484" cy="15233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9524503" y="2006793"/>
            <a:ext cx="272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Wie zuvor.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657600" y="4428315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Teil: &lt; 2 / 3 &gt;</a:t>
            </a:r>
            <a:endParaRPr lang="de-DE" dirty="0"/>
          </a:p>
        </p:txBody>
      </p:sp>
      <p:sp>
        <p:nvSpPr>
          <p:cNvPr id="58" name="Rechteck 57"/>
          <p:cNvSpPr/>
          <p:nvPr/>
        </p:nvSpPr>
        <p:spPr>
          <a:xfrm>
            <a:off x="3666060" y="4475648"/>
            <a:ext cx="1301593" cy="274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 Verbindung mit Pfeil 58"/>
          <p:cNvCxnSpPr>
            <a:stCxn id="58" idx="2"/>
          </p:cNvCxnSpPr>
          <p:nvPr/>
        </p:nvCxnSpPr>
        <p:spPr>
          <a:xfrm>
            <a:off x="4316857" y="4750314"/>
            <a:ext cx="290312" cy="66201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3379553" y="5342862"/>
            <a:ext cx="2725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Wenn nur Teil 1 + Teil 2 gefüllt dann 1/2 bzw. hier 2/2 etc.</a:t>
            </a:r>
            <a:endParaRPr lang="de-DE" dirty="0"/>
          </a:p>
        </p:txBody>
      </p:sp>
      <p:sp>
        <p:nvSpPr>
          <p:cNvPr id="63" name="Rechteck 62"/>
          <p:cNvSpPr/>
          <p:nvPr/>
        </p:nvSpPr>
        <p:spPr>
          <a:xfrm>
            <a:off x="5645656" y="910471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Gerade Verbindung mit Pfeil 63"/>
          <p:cNvCxnSpPr>
            <a:stCxn id="67" idx="0"/>
          </p:cNvCxnSpPr>
          <p:nvPr/>
        </p:nvCxnSpPr>
        <p:spPr>
          <a:xfrm flipV="1">
            <a:off x="4992998" y="107059"/>
            <a:ext cx="4530767" cy="79703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9408729" y="2374037"/>
            <a:ext cx="2725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Wie zuvor Download, nur für Teil 2 (ggf. umständlich, hier nur die Funktion und zuvor alles als </a:t>
            </a:r>
            <a:r>
              <a:rPr lang="de-DE" dirty="0" err="1" smtClean="0"/>
              <a:t>zip</a:t>
            </a:r>
            <a:r>
              <a:rPr lang="de-DE" dirty="0" smtClean="0"/>
              <a:t>. Muss nochmal überlegen)</a:t>
            </a:r>
            <a:endParaRPr lang="de-DE" dirty="0"/>
          </a:p>
        </p:txBody>
      </p:sp>
      <p:sp>
        <p:nvSpPr>
          <p:cNvPr id="67" name="Rechteck 66"/>
          <p:cNvSpPr/>
          <p:nvPr/>
        </p:nvSpPr>
        <p:spPr>
          <a:xfrm>
            <a:off x="4452998" y="90408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Add </a:t>
            </a:r>
            <a:r>
              <a:rPr lang="de-DE" sz="1600" dirty="0" err="1" smtClean="0">
                <a:solidFill>
                  <a:schemeClr val="bg1"/>
                </a:solidFill>
              </a:rPr>
              <a:t>part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4446713" y="910471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mit Pfeil 69"/>
          <p:cNvCxnSpPr>
            <a:stCxn id="63" idx="2"/>
            <a:endCxn id="57" idx="1"/>
          </p:cNvCxnSpPr>
          <p:nvPr/>
        </p:nvCxnSpPr>
        <p:spPr>
          <a:xfrm>
            <a:off x="6185656" y="1090471"/>
            <a:ext cx="3338847" cy="110098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9524503" y="29122"/>
            <a:ext cx="2725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Wie zuvor. Taucht hier (bei Teil 2) nur auf, sofern Teil 2 auch gefüllt wurde. Als Metrik: Detaillierung muss gefüllt sein.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1546617" y="136242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Teil 2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715991" y="1522896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Teil 1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892705" y="1522896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Teil 2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3096330" y="152779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Teil 3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4101762" y="2113352"/>
            <a:ext cx="301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Grafik. Prüfen, wie einzubetten.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4101762" y="2766317"/>
            <a:ext cx="301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Tabelle</a:t>
            </a:r>
            <a:endParaRPr lang="de-DE" dirty="0"/>
          </a:p>
        </p:txBody>
      </p:sp>
      <p:sp>
        <p:nvSpPr>
          <p:cNvPr id="69" name="Rechteck 68"/>
          <p:cNvSpPr/>
          <p:nvPr/>
        </p:nvSpPr>
        <p:spPr>
          <a:xfrm>
            <a:off x="4176330" y="2845069"/>
            <a:ext cx="706221" cy="228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 Verbindung mit Pfeil 70"/>
          <p:cNvCxnSpPr>
            <a:stCxn id="69" idx="3"/>
          </p:cNvCxnSpPr>
          <p:nvPr/>
        </p:nvCxnSpPr>
        <p:spPr>
          <a:xfrm>
            <a:off x="4882551" y="2959463"/>
            <a:ext cx="3660979" cy="12264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8543530" y="4041138"/>
            <a:ext cx="272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Darstellung</a:t>
            </a:r>
            <a:endParaRPr lang="de-DE" dirty="0"/>
          </a:p>
        </p:txBody>
      </p:sp>
      <p:sp>
        <p:nvSpPr>
          <p:cNvPr id="73" name="Textfeld 72"/>
          <p:cNvSpPr txBox="1"/>
          <p:nvPr/>
        </p:nvSpPr>
        <p:spPr>
          <a:xfrm>
            <a:off x="619276" y="3668994"/>
            <a:ext cx="22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Transaktionsdiagramm</a:t>
            </a:r>
            <a:endParaRPr lang="de-DE" dirty="0"/>
          </a:p>
        </p:txBody>
      </p:sp>
      <p:sp>
        <p:nvSpPr>
          <p:cNvPr id="84" name="Textfeld 83"/>
          <p:cNvSpPr txBox="1"/>
          <p:nvPr/>
        </p:nvSpPr>
        <p:spPr>
          <a:xfrm>
            <a:off x="4101762" y="4016344"/>
            <a:ext cx="301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Darstellung folgt</a:t>
            </a:r>
            <a:endParaRPr lang="de-DE" dirty="0"/>
          </a:p>
        </p:txBody>
      </p:sp>
      <p:sp>
        <p:nvSpPr>
          <p:cNvPr id="85" name="Textfeld 84"/>
          <p:cNvSpPr txBox="1"/>
          <p:nvPr/>
        </p:nvSpPr>
        <p:spPr>
          <a:xfrm>
            <a:off x="4101762" y="3323745"/>
            <a:ext cx="337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Grafik. Prüfen, wie einzubetten.</a:t>
            </a:r>
            <a:endParaRPr lang="de-DE" dirty="0"/>
          </a:p>
        </p:txBody>
      </p:sp>
      <p:sp>
        <p:nvSpPr>
          <p:cNvPr id="86" name="Textfeld 85"/>
          <p:cNvSpPr txBox="1"/>
          <p:nvPr/>
        </p:nvSpPr>
        <p:spPr>
          <a:xfrm>
            <a:off x="4101762" y="3668994"/>
            <a:ext cx="337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Grafik. Prüfen, wie einzubetten.</a:t>
            </a:r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4176330" y="4078211"/>
            <a:ext cx="1591424" cy="228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stCxn id="48" idx="3"/>
            <a:endCxn id="72" idx="1"/>
          </p:cNvCxnSpPr>
          <p:nvPr/>
        </p:nvCxnSpPr>
        <p:spPr>
          <a:xfrm>
            <a:off x="5767754" y="4192605"/>
            <a:ext cx="2775776" cy="3319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53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>
          <a:xfrm>
            <a:off x="187499" y="3480435"/>
            <a:ext cx="2829464" cy="543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Verantwortlicher 2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016963" y="3480435"/>
            <a:ext cx="2829464" cy="543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Prozess 2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187499" y="2393505"/>
            <a:ext cx="2829464" cy="543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Verantwortlicher 1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3016963" y="2393505"/>
            <a:ext cx="2829464" cy="543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Prozess 1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3016963" y="2936971"/>
            <a:ext cx="2829464" cy="543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Prozess 3</a:t>
            </a:r>
          </a:p>
        </p:txBody>
      </p:sp>
      <p:sp>
        <p:nvSpPr>
          <p:cNvPr id="49" name="Rechteck 48"/>
          <p:cNvSpPr/>
          <p:nvPr/>
        </p:nvSpPr>
        <p:spPr>
          <a:xfrm>
            <a:off x="175991" y="205252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view</a:t>
            </a:r>
            <a:r>
              <a:rPr lang="de-DE" sz="1600" dirty="0" smtClean="0">
                <a:solidFill>
                  <a:schemeClr val="bg1"/>
                </a:solidFill>
              </a:rPr>
              <a:t>/</a:t>
            </a:r>
            <a:r>
              <a:rPr lang="de-DE" sz="1600" dirty="0" err="1" smtClean="0">
                <a:solidFill>
                  <a:schemeClr val="bg1"/>
                </a:solidFill>
              </a:rPr>
              <a:t>edit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175991" y="205252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175991" y="1203708"/>
            <a:ext cx="2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Darstellung Tabellarische Prozessübersicht - </a:t>
            </a:r>
            <a:r>
              <a:rPr lang="de-DE" b="1" dirty="0" smtClean="0"/>
              <a:t>View</a:t>
            </a:r>
            <a:endParaRPr lang="de-DE" b="1" dirty="0"/>
          </a:p>
        </p:txBody>
      </p:sp>
      <p:sp>
        <p:nvSpPr>
          <p:cNvPr id="43" name="Textfeld 42"/>
          <p:cNvSpPr txBox="1"/>
          <p:nvPr/>
        </p:nvSpPr>
        <p:spPr>
          <a:xfrm>
            <a:off x="1546617" y="136242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Teil 2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8" name="Gerader Verbinder 7"/>
          <p:cNvCxnSpPr/>
          <p:nvPr/>
        </p:nvCxnSpPr>
        <p:spPr>
          <a:xfrm>
            <a:off x="187499" y="3480436"/>
            <a:ext cx="5760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187499" y="1850040"/>
            <a:ext cx="2829464" cy="543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Verantwortlichkeit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016963" y="1850040"/>
            <a:ext cx="2930536" cy="543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Prozess</a:t>
            </a:r>
            <a:endParaRPr lang="de-DE" b="1" dirty="0">
              <a:solidFill>
                <a:schemeClr val="tx2"/>
              </a:solidFill>
            </a:endParaRPr>
          </a:p>
        </p:txBody>
      </p:sp>
      <p:cxnSp>
        <p:nvCxnSpPr>
          <p:cNvPr id="10" name="Gerader Verbinder 9"/>
          <p:cNvCxnSpPr/>
          <p:nvPr/>
        </p:nvCxnSpPr>
        <p:spPr>
          <a:xfrm flipH="1">
            <a:off x="3001708" y="1832787"/>
            <a:ext cx="15256" cy="2232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/>
          <p:cNvCxnSpPr/>
          <p:nvPr/>
        </p:nvCxnSpPr>
        <p:spPr>
          <a:xfrm>
            <a:off x="187499" y="2393505"/>
            <a:ext cx="5760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3434744" y="136242"/>
            <a:ext cx="6323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Hier muss ersichtlich sein, dass es mehrere Prozesse sind. Aufzählungszeichen sinnvoll? Aber bitte nur bei denen, wo mehrere drin sind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47" name="Gerade Verbindung mit Pfeil 46"/>
          <p:cNvCxnSpPr/>
          <p:nvPr/>
        </p:nvCxnSpPr>
        <p:spPr>
          <a:xfrm flipH="1">
            <a:off x="4942936" y="900063"/>
            <a:ext cx="772549" cy="203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 rot="258588">
            <a:off x="1017917" y="4423585"/>
            <a:ext cx="636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Leitet sich aus Prozessdetaillierung ab.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1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/>
          <p:cNvSpPr/>
          <p:nvPr/>
        </p:nvSpPr>
        <p:spPr>
          <a:xfrm>
            <a:off x="3335145" y="4708828"/>
            <a:ext cx="2814208" cy="543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Prozess 2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335145" y="138938"/>
            <a:ext cx="2829464" cy="543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Prozess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164609" y="138938"/>
            <a:ext cx="2930536" cy="543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Prozessinformationen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75991" y="205252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view</a:t>
            </a:r>
            <a:r>
              <a:rPr lang="de-DE" sz="1600" dirty="0" smtClean="0">
                <a:solidFill>
                  <a:schemeClr val="bg1"/>
                </a:solidFill>
              </a:rPr>
              <a:t>/</a:t>
            </a:r>
            <a:r>
              <a:rPr lang="de-DE" sz="1600" dirty="0" err="1" smtClean="0">
                <a:solidFill>
                  <a:schemeClr val="bg1"/>
                </a:solidFill>
              </a:rPr>
              <a:t>edit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175991" y="205252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389128" y="755963"/>
            <a:ext cx="2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Darstellung Prozessdetaillierung - </a:t>
            </a:r>
            <a:r>
              <a:rPr lang="de-DE" b="1" dirty="0" smtClean="0"/>
              <a:t>View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1546617" y="136242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Teil 2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335145" y="682403"/>
            <a:ext cx="5760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3335145" y="682403"/>
            <a:ext cx="2814208" cy="543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Prozess 1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6164609" y="682403"/>
            <a:ext cx="4096014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Prozessdurchführungsverantwortlichkeit: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164609" y="1006403"/>
            <a:ext cx="4096014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/>
                </a:solidFill>
              </a:rPr>
              <a:t>Verantwortlicher 1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164609" y="1325133"/>
            <a:ext cx="4096014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2"/>
                </a:solidFill>
              </a:rPr>
              <a:t>Prozessinput: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164609" y="1649133"/>
            <a:ext cx="4096014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/>
                </a:solidFill>
              </a:rPr>
              <a:t>Input 1, Input 2, …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164609" y="1977417"/>
            <a:ext cx="4096014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2"/>
                </a:solidFill>
              </a:rPr>
              <a:t>Mitgeltende Informationen: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164609" y="2301417"/>
            <a:ext cx="4096014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/>
                </a:solidFill>
              </a:rPr>
              <a:t>Info 1, Info 2, …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164609" y="2617451"/>
            <a:ext cx="4096014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2"/>
                </a:solidFill>
              </a:rPr>
              <a:t>Informationsverarbeitung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6542678" y="2941451"/>
            <a:ext cx="4096014" cy="587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/>
                </a:solidFill>
              </a:rPr>
              <a:t>Schritt 1: Bezeichnung 1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Beschreibung 1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542678" y="3529113"/>
            <a:ext cx="4096014" cy="587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/>
                </a:solidFill>
              </a:rPr>
              <a:t>Schritt 2: Bezeichnung 2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Beschreibung 2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6164609" y="4117286"/>
            <a:ext cx="4096014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2"/>
                </a:solidFill>
              </a:rPr>
              <a:t>Output: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164609" y="4380437"/>
            <a:ext cx="4096014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 smtClean="0">
                <a:solidFill>
                  <a:schemeClr val="tx2"/>
                </a:solidFill>
              </a:rPr>
              <a:t>Outputbezeichnung</a:t>
            </a:r>
            <a:endParaRPr lang="de-DE" dirty="0">
              <a:solidFill>
                <a:schemeClr val="tx2"/>
              </a:solidFill>
            </a:endParaRPr>
          </a:p>
        </p:txBody>
      </p:sp>
      <p:cxnSp>
        <p:nvCxnSpPr>
          <p:cNvPr id="7" name="Gerader Verbinder 6"/>
          <p:cNvCxnSpPr/>
          <p:nvPr/>
        </p:nvCxnSpPr>
        <p:spPr>
          <a:xfrm>
            <a:off x="3335145" y="4710923"/>
            <a:ext cx="5760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H="1">
            <a:off x="6149354" y="121685"/>
            <a:ext cx="0" cy="5292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6164609" y="4810188"/>
            <a:ext cx="4096014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Prozessdurchführungsverantwortlichkeit: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164609" y="5136171"/>
            <a:ext cx="4096014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/>
                </a:solidFill>
              </a:rPr>
              <a:t>…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8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394368" y="138938"/>
            <a:ext cx="2829464" cy="543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Prozess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223832" y="138938"/>
            <a:ext cx="2930536" cy="5434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Prozessinformationen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75991" y="205252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view</a:t>
            </a:r>
            <a:r>
              <a:rPr lang="de-DE" sz="1600" dirty="0" smtClean="0">
                <a:solidFill>
                  <a:schemeClr val="bg1"/>
                </a:solidFill>
              </a:rPr>
              <a:t>/</a:t>
            </a:r>
            <a:r>
              <a:rPr lang="de-DE" sz="1600" dirty="0" err="1" smtClean="0">
                <a:solidFill>
                  <a:schemeClr val="bg1"/>
                </a:solidFill>
              </a:rPr>
              <a:t>edit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175991" y="205252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25548" y="2531269"/>
            <a:ext cx="2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Darstellung Prozessdetaillierung - </a:t>
            </a:r>
            <a:r>
              <a:rPr lang="de-DE" b="1" dirty="0" smtClean="0"/>
              <a:t>Edit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1546617" y="136242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Teil 2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2394368" y="682403"/>
            <a:ext cx="5760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2394368" y="682403"/>
            <a:ext cx="2814208" cy="543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Prozess 1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5223832" y="682403"/>
            <a:ext cx="4096014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>
                <a:solidFill>
                  <a:schemeClr val="tx2"/>
                </a:solidFill>
              </a:rPr>
              <a:t>Prozessdurchführungsverantwortlichkeit: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223832" y="1006403"/>
            <a:ext cx="4096014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+ Verantwortlichkeit hinzufügen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223832" y="1324892"/>
            <a:ext cx="4096014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2"/>
                </a:solidFill>
              </a:rPr>
              <a:t>Prozessinput: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223832" y="1578017"/>
            <a:ext cx="4096014" cy="897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2"/>
                </a:solidFill>
              </a:rPr>
              <a:t>Input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chemeClr val="tx2"/>
                </a:solidFill>
              </a:rPr>
              <a:t>Input 2</a:t>
            </a:r>
            <a:endParaRPr lang="de-DE" dirty="0">
              <a:solidFill>
                <a:schemeClr val="tx2"/>
              </a:solidFill>
            </a:endParaRPr>
          </a:p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+ Weiteren Input hinzufügen</a:t>
            </a:r>
          </a:p>
        </p:txBody>
      </p:sp>
      <p:sp>
        <p:nvSpPr>
          <p:cNvPr id="18" name="Rechteck 17"/>
          <p:cNvSpPr/>
          <p:nvPr/>
        </p:nvSpPr>
        <p:spPr>
          <a:xfrm>
            <a:off x="5223832" y="2713943"/>
            <a:ext cx="4096014" cy="293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TEXT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5223832" y="3512172"/>
            <a:ext cx="4096014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2"/>
                </a:solidFill>
              </a:rPr>
              <a:t>Informationsverarbeitung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5601901" y="3836172"/>
            <a:ext cx="4096014" cy="587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/>
                </a:solidFill>
              </a:rPr>
              <a:t>Schritt 1: Bezeichnung 1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Beschreibung 1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5601901" y="4423834"/>
            <a:ext cx="4096014" cy="587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/>
                </a:solidFill>
              </a:rPr>
              <a:t>Schritt 2: Bezeichnung 2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Beschreibung 2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5223832" y="5347052"/>
            <a:ext cx="4096014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2"/>
                </a:solidFill>
              </a:rPr>
              <a:t>Output: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5223832" y="5610203"/>
            <a:ext cx="4096014" cy="396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+ Output hinzufügen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Gerader Verbinder 9"/>
          <p:cNvCxnSpPr/>
          <p:nvPr/>
        </p:nvCxnSpPr>
        <p:spPr>
          <a:xfrm flipH="1">
            <a:off x="5208577" y="121685"/>
            <a:ext cx="0" cy="52920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5601901" y="5011496"/>
            <a:ext cx="4096014" cy="328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+ Weiteren Schritt hinzufügen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5609100" y="5043173"/>
            <a:ext cx="2910646" cy="296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/>
          <p:cNvCxnSpPr>
            <a:endCxn id="30" idx="1"/>
          </p:cNvCxnSpPr>
          <p:nvPr/>
        </p:nvCxnSpPr>
        <p:spPr>
          <a:xfrm flipV="1">
            <a:off x="8519746" y="4575327"/>
            <a:ext cx="318925" cy="61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/>
          <p:cNvSpPr/>
          <p:nvPr/>
        </p:nvSpPr>
        <p:spPr>
          <a:xfrm>
            <a:off x="8838671" y="4095945"/>
            <a:ext cx="2961806" cy="95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/>
                </a:solidFill>
              </a:rPr>
              <a:t>Schritt 3 [Zahl weiterzählend]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Bezeichnung: Freitext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Beschreibung: Freitext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5223832" y="2434150"/>
            <a:ext cx="4096014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2"/>
                </a:solidFill>
              </a:rPr>
              <a:t>Mitgeltende </a:t>
            </a:r>
            <a:r>
              <a:rPr lang="de-DE" b="1" dirty="0" smtClean="0">
                <a:solidFill>
                  <a:schemeClr val="tx2"/>
                </a:solidFill>
              </a:rPr>
              <a:t>Dokumente:</a:t>
            </a:r>
            <a:endParaRPr lang="de-DE" b="1" dirty="0">
              <a:solidFill>
                <a:schemeClr val="tx2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5223831" y="2166770"/>
            <a:ext cx="2798955" cy="296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mit Pfeil 43"/>
          <p:cNvCxnSpPr/>
          <p:nvPr/>
        </p:nvCxnSpPr>
        <p:spPr>
          <a:xfrm>
            <a:off x="8022786" y="2328982"/>
            <a:ext cx="823477" cy="41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/>
          <p:cNvSpPr/>
          <p:nvPr/>
        </p:nvSpPr>
        <p:spPr>
          <a:xfrm>
            <a:off x="8846263" y="2503863"/>
            <a:ext cx="2961806" cy="534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/>
                </a:solidFill>
              </a:rPr>
              <a:t>Dann weiteres Element in Liste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292970" y="1008416"/>
            <a:ext cx="3086100" cy="296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/>
          <p:cNvCxnSpPr>
            <a:endCxn id="48" idx="1"/>
          </p:cNvCxnSpPr>
          <p:nvPr/>
        </p:nvCxnSpPr>
        <p:spPr>
          <a:xfrm>
            <a:off x="8379070" y="1189898"/>
            <a:ext cx="467193" cy="24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8846263" y="951450"/>
            <a:ext cx="2961806" cy="95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/>
                </a:solidFill>
              </a:rPr>
              <a:t>Objektauswahl aus Liste oder (falls nicht vorhanden) Texteingabe, generiert Objekt in Liste. Nur ein Eintrag möglich.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5292970" y="5667169"/>
            <a:ext cx="3086100" cy="296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 Verbindung mit Pfeil 50"/>
          <p:cNvCxnSpPr>
            <a:endCxn id="52" idx="1"/>
          </p:cNvCxnSpPr>
          <p:nvPr/>
        </p:nvCxnSpPr>
        <p:spPr>
          <a:xfrm>
            <a:off x="8379070" y="5848651"/>
            <a:ext cx="467193" cy="5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8846263" y="5139967"/>
            <a:ext cx="2961806" cy="1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tx2"/>
                </a:solidFill>
              </a:rPr>
              <a:t>Objektauswahl aus Liste oder (falls nicht vorhanden) Texteingabe, generiert Objekt in Liste. Nur ein Eintrag möglich.</a:t>
            </a:r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06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/>
          <p:cNvSpPr/>
          <p:nvPr/>
        </p:nvSpPr>
        <p:spPr>
          <a:xfrm>
            <a:off x="334606" y="735408"/>
            <a:ext cx="7712015" cy="412673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5651941" y="90408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edit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619277" y="1156723"/>
            <a:ext cx="665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Langtitel Anwendungsfall 3 …………………………………………….</a:t>
            </a:r>
            <a:endParaRPr lang="de-DE" b="1" dirty="0"/>
          </a:p>
        </p:txBody>
      </p:sp>
      <p:sp>
        <p:nvSpPr>
          <p:cNvPr id="38" name="Rechteck 37"/>
          <p:cNvSpPr/>
          <p:nvPr/>
        </p:nvSpPr>
        <p:spPr>
          <a:xfrm>
            <a:off x="6849281" y="90408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print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19276" y="2107070"/>
            <a:ext cx="255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Informationsbedarfstiefe</a:t>
            </a:r>
            <a:endParaRPr lang="de-DE" dirty="0"/>
          </a:p>
        </p:txBody>
      </p:sp>
      <p:sp>
        <p:nvSpPr>
          <p:cNvPr id="40" name="Textfeld 39"/>
          <p:cNvSpPr txBox="1"/>
          <p:nvPr/>
        </p:nvSpPr>
        <p:spPr>
          <a:xfrm>
            <a:off x="619276" y="2765336"/>
            <a:ext cx="229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Prüfoptionen</a:t>
            </a:r>
            <a:endParaRPr lang="de-DE" dirty="0"/>
          </a:p>
        </p:txBody>
      </p:sp>
      <p:sp>
        <p:nvSpPr>
          <p:cNvPr id="49" name="Rechteck 48"/>
          <p:cNvSpPr/>
          <p:nvPr/>
        </p:nvSpPr>
        <p:spPr>
          <a:xfrm>
            <a:off x="175991" y="205252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view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175991" y="205252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/>
          <p:cNvSpPr/>
          <p:nvPr/>
        </p:nvSpPr>
        <p:spPr>
          <a:xfrm>
            <a:off x="6849281" y="910471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 Verbindung mit Pfeil 55"/>
          <p:cNvCxnSpPr>
            <a:stCxn id="55" idx="2"/>
            <a:endCxn id="65" idx="1"/>
          </p:cNvCxnSpPr>
          <p:nvPr/>
        </p:nvCxnSpPr>
        <p:spPr>
          <a:xfrm>
            <a:off x="7389281" y="1090471"/>
            <a:ext cx="2019448" cy="2509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8372846" y="4337441"/>
            <a:ext cx="272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Wie zuvor.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657600" y="4428315"/>
            <a:ext cx="137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Teil: &lt; </a:t>
            </a:r>
            <a:r>
              <a:rPr lang="de-DE" dirty="0"/>
              <a:t>3</a:t>
            </a:r>
            <a:r>
              <a:rPr lang="de-DE" dirty="0" smtClean="0"/>
              <a:t> / 3 &gt;</a:t>
            </a:r>
            <a:endParaRPr lang="de-DE" dirty="0"/>
          </a:p>
        </p:txBody>
      </p:sp>
      <p:sp>
        <p:nvSpPr>
          <p:cNvPr id="58" name="Rechteck 57"/>
          <p:cNvSpPr/>
          <p:nvPr/>
        </p:nvSpPr>
        <p:spPr>
          <a:xfrm>
            <a:off x="3666060" y="4475648"/>
            <a:ext cx="1301593" cy="274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/>
          <p:cNvSpPr/>
          <p:nvPr/>
        </p:nvSpPr>
        <p:spPr>
          <a:xfrm>
            <a:off x="5645656" y="910471"/>
            <a:ext cx="10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/>
          <p:cNvSpPr txBox="1"/>
          <p:nvPr/>
        </p:nvSpPr>
        <p:spPr>
          <a:xfrm>
            <a:off x="9408729" y="-89772"/>
            <a:ext cx="2725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Gibt nur Prüfoptionen als PDF-Druck raus, wenn nur Prüfoptionen (Text) gefüllt.</a:t>
            </a:r>
          </a:p>
          <a:p>
            <a:r>
              <a:rPr lang="de-DE" dirty="0"/>
              <a:t>Gibt nur Prüfoptionen als </a:t>
            </a:r>
            <a:r>
              <a:rPr lang="de-DE" dirty="0" smtClean="0"/>
              <a:t>.</a:t>
            </a:r>
            <a:r>
              <a:rPr lang="de-DE" dirty="0" err="1" smtClean="0"/>
              <a:t>zip</a:t>
            </a:r>
            <a:r>
              <a:rPr lang="de-DE" dirty="0" smtClean="0"/>
              <a:t> </a:t>
            </a:r>
            <a:r>
              <a:rPr lang="de-DE" dirty="0"/>
              <a:t>raus, wenn nur Prüfoptionen </a:t>
            </a:r>
            <a:r>
              <a:rPr lang="de-DE" dirty="0" smtClean="0"/>
              <a:t>(Datei) </a:t>
            </a:r>
            <a:r>
              <a:rPr lang="de-DE" dirty="0"/>
              <a:t>gefüllt. </a:t>
            </a:r>
            <a:r>
              <a:rPr lang="de-DE" dirty="0" smtClean="0"/>
              <a:t>Wenn beides, dann .</a:t>
            </a:r>
            <a:r>
              <a:rPr lang="de-DE" dirty="0" err="1" smtClean="0"/>
              <a:t>zip</a:t>
            </a:r>
            <a:r>
              <a:rPr lang="de-DE" dirty="0" smtClean="0"/>
              <a:t>. Wenn nur IBT, dann nur Excel-Download. Wenn alles, dann .</a:t>
            </a:r>
            <a:r>
              <a:rPr lang="de-DE" dirty="0" err="1" smtClean="0"/>
              <a:t>zip</a:t>
            </a:r>
            <a:r>
              <a:rPr lang="de-DE" dirty="0" smtClean="0"/>
              <a:t>.</a:t>
            </a:r>
            <a:endParaRPr lang="de-DE" dirty="0"/>
          </a:p>
        </p:txBody>
      </p:sp>
      <p:cxnSp>
        <p:nvCxnSpPr>
          <p:cNvPr id="70" name="Gerade Verbindung mit Pfeil 69"/>
          <p:cNvCxnSpPr>
            <a:stCxn id="63" idx="2"/>
            <a:endCxn id="57" idx="1"/>
          </p:cNvCxnSpPr>
          <p:nvPr/>
        </p:nvCxnSpPr>
        <p:spPr>
          <a:xfrm>
            <a:off x="6185656" y="1090471"/>
            <a:ext cx="2187190" cy="34316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1546617" y="136242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Teil 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715991" y="1522896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Teil 1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892705" y="1522896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Teil 2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3096330" y="1527799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Teil 3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4101762" y="2113352"/>
            <a:ext cx="301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Tabellendokument. Prüfen, wie einzubetten.</a:t>
            </a:r>
            <a:endParaRPr lang="de-DE" dirty="0"/>
          </a:p>
        </p:txBody>
      </p:sp>
      <p:sp>
        <p:nvSpPr>
          <p:cNvPr id="62" name="Textfeld 61"/>
          <p:cNvSpPr txBox="1"/>
          <p:nvPr/>
        </p:nvSpPr>
        <p:spPr>
          <a:xfrm>
            <a:off x="4101762" y="2766317"/>
            <a:ext cx="301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Textfeld + mögliche Dateibezeichnungen</a:t>
            </a:r>
            <a:endParaRPr lang="de-DE" dirty="0"/>
          </a:p>
        </p:txBody>
      </p:sp>
      <p:sp>
        <p:nvSpPr>
          <p:cNvPr id="69" name="Rechteck 68"/>
          <p:cNvSpPr/>
          <p:nvPr/>
        </p:nvSpPr>
        <p:spPr>
          <a:xfrm>
            <a:off x="4176330" y="2163470"/>
            <a:ext cx="2622889" cy="555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 Verbindung mit Pfeil 70"/>
          <p:cNvCxnSpPr>
            <a:stCxn id="69" idx="3"/>
            <a:endCxn id="72" idx="1"/>
          </p:cNvCxnSpPr>
          <p:nvPr/>
        </p:nvCxnSpPr>
        <p:spPr>
          <a:xfrm>
            <a:off x="6799219" y="2441227"/>
            <a:ext cx="1744310" cy="25435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8543529" y="4661617"/>
            <a:ext cx="331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Nur als Excel. Dateiname als Link zum Download.</a:t>
            </a:r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3925019" y="1981825"/>
            <a:ext cx="3016557" cy="1478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/>
          <p:cNvCxnSpPr>
            <a:endCxn id="52" idx="1"/>
          </p:cNvCxnSpPr>
          <p:nvPr/>
        </p:nvCxnSpPr>
        <p:spPr>
          <a:xfrm>
            <a:off x="6799219" y="3109839"/>
            <a:ext cx="1744310" cy="255352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8543529" y="5340196"/>
            <a:ext cx="431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Bezeichnungen der Dateien wie Dateiname. Dateiname als Link zum Download.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9554475" y="2759642"/>
            <a:ext cx="2536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tldr</a:t>
            </a:r>
            <a:r>
              <a:rPr lang="de-DE" dirty="0" smtClean="0"/>
              <a:t>; Datei(n) + Text = .</a:t>
            </a:r>
            <a:r>
              <a:rPr lang="de-DE" dirty="0" err="1" smtClean="0"/>
              <a:t>zip</a:t>
            </a:r>
            <a:endParaRPr lang="de-DE" dirty="0" smtClean="0"/>
          </a:p>
          <a:p>
            <a:r>
              <a:rPr lang="de-DE" dirty="0" smtClean="0"/>
              <a:t>Nur Text = .</a:t>
            </a:r>
            <a:r>
              <a:rPr lang="de-DE" dirty="0" err="1" smtClean="0"/>
              <a:t>pdf</a:t>
            </a:r>
            <a:endParaRPr lang="de-DE" dirty="0" smtClean="0"/>
          </a:p>
          <a:p>
            <a:r>
              <a:rPr lang="de-DE" dirty="0" smtClean="0"/>
              <a:t>Datei(n) + Datei(n) = .</a:t>
            </a:r>
            <a:r>
              <a:rPr lang="de-DE" dirty="0" err="1" smtClean="0"/>
              <a:t>zip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554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rapezoid 51"/>
          <p:cNvSpPr/>
          <p:nvPr/>
        </p:nvSpPr>
        <p:spPr>
          <a:xfrm>
            <a:off x="1643332" y="1289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Verwaltung</a:t>
            </a:r>
          </a:p>
        </p:txBody>
      </p:sp>
      <p:sp>
        <p:nvSpPr>
          <p:cNvPr id="51" name="Trapezoid 50"/>
          <p:cNvSpPr/>
          <p:nvPr/>
        </p:nvSpPr>
        <p:spPr>
          <a:xfrm>
            <a:off x="2661550" y="1289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2"/>
                </a:solidFill>
              </a:rPr>
              <a:t>Vorlagen</a:t>
            </a:r>
          </a:p>
        </p:txBody>
      </p:sp>
      <p:sp>
        <p:nvSpPr>
          <p:cNvPr id="29" name="Rechteck 28"/>
          <p:cNvSpPr/>
          <p:nvPr/>
        </p:nvSpPr>
        <p:spPr>
          <a:xfrm>
            <a:off x="431321" y="1513936"/>
            <a:ext cx="7712015" cy="45439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288656" y="2583611"/>
            <a:ext cx="1080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 smtClean="0">
                <a:solidFill>
                  <a:schemeClr val="bg1"/>
                </a:solidFill>
              </a:rPr>
              <a:t>download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845389" y="2583611"/>
            <a:ext cx="241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bg1"/>
                </a:solidFill>
              </a:rPr>
              <a:t>Vorlage LOIN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3" name="Trapezoid 52"/>
          <p:cNvSpPr/>
          <p:nvPr/>
        </p:nvSpPr>
        <p:spPr>
          <a:xfrm>
            <a:off x="431321" y="1289649"/>
            <a:ext cx="1440000" cy="224287"/>
          </a:xfrm>
          <a:prstGeom prst="trapezoid">
            <a:avLst>
              <a:gd name="adj" fmla="val 557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2"/>
                </a:solidFill>
              </a:rPr>
              <a:t>Übersicht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7712015" y="655608"/>
            <a:ext cx="385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Könnten noch weitere hinzukommen, </a:t>
            </a:r>
            <a:r>
              <a:rPr lang="de-DE" dirty="0" err="1" smtClean="0"/>
              <a:t>idk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70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</Words>
  <Application>Microsoft Office PowerPoint</Application>
  <PresentationFormat>Breitbild</PresentationFormat>
  <Paragraphs>211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Feller, Daiki John</dc:creator>
  <cp:lastModifiedBy>Feller, Daiki John</cp:lastModifiedBy>
  <cp:revision>26</cp:revision>
  <dcterms:created xsi:type="dcterms:W3CDTF">2022-10-27T12:50:12Z</dcterms:created>
  <dcterms:modified xsi:type="dcterms:W3CDTF">2022-11-07T15:15:35Z</dcterms:modified>
</cp:coreProperties>
</file>