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Nunito"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gQ8YUFLnX5gL8wK1SweIO1jqVY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55af516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55af516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8"/>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8"/>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8"/>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8"/>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8"/>
          <p:cNvGrpSpPr/>
          <p:nvPr/>
        </p:nvGrpSpPr>
        <p:grpSpPr>
          <a:xfrm>
            <a:off x="255200" y="592"/>
            <a:ext cx="2250363" cy="1044300"/>
            <a:chOff x="255200" y="592"/>
            <a:chExt cx="2250363" cy="1044300"/>
          </a:xfrm>
        </p:grpSpPr>
        <p:sp>
          <p:nvSpPr>
            <p:cNvPr id="15" name="Google Shape;15;p8"/>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8"/>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8"/>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8"/>
          <p:cNvGrpSpPr/>
          <p:nvPr/>
        </p:nvGrpSpPr>
        <p:grpSpPr>
          <a:xfrm>
            <a:off x="905395" y="592"/>
            <a:ext cx="2250363" cy="1044300"/>
            <a:chOff x="905395" y="592"/>
            <a:chExt cx="2250363" cy="1044300"/>
          </a:xfrm>
        </p:grpSpPr>
        <p:sp>
          <p:nvSpPr>
            <p:cNvPr id="19" name="Google Shape;19;p8"/>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8"/>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8"/>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8"/>
          <p:cNvGrpSpPr/>
          <p:nvPr/>
        </p:nvGrpSpPr>
        <p:grpSpPr>
          <a:xfrm>
            <a:off x="7057468" y="5088"/>
            <a:ext cx="1851281" cy="752108"/>
            <a:chOff x="6917201" y="0"/>
            <a:chExt cx="2227776" cy="863400"/>
          </a:xfrm>
        </p:grpSpPr>
        <p:sp>
          <p:nvSpPr>
            <p:cNvPr id="23" name="Google Shape;23;p8"/>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8"/>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8"/>
          <p:cNvGrpSpPr/>
          <p:nvPr/>
        </p:nvGrpSpPr>
        <p:grpSpPr>
          <a:xfrm>
            <a:off x="6553032" y="4217852"/>
            <a:ext cx="2389067" cy="925737"/>
            <a:chOff x="6917201" y="0"/>
            <a:chExt cx="2227776" cy="863400"/>
          </a:xfrm>
        </p:grpSpPr>
        <p:sp>
          <p:nvSpPr>
            <p:cNvPr id="27" name="Google Shape;27;p8"/>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8"/>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8"/>
          <p:cNvGrpSpPr/>
          <p:nvPr/>
        </p:nvGrpSpPr>
        <p:grpSpPr>
          <a:xfrm>
            <a:off x="199149" y="4055652"/>
            <a:ext cx="2795413" cy="1083308"/>
            <a:chOff x="6917201" y="0"/>
            <a:chExt cx="2227776" cy="863400"/>
          </a:xfrm>
        </p:grpSpPr>
        <p:sp>
          <p:nvSpPr>
            <p:cNvPr id="31" name="Google Shape;31;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8"/>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8"/>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7"/>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7"/>
          <p:cNvGrpSpPr/>
          <p:nvPr/>
        </p:nvGrpSpPr>
        <p:grpSpPr>
          <a:xfrm>
            <a:off x="5959222" y="4119576"/>
            <a:ext cx="2520951" cy="1024165"/>
            <a:chOff x="6917201" y="0"/>
            <a:chExt cx="2227776" cy="863400"/>
          </a:xfrm>
        </p:grpSpPr>
        <p:sp>
          <p:nvSpPr>
            <p:cNvPr id="112" name="Google Shape;112;p17"/>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7"/>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7"/>
          <p:cNvGrpSpPr/>
          <p:nvPr/>
        </p:nvGrpSpPr>
        <p:grpSpPr>
          <a:xfrm>
            <a:off x="199149" y="2"/>
            <a:ext cx="2795413" cy="1083308"/>
            <a:chOff x="6917201" y="0"/>
            <a:chExt cx="2227776" cy="863400"/>
          </a:xfrm>
        </p:grpSpPr>
        <p:sp>
          <p:nvSpPr>
            <p:cNvPr id="116" name="Google Shape;116;p17"/>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7"/>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7"/>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7"/>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1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9"/>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3" name="Google Shape;43;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10"/>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10"/>
          <p:cNvGrpSpPr/>
          <p:nvPr/>
        </p:nvGrpSpPr>
        <p:grpSpPr>
          <a:xfrm>
            <a:off x="5594191" y="3961115"/>
            <a:ext cx="2910144" cy="1182340"/>
            <a:chOff x="6917201" y="0"/>
            <a:chExt cx="2227776" cy="863400"/>
          </a:xfrm>
        </p:grpSpPr>
        <p:sp>
          <p:nvSpPr>
            <p:cNvPr id="47" name="Google Shape;47;p1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0"/>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10"/>
          <p:cNvGrpSpPr/>
          <p:nvPr/>
        </p:nvGrpSpPr>
        <p:grpSpPr>
          <a:xfrm>
            <a:off x="199149" y="2"/>
            <a:ext cx="2795413" cy="1083308"/>
            <a:chOff x="6917201" y="0"/>
            <a:chExt cx="2227776" cy="863400"/>
          </a:xfrm>
        </p:grpSpPr>
        <p:sp>
          <p:nvSpPr>
            <p:cNvPr id="51" name="Google Shape;51;p10"/>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0"/>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0"/>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10"/>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1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1"/>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11"/>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11"/>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12"/>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2"/>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2"/>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1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3"/>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3"/>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13"/>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6" name="Google Shape;76;p1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14"/>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14"/>
          <p:cNvGrpSpPr/>
          <p:nvPr/>
        </p:nvGrpSpPr>
        <p:grpSpPr>
          <a:xfrm>
            <a:off x="255991" y="-118"/>
            <a:ext cx="2251347" cy="1043408"/>
            <a:chOff x="3961956" y="4383950"/>
            <a:chExt cx="1160548" cy="548700"/>
          </a:xfrm>
        </p:grpSpPr>
        <p:sp>
          <p:nvSpPr>
            <p:cNvPr id="81" name="Google Shape;81;p14"/>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1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14"/>
          <p:cNvGrpSpPr/>
          <p:nvPr/>
        </p:nvGrpSpPr>
        <p:grpSpPr>
          <a:xfrm>
            <a:off x="34934" y="4522125"/>
            <a:ext cx="1593305" cy="617072"/>
            <a:chOff x="6917201" y="0"/>
            <a:chExt cx="2227776" cy="863400"/>
          </a:xfrm>
        </p:grpSpPr>
        <p:sp>
          <p:nvSpPr>
            <p:cNvPr id="86" name="Google Shape;86;p14"/>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14"/>
          <p:cNvGrpSpPr/>
          <p:nvPr/>
        </p:nvGrpSpPr>
        <p:grpSpPr>
          <a:xfrm>
            <a:off x="5886353" y="1243"/>
            <a:ext cx="3257454" cy="1261514"/>
            <a:chOff x="6917201" y="0"/>
            <a:chExt cx="2227776" cy="863400"/>
          </a:xfrm>
        </p:grpSpPr>
        <p:sp>
          <p:nvSpPr>
            <p:cNvPr id="90" name="Google Shape;90;p14"/>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14"/>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1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15"/>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15"/>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2" name="Google Shape;102;p1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6"/>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1858703" y="1609508"/>
            <a:ext cx="5361300" cy="14481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d" sz="4200" b="1"/>
              <a:t>PROGRESS 2</a:t>
            </a:r>
            <a:endParaRPr sz="4200" b="1"/>
          </a:p>
        </p:txBody>
      </p:sp>
      <p:sp>
        <p:nvSpPr>
          <p:cNvPr id="129" name="Google Shape;129;p1"/>
          <p:cNvSpPr txBox="1">
            <a:spLocks noGrp="1"/>
          </p:cNvSpPr>
          <p:nvPr>
            <p:ph type="subTitle" idx="1"/>
          </p:nvPr>
        </p:nvSpPr>
        <p:spPr>
          <a:xfrm>
            <a:off x="1891350" y="3152433"/>
            <a:ext cx="5361300" cy="52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1600"/>
              <a:buNone/>
            </a:pPr>
            <a:r>
              <a:rPr lang="id" sz="2000" b="1"/>
              <a:t>KELOMPOK 8</a:t>
            </a:r>
            <a:endParaRPr sz="2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id"/>
              <a:t>PLATFROM IOT </a:t>
            </a:r>
            <a:endParaRPr/>
          </a:p>
        </p:txBody>
      </p:sp>
      <p:sp>
        <p:nvSpPr>
          <p:cNvPr id="135" name="Google Shape;135;p2"/>
          <p:cNvSpPr txBox="1">
            <a:spLocks noGrp="1"/>
          </p:cNvSpPr>
          <p:nvPr>
            <p:ph type="body" idx="1"/>
          </p:nvPr>
        </p:nvSpPr>
        <p:spPr>
          <a:xfrm>
            <a:off x="819150" y="1522850"/>
            <a:ext cx="7505700" cy="27651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id" sz="2300" b="1"/>
              <a:t>Blynk </a:t>
            </a:r>
            <a:endParaRPr sz="2300" b="1"/>
          </a:p>
          <a:p>
            <a:pPr marL="0" lvl="0" indent="0" algn="l" rtl="0">
              <a:lnSpc>
                <a:spcPct val="115000"/>
              </a:lnSpc>
              <a:spcBef>
                <a:spcPts val="1200"/>
              </a:spcBef>
              <a:spcAft>
                <a:spcPts val="0"/>
              </a:spcAft>
              <a:buSzPts val="1300"/>
              <a:buNone/>
            </a:pPr>
            <a:r>
              <a:rPr lang="id" sz="1500"/>
              <a:t>1. Kemudahan Penggunaan, </a:t>
            </a:r>
            <a:endParaRPr sz="1500"/>
          </a:p>
          <a:p>
            <a:pPr marL="0" lvl="0" indent="0" algn="l" rtl="0">
              <a:lnSpc>
                <a:spcPct val="115000"/>
              </a:lnSpc>
              <a:spcBef>
                <a:spcPts val="1200"/>
              </a:spcBef>
              <a:spcAft>
                <a:spcPts val="0"/>
              </a:spcAft>
              <a:buSzPts val="1300"/>
              <a:buNone/>
            </a:pPr>
            <a:r>
              <a:rPr lang="id" sz="1500"/>
              <a:t>2. Praktis dan Hemat Biaya,</a:t>
            </a:r>
            <a:endParaRPr sz="1500"/>
          </a:p>
          <a:p>
            <a:pPr marL="0" lvl="0" indent="0" algn="l" rtl="0">
              <a:lnSpc>
                <a:spcPct val="115000"/>
              </a:lnSpc>
              <a:spcBef>
                <a:spcPts val="1200"/>
              </a:spcBef>
              <a:spcAft>
                <a:spcPts val="0"/>
              </a:spcAft>
              <a:buSzPts val="1300"/>
              <a:buNone/>
            </a:pPr>
            <a:r>
              <a:rPr lang="id" sz="1500"/>
              <a:t>3. Fitur yang Dapat Disesuaikan,</a:t>
            </a:r>
            <a:endParaRPr sz="1500"/>
          </a:p>
          <a:p>
            <a:pPr marL="0" lvl="0" indent="0" algn="l" rtl="0">
              <a:lnSpc>
                <a:spcPct val="115000"/>
              </a:lnSpc>
              <a:spcBef>
                <a:spcPts val="1200"/>
              </a:spcBef>
              <a:spcAft>
                <a:spcPts val="0"/>
              </a:spcAft>
              <a:buSzPts val="1300"/>
              <a:buNone/>
            </a:pPr>
            <a:r>
              <a:rPr lang="id" sz="1500"/>
              <a:t>4. Memiliki Aplikasi Seluler yang Kompatibel dengan Platform Android.</a:t>
            </a:r>
            <a:endParaRPr sz="1500"/>
          </a:p>
          <a:p>
            <a:pPr marL="457200" lvl="0" indent="0" algn="l" rtl="0">
              <a:lnSpc>
                <a:spcPct val="115000"/>
              </a:lnSpc>
              <a:spcBef>
                <a:spcPts val="1200"/>
              </a:spcBef>
              <a:spcAft>
                <a:spcPts val="0"/>
              </a:spcAft>
              <a:buSzPts val="1300"/>
              <a:buNone/>
            </a:pPr>
            <a:endParaRPr sz="1050">
              <a:solidFill>
                <a:srgbClr val="E6EDF3"/>
              </a:solidFill>
              <a:highlight>
                <a:srgbClr val="0D1117"/>
              </a:highlight>
              <a:latin typeface="Arial"/>
              <a:ea typeface="Arial"/>
              <a:cs typeface="Arial"/>
              <a:sym typeface="Arial"/>
            </a:endParaRPr>
          </a:p>
          <a:p>
            <a:pPr marL="0" lvl="0" indent="0" algn="l" rtl="0">
              <a:lnSpc>
                <a:spcPct val="115000"/>
              </a:lnSpc>
              <a:spcBef>
                <a:spcPts val="0"/>
              </a:spcBef>
              <a:spcAft>
                <a:spcPts val="1200"/>
              </a:spcAft>
              <a:buSzPts val="1300"/>
              <a:buNone/>
            </a:pP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819150" y="314050"/>
            <a:ext cx="7505700" cy="592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id" sz="2500"/>
              <a:t>FITUR YANG DIGUNAKAN </a:t>
            </a:r>
            <a:endParaRPr sz="2500"/>
          </a:p>
        </p:txBody>
      </p:sp>
      <p:sp>
        <p:nvSpPr>
          <p:cNvPr id="141" name="Google Shape;141;p3"/>
          <p:cNvSpPr txBox="1">
            <a:spLocks noGrp="1"/>
          </p:cNvSpPr>
          <p:nvPr>
            <p:ph type="body" idx="1"/>
          </p:nvPr>
        </p:nvSpPr>
        <p:spPr>
          <a:xfrm>
            <a:off x="367950" y="985000"/>
            <a:ext cx="8408100" cy="3890400"/>
          </a:xfrm>
          <a:prstGeom prst="rect">
            <a:avLst/>
          </a:prstGeom>
          <a:noFill/>
          <a:ln>
            <a:noFill/>
          </a:ln>
        </p:spPr>
        <p:txBody>
          <a:bodyPr spcFirstLastPara="1" wrap="square" lIns="91425" tIns="91425" rIns="91425" bIns="91425" anchor="t" anchorCtr="0">
            <a:noAutofit/>
          </a:bodyPr>
          <a:lstStyle/>
          <a:p>
            <a:pPr marL="457200" lvl="0" indent="-305276" algn="just" rtl="0">
              <a:lnSpc>
                <a:spcPct val="115000"/>
              </a:lnSpc>
              <a:spcBef>
                <a:spcPts val="0"/>
              </a:spcBef>
              <a:spcAft>
                <a:spcPts val="0"/>
              </a:spcAft>
              <a:buClr>
                <a:srgbClr val="0D1117"/>
              </a:buClr>
              <a:buSzPts val="1208"/>
              <a:buAutoNum type="arabicPeriod"/>
            </a:pPr>
            <a:r>
              <a:rPr lang="id" sz="1207" dirty="0">
                <a:solidFill>
                  <a:srgbClr val="0D1117"/>
                </a:solidFill>
              </a:rPr>
              <a:t>ALARM </a:t>
            </a:r>
            <a:endParaRPr sz="1207" dirty="0">
              <a:solidFill>
                <a:srgbClr val="0D1117"/>
              </a:solidFill>
            </a:endParaRPr>
          </a:p>
          <a:p>
            <a:pPr marL="0" lvl="0" indent="0" algn="just" rtl="0">
              <a:lnSpc>
                <a:spcPct val="115000"/>
              </a:lnSpc>
              <a:spcBef>
                <a:spcPts val="1200"/>
              </a:spcBef>
              <a:spcAft>
                <a:spcPts val="0"/>
              </a:spcAft>
              <a:buSzPts val="852"/>
              <a:buNone/>
            </a:pPr>
            <a:r>
              <a:rPr lang="id" sz="1207" dirty="0">
                <a:solidFill>
                  <a:srgbClr val="0D1117"/>
                </a:solidFill>
              </a:rPr>
              <a:t>Fitur alarm yang digunakan dalam project ini yaitu Buzzer. Buzzer Elektronika adalah sebuah komponen elektronika yang dapat menghasilkan getaran suara berupa gelombang bunyi.  Pada alat ini fungsi buzzer yaitu memberi sinyal alarm berupa bunyi. Jika kualitas udara mengalami peningkatan ke level berbahaya atau melebihi batas normal  maka buzzer akan berbunyi.  </a:t>
            </a:r>
            <a:endParaRPr sz="1207" dirty="0">
              <a:solidFill>
                <a:srgbClr val="0D1117"/>
              </a:solidFill>
            </a:endParaRPr>
          </a:p>
          <a:p>
            <a:pPr marL="457200" lvl="0" indent="-305276" algn="just" rtl="0">
              <a:lnSpc>
                <a:spcPct val="115000"/>
              </a:lnSpc>
              <a:spcBef>
                <a:spcPts val="1200"/>
              </a:spcBef>
              <a:spcAft>
                <a:spcPts val="0"/>
              </a:spcAft>
              <a:buClr>
                <a:srgbClr val="0D1117"/>
              </a:buClr>
              <a:buSzPts val="1208"/>
              <a:buAutoNum type="arabicPeriod"/>
            </a:pPr>
            <a:r>
              <a:rPr lang="id" sz="1207" dirty="0">
                <a:solidFill>
                  <a:srgbClr val="0D1117"/>
                </a:solidFill>
              </a:rPr>
              <a:t>NOTIFIKASI</a:t>
            </a:r>
            <a:endParaRPr sz="1207" dirty="0">
              <a:solidFill>
                <a:srgbClr val="0D1117"/>
              </a:solidFill>
            </a:endParaRPr>
          </a:p>
          <a:p>
            <a:pPr marL="0" lvl="0" indent="0" algn="just" rtl="0">
              <a:lnSpc>
                <a:spcPct val="115000"/>
              </a:lnSpc>
              <a:spcBef>
                <a:spcPts val="1200"/>
              </a:spcBef>
              <a:spcAft>
                <a:spcPts val="0"/>
              </a:spcAft>
              <a:buSzPts val="852"/>
              <a:buNone/>
            </a:pPr>
            <a:r>
              <a:rPr lang="id" sz="1207" dirty="0">
                <a:solidFill>
                  <a:srgbClr val="0D1117"/>
                </a:solidFill>
              </a:rPr>
              <a:t>Fitur notifikasi yang digunakan pada project yaitu software Telegram. Notifikasi via Telegram dapat membantu user untuk memantau dan pemberitahuan dini status kualitas udara di ruangan. </a:t>
            </a:r>
            <a:endParaRPr sz="1207" dirty="0">
              <a:solidFill>
                <a:srgbClr val="0D1117"/>
              </a:solidFill>
            </a:endParaRPr>
          </a:p>
          <a:p>
            <a:pPr marL="457200" lvl="0" indent="-305276" algn="just" rtl="0">
              <a:lnSpc>
                <a:spcPct val="115000"/>
              </a:lnSpc>
              <a:spcBef>
                <a:spcPts val="1200"/>
              </a:spcBef>
              <a:spcAft>
                <a:spcPts val="0"/>
              </a:spcAft>
              <a:buClr>
                <a:srgbClr val="0D1117"/>
              </a:buClr>
              <a:buSzPts val="1208"/>
              <a:buAutoNum type="arabicPeriod"/>
            </a:pPr>
            <a:r>
              <a:rPr lang="id" sz="1207" dirty="0">
                <a:solidFill>
                  <a:srgbClr val="0D1117"/>
                </a:solidFill>
              </a:rPr>
              <a:t>DASHBOARD </a:t>
            </a:r>
            <a:endParaRPr sz="1207" dirty="0">
              <a:solidFill>
                <a:srgbClr val="0D1117"/>
              </a:solidFill>
            </a:endParaRPr>
          </a:p>
          <a:p>
            <a:pPr marL="0" lvl="0" indent="0" algn="just" rtl="0">
              <a:lnSpc>
                <a:spcPct val="115000"/>
              </a:lnSpc>
              <a:spcBef>
                <a:spcPts val="1200"/>
              </a:spcBef>
              <a:spcAft>
                <a:spcPts val="1200"/>
              </a:spcAft>
              <a:buSzPts val="1300"/>
              <a:buNone/>
            </a:pPr>
            <a:r>
              <a:rPr lang="id" sz="1207" dirty="0">
                <a:solidFill>
                  <a:srgbClr val="0D1117"/>
                </a:solidFill>
              </a:rPr>
              <a:t>fitur dashboard yang digunakan yaitu Blynk. fungsi blynk pada alat ini yaitu untuk menampilkan hasil pembacaan sensor yang dibaca oleh alat.</a:t>
            </a:r>
            <a:r>
              <a:rPr lang="en-US" sz="1207" dirty="0">
                <a:solidFill>
                  <a:srgbClr val="0D1117"/>
                </a:solidFill>
              </a:rPr>
              <a:t> Kita </a:t>
            </a:r>
            <a:r>
              <a:rPr lang="en-US" sz="1207" dirty="0" err="1">
                <a:solidFill>
                  <a:srgbClr val="0D1117"/>
                </a:solidFill>
              </a:rPr>
              <a:t>akan</a:t>
            </a:r>
            <a:r>
              <a:rPr lang="en-US" sz="1207" dirty="0">
                <a:solidFill>
                  <a:srgbClr val="0D1117"/>
                </a:solidFill>
              </a:rPr>
              <a:t> </a:t>
            </a:r>
            <a:r>
              <a:rPr lang="en-US" sz="1207" dirty="0" err="1">
                <a:solidFill>
                  <a:srgbClr val="0D1117"/>
                </a:solidFill>
              </a:rPr>
              <a:t>menampilakan</a:t>
            </a:r>
            <a:r>
              <a:rPr lang="en-US" sz="1207" dirty="0">
                <a:solidFill>
                  <a:srgbClr val="0D1117"/>
                </a:solidFill>
              </a:rPr>
              <a:t> 5 data </a:t>
            </a:r>
            <a:r>
              <a:rPr lang="en-US" sz="1207" dirty="0" err="1">
                <a:solidFill>
                  <a:srgbClr val="0D1117"/>
                </a:solidFill>
              </a:rPr>
              <a:t>yaitu</a:t>
            </a:r>
            <a:r>
              <a:rPr lang="en-US" sz="1207" dirty="0">
                <a:solidFill>
                  <a:srgbClr val="0D1117"/>
                </a:solidFill>
              </a:rPr>
              <a:t> </a:t>
            </a:r>
            <a:r>
              <a:rPr lang="pt-BR" sz="1207" dirty="0">
                <a:solidFill>
                  <a:srgbClr val="0D1117"/>
                </a:solidFill>
              </a:rPr>
              <a:t>CO, Alcohol, CO2, NH4, dan Aceton dimana data tersebut akan ditampilkan </a:t>
            </a:r>
            <a:r>
              <a:rPr lang="pt-BR" sz="1207">
                <a:solidFill>
                  <a:srgbClr val="0D1117"/>
                </a:solidFill>
              </a:rPr>
              <a:t>dalam bentuk widget </a:t>
            </a:r>
            <a:r>
              <a:rPr lang="pt-BR" sz="1207" dirty="0">
                <a:solidFill>
                  <a:srgbClr val="0D1117"/>
                </a:solidFill>
              </a:rPr>
              <a:t>gauge dan chart.</a:t>
            </a:r>
            <a:endParaRPr lang="en-US" sz="1207" dirty="0">
              <a:solidFill>
                <a:srgbClr val="0D1117"/>
              </a:solidFill>
            </a:endParaRPr>
          </a:p>
        </p:txBody>
      </p:sp>
      <p:sp>
        <p:nvSpPr>
          <p:cNvPr id="142" name="Google Shape;142;p3"/>
          <p:cNvSpPr txBox="1"/>
          <p:nvPr/>
        </p:nvSpPr>
        <p:spPr>
          <a:xfrm>
            <a:off x="4637150" y="2984825"/>
            <a:ext cx="1266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819150" y="917925"/>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id"/>
              <a:t>INTERFACE MICROCONTROLER </a:t>
            </a:r>
            <a:endParaRPr/>
          </a:p>
        </p:txBody>
      </p:sp>
      <p:sp>
        <p:nvSpPr>
          <p:cNvPr id="148" name="Google Shape;148;p4"/>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id" dirty="0"/>
              <a:t>AO/GPIO36 -&gt; MQ-135 -&gt; memberikan input berupa signal analog </a:t>
            </a:r>
            <a:endParaRPr lang="en-ID" dirty="0"/>
          </a:p>
          <a:p>
            <a:pPr marL="0" lvl="0" indent="0" algn="l" rtl="0">
              <a:lnSpc>
                <a:spcPct val="115000"/>
              </a:lnSpc>
              <a:spcBef>
                <a:spcPts val="1200"/>
              </a:spcBef>
              <a:spcAft>
                <a:spcPts val="0"/>
              </a:spcAft>
              <a:buSzPts val="1300"/>
              <a:buNone/>
            </a:pPr>
            <a:r>
              <a:rPr lang="en-ID" dirty="0"/>
              <a:t>GPIO14 -&gt; BUZZER -&gt; </a:t>
            </a:r>
            <a:r>
              <a:rPr lang="en-ID" dirty="0" err="1"/>
              <a:t>membutuhkan</a:t>
            </a:r>
            <a:r>
              <a:rPr lang="en-ID" dirty="0"/>
              <a:t> output digital</a:t>
            </a:r>
          </a:p>
          <a:p>
            <a:pPr marL="0" lvl="0" indent="0" algn="l" rtl="0">
              <a:lnSpc>
                <a:spcPct val="115000"/>
              </a:lnSpc>
              <a:spcBef>
                <a:spcPts val="1200"/>
              </a:spcBef>
              <a:spcAft>
                <a:spcPts val="0"/>
              </a:spcAft>
              <a:buSzPts val="1300"/>
              <a:buNone/>
            </a:pPr>
            <a:r>
              <a:rPr lang="id" dirty="0"/>
              <a:t>GPIO32, 33, 25 -&gt;LED RGB -&gt; membutuhkan output digital</a:t>
            </a:r>
            <a:endParaRPr dirty="0"/>
          </a:p>
          <a:p>
            <a:pPr marL="0" lvl="0" indent="0" algn="l" rtl="0">
              <a:lnSpc>
                <a:spcPct val="115000"/>
              </a:lnSpc>
              <a:spcBef>
                <a:spcPts val="1200"/>
              </a:spcBef>
              <a:spcAft>
                <a:spcPts val="1200"/>
              </a:spcAft>
              <a:buSzPts val="1300"/>
              <a:buNone/>
            </a:pPr>
            <a:r>
              <a:rPr lang="id" dirty="0"/>
              <a:t>GPIO27 -&gt; RELAY -&gt; membutuhkan output digital</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g2255af5163e_0_0"/>
          <p:cNvPicPr preferRelativeResize="0"/>
          <p:nvPr/>
        </p:nvPicPr>
        <p:blipFill>
          <a:blip r:embed="rId3">
            <a:alphaModFix/>
          </a:blip>
          <a:stretch>
            <a:fillRect/>
          </a:stretch>
        </p:blipFill>
        <p:spPr>
          <a:xfrm>
            <a:off x="4277025" y="247550"/>
            <a:ext cx="4594350" cy="4594350"/>
          </a:xfrm>
          <a:prstGeom prst="rect">
            <a:avLst/>
          </a:prstGeom>
          <a:noFill/>
          <a:ln>
            <a:noFill/>
          </a:ln>
        </p:spPr>
      </p:pic>
      <p:pic>
        <p:nvPicPr>
          <p:cNvPr id="154" name="Google Shape;154;g2255af5163e_0_0"/>
          <p:cNvPicPr preferRelativeResize="0"/>
          <p:nvPr/>
        </p:nvPicPr>
        <p:blipFill>
          <a:blip r:embed="rId4">
            <a:alphaModFix/>
          </a:blip>
          <a:stretch>
            <a:fillRect/>
          </a:stretch>
        </p:blipFill>
        <p:spPr>
          <a:xfrm>
            <a:off x="340500" y="619801"/>
            <a:ext cx="4317700" cy="367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1355100" y="490050"/>
            <a:ext cx="6433800" cy="647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id"/>
              <a:t>MIKROKONTROLER YANG DIPILIH </a:t>
            </a:r>
            <a:endParaRPr/>
          </a:p>
        </p:txBody>
      </p:sp>
      <p:sp>
        <p:nvSpPr>
          <p:cNvPr id="160" name="Google Shape;160;p5"/>
          <p:cNvSpPr txBox="1">
            <a:spLocks noGrp="1"/>
          </p:cNvSpPr>
          <p:nvPr>
            <p:ph type="body" idx="1"/>
          </p:nvPr>
        </p:nvSpPr>
        <p:spPr>
          <a:xfrm>
            <a:off x="459600" y="1137750"/>
            <a:ext cx="8224800" cy="375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id" sz="1200">
                <a:solidFill>
                  <a:srgbClr val="374151"/>
                </a:solidFill>
                <a:highlight>
                  <a:srgbClr val="F7F7F8"/>
                </a:highlight>
                <a:latin typeface="Roboto"/>
                <a:ea typeface="Roboto"/>
                <a:cs typeface="Roboto"/>
                <a:sym typeface="Roboto"/>
              </a:rPr>
              <a:t>ESP32 adalah mikrokontroler yang dikembangkan oleh Espressif Systems. Memungkinkannya terhubung ke jaringan Wi-Fi dan berkomunikasi dengan perangkat lain melalui Bluetooth. Ditenagai oleh prosesor dual-core dengan kecepatan clock yang tinggi dan dilengkapi dengan RAM yang cukup besar, dengan kinerja yang baik untuk mengeksekusi kode dan menangani tugas yang kompleks.</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200"/>
              </a:spcBef>
              <a:spcAft>
                <a:spcPts val="0"/>
              </a:spcAft>
              <a:buSzPts val="1300"/>
              <a:buNone/>
            </a:pPr>
            <a:r>
              <a:rPr lang="id" sz="1200">
                <a:solidFill>
                  <a:srgbClr val="374151"/>
                </a:solidFill>
                <a:highlight>
                  <a:srgbClr val="F7F7F8"/>
                </a:highlight>
                <a:latin typeface="Roboto"/>
                <a:ea typeface="Roboto"/>
                <a:cs typeface="Roboto"/>
                <a:sym typeface="Roboto"/>
              </a:rPr>
              <a:t>Kelebihan ESP32:</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130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Kemampuan Wi-Fi dan Bluetooth terintegrasi.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Kinerja yang baik dengan prosesor dual-core dan RAM yang cukup besar.</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Konsumsi daya yang rendah.</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Dukungan untuk berbagai antarmuka seperti SPI, I2C, UART, dan GPIO</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Harga yang terjangkau.</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300"/>
              </a:spcBef>
              <a:spcAft>
                <a:spcPts val="0"/>
              </a:spcAft>
              <a:buSzPts val="1300"/>
              <a:buNone/>
            </a:pPr>
            <a:r>
              <a:rPr lang="id" sz="1200">
                <a:solidFill>
                  <a:srgbClr val="374151"/>
                </a:solidFill>
                <a:highlight>
                  <a:srgbClr val="F7F7F8"/>
                </a:highlight>
                <a:latin typeface="Roboto"/>
                <a:ea typeface="Roboto"/>
                <a:cs typeface="Roboto"/>
                <a:sym typeface="Roboto"/>
              </a:rPr>
              <a:t>Kekurangan ESP32:</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130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Dokumentasi resmi dan dukungan pengembang dapat kurang memadai.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Konsumsi daya yang tinggi saat menggunakan fitur nirkabel.</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Kompatibilitas perangkat lunak yang mungkin memerlukan penyesuaian.</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645525"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id"/>
              <a:t>ANALISIS BIAYA PEMBUATAN</a:t>
            </a:r>
            <a:endParaRPr/>
          </a:p>
        </p:txBody>
      </p:sp>
      <p:pic>
        <p:nvPicPr>
          <p:cNvPr id="166" name="Google Shape;166;p6"/>
          <p:cNvPicPr preferRelativeResize="0"/>
          <p:nvPr/>
        </p:nvPicPr>
        <p:blipFill rotWithShape="1">
          <a:blip r:embed="rId3">
            <a:alphaModFix/>
          </a:blip>
          <a:srcRect/>
          <a:stretch/>
        </p:blipFill>
        <p:spPr>
          <a:xfrm>
            <a:off x="922450" y="1685000"/>
            <a:ext cx="6667500" cy="27241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344</Words>
  <Application>Microsoft Office PowerPoint</Application>
  <PresentationFormat>On-screen Show (16:9)</PresentationFormat>
  <Paragraphs>33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Nunito</vt:lpstr>
      <vt:lpstr>Roboto</vt:lpstr>
      <vt:lpstr>Calibri</vt:lpstr>
      <vt:lpstr>Arial</vt:lpstr>
      <vt:lpstr>Shift</vt:lpstr>
      <vt:lpstr>PROGRESS 2</vt:lpstr>
      <vt:lpstr>PLATFROM IOT </vt:lpstr>
      <vt:lpstr>FITUR YANG DIGUNAKAN </vt:lpstr>
      <vt:lpstr>INTERFACE MICROCONTROLER </vt:lpstr>
      <vt:lpstr>PowerPoint Presentation</vt:lpstr>
      <vt:lpstr>MIKROKONTROLER YANG DIPILIH </vt:lpstr>
      <vt:lpstr>ANALISIS BIAYA PEMBUATAN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2</dc:title>
  <dc:creator>BIMA-PC</dc:creator>
  <cp:lastModifiedBy>BIMA-PC</cp:lastModifiedBy>
  <cp:revision>2</cp:revision>
  <dcterms:modified xsi:type="dcterms:W3CDTF">2023-05-25T14:19:25Z</dcterms:modified>
</cp:coreProperties>
</file>