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notesMasterIdLst>
    <p:notesMasterId r:id="rId28"/>
  </p:notesMasterIdLst>
  <p:sldIdLst>
    <p:sldId id="256" r:id="rId4"/>
    <p:sldId id="489" r:id="rId5"/>
    <p:sldId id="257" r:id="rId6"/>
    <p:sldId id="262" r:id="rId7"/>
    <p:sldId id="490" r:id="rId8"/>
    <p:sldId id="493" r:id="rId9"/>
    <p:sldId id="494" r:id="rId10"/>
    <p:sldId id="492" r:id="rId11"/>
    <p:sldId id="491" r:id="rId12"/>
    <p:sldId id="495" r:id="rId13"/>
    <p:sldId id="505" r:id="rId14"/>
    <p:sldId id="502" r:id="rId15"/>
    <p:sldId id="496" r:id="rId16"/>
    <p:sldId id="497" r:id="rId17"/>
    <p:sldId id="499" r:id="rId18"/>
    <p:sldId id="500" r:id="rId19"/>
    <p:sldId id="293" r:id="rId20"/>
    <p:sldId id="294" r:id="rId21"/>
    <p:sldId id="504" r:id="rId22"/>
    <p:sldId id="296" r:id="rId23"/>
    <p:sldId id="297" r:id="rId24"/>
    <p:sldId id="298" r:id="rId25"/>
    <p:sldId id="503" r:id="rId26"/>
    <p:sldId id="50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 毅" initials="曾" lastIdx="1" clrIdx="0">
    <p:extLst>
      <p:ext uri="{19B8F6BF-5375-455C-9EA6-DF929625EA0E}">
        <p15:presenceInfo xmlns:p15="http://schemas.microsoft.com/office/powerpoint/2012/main" userId="284dbeafd6f49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92AA-E82B-49AD-9B2B-0426F74BD02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AA25-1D92-45BE-B351-C966BA5B6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0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7C2A-2278-4115-B01A-FF9F3DD7F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705EF-82D9-4684-8735-86C55DDF2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C47E3-6A53-44F8-B7D0-469492DA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E2923-7ECB-4B81-9B1E-24FAAE43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203D8-962D-4029-8923-AA30FD0A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4E405-0878-4693-B36B-F3970058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A3BB2-7090-4498-B08B-B11ABC97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FCA31-A90B-473A-8B29-514FCDD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1518E-F1AB-4CDA-9834-ADC4DFBB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96755-6D7A-4242-8C40-E884BDC3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8E7A0-8590-4413-9502-8928F8A3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E72B3-31CD-4CF2-B2A1-0028EC45E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83D5-C0DB-4FD4-8BAF-C173999C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9B96-432A-4CC0-904D-624F22EE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9E7F-0C02-447B-A312-0B087B3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1C766-57C1-47AB-A7A5-A0C6B479A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0D762-E30A-4B03-96BC-BE2E9A9E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1A551-82A2-414A-84DD-697006C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C9204-006B-453A-ACA9-13C74D95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CE3E6-E124-4E93-9B5D-C550F377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7E5F-EB6F-4FDB-8487-E3A40C1A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4990E-7AE5-4584-90A3-BF053184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E4D7C-3884-4999-95AC-48C6677D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A6A8D-B4A0-4D1D-B17F-01359FD2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67550-8727-4A0A-AD62-36468AE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1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7488-1EBA-4537-B853-2C2CA596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3FF24-AD74-4E16-BD3B-2B3A1902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302CB-6FD3-4B36-ADE4-BA09EAD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C9A32-872B-405E-B3AD-F5E74DF0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AAAD-1D06-4702-BE56-31E4871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6AB2-A5D4-45B9-92FD-D410B2C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199E2-2750-4489-96B3-68D3F3980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254EE-2C60-461C-96D0-65BBC621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D6B0A-87C3-4700-A2A9-93079CCB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45978-6B36-46B7-8989-1D74837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5E7AF-ECE4-4A67-B3F1-83113430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5BCE7-72DD-480A-BCAD-520DD3EC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F15E4-57A3-40F3-A172-09428654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071B9-9192-4871-A516-625C0BE6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9083B-AF66-4F64-A815-01EAB6404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DBD49C-41CB-4D43-BA41-CA570E123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A29B1-10A1-4316-BEA3-CCF115BC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95A5D-2DD7-4C35-8CF6-AEB5F26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7EEF5-2E59-4BAD-9330-1A00269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6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221CA-025E-4AE3-B940-A3419BE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70DA5-B7AB-4E09-B603-784A5F3E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5CBDF-747B-4B06-BC72-C24BD5E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B27D0-B869-4BA3-A23E-554466B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80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79014-B8CD-4112-B1CB-3274D18D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9EAB-F651-42F2-BBDD-AF14C3B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C26E9-13A9-47E2-B68B-BCC654DF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5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13C3-BE83-4E3E-959C-ACD929B8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764B9-033F-46F0-ACF1-B08E4E1D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5B371-98F4-46EB-9AA8-56DBF173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6ABF9-6267-4F97-BFB7-D3A379C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D6553-8D42-4381-8065-08EE79B4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5BC9F-911F-4BE3-9771-9F503358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9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ABEB0-59AE-47FC-8313-C617729D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58444-39A2-4C65-B82C-6EDB2326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81973-2FB5-43D5-A3FC-14B1E098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D3E8A-9B0D-46D0-80B6-AD97230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AD070-6228-4EA6-8313-FD19FC1C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01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3DCA-F1C2-4CF4-BCCF-3FC18FB7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403EB-7076-4C8C-A76C-2A0D987C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88F15-DAAC-4002-B2DE-AD65CFCC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BD913-CF96-4E2F-A1D7-D3FDDDA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06BD1-8C85-4593-A49A-F0F6085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89CD6-6142-45D5-9CD9-88A11E0B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94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8665-7AD2-4A24-9092-8F0D842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5D588-57B3-45CD-BFE3-FEEACFF85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EAE99-D8EE-4745-9FD6-1944825D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55788-9C72-414E-A5AD-04C3111A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FC5E1-27E1-4CAE-B0D6-DB13C57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74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3CDD0-931A-47B5-B443-A763BA93A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31FEA-007B-4378-A3B9-EBFC668E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F4C8A-6EA5-40B1-94F3-6F331E91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E319-1F75-48BA-9F2F-9B58B490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8A5C2-F8B7-427F-A6E9-2230004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75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166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380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2043" y="1185909"/>
            <a:ext cx="762770" cy="524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2560" y="1874758"/>
            <a:ext cx="785489" cy="521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41358" y="1649202"/>
            <a:ext cx="802245" cy="513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1500" y="4236720"/>
            <a:ext cx="1114425" cy="1134110"/>
          </a:xfrm>
          <a:custGeom>
            <a:avLst/>
            <a:gdLst/>
            <a:ahLst/>
            <a:cxnLst/>
            <a:rect l="l" t="t" r="r" b="b"/>
            <a:pathLst>
              <a:path w="1114425" h="1134110">
                <a:moveTo>
                  <a:pt x="557022" y="0"/>
                </a:moveTo>
                <a:lnTo>
                  <a:pt x="508960" y="2080"/>
                </a:lnTo>
                <a:lnTo>
                  <a:pt x="462033" y="8210"/>
                </a:lnTo>
                <a:lnTo>
                  <a:pt x="416410" y="18218"/>
                </a:lnTo>
                <a:lnTo>
                  <a:pt x="372255" y="31934"/>
                </a:lnTo>
                <a:lnTo>
                  <a:pt x="329738" y="49187"/>
                </a:lnTo>
                <a:lnTo>
                  <a:pt x="289024" y="69809"/>
                </a:lnTo>
                <a:lnTo>
                  <a:pt x="250282" y="93628"/>
                </a:lnTo>
                <a:lnTo>
                  <a:pt x="213679" y="120475"/>
                </a:lnTo>
                <a:lnTo>
                  <a:pt x="179381" y="150179"/>
                </a:lnTo>
                <a:lnTo>
                  <a:pt x="147555" y="182570"/>
                </a:lnTo>
                <a:lnTo>
                  <a:pt x="118371" y="217477"/>
                </a:lnTo>
                <a:lnTo>
                  <a:pt x="91993" y="254732"/>
                </a:lnTo>
                <a:lnTo>
                  <a:pt x="68590" y="294163"/>
                </a:lnTo>
                <a:lnTo>
                  <a:pt x="48328" y="335601"/>
                </a:lnTo>
                <a:lnTo>
                  <a:pt x="31376" y="378874"/>
                </a:lnTo>
                <a:lnTo>
                  <a:pt x="17899" y="423814"/>
                </a:lnTo>
                <a:lnTo>
                  <a:pt x="8067" y="470250"/>
                </a:lnTo>
                <a:lnTo>
                  <a:pt x="2044" y="518011"/>
                </a:lnTo>
                <a:lnTo>
                  <a:pt x="0" y="566927"/>
                </a:lnTo>
                <a:lnTo>
                  <a:pt x="2044" y="615844"/>
                </a:lnTo>
                <a:lnTo>
                  <a:pt x="8067" y="663605"/>
                </a:lnTo>
                <a:lnTo>
                  <a:pt x="17899" y="710041"/>
                </a:lnTo>
                <a:lnTo>
                  <a:pt x="31376" y="754981"/>
                </a:lnTo>
                <a:lnTo>
                  <a:pt x="48328" y="798254"/>
                </a:lnTo>
                <a:lnTo>
                  <a:pt x="68590" y="839692"/>
                </a:lnTo>
                <a:lnTo>
                  <a:pt x="91993" y="879123"/>
                </a:lnTo>
                <a:lnTo>
                  <a:pt x="118371" y="916378"/>
                </a:lnTo>
                <a:lnTo>
                  <a:pt x="147555" y="951285"/>
                </a:lnTo>
                <a:lnTo>
                  <a:pt x="179381" y="983676"/>
                </a:lnTo>
                <a:lnTo>
                  <a:pt x="213679" y="1013380"/>
                </a:lnTo>
                <a:lnTo>
                  <a:pt x="250282" y="1040227"/>
                </a:lnTo>
                <a:lnTo>
                  <a:pt x="289024" y="1064046"/>
                </a:lnTo>
                <a:lnTo>
                  <a:pt x="329738" y="1084668"/>
                </a:lnTo>
                <a:lnTo>
                  <a:pt x="372255" y="1101921"/>
                </a:lnTo>
                <a:lnTo>
                  <a:pt x="416410" y="1115637"/>
                </a:lnTo>
                <a:lnTo>
                  <a:pt x="462033" y="1125645"/>
                </a:lnTo>
                <a:lnTo>
                  <a:pt x="508960" y="1131775"/>
                </a:lnTo>
                <a:lnTo>
                  <a:pt x="557022" y="1133855"/>
                </a:lnTo>
                <a:lnTo>
                  <a:pt x="605083" y="1131775"/>
                </a:lnTo>
                <a:lnTo>
                  <a:pt x="652010" y="1125645"/>
                </a:lnTo>
                <a:lnTo>
                  <a:pt x="697633" y="1115637"/>
                </a:lnTo>
                <a:lnTo>
                  <a:pt x="741788" y="1101921"/>
                </a:lnTo>
                <a:lnTo>
                  <a:pt x="784305" y="1084668"/>
                </a:lnTo>
                <a:lnTo>
                  <a:pt x="825019" y="1064046"/>
                </a:lnTo>
                <a:lnTo>
                  <a:pt x="863761" y="1040227"/>
                </a:lnTo>
                <a:lnTo>
                  <a:pt x="900364" y="1013380"/>
                </a:lnTo>
                <a:lnTo>
                  <a:pt x="934662" y="983676"/>
                </a:lnTo>
                <a:lnTo>
                  <a:pt x="966488" y="951285"/>
                </a:lnTo>
                <a:lnTo>
                  <a:pt x="995672" y="916378"/>
                </a:lnTo>
                <a:lnTo>
                  <a:pt x="1022050" y="879123"/>
                </a:lnTo>
                <a:lnTo>
                  <a:pt x="1045453" y="839692"/>
                </a:lnTo>
                <a:lnTo>
                  <a:pt x="1065715" y="798254"/>
                </a:lnTo>
                <a:lnTo>
                  <a:pt x="1082667" y="754981"/>
                </a:lnTo>
                <a:lnTo>
                  <a:pt x="1096144" y="710041"/>
                </a:lnTo>
                <a:lnTo>
                  <a:pt x="1105976" y="663605"/>
                </a:lnTo>
                <a:lnTo>
                  <a:pt x="1111999" y="615844"/>
                </a:lnTo>
                <a:lnTo>
                  <a:pt x="1114044" y="566927"/>
                </a:lnTo>
                <a:lnTo>
                  <a:pt x="1111999" y="518011"/>
                </a:lnTo>
                <a:lnTo>
                  <a:pt x="1105976" y="470250"/>
                </a:lnTo>
                <a:lnTo>
                  <a:pt x="1096144" y="423814"/>
                </a:lnTo>
                <a:lnTo>
                  <a:pt x="1082667" y="378874"/>
                </a:lnTo>
                <a:lnTo>
                  <a:pt x="1065715" y="335601"/>
                </a:lnTo>
                <a:lnTo>
                  <a:pt x="1045453" y="294163"/>
                </a:lnTo>
                <a:lnTo>
                  <a:pt x="1022050" y="254732"/>
                </a:lnTo>
                <a:lnTo>
                  <a:pt x="995672" y="217477"/>
                </a:lnTo>
                <a:lnTo>
                  <a:pt x="966488" y="182570"/>
                </a:lnTo>
                <a:lnTo>
                  <a:pt x="934662" y="150179"/>
                </a:lnTo>
                <a:lnTo>
                  <a:pt x="900364" y="120475"/>
                </a:lnTo>
                <a:lnTo>
                  <a:pt x="863761" y="93628"/>
                </a:lnTo>
                <a:lnTo>
                  <a:pt x="825019" y="69809"/>
                </a:lnTo>
                <a:lnTo>
                  <a:pt x="784305" y="49187"/>
                </a:lnTo>
                <a:lnTo>
                  <a:pt x="741788" y="31934"/>
                </a:lnTo>
                <a:lnTo>
                  <a:pt x="697633" y="18218"/>
                </a:lnTo>
                <a:lnTo>
                  <a:pt x="652010" y="8210"/>
                </a:lnTo>
                <a:lnTo>
                  <a:pt x="605083" y="2080"/>
                </a:lnTo>
                <a:lnTo>
                  <a:pt x="55702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71500" y="4236720"/>
            <a:ext cx="1114425" cy="1134110"/>
          </a:xfrm>
          <a:custGeom>
            <a:avLst/>
            <a:gdLst/>
            <a:ahLst/>
            <a:cxnLst/>
            <a:rect l="l" t="t" r="r" b="b"/>
            <a:pathLst>
              <a:path w="1114425" h="1134110">
                <a:moveTo>
                  <a:pt x="0" y="566927"/>
                </a:moveTo>
                <a:lnTo>
                  <a:pt x="2044" y="518011"/>
                </a:lnTo>
                <a:lnTo>
                  <a:pt x="8067" y="470250"/>
                </a:lnTo>
                <a:lnTo>
                  <a:pt x="17899" y="423814"/>
                </a:lnTo>
                <a:lnTo>
                  <a:pt x="31376" y="378874"/>
                </a:lnTo>
                <a:lnTo>
                  <a:pt x="48328" y="335601"/>
                </a:lnTo>
                <a:lnTo>
                  <a:pt x="68590" y="294163"/>
                </a:lnTo>
                <a:lnTo>
                  <a:pt x="91993" y="254732"/>
                </a:lnTo>
                <a:lnTo>
                  <a:pt x="118371" y="217477"/>
                </a:lnTo>
                <a:lnTo>
                  <a:pt x="147555" y="182570"/>
                </a:lnTo>
                <a:lnTo>
                  <a:pt x="179381" y="150179"/>
                </a:lnTo>
                <a:lnTo>
                  <a:pt x="213679" y="120475"/>
                </a:lnTo>
                <a:lnTo>
                  <a:pt x="250282" y="93628"/>
                </a:lnTo>
                <a:lnTo>
                  <a:pt x="289024" y="69809"/>
                </a:lnTo>
                <a:lnTo>
                  <a:pt x="329738" y="49187"/>
                </a:lnTo>
                <a:lnTo>
                  <a:pt x="372255" y="31934"/>
                </a:lnTo>
                <a:lnTo>
                  <a:pt x="416410" y="18218"/>
                </a:lnTo>
                <a:lnTo>
                  <a:pt x="462033" y="8210"/>
                </a:lnTo>
                <a:lnTo>
                  <a:pt x="508960" y="2080"/>
                </a:lnTo>
                <a:lnTo>
                  <a:pt x="557022" y="0"/>
                </a:lnTo>
                <a:lnTo>
                  <a:pt x="605083" y="2080"/>
                </a:lnTo>
                <a:lnTo>
                  <a:pt x="652010" y="8210"/>
                </a:lnTo>
                <a:lnTo>
                  <a:pt x="697633" y="18218"/>
                </a:lnTo>
                <a:lnTo>
                  <a:pt x="741788" y="31934"/>
                </a:lnTo>
                <a:lnTo>
                  <a:pt x="784305" y="49187"/>
                </a:lnTo>
                <a:lnTo>
                  <a:pt x="825019" y="69809"/>
                </a:lnTo>
                <a:lnTo>
                  <a:pt x="863761" y="93628"/>
                </a:lnTo>
                <a:lnTo>
                  <a:pt x="900364" y="120475"/>
                </a:lnTo>
                <a:lnTo>
                  <a:pt x="934662" y="150179"/>
                </a:lnTo>
                <a:lnTo>
                  <a:pt x="966488" y="182570"/>
                </a:lnTo>
                <a:lnTo>
                  <a:pt x="995672" y="217477"/>
                </a:lnTo>
                <a:lnTo>
                  <a:pt x="1022050" y="254732"/>
                </a:lnTo>
                <a:lnTo>
                  <a:pt x="1045453" y="294163"/>
                </a:lnTo>
                <a:lnTo>
                  <a:pt x="1065715" y="335601"/>
                </a:lnTo>
                <a:lnTo>
                  <a:pt x="1082667" y="378874"/>
                </a:lnTo>
                <a:lnTo>
                  <a:pt x="1096144" y="423814"/>
                </a:lnTo>
                <a:lnTo>
                  <a:pt x="1105976" y="470250"/>
                </a:lnTo>
                <a:lnTo>
                  <a:pt x="1111999" y="518011"/>
                </a:lnTo>
                <a:lnTo>
                  <a:pt x="1114044" y="566927"/>
                </a:lnTo>
                <a:lnTo>
                  <a:pt x="1111999" y="615844"/>
                </a:lnTo>
                <a:lnTo>
                  <a:pt x="1105976" y="663605"/>
                </a:lnTo>
                <a:lnTo>
                  <a:pt x="1096144" y="710041"/>
                </a:lnTo>
                <a:lnTo>
                  <a:pt x="1082667" y="754981"/>
                </a:lnTo>
                <a:lnTo>
                  <a:pt x="1065715" y="798254"/>
                </a:lnTo>
                <a:lnTo>
                  <a:pt x="1045453" y="839692"/>
                </a:lnTo>
                <a:lnTo>
                  <a:pt x="1022050" y="879123"/>
                </a:lnTo>
                <a:lnTo>
                  <a:pt x="995672" y="916378"/>
                </a:lnTo>
                <a:lnTo>
                  <a:pt x="966488" y="951285"/>
                </a:lnTo>
                <a:lnTo>
                  <a:pt x="934662" y="983676"/>
                </a:lnTo>
                <a:lnTo>
                  <a:pt x="900364" y="1013380"/>
                </a:lnTo>
                <a:lnTo>
                  <a:pt x="863761" y="1040227"/>
                </a:lnTo>
                <a:lnTo>
                  <a:pt x="825019" y="1064046"/>
                </a:lnTo>
                <a:lnTo>
                  <a:pt x="784305" y="1084668"/>
                </a:lnTo>
                <a:lnTo>
                  <a:pt x="741788" y="1101921"/>
                </a:lnTo>
                <a:lnTo>
                  <a:pt x="697633" y="1115637"/>
                </a:lnTo>
                <a:lnTo>
                  <a:pt x="652010" y="1125645"/>
                </a:lnTo>
                <a:lnTo>
                  <a:pt x="605083" y="1131775"/>
                </a:lnTo>
                <a:lnTo>
                  <a:pt x="557022" y="1133855"/>
                </a:lnTo>
                <a:lnTo>
                  <a:pt x="508960" y="1131775"/>
                </a:lnTo>
                <a:lnTo>
                  <a:pt x="462033" y="1125645"/>
                </a:lnTo>
                <a:lnTo>
                  <a:pt x="416410" y="1115637"/>
                </a:lnTo>
                <a:lnTo>
                  <a:pt x="372255" y="1101921"/>
                </a:lnTo>
                <a:lnTo>
                  <a:pt x="329738" y="1084668"/>
                </a:lnTo>
                <a:lnTo>
                  <a:pt x="289024" y="1064046"/>
                </a:lnTo>
                <a:lnTo>
                  <a:pt x="250282" y="1040227"/>
                </a:lnTo>
                <a:lnTo>
                  <a:pt x="213679" y="1013380"/>
                </a:lnTo>
                <a:lnTo>
                  <a:pt x="179381" y="983676"/>
                </a:lnTo>
                <a:lnTo>
                  <a:pt x="147555" y="951285"/>
                </a:lnTo>
                <a:lnTo>
                  <a:pt x="118371" y="916378"/>
                </a:lnTo>
                <a:lnTo>
                  <a:pt x="91993" y="879123"/>
                </a:lnTo>
                <a:lnTo>
                  <a:pt x="68590" y="839692"/>
                </a:lnTo>
                <a:lnTo>
                  <a:pt x="48328" y="798254"/>
                </a:lnTo>
                <a:lnTo>
                  <a:pt x="31376" y="754981"/>
                </a:lnTo>
                <a:lnTo>
                  <a:pt x="17899" y="710041"/>
                </a:lnTo>
                <a:lnTo>
                  <a:pt x="8067" y="663605"/>
                </a:lnTo>
                <a:lnTo>
                  <a:pt x="2044" y="615844"/>
                </a:lnTo>
                <a:lnTo>
                  <a:pt x="0" y="566927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1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847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9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C614-02EF-49EF-AB83-16FEB416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CEEB9-949C-4E4A-B7D5-EFBB711C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CAE89-6120-4D73-92ED-82F76EB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DFEE1-C6BD-4400-8795-D2DE6BE6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273F2-AA9E-4BF4-8EB9-2D89B928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D0D49-7DFD-4E6F-BDF8-BFB3CF8E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478AD-00CF-48D4-B6C1-61821671B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3FABF-9301-4948-8165-773C0016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0019B-F381-4AB1-A761-E471BFB7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328B4-813A-425E-A95F-6B7331C6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1B98D-62F6-4FCB-8240-7FE99AB8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2E6FC-2F2A-41D1-992B-F4C5E7B7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5FECB-DAB8-4213-A2DA-C6212DD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72E3D-9519-498C-80A4-F480E1D3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CFA8C-6612-4579-9445-487848EE7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684D9C-3549-4D42-B0DF-DDB8D90D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3B5DED-F4BD-4A5B-9537-3BA6DE27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FFF836-9672-464A-9D7D-8E15DBD0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A03D2-CEF5-4361-9D80-B257546C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A387-503F-407E-9A56-02C6E42D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D1F41-1B96-4D5B-8115-F95CD495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C18DA-6B89-4001-A373-A35B901A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A4ED8-05E2-456C-835F-AF4C5319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252D2-C2CD-4F3A-A622-0432A069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421E9B-7DB4-4CE4-B4FB-A65B646C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D9504-8235-4C40-9BE7-31C4889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8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BFB5-E489-4FCD-BA0F-D16E9C73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16979-9BEF-4005-A4A6-BBD5B50A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C8847-36FD-4537-9174-B7E8E01F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06AA2-D3E7-4D75-8BEC-D88D7289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3D5DD-F373-42A5-89EF-EB7F4FF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4620A-37AD-4357-9B78-3907471C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2C34B-D658-48F2-BF93-FC07027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1DCD8-3406-44F6-ADE3-EECE78820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27AD3-735D-42CC-882E-D5B9F2568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0F9BD-6377-4183-AAC2-4CCE2368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C72BB-562B-4518-BFFA-4BB5EEB7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33B2C-34E4-489F-B46E-81CB828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1517F-FBBD-4073-A682-B6CB23BA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17D1E-D2CA-4073-A798-F7DDFB54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FA772-613A-4266-8836-0E6C15767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AD8A-8531-4858-BC0A-D1E11871831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6D494-166F-414A-9597-3F6A9A66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6E0CF-2F6A-45C5-B455-7A29D2B07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9A1D-0E6B-48B3-AAE0-8ED94481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599A8-8836-44B8-BB07-4EEF82B7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B721-4129-4534-8BE5-73AA603E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7168-A92B-4F94-A7CB-DEEC6B8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68E4-45BF-4028-B74F-80EAE491902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57E3E-46B8-4847-B304-40CA78150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CA52C-A864-4232-8871-9C66F1FDF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376E-1504-40BB-9D54-E692087CC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1506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8889"/>
            <a:ext cx="10358120" cy="407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4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5EB7-BD46-4F9A-B765-1CD54FCC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97" y="583196"/>
            <a:ext cx="11570722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 meets Diversity: A Model-Agnostic</a:t>
            </a:r>
            <a:b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for Computerized Adaptive Testing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6D22C-48D8-4118-A13C-38871A52F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81" y="3133523"/>
            <a:ext cx="11260238" cy="1953811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Haoyang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Bi1,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Haiping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Ma2,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Zhenya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Huang1;, Yu Yin1, Qi Liu1,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Enhong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Chen1, Yu Su3, Shijin Wang3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3FAC21-B38F-48AB-AA3B-D0EA74ACF54B}"/>
              </a:ext>
            </a:extLst>
          </p:cNvPr>
          <p:cNvSpPr txBox="1"/>
          <p:nvPr/>
        </p:nvSpPr>
        <p:spPr>
          <a:xfrm>
            <a:off x="1524000" y="5960962"/>
            <a:ext cx="187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ICDM 2020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06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F8B25FE-7F10-488F-B429-65EAC4A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Diversity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E5B41B-571E-44B3-BA87-B05B76B2F831}"/>
              </a:ext>
            </a:extLst>
          </p:cNvPr>
          <p:cNvSpPr txBox="1"/>
          <p:nvPr/>
        </p:nvSpPr>
        <p:spPr>
          <a:xfrm>
            <a:off x="479385" y="1275435"/>
            <a:ext cx="110438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100" dirty="0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增加了重要性权重</a:t>
            </a:r>
            <a:r>
              <a:rPr lang="en-US" altLang="zh-CN" sz="2000" kern="100" dirty="0" err="1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wk</a:t>
            </a:r>
            <a:r>
              <a:rPr lang="zh-CN" altLang="zh-CN" sz="2000" kern="100" dirty="0">
                <a:effectLst/>
                <a:highlight>
                  <a:srgbClr val="00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effectLst/>
              <a:highlight>
                <a:srgbClr val="00FF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改进为具有增量性的软形式，即随着与知识概念相关的问题越来越多，值从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逐渐增加到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重要性加权知识覆盖</a:t>
            </a:r>
            <a:r>
              <a:rPr lang="en-US" altLang="zh-CN" sz="20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IWKC)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5CC12A-2F66-460A-B8A8-89001C8FE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9738" y="3581366"/>
            <a:ext cx="6532523" cy="23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D0A2808-8DD2-4E8F-88D3-8CB84005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Diversity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C20D8-C6AD-4320-97ED-A1FD1744134F}"/>
              </a:ext>
            </a:extLst>
          </p:cNvPr>
          <p:cNvSpPr txBox="1"/>
          <p:nvPr/>
        </p:nvSpPr>
        <p:spPr>
          <a:xfrm>
            <a:off x="479384" y="1408875"/>
            <a:ext cx="650734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如何设计优化算法</a:t>
            </a:r>
            <a:endParaRPr lang="en-US" altLang="zh-CN" sz="20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循序渐进地选择一组</a:t>
            </a:r>
            <a:r>
              <a:rPr lang="en-US" altLang="zh-CN" sz="18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IWKC</a:t>
            </a:r>
            <a:r>
              <a:rPr lang="zh-CN" altLang="zh-CN" sz="18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得分最高的问题</a:t>
            </a:r>
            <a:r>
              <a:rPr lang="en-US" altLang="zh-CN" sz="18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----NP-Hard</a:t>
            </a:r>
            <a:r>
              <a:rPr lang="zh-CN" altLang="en-US" sz="18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7C38E04-B06C-4DAC-81FE-269772A2939C}"/>
              </a:ext>
            </a:extLst>
          </p:cNvPr>
          <p:cNvSpPr/>
          <p:nvPr/>
        </p:nvSpPr>
        <p:spPr>
          <a:xfrm>
            <a:off x="3244720" y="2146188"/>
            <a:ext cx="315688" cy="5290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06597-9114-479A-8608-E44BFEE5124D}"/>
              </a:ext>
            </a:extLst>
          </p:cNvPr>
          <p:cNvSpPr txBox="1"/>
          <p:nvPr/>
        </p:nvSpPr>
        <p:spPr>
          <a:xfrm>
            <a:off x="411982" y="2778480"/>
            <a:ext cx="709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通过利用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IWKC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子模性质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，我们找到了一个性能可以接受的次优解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38F673-2E12-43CE-875D-C9DFAA331B15}"/>
              </a:ext>
            </a:extLst>
          </p:cNvPr>
          <p:cNvSpPr txBox="1"/>
          <p:nvPr/>
        </p:nvSpPr>
        <p:spPr>
          <a:xfrm>
            <a:off x="8042509" y="1408875"/>
            <a:ext cx="36701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的子集，则对于函数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，如果：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A+e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)-f(A)&gt;=f(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B+e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)-f(B)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成立，则说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函数是子模的。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增益递减。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例子如下：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u={1,2,3,4,5,6,7,8}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A={1,2,3}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B={1,2,3,5,6}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f(A)=|A|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A+e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)-f(A)&gt;=f(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B+e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)-f(B)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e={3,4,5}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3AB61B-AC20-4669-9A0F-17D19D37EBE6}"/>
              </a:ext>
            </a:extLst>
          </p:cNvPr>
          <p:cNvSpPr txBox="1"/>
          <p:nvPr/>
        </p:nvSpPr>
        <p:spPr>
          <a:xfrm>
            <a:off x="7927538" y="5050214"/>
            <a:ext cx="4082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对于子模集合函数，随着集合的增大，增加一个元素所获得的边际增益会减小。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FEB7F2-5B0E-4724-9B77-FE6E2C4F9DA4}"/>
              </a:ext>
            </a:extLst>
          </p:cNvPr>
          <p:cNvSpPr txBox="1"/>
          <p:nvPr/>
        </p:nvSpPr>
        <p:spPr>
          <a:xfrm>
            <a:off x="411982" y="3249376"/>
            <a:ext cx="706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随着选择步骤的进行，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变得更大，添加相同的问题导致的覆盖范围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IWKC)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的增益将变得更慢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35FB123-F589-4F66-BD3E-0936ED850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034" y="4324144"/>
            <a:ext cx="5708207" cy="10973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AA6AD8C-64EA-4E5B-B434-32D4EF11ADD9}"/>
              </a:ext>
            </a:extLst>
          </p:cNvPr>
          <p:cNvSpPr txBox="1"/>
          <p:nvPr/>
        </p:nvSpPr>
        <p:spPr>
          <a:xfrm>
            <a:off x="2203029" y="5603177"/>
            <a:ext cx="706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选择边际增益最大的作为</a:t>
            </a:r>
            <a:r>
              <a:rPr lang="en-US" altLang="zh-CN" sz="2000" dirty="0"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effectLst/>
                <a:highlight>
                  <a:srgbClr val="00FFFF"/>
                </a:highlight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CB1E82A-786D-48CF-A9AD-5714D9555C75}"/>
              </a:ext>
            </a:extLst>
          </p:cNvPr>
          <p:cNvCxnSpPr>
            <a:cxnSpLocks/>
          </p:cNvCxnSpPr>
          <p:nvPr/>
        </p:nvCxnSpPr>
        <p:spPr>
          <a:xfrm>
            <a:off x="7776839" y="226427"/>
            <a:ext cx="0" cy="663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6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1A237B-32CA-479D-AA7A-70171859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Importance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03AE94-C312-4D2B-8B63-E7897CF53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3237" y="1044894"/>
            <a:ext cx="7665525" cy="29505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D15383-5CA5-4B11-BE45-258659894057}"/>
              </a:ext>
            </a:extLst>
          </p:cNvPr>
          <p:cNvSpPr txBox="1"/>
          <p:nvPr/>
        </p:nvSpPr>
        <p:spPr>
          <a:xfrm>
            <a:off x="479384" y="4106038"/>
            <a:ext cx="10941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代表性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如果一个问题与许多其他问题具有相似的特征，则认为该问题具有代表性，用一个有代表性的问题，我们可以同时含蓄地考察许多问题。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0813B3-FC0B-4B02-A30F-2425B840CF30}"/>
              </a:ext>
            </a:extLst>
          </p:cNvPr>
          <p:cNvSpPr txBox="1"/>
          <p:nvPr/>
        </p:nvSpPr>
        <p:spPr>
          <a:xfrm>
            <a:off x="479383" y="5011254"/>
            <a:ext cx="10941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一个问题越有代表性，它的知识就越重要。</a:t>
            </a:r>
          </a:p>
          <a:p>
            <a:pPr algn="just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有些问题具有代表性，与许多其他问题有相似的特点，在测试中的权重更大。另一方面，有些问题更像是离群点，与其他问题几乎没有相似之处，在测试中可能会产生误导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9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1A237B-32CA-479D-AA7A-70171859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Importance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17AB4-0084-4DD3-B5FC-E848F0E44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8990" y="958788"/>
            <a:ext cx="6340824" cy="2405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1E6787-F49D-4CBE-A6C8-07B6D538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9" y="3538418"/>
            <a:ext cx="9937988" cy="32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9CEAAC8-9365-47BA-9F6E-4AD7E7E28FD4}"/>
              </a:ext>
            </a:extLst>
          </p:cNvPr>
          <p:cNvSpPr txBox="1">
            <a:spLocks/>
          </p:cNvSpPr>
          <p:nvPr/>
        </p:nvSpPr>
        <p:spPr>
          <a:xfrm>
            <a:off x="479385" y="226427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Test-Effect Question Embedding Layer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29D4A4-56E1-4AA2-BFBE-8F4D6837FE7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4421" y="5439063"/>
            <a:ext cx="5274310" cy="7308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4B8BF8-0D58-4808-AEF3-D62657CB1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45"/>
          <a:stretch/>
        </p:blipFill>
        <p:spPr>
          <a:xfrm>
            <a:off x="370568" y="1053494"/>
            <a:ext cx="9043023" cy="4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3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130642-792E-4A03-80D2-4877D8EA1557}"/>
              </a:ext>
            </a:extLst>
          </p:cNvPr>
          <p:cNvSpPr txBox="1">
            <a:spLocks/>
          </p:cNvSpPr>
          <p:nvPr/>
        </p:nvSpPr>
        <p:spPr>
          <a:xfrm>
            <a:off x="479385" y="226427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Test-Effect Question Density Layer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676DA8-A984-4B47-B8D7-18066608543B}"/>
              </a:ext>
            </a:extLst>
          </p:cNvPr>
          <p:cNvSpPr txBox="1"/>
          <p:nvPr/>
        </p:nvSpPr>
        <p:spPr>
          <a:xfrm>
            <a:off x="479385" y="1420796"/>
            <a:ext cx="11219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由于已经被表示在测试效应嵌入空间中，下面进行量化计算两个问题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qj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之间的测验效果相似度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57B9CC-8BAD-491F-8005-9C41DC1A20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5218" y="2188208"/>
            <a:ext cx="5410712" cy="7286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6C6B95-65DF-44D6-BB9F-5CC417ECDEE1}"/>
              </a:ext>
            </a:extLst>
          </p:cNvPr>
          <p:cNvSpPr txBox="1"/>
          <p:nvPr/>
        </p:nvSpPr>
        <p:spPr>
          <a:xfrm>
            <a:off x="479385" y="3532354"/>
            <a:ext cx="911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下一步，我们定义每个问题的测试效应密度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qj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为与其相邻问题的平均相似度：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98861B-6606-4DA5-BE4F-A6E8463862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8887" y="4246067"/>
            <a:ext cx="5478264" cy="9214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B4E0FD-EB6F-4D98-BD0D-EE6B38C4C649}"/>
              </a:ext>
            </a:extLst>
          </p:cNvPr>
          <p:cNvSpPr txBox="1"/>
          <p:nvPr/>
        </p:nvSpPr>
        <p:spPr>
          <a:xfrm>
            <a:off x="3234205" y="5643912"/>
            <a:ext cx="609452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zh-CN" altLang="zh-CN" sz="2000" spc="75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试题的测验效应密度越大，越具有代表性。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66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B8D57BB-6D47-456C-BB90-D260567FC529}"/>
              </a:ext>
            </a:extLst>
          </p:cNvPr>
          <p:cNvSpPr txBox="1">
            <a:spLocks/>
          </p:cNvSpPr>
          <p:nvPr/>
        </p:nvSpPr>
        <p:spPr>
          <a:xfrm>
            <a:off x="479385" y="226427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Test-Effect importance weight Layer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40F397-6583-4B29-9C4D-6B83A20FE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1819" y="3302233"/>
            <a:ext cx="5219575" cy="975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9B026E-F32D-4EB5-8DC8-9BE342C75CAD}"/>
              </a:ext>
            </a:extLst>
          </p:cNvPr>
          <p:cNvSpPr txBox="1"/>
          <p:nvPr/>
        </p:nvSpPr>
        <p:spPr>
          <a:xfrm>
            <a:off x="479385" y="1233996"/>
            <a:ext cx="85476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根据问题的代表性计算知识重要性提出测试效果重要性权重（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TEIW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DE7602-80D5-4CB9-8C82-F1F3536BCD7D}"/>
              </a:ext>
            </a:extLst>
          </p:cNvPr>
          <p:cNvSpPr txBox="1"/>
          <p:nvPr/>
        </p:nvSpPr>
        <p:spPr>
          <a:xfrm>
            <a:off x="479386" y="2230106"/>
            <a:ext cx="8547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我们通过平均与其相关的问题的测验效应密度来定义每个知识概念</a:t>
            </a:r>
            <a:r>
              <a:rPr kumimoji="0" lang="en-US" altLang="zh-CN" sz="1800" b="0" i="0" u="none" strike="noStrike" kern="1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K:</a:t>
            </a:r>
            <a:endParaRPr kumimoji="0" lang="zh-CN" altLang="zh-CN" sz="105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9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40010"/>
              </p:ext>
            </p:extLst>
          </p:nvPr>
        </p:nvGraphicFramePr>
        <p:xfrm>
          <a:off x="1695743" y="1811022"/>
          <a:ext cx="8299355" cy="3246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 sz="24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EXAM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ASSISTment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09-10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# of</a:t>
                      </a:r>
                      <a:r>
                        <a:rPr sz="1800" spc="-100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logs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105586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59500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#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of</a:t>
                      </a:r>
                      <a:r>
                        <a:rPr sz="1800" spc="-75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students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4307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1505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#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of</a:t>
                      </a:r>
                      <a:r>
                        <a:rPr sz="1800" spc="-70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questions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527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932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#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of</a:t>
                      </a:r>
                      <a:r>
                        <a:rPr sz="1800" spc="-75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knowledge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31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22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5725" marR="4559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Average questions per  knowledge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17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44.4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Average logs per</a:t>
                      </a:r>
                      <a:r>
                        <a:rPr sz="1800" spc="-25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student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24.5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39.5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Average logs per</a:t>
                      </a:r>
                      <a:r>
                        <a:rPr sz="1800" spc="-30" dirty="0">
                          <a:latin typeface="等线"/>
                          <a:cs typeface="等线"/>
                        </a:rPr>
                        <a:t> </a:t>
                      </a:r>
                      <a:r>
                        <a:rPr sz="1800" spc="-5" dirty="0">
                          <a:latin typeface="等线"/>
                          <a:cs typeface="等线"/>
                        </a:rPr>
                        <a:t>question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200.4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63.8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358797EA-A1AA-4CA2-9E2E-7560FEA5C737}"/>
              </a:ext>
            </a:extLst>
          </p:cNvPr>
          <p:cNvSpPr txBox="1">
            <a:spLocks/>
          </p:cNvSpPr>
          <p:nvPr/>
        </p:nvSpPr>
        <p:spPr>
          <a:xfrm>
            <a:off x="479385" y="226427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1506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Baseline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78889"/>
            <a:ext cx="10358120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RANDOM: </a:t>
            </a:r>
            <a:r>
              <a:rPr spc="-5" dirty="0"/>
              <a:t>Naïve random</a:t>
            </a:r>
            <a:r>
              <a:rPr spc="-20" dirty="0"/>
              <a:t> </a:t>
            </a:r>
            <a:r>
              <a:rPr spc="-5" dirty="0"/>
              <a:t>selection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bOpt: Urry’s</a:t>
            </a:r>
            <a:r>
              <a:rPr spc="-45" dirty="0"/>
              <a:t> </a:t>
            </a:r>
            <a:r>
              <a:rPr spc="-5" dirty="0"/>
              <a:t>rule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MFI: Maximum Fisher</a:t>
            </a:r>
            <a:r>
              <a:rPr spc="-35" dirty="0"/>
              <a:t> </a:t>
            </a:r>
            <a:r>
              <a:rPr spc="-5" dirty="0"/>
              <a:t>Information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KLI: K-L</a:t>
            </a:r>
            <a:r>
              <a:rPr spc="-80" dirty="0"/>
              <a:t> </a:t>
            </a:r>
            <a:r>
              <a:rPr spc="-5" dirty="0"/>
              <a:t>Index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b="1" spc="-5" dirty="0">
                <a:latin typeface="等线"/>
                <a:cs typeface="等线"/>
              </a:rPr>
              <a:t>MEMC</a:t>
            </a:r>
            <a:r>
              <a:rPr spc="-5" dirty="0"/>
              <a:t>: Maximum Expected Model</a:t>
            </a:r>
            <a:r>
              <a:rPr spc="-30" dirty="0"/>
              <a:t> </a:t>
            </a:r>
            <a:r>
              <a:rPr spc="-10" dirty="0"/>
              <a:t>Change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b="1" spc="-5" dirty="0">
                <a:latin typeface="等线"/>
                <a:cs typeface="等线"/>
              </a:rPr>
              <a:t>AL-CAT</a:t>
            </a:r>
            <a:r>
              <a:rPr spc="-5" dirty="0"/>
              <a:t>: MEMC +</a:t>
            </a:r>
            <a:r>
              <a:rPr spc="-65" dirty="0"/>
              <a:t> </a:t>
            </a:r>
            <a:r>
              <a:rPr spc="-5" dirty="0"/>
              <a:t>MIWKC</a:t>
            </a:r>
            <a:endParaRPr lang="en-US" spc="-5" dirty="0"/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endParaRPr lang="en-US" spc="-5" dirty="0"/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/>
              <a:t>AUC </a:t>
            </a:r>
            <a:r>
              <a:rPr lang="zh-CN" altLang="en-US" spc="-5" dirty="0"/>
              <a:t>信息性指标</a:t>
            </a:r>
            <a:endParaRPr lang="en-US" altLang="zh-CN" spc="-5" dirty="0"/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pc="-5" dirty="0"/>
              <a:t>COV </a:t>
            </a:r>
            <a:r>
              <a:rPr lang="zh-CN" altLang="en-US" spc="-5" dirty="0"/>
              <a:t>覆盖范围指标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1506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Model Adaption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53056"/>
            <a:ext cx="1066546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2775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800" dirty="0">
                <a:effectLst/>
                <a:latin typeface="Arial" panose="020B0604020202020204" pitchFamily="34" charset="0"/>
              </a:rPr>
              <a:t>为了显示该框架的模型无关性，我们对不同的诊断模型进行了实验。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241300" marR="612775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800" dirty="0">
                <a:effectLst/>
                <a:latin typeface="Arial" panose="020B0604020202020204" pitchFamily="34" charset="0"/>
              </a:rPr>
              <a:t>我们选择</a:t>
            </a:r>
            <a:r>
              <a:rPr lang="en-US" altLang="zh-CN" sz="2800" dirty="0" err="1">
                <a:effectLst/>
                <a:latin typeface="Arial" panose="020B0604020202020204" pitchFamily="34" charset="0"/>
              </a:rPr>
              <a:t>NeuralCD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模型是因为它是一种功能强大的神经认知诊断模型，其性能优于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IRT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，但不能被传统的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CAT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方法所适应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7634" y="3892482"/>
          <a:ext cx="6856729" cy="2503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423">
                <a:tc rowSpan="5">
                  <a:txBody>
                    <a:bodyPr/>
                    <a:lstStyle/>
                    <a:p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IRT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NeuralCD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RANDOM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bOpt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MFI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KLI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90">
                <a:tc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等线"/>
                          <a:cs typeface="等线"/>
                        </a:rPr>
                        <a:t>AL-CAT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135"/>
                        </a:lnSpc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35"/>
                        </a:lnSpc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√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3AD3E-9465-4A88-B8D1-80EA2859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Introduction--CAT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5DA60F-53DD-40DC-B547-5E635512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85" y="1905904"/>
            <a:ext cx="12028170" cy="19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自适应测评方式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基于学生上一题及之前测评题上的作答情况，采用大数据及人工智能技术自适应选择下一道测评习题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每个人最终形成一套个性化的测评题集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高效：仅少量的题可测评出学生能力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482E6B-7475-493F-B150-56C0474E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85" y="1201576"/>
            <a:ext cx="10047157" cy="97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传统的测评方式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：一张考试卷（纸质或电子），所有人相同的测评题集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5EAF37-F77D-46AF-BB52-9C29DAF9B1E8}"/>
              </a:ext>
            </a:extLst>
          </p:cNvPr>
          <p:cNvGrpSpPr/>
          <p:nvPr/>
        </p:nvGrpSpPr>
        <p:grpSpPr>
          <a:xfrm>
            <a:off x="2407446" y="3749174"/>
            <a:ext cx="7286774" cy="3038983"/>
            <a:chOff x="5966460" y="2923719"/>
            <a:chExt cx="6225540" cy="228324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949242B-ECE9-4A0C-AA4A-273F09675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6460" y="2923719"/>
              <a:ext cx="5974275" cy="2283246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8B47CA-5867-41C8-8F3D-0598C624F7E8}"/>
                </a:ext>
              </a:extLst>
            </p:cNvPr>
            <p:cNvSpPr/>
            <p:nvPr/>
          </p:nvSpPr>
          <p:spPr>
            <a:xfrm>
              <a:off x="10135650" y="3461540"/>
              <a:ext cx="1694404" cy="688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D0367A-1BBD-4B74-AD80-3EAC0BE205E5}"/>
                </a:ext>
              </a:extLst>
            </p:cNvPr>
            <p:cNvSpPr txBox="1"/>
            <p:nvPr/>
          </p:nvSpPr>
          <p:spPr>
            <a:xfrm>
              <a:off x="10058472" y="3149741"/>
              <a:ext cx="213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个性化的测评题集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17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1506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 Result Overview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2957" y="1819275"/>
          <a:ext cx="11094482" cy="407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Performance Measure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(AUC)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Coverage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Measure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K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10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20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30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40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10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20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30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40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IRT</a:t>
                      </a:r>
                      <a:endParaRPr sz="1800">
                        <a:latin typeface="等线"/>
                        <a:cs typeface="等线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Model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等线"/>
                          <a:cs typeface="等线"/>
                        </a:rPr>
                        <a:t>RAND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0.616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0.644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0.658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0.672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0.217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0.343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0.439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0.476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0.532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bOpt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0.630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0.654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0.657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0.663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0.620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0.739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0.827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0.886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MFI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0.672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0.703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0.430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0.622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0.761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0.889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KLI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0.673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0.694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0.705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0.612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0.754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0.890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MEMC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0.697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0.703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0.705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0.421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0.618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0.849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0.895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等线"/>
                          <a:cs typeface="等线"/>
                        </a:rPr>
                        <a:t>AL-CAT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0.684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0.698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0.703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0.704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0.476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0.655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0.778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0.864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0.905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NCD</a:t>
                      </a:r>
                      <a:endParaRPr sz="1800">
                        <a:latin typeface="等线"/>
                        <a:cs typeface="等线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Model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等线"/>
                          <a:cs typeface="等线"/>
                        </a:rPr>
                        <a:t>RAND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0.657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0.669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0.696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0.708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0.217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0.343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0.429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0.476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0.532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等线"/>
                          <a:cs typeface="等线"/>
                        </a:rPr>
                        <a:t>MEMC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0.669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0.687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0.701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0.714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0.725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0.372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0.585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0.693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0.765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0.825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等线"/>
                          <a:cs typeface="等线"/>
                        </a:rPr>
                        <a:t>AL-CAT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0.665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0.680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0.693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0.704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等线"/>
                          <a:cs typeface="等线"/>
                        </a:rPr>
                        <a:t>0.715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0.450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0.658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0.734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0.780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等线"/>
                          <a:cs typeface="等线"/>
                        </a:rPr>
                        <a:t>0.836</a:t>
                      </a:r>
                      <a:endParaRPr sz="1800" dirty="0">
                        <a:latin typeface="等线"/>
                        <a:cs typeface="等线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1600" y="12700"/>
            <a:ext cx="1930400" cy="1270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演示者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2020-09-21</a:t>
            </a:r>
            <a:r>
              <a:rPr kumimoji="0" sz="800" b="0" i="1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03:30:22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--------------------------------------------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94932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不需要分10-50 </a:t>
            </a:r>
            <a:r>
              <a:rPr kumimoji="0" sz="10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加个MIRT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1506"/>
            <a:ext cx="10358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 Result Demonstrated (IRT)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0" y="1403603"/>
            <a:ext cx="6095999" cy="457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1403603"/>
            <a:ext cx="6095999" cy="457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6016" y="4764023"/>
            <a:ext cx="1652270" cy="226060"/>
          </a:xfrm>
          <a:custGeom>
            <a:avLst/>
            <a:gdLst/>
            <a:ahLst/>
            <a:cxnLst/>
            <a:rect l="l" t="t" r="r" b="b"/>
            <a:pathLst>
              <a:path w="1652270" h="226060">
                <a:moveTo>
                  <a:pt x="0" y="0"/>
                </a:moveTo>
                <a:lnTo>
                  <a:pt x="1652016" y="0"/>
                </a:lnTo>
                <a:lnTo>
                  <a:pt x="1652016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5588" y="4741164"/>
            <a:ext cx="1652270" cy="224154"/>
          </a:xfrm>
          <a:custGeom>
            <a:avLst/>
            <a:gdLst/>
            <a:ahLst/>
            <a:cxnLst/>
            <a:rect l="l" t="t" r="r" b="b"/>
            <a:pathLst>
              <a:path w="1652270" h="224154">
                <a:moveTo>
                  <a:pt x="0" y="0"/>
                </a:moveTo>
                <a:lnTo>
                  <a:pt x="1652016" y="0"/>
                </a:lnTo>
                <a:lnTo>
                  <a:pt x="1652016" y="224027"/>
                </a:lnTo>
                <a:lnTo>
                  <a:pt x="0" y="22402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21506"/>
            <a:ext cx="1127506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 Result Demonstrated (NCD)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128"/>
            <a:ext cx="5801855" cy="4352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690115"/>
            <a:ext cx="6095999" cy="457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F5A7E20-6222-4756-8867-C4D69EF1F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49206"/>
            <a:ext cx="11275061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IDEA</a:t>
            </a:r>
            <a:endParaRPr sz="3600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1ADEE6-41B4-49F6-88B3-36412A904115}"/>
                  </a:ext>
                </a:extLst>
              </p:cNvPr>
              <p:cNvSpPr txBox="1"/>
              <p:nvPr/>
            </p:nvSpPr>
            <p:spPr>
              <a:xfrm>
                <a:off x="916938" y="2104633"/>
                <a:ext cx="5264727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800" b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1ADEE6-41B4-49F6-88B3-36412A90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2104633"/>
                <a:ext cx="5264727" cy="1846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96DC7DB-809E-4BEC-9E28-57853D3B7D8B}"/>
              </a:ext>
            </a:extLst>
          </p:cNvPr>
          <p:cNvSpPr txBox="1"/>
          <p:nvPr/>
        </p:nvSpPr>
        <p:spPr>
          <a:xfrm>
            <a:off x="916938" y="1572507"/>
            <a:ext cx="6121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定义多目标问题（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ECDF5B5-AD2F-49ED-8502-DADB20E089FB}"/>
              </a:ext>
            </a:extLst>
          </p:cNvPr>
          <p:cNvSpPr/>
          <p:nvPr/>
        </p:nvSpPr>
        <p:spPr>
          <a:xfrm>
            <a:off x="5606795" y="2663302"/>
            <a:ext cx="1140233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516EB9-A735-4BE9-A5AD-595F50D30760}"/>
              </a:ext>
            </a:extLst>
          </p:cNvPr>
          <p:cNvSpPr txBox="1"/>
          <p:nvPr/>
        </p:nvSpPr>
        <p:spPr>
          <a:xfrm>
            <a:off x="6894327" y="1878472"/>
            <a:ext cx="4948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哪些因素作为目标呢？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信息量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(Information)----MEMC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多样性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(Diversity)----MIWKC</a:t>
            </a:r>
          </a:p>
        </p:txBody>
      </p:sp>
      <p:pic>
        <p:nvPicPr>
          <p:cNvPr id="13" name="Picture 2" descr="在这里插入图片描述">
            <a:extLst>
              <a:ext uri="{FF2B5EF4-FFF2-40B4-BE49-F238E27FC236}">
                <a16:creationId xmlns:a16="http://schemas.microsoft.com/office/drawing/2014/main" id="{2A31CBE3-D542-4C18-8D2B-24BF7BA78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 b="7679"/>
          <a:stretch/>
        </p:blipFill>
        <p:spPr bwMode="auto">
          <a:xfrm>
            <a:off x="276647" y="4446817"/>
            <a:ext cx="12555641" cy="75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3C34A7-58F0-41F3-BA7D-3753F3E4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4" y="5457078"/>
            <a:ext cx="5962234" cy="9068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5F9EB5-FA1D-45E9-8101-701B244DF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327" y="5489553"/>
            <a:ext cx="4111402" cy="7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ECDACDF-5510-4B8B-8AF0-B1C3F4DD4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68" y="240832"/>
            <a:ext cx="11275061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IDEA</a:t>
            </a:r>
            <a:endParaRPr sz="3600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8196F-8DC2-44FC-99F7-BC4550B715A0}"/>
              </a:ext>
            </a:extLst>
          </p:cNvPr>
          <p:cNvSpPr txBox="1"/>
          <p:nvPr/>
        </p:nvSpPr>
        <p:spPr>
          <a:xfrm>
            <a:off x="372862" y="854454"/>
            <a:ext cx="879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对于候选集题目比较多的情况下</a:t>
            </a:r>
            <a:r>
              <a:rPr lang="en-US" altLang="zh-CN" dirty="0"/>
              <a:t>-----</a:t>
            </a:r>
            <a:r>
              <a:rPr lang="zh-CN" altLang="en-US" dirty="0"/>
              <a:t>大规模问题</a:t>
            </a:r>
            <a:endParaRPr lang="en-US" altLang="zh-CN" dirty="0"/>
          </a:p>
          <a:p>
            <a:r>
              <a:rPr lang="zh-CN" altLang="en-US" dirty="0"/>
              <a:t>那下一步定义</a:t>
            </a:r>
            <a:r>
              <a:rPr lang="en-US" altLang="zh-CN" dirty="0"/>
              <a:t>Problem</a:t>
            </a:r>
            <a:r>
              <a:rPr lang="zh-CN" altLang="en-US" dirty="0"/>
              <a:t>问题怎么定义？ 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7C7A92-83A8-4027-9F01-67BB2283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594270"/>
            <a:ext cx="11598645" cy="50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5D5ADB7E-BD53-4F24-B634-40A2D219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Introduction—Selection strategy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F4C1B1-700D-4E9E-BC46-30C8E672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080" y="758308"/>
            <a:ext cx="9784379" cy="6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5888" y="455204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5888" y="455204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8065" y="564736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 algn="ctr">
              <a:lnSpc>
                <a:spcPct val="100000"/>
              </a:lnSpc>
            </a:pPr>
            <a:r>
              <a:rPr sz="1800" b="0" spc="-5" dirty="0">
                <a:latin typeface="等线"/>
                <a:cs typeface="等线"/>
              </a:rPr>
              <a:t>D</a:t>
            </a:r>
            <a:r>
              <a:rPr sz="1800" b="0" spc="5" dirty="0">
                <a:latin typeface="等线"/>
                <a:cs typeface="等线"/>
              </a:rPr>
              <a:t>i</a:t>
            </a:r>
            <a:r>
              <a:rPr sz="1800" b="0" spc="-5" dirty="0">
                <a:latin typeface="等线"/>
                <a:cs typeface="等线"/>
              </a:rPr>
              <a:t>ag</a:t>
            </a:r>
            <a:r>
              <a:rPr sz="1800" b="0" spc="5" dirty="0">
                <a:latin typeface="等线"/>
                <a:cs typeface="等线"/>
              </a:rPr>
              <a:t>n</a:t>
            </a:r>
            <a:r>
              <a:rPr sz="1800" b="0" dirty="0">
                <a:latin typeface="等线"/>
                <a:cs typeface="等线"/>
              </a:rPr>
              <a:t>os</a:t>
            </a:r>
            <a:r>
              <a:rPr sz="1800" b="0" spc="5" dirty="0">
                <a:latin typeface="等线"/>
                <a:cs typeface="等线"/>
              </a:rPr>
              <a:t>i</a:t>
            </a:r>
            <a:r>
              <a:rPr sz="1800" b="0" dirty="0">
                <a:latin typeface="等线"/>
                <a:cs typeface="等线"/>
              </a:rPr>
              <a:t>s  </a:t>
            </a:r>
            <a:r>
              <a:rPr sz="1800" b="0" spc="-5" dirty="0">
                <a:latin typeface="等线"/>
                <a:cs typeface="等线"/>
              </a:rPr>
              <a:t>Model</a:t>
            </a:r>
            <a:r>
              <a:rPr sz="1800" b="0" spc="-90" dirty="0">
                <a:latin typeface="等线"/>
                <a:cs typeface="等线"/>
              </a:rPr>
              <a:t> </a:t>
            </a:r>
            <a:r>
              <a:rPr sz="1800" b="0" dirty="0"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2176" y="459779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1785620" y="0"/>
                </a:moveTo>
                <a:lnTo>
                  <a:pt x="133096" y="0"/>
                </a:lnTo>
                <a:lnTo>
                  <a:pt x="91027" y="6785"/>
                </a:lnTo>
                <a:lnTo>
                  <a:pt x="54490" y="25679"/>
                </a:lnTo>
                <a:lnTo>
                  <a:pt x="25679" y="54490"/>
                </a:lnTo>
                <a:lnTo>
                  <a:pt x="6785" y="91027"/>
                </a:lnTo>
                <a:lnTo>
                  <a:pt x="0" y="133095"/>
                </a:lnTo>
                <a:lnTo>
                  <a:pt x="0" y="665467"/>
                </a:lnTo>
                <a:lnTo>
                  <a:pt x="6785" y="707542"/>
                </a:lnTo>
                <a:lnTo>
                  <a:pt x="25679" y="744082"/>
                </a:lnTo>
                <a:lnTo>
                  <a:pt x="54490" y="772895"/>
                </a:lnTo>
                <a:lnTo>
                  <a:pt x="91027" y="791790"/>
                </a:lnTo>
                <a:lnTo>
                  <a:pt x="133096" y="798575"/>
                </a:lnTo>
                <a:lnTo>
                  <a:pt x="1785620" y="798575"/>
                </a:lnTo>
                <a:lnTo>
                  <a:pt x="1827688" y="791790"/>
                </a:lnTo>
                <a:lnTo>
                  <a:pt x="1864225" y="772895"/>
                </a:lnTo>
                <a:lnTo>
                  <a:pt x="1893036" y="744082"/>
                </a:lnTo>
                <a:lnTo>
                  <a:pt x="1911930" y="707542"/>
                </a:lnTo>
                <a:lnTo>
                  <a:pt x="1918716" y="665467"/>
                </a:lnTo>
                <a:lnTo>
                  <a:pt x="1918716" y="133095"/>
                </a:lnTo>
                <a:lnTo>
                  <a:pt x="1911930" y="91027"/>
                </a:lnTo>
                <a:lnTo>
                  <a:pt x="1893036" y="54490"/>
                </a:lnTo>
                <a:lnTo>
                  <a:pt x="1864225" y="25679"/>
                </a:lnTo>
                <a:lnTo>
                  <a:pt x="1827688" y="6785"/>
                </a:lnTo>
                <a:lnTo>
                  <a:pt x="178562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2176" y="459779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133095"/>
                </a:moveTo>
                <a:lnTo>
                  <a:pt x="6785" y="91027"/>
                </a:lnTo>
                <a:lnTo>
                  <a:pt x="25679" y="54490"/>
                </a:lnTo>
                <a:lnTo>
                  <a:pt x="54490" y="25679"/>
                </a:lnTo>
                <a:lnTo>
                  <a:pt x="91027" y="6785"/>
                </a:lnTo>
                <a:lnTo>
                  <a:pt x="133096" y="0"/>
                </a:lnTo>
                <a:lnTo>
                  <a:pt x="1785620" y="0"/>
                </a:lnTo>
                <a:lnTo>
                  <a:pt x="1827688" y="6785"/>
                </a:lnTo>
                <a:lnTo>
                  <a:pt x="1864225" y="25679"/>
                </a:lnTo>
                <a:lnTo>
                  <a:pt x="1893036" y="54490"/>
                </a:lnTo>
                <a:lnTo>
                  <a:pt x="1911930" y="91027"/>
                </a:lnTo>
                <a:lnTo>
                  <a:pt x="1918716" y="133095"/>
                </a:lnTo>
                <a:lnTo>
                  <a:pt x="1918716" y="665467"/>
                </a:lnTo>
                <a:lnTo>
                  <a:pt x="1911930" y="707542"/>
                </a:lnTo>
                <a:lnTo>
                  <a:pt x="1893036" y="744082"/>
                </a:lnTo>
                <a:lnTo>
                  <a:pt x="1864225" y="772895"/>
                </a:lnTo>
                <a:lnTo>
                  <a:pt x="1827688" y="791790"/>
                </a:lnTo>
                <a:lnTo>
                  <a:pt x="1785620" y="798575"/>
                </a:lnTo>
                <a:lnTo>
                  <a:pt x="133096" y="798575"/>
                </a:lnTo>
                <a:lnTo>
                  <a:pt x="91027" y="791790"/>
                </a:lnTo>
                <a:lnTo>
                  <a:pt x="54490" y="772895"/>
                </a:lnTo>
                <a:lnTo>
                  <a:pt x="25679" y="744082"/>
                </a:lnTo>
                <a:lnTo>
                  <a:pt x="6785" y="707542"/>
                </a:lnTo>
                <a:lnTo>
                  <a:pt x="0" y="665467"/>
                </a:lnTo>
                <a:lnTo>
                  <a:pt x="0" y="133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6555" y="569685"/>
            <a:ext cx="118872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lvl="0" indent="-7366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ust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om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z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</a:t>
            </a:r>
          </a:p>
        </p:txBody>
      </p:sp>
      <p:sp>
        <p:nvSpPr>
          <p:cNvPr id="8" name="object 8"/>
          <p:cNvSpPr/>
          <p:nvPr/>
        </p:nvSpPr>
        <p:spPr>
          <a:xfrm>
            <a:off x="5594604" y="854492"/>
            <a:ext cx="1084580" cy="5080"/>
          </a:xfrm>
          <a:custGeom>
            <a:avLst/>
            <a:gdLst/>
            <a:ahLst/>
            <a:cxnLst/>
            <a:rect l="l" t="t" r="r" b="b"/>
            <a:pathLst>
              <a:path w="1084579" h="5079">
                <a:moveTo>
                  <a:pt x="0" y="0"/>
                </a:moveTo>
                <a:lnTo>
                  <a:pt x="1083983" y="4673"/>
                </a:lnTo>
              </a:path>
            </a:pathLst>
          </a:custGeom>
          <a:ln w="127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5723" y="8210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30" y="0"/>
                </a:moveTo>
                <a:lnTo>
                  <a:pt x="0" y="76200"/>
                </a:lnTo>
                <a:lnTo>
                  <a:pt x="76365" y="38430"/>
                </a:lnTo>
                <a:lnTo>
                  <a:pt x="33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5888" y="1477808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5888" y="1477808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8065" y="1587179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lvl="0" indent="-6413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等线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2176" y="1482383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1785620" y="0"/>
                </a:moveTo>
                <a:lnTo>
                  <a:pt x="133096" y="0"/>
                </a:lnTo>
                <a:lnTo>
                  <a:pt x="91027" y="6785"/>
                </a:lnTo>
                <a:lnTo>
                  <a:pt x="54490" y="25679"/>
                </a:lnTo>
                <a:lnTo>
                  <a:pt x="25679" y="54490"/>
                </a:lnTo>
                <a:lnTo>
                  <a:pt x="6785" y="91027"/>
                </a:lnTo>
                <a:lnTo>
                  <a:pt x="0" y="133096"/>
                </a:lnTo>
                <a:lnTo>
                  <a:pt x="0" y="665467"/>
                </a:lnTo>
                <a:lnTo>
                  <a:pt x="6785" y="707542"/>
                </a:lnTo>
                <a:lnTo>
                  <a:pt x="25679" y="744082"/>
                </a:lnTo>
                <a:lnTo>
                  <a:pt x="54490" y="772895"/>
                </a:lnTo>
                <a:lnTo>
                  <a:pt x="91027" y="791790"/>
                </a:lnTo>
                <a:lnTo>
                  <a:pt x="133096" y="798576"/>
                </a:lnTo>
                <a:lnTo>
                  <a:pt x="1785620" y="798576"/>
                </a:lnTo>
                <a:lnTo>
                  <a:pt x="1827688" y="791790"/>
                </a:lnTo>
                <a:lnTo>
                  <a:pt x="1864225" y="772895"/>
                </a:lnTo>
                <a:lnTo>
                  <a:pt x="1893036" y="744082"/>
                </a:lnTo>
                <a:lnTo>
                  <a:pt x="1911930" y="707542"/>
                </a:lnTo>
                <a:lnTo>
                  <a:pt x="1918716" y="665467"/>
                </a:lnTo>
                <a:lnTo>
                  <a:pt x="1918716" y="133096"/>
                </a:lnTo>
                <a:lnTo>
                  <a:pt x="1911930" y="91027"/>
                </a:lnTo>
                <a:lnTo>
                  <a:pt x="1893036" y="54490"/>
                </a:lnTo>
                <a:lnTo>
                  <a:pt x="1864225" y="25679"/>
                </a:lnTo>
                <a:lnTo>
                  <a:pt x="1827688" y="6785"/>
                </a:lnTo>
                <a:lnTo>
                  <a:pt x="178562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2176" y="1482383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133096"/>
                </a:moveTo>
                <a:lnTo>
                  <a:pt x="6785" y="91027"/>
                </a:lnTo>
                <a:lnTo>
                  <a:pt x="25679" y="54490"/>
                </a:lnTo>
                <a:lnTo>
                  <a:pt x="54490" y="25679"/>
                </a:lnTo>
                <a:lnTo>
                  <a:pt x="91027" y="6785"/>
                </a:lnTo>
                <a:lnTo>
                  <a:pt x="133096" y="0"/>
                </a:lnTo>
                <a:lnTo>
                  <a:pt x="1785620" y="0"/>
                </a:lnTo>
                <a:lnTo>
                  <a:pt x="1827688" y="6785"/>
                </a:lnTo>
                <a:lnTo>
                  <a:pt x="1864225" y="25679"/>
                </a:lnTo>
                <a:lnTo>
                  <a:pt x="1893036" y="54490"/>
                </a:lnTo>
                <a:lnTo>
                  <a:pt x="1911930" y="91027"/>
                </a:lnTo>
                <a:lnTo>
                  <a:pt x="1918716" y="133096"/>
                </a:lnTo>
                <a:lnTo>
                  <a:pt x="1918716" y="665467"/>
                </a:lnTo>
                <a:lnTo>
                  <a:pt x="1911930" y="707542"/>
                </a:lnTo>
                <a:lnTo>
                  <a:pt x="1893036" y="744082"/>
                </a:lnTo>
                <a:lnTo>
                  <a:pt x="1864225" y="772895"/>
                </a:lnTo>
                <a:lnTo>
                  <a:pt x="1827688" y="791790"/>
                </a:lnTo>
                <a:lnTo>
                  <a:pt x="1785620" y="798576"/>
                </a:lnTo>
                <a:lnTo>
                  <a:pt x="133096" y="798576"/>
                </a:lnTo>
                <a:lnTo>
                  <a:pt x="91027" y="791790"/>
                </a:lnTo>
                <a:lnTo>
                  <a:pt x="54490" y="772895"/>
                </a:lnTo>
                <a:lnTo>
                  <a:pt x="25679" y="744082"/>
                </a:lnTo>
                <a:lnTo>
                  <a:pt x="6785" y="707542"/>
                </a:lnTo>
                <a:lnTo>
                  <a:pt x="0" y="665467"/>
                </a:lnTo>
                <a:lnTo>
                  <a:pt x="0" y="13309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6555" y="1592128"/>
            <a:ext cx="118872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lvl="0" indent="-8128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ust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om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z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等线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94604" y="1877096"/>
            <a:ext cx="1084580" cy="5080"/>
          </a:xfrm>
          <a:custGeom>
            <a:avLst/>
            <a:gdLst/>
            <a:ahLst/>
            <a:cxnLst/>
            <a:rect l="l" t="t" r="r" b="b"/>
            <a:pathLst>
              <a:path w="1084579" h="5080">
                <a:moveTo>
                  <a:pt x="0" y="0"/>
                </a:moveTo>
                <a:lnTo>
                  <a:pt x="1083983" y="4673"/>
                </a:lnTo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5723" y="184361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30" y="0"/>
                </a:moveTo>
                <a:lnTo>
                  <a:pt x="0" y="76200"/>
                </a:lnTo>
                <a:lnTo>
                  <a:pt x="76365" y="38430"/>
                </a:lnTo>
                <a:lnTo>
                  <a:pt x="33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75888" y="2526320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5888" y="2526320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8065" y="2635631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5080" lvl="0" indent="-58419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</a:t>
            </a:r>
          </a:p>
        </p:txBody>
      </p:sp>
      <p:sp>
        <p:nvSpPr>
          <p:cNvPr id="21" name="object 21"/>
          <p:cNvSpPr/>
          <p:nvPr/>
        </p:nvSpPr>
        <p:spPr>
          <a:xfrm>
            <a:off x="6742938" y="2527085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30">
                <a:moveTo>
                  <a:pt x="0" y="133096"/>
                </a:moveTo>
                <a:lnTo>
                  <a:pt x="6785" y="91027"/>
                </a:lnTo>
                <a:lnTo>
                  <a:pt x="25679" y="54490"/>
                </a:lnTo>
                <a:lnTo>
                  <a:pt x="54490" y="25679"/>
                </a:lnTo>
                <a:lnTo>
                  <a:pt x="91027" y="6785"/>
                </a:lnTo>
                <a:lnTo>
                  <a:pt x="133096" y="0"/>
                </a:lnTo>
                <a:lnTo>
                  <a:pt x="1785620" y="0"/>
                </a:lnTo>
                <a:lnTo>
                  <a:pt x="1827688" y="6785"/>
                </a:lnTo>
                <a:lnTo>
                  <a:pt x="1864225" y="25679"/>
                </a:lnTo>
                <a:lnTo>
                  <a:pt x="1893036" y="54490"/>
                </a:lnTo>
                <a:lnTo>
                  <a:pt x="1911930" y="91027"/>
                </a:lnTo>
                <a:lnTo>
                  <a:pt x="1918716" y="133096"/>
                </a:lnTo>
                <a:lnTo>
                  <a:pt x="1918716" y="665467"/>
                </a:lnTo>
                <a:lnTo>
                  <a:pt x="1911930" y="707542"/>
                </a:lnTo>
                <a:lnTo>
                  <a:pt x="1893036" y="744082"/>
                </a:lnTo>
                <a:lnTo>
                  <a:pt x="1864225" y="772895"/>
                </a:lnTo>
                <a:lnTo>
                  <a:pt x="1827688" y="791790"/>
                </a:lnTo>
                <a:lnTo>
                  <a:pt x="1785620" y="798576"/>
                </a:lnTo>
                <a:lnTo>
                  <a:pt x="133096" y="798576"/>
                </a:lnTo>
                <a:lnTo>
                  <a:pt x="91027" y="791790"/>
                </a:lnTo>
                <a:lnTo>
                  <a:pt x="54490" y="772895"/>
                </a:lnTo>
                <a:lnTo>
                  <a:pt x="25679" y="744082"/>
                </a:lnTo>
                <a:lnTo>
                  <a:pt x="6785" y="707542"/>
                </a:lnTo>
                <a:lnTo>
                  <a:pt x="0" y="665467"/>
                </a:lnTo>
                <a:lnTo>
                  <a:pt x="0" y="133096"/>
                </a:lnTo>
                <a:close/>
              </a:path>
            </a:pathLst>
          </a:custGeom>
          <a:ln w="317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9415" y="2635631"/>
            <a:ext cx="114427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 marR="5080" lvl="0" indent="-154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No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suitable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等线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94604" y="2925608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3983" y="0"/>
                </a:lnTo>
              </a:path>
            </a:pathLst>
          </a:custGeom>
          <a:ln w="12700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65888" y="28875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75888" y="3852200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5888" y="3852200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8065" y="3962344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lvl="0" indent="-5651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等线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42176" y="3856775"/>
            <a:ext cx="191871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42176" y="3856775"/>
            <a:ext cx="1918970" cy="800100"/>
          </a:xfrm>
          <a:custGeom>
            <a:avLst/>
            <a:gdLst/>
            <a:ahLst/>
            <a:cxnLst/>
            <a:rect l="l" t="t" r="r" b="b"/>
            <a:pathLst>
              <a:path w="1918970" h="8001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85366" y="0"/>
                </a:lnTo>
                <a:lnTo>
                  <a:pt x="1827514" y="6798"/>
                </a:lnTo>
                <a:lnTo>
                  <a:pt x="1864120" y="25728"/>
                </a:lnTo>
                <a:lnTo>
                  <a:pt x="1892987" y="54595"/>
                </a:lnTo>
                <a:lnTo>
                  <a:pt x="1911917" y="91201"/>
                </a:lnTo>
                <a:lnTo>
                  <a:pt x="1918716" y="133350"/>
                </a:lnTo>
                <a:lnTo>
                  <a:pt x="1918716" y="666737"/>
                </a:lnTo>
                <a:lnTo>
                  <a:pt x="1911917" y="708892"/>
                </a:lnTo>
                <a:lnTo>
                  <a:pt x="1892987" y="745502"/>
                </a:lnTo>
                <a:lnTo>
                  <a:pt x="1864120" y="774370"/>
                </a:lnTo>
                <a:lnTo>
                  <a:pt x="1827514" y="793301"/>
                </a:lnTo>
                <a:lnTo>
                  <a:pt x="1785366" y="800100"/>
                </a:lnTo>
                <a:lnTo>
                  <a:pt x="133350" y="800100"/>
                </a:lnTo>
                <a:lnTo>
                  <a:pt x="91201" y="793301"/>
                </a:lnTo>
                <a:lnTo>
                  <a:pt x="54595" y="774370"/>
                </a:lnTo>
                <a:lnTo>
                  <a:pt x="25728" y="745502"/>
                </a:lnTo>
                <a:lnTo>
                  <a:pt x="6798" y="708892"/>
                </a:lnTo>
                <a:lnTo>
                  <a:pt x="0" y="666737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3863" y="3967295"/>
            <a:ext cx="159385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lvl="0" indent="-2819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ode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-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X</a:t>
            </a:r>
          </a:p>
        </p:txBody>
      </p:sp>
      <p:sp>
        <p:nvSpPr>
          <p:cNvPr id="31" name="object 31"/>
          <p:cNvSpPr/>
          <p:nvPr/>
        </p:nvSpPr>
        <p:spPr>
          <a:xfrm>
            <a:off x="5595365" y="4252250"/>
            <a:ext cx="1084580" cy="5080"/>
          </a:xfrm>
          <a:custGeom>
            <a:avLst/>
            <a:gdLst/>
            <a:ahLst/>
            <a:cxnLst/>
            <a:rect l="l" t="t" r="r" b="b"/>
            <a:pathLst>
              <a:path w="1084579" h="5079">
                <a:moveTo>
                  <a:pt x="0" y="0"/>
                </a:moveTo>
                <a:lnTo>
                  <a:pt x="1083983" y="4673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66485" y="42187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30" y="0"/>
                </a:moveTo>
                <a:lnTo>
                  <a:pt x="0" y="76200"/>
                </a:lnTo>
                <a:lnTo>
                  <a:pt x="76365" y="38430"/>
                </a:lnTo>
                <a:lnTo>
                  <a:pt x="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75888" y="4874803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75888" y="4874803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6"/>
                </a:lnTo>
                <a:lnTo>
                  <a:pt x="0" y="7985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8065" y="4984788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lvl="0" indent="-6413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B</a:t>
            </a:r>
          </a:p>
        </p:txBody>
      </p:sp>
      <p:sp>
        <p:nvSpPr>
          <p:cNvPr id="36" name="object 36"/>
          <p:cNvSpPr/>
          <p:nvPr/>
        </p:nvSpPr>
        <p:spPr>
          <a:xfrm>
            <a:off x="6742176" y="4879379"/>
            <a:ext cx="1918715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2176" y="4879379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133095"/>
                </a:moveTo>
                <a:lnTo>
                  <a:pt x="6785" y="91027"/>
                </a:lnTo>
                <a:lnTo>
                  <a:pt x="25679" y="54490"/>
                </a:lnTo>
                <a:lnTo>
                  <a:pt x="54490" y="25679"/>
                </a:lnTo>
                <a:lnTo>
                  <a:pt x="91027" y="6785"/>
                </a:lnTo>
                <a:lnTo>
                  <a:pt x="133096" y="0"/>
                </a:lnTo>
                <a:lnTo>
                  <a:pt x="1785620" y="0"/>
                </a:lnTo>
                <a:lnTo>
                  <a:pt x="1827688" y="6785"/>
                </a:lnTo>
                <a:lnTo>
                  <a:pt x="1864225" y="25679"/>
                </a:lnTo>
                <a:lnTo>
                  <a:pt x="1893036" y="54490"/>
                </a:lnTo>
                <a:lnTo>
                  <a:pt x="1911930" y="91027"/>
                </a:lnTo>
                <a:lnTo>
                  <a:pt x="1918716" y="133095"/>
                </a:lnTo>
                <a:lnTo>
                  <a:pt x="1918716" y="665467"/>
                </a:lnTo>
                <a:lnTo>
                  <a:pt x="1911930" y="707542"/>
                </a:lnTo>
                <a:lnTo>
                  <a:pt x="1893036" y="744082"/>
                </a:lnTo>
                <a:lnTo>
                  <a:pt x="1864225" y="772895"/>
                </a:lnTo>
                <a:lnTo>
                  <a:pt x="1827688" y="791790"/>
                </a:lnTo>
                <a:lnTo>
                  <a:pt x="1785620" y="798575"/>
                </a:lnTo>
                <a:lnTo>
                  <a:pt x="133096" y="798575"/>
                </a:lnTo>
                <a:lnTo>
                  <a:pt x="91027" y="791790"/>
                </a:lnTo>
                <a:lnTo>
                  <a:pt x="54490" y="772895"/>
                </a:lnTo>
                <a:lnTo>
                  <a:pt x="25679" y="744082"/>
                </a:lnTo>
                <a:lnTo>
                  <a:pt x="6785" y="707542"/>
                </a:lnTo>
                <a:lnTo>
                  <a:pt x="0" y="665467"/>
                </a:lnTo>
                <a:lnTo>
                  <a:pt x="0" y="133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03863" y="4989737"/>
            <a:ext cx="159385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lvl="0" indent="-28511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ode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-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Y</a:t>
            </a:r>
          </a:p>
        </p:txBody>
      </p:sp>
      <p:sp>
        <p:nvSpPr>
          <p:cNvPr id="39" name="object 39"/>
          <p:cNvSpPr/>
          <p:nvPr/>
        </p:nvSpPr>
        <p:spPr>
          <a:xfrm>
            <a:off x="3660891" y="5838611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5"/>
                </a:lnTo>
                <a:lnTo>
                  <a:pt x="0" y="7985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54996" y="5838611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0"/>
                </a:moveTo>
                <a:lnTo>
                  <a:pt x="1918716" y="0"/>
                </a:lnTo>
                <a:lnTo>
                  <a:pt x="1918716" y="798575"/>
                </a:lnTo>
                <a:lnTo>
                  <a:pt x="0" y="7985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48065" y="6033239"/>
            <a:ext cx="9753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5080" lvl="0" indent="-58419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</a:t>
            </a:r>
          </a:p>
        </p:txBody>
      </p:sp>
      <p:sp>
        <p:nvSpPr>
          <p:cNvPr id="42" name="object 42"/>
          <p:cNvSpPr/>
          <p:nvPr/>
        </p:nvSpPr>
        <p:spPr>
          <a:xfrm>
            <a:off x="6790469" y="5868451"/>
            <a:ext cx="1918715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85649" y="5868197"/>
            <a:ext cx="1918970" cy="798830"/>
          </a:xfrm>
          <a:custGeom>
            <a:avLst/>
            <a:gdLst/>
            <a:ahLst/>
            <a:cxnLst/>
            <a:rect l="l" t="t" r="r" b="b"/>
            <a:pathLst>
              <a:path w="1918970" h="798829">
                <a:moveTo>
                  <a:pt x="0" y="133095"/>
                </a:moveTo>
                <a:lnTo>
                  <a:pt x="6785" y="91027"/>
                </a:lnTo>
                <a:lnTo>
                  <a:pt x="25679" y="54490"/>
                </a:lnTo>
                <a:lnTo>
                  <a:pt x="54490" y="25679"/>
                </a:lnTo>
                <a:lnTo>
                  <a:pt x="91027" y="6785"/>
                </a:lnTo>
                <a:lnTo>
                  <a:pt x="133096" y="0"/>
                </a:lnTo>
                <a:lnTo>
                  <a:pt x="1785620" y="0"/>
                </a:lnTo>
                <a:lnTo>
                  <a:pt x="1827688" y="6785"/>
                </a:lnTo>
                <a:lnTo>
                  <a:pt x="1864225" y="25679"/>
                </a:lnTo>
                <a:lnTo>
                  <a:pt x="1893036" y="54490"/>
                </a:lnTo>
                <a:lnTo>
                  <a:pt x="1911930" y="91027"/>
                </a:lnTo>
                <a:lnTo>
                  <a:pt x="1918716" y="133095"/>
                </a:lnTo>
                <a:lnTo>
                  <a:pt x="1918716" y="665467"/>
                </a:lnTo>
                <a:lnTo>
                  <a:pt x="1911930" y="707542"/>
                </a:lnTo>
                <a:lnTo>
                  <a:pt x="1893036" y="744082"/>
                </a:lnTo>
                <a:lnTo>
                  <a:pt x="1864225" y="772895"/>
                </a:lnTo>
                <a:lnTo>
                  <a:pt x="1827688" y="791790"/>
                </a:lnTo>
                <a:lnTo>
                  <a:pt x="1785620" y="798575"/>
                </a:lnTo>
                <a:lnTo>
                  <a:pt x="133096" y="798575"/>
                </a:lnTo>
                <a:lnTo>
                  <a:pt x="91027" y="791790"/>
                </a:lnTo>
                <a:lnTo>
                  <a:pt x="54490" y="772895"/>
                </a:lnTo>
                <a:lnTo>
                  <a:pt x="25679" y="744082"/>
                </a:lnTo>
                <a:lnTo>
                  <a:pt x="6785" y="707542"/>
                </a:lnTo>
                <a:lnTo>
                  <a:pt x="0" y="665467"/>
                </a:lnTo>
                <a:lnTo>
                  <a:pt x="0" y="133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03863" y="6033239"/>
            <a:ext cx="159385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lvl="0" indent="-28384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ode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-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ost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c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Strategy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Z</a:t>
            </a:r>
          </a:p>
        </p:txBody>
      </p:sp>
      <p:sp>
        <p:nvSpPr>
          <p:cNvPr id="45" name="object 45"/>
          <p:cNvSpPr/>
          <p:nvPr/>
        </p:nvSpPr>
        <p:spPr>
          <a:xfrm>
            <a:off x="5595365" y="4252250"/>
            <a:ext cx="1100455" cy="985519"/>
          </a:xfrm>
          <a:custGeom>
            <a:avLst/>
            <a:gdLst/>
            <a:ahLst/>
            <a:cxnLst/>
            <a:rect l="l" t="t" r="r" b="b"/>
            <a:pathLst>
              <a:path w="1100454" h="985520">
                <a:moveTo>
                  <a:pt x="0" y="0"/>
                </a:moveTo>
                <a:lnTo>
                  <a:pt x="1100175" y="985037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60671" y="5200426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825" y="0"/>
                </a:moveTo>
                <a:lnTo>
                  <a:pt x="0" y="56769"/>
                </a:lnTo>
                <a:lnTo>
                  <a:pt x="82181" y="79209"/>
                </a:lnTo>
                <a:lnTo>
                  <a:pt x="50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95365" y="4252250"/>
            <a:ext cx="1116965" cy="2015489"/>
          </a:xfrm>
          <a:custGeom>
            <a:avLst/>
            <a:gdLst/>
            <a:ahLst/>
            <a:cxnLst/>
            <a:rect l="l" t="t" r="r" b="b"/>
            <a:pathLst>
              <a:path w="1116964" h="2015489">
                <a:moveTo>
                  <a:pt x="0" y="0"/>
                </a:moveTo>
                <a:lnTo>
                  <a:pt x="1116711" y="2015350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72597" y="623802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66649" y="0"/>
                </a:moveTo>
                <a:lnTo>
                  <a:pt x="0" y="36931"/>
                </a:lnTo>
                <a:lnTo>
                  <a:pt x="70256" y="85115"/>
                </a:lnTo>
                <a:lnTo>
                  <a:pt x="6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95365" y="4300478"/>
            <a:ext cx="1100455" cy="975360"/>
          </a:xfrm>
          <a:custGeom>
            <a:avLst/>
            <a:gdLst/>
            <a:ahLst/>
            <a:cxnLst/>
            <a:rect l="l" t="t" r="r" b="b"/>
            <a:pathLst>
              <a:path w="1100454" h="975360">
                <a:moveTo>
                  <a:pt x="0" y="975359"/>
                </a:moveTo>
                <a:lnTo>
                  <a:pt x="1099972" y="0"/>
                </a:lnTo>
              </a:path>
            </a:pathLst>
          </a:custGeom>
          <a:ln w="25400">
            <a:solidFill>
              <a:srgbClr val="A6A6A6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60558" y="4258352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82295" y="0"/>
                </a:moveTo>
                <a:lnTo>
                  <a:pt x="0" y="22047"/>
                </a:lnTo>
                <a:lnTo>
                  <a:pt x="50558" y="79057"/>
                </a:lnTo>
                <a:lnTo>
                  <a:pt x="8229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95365" y="5274853"/>
            <a:ext cx="1084580" cy="5080"/>
          </a:xfrm>
          <a:custGeom>
            <a:avLst/>
            <a:gdLst/>
            <a:ahLst/>
            <a:cxnLst/>
            <a:rect l="l" t="t" r="r" b="b"/>
            <a:pathLst>
              <a:path w="1084579" h="5079">
                <a:moveTo>
                  <a:pt x="0" y="0"/>
                </a:moveTo>
                <a:lnTo>
                  <a:pt x="1083983" y="4673"/>
                </a:lnTo>
              </a:path>
            </a:pathLst>
          </a:custGeom>
          <a:ln w="25400">
            <a:solidFill>
              <a:srgbClr val="A6A6A6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66485" y="524137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30" y="0"/>
                </a:moveTo>
                <a:lnTo>
                  <a:pt x="0" y="76200"/>
                </a:lnTo>
                <a:lnTo>
                  <a:pt x="76365" y="38430"/>
                </a:lnTo>
                <a:lnTo>
                  <a:pt x="3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95365" y="5274853"/>
            <a:ext cx="1101090" cy="1005840"/>
          </a:xfrm>
          <a:custGeom>
            <a:avLst/>
            <a:gdLst/>
            <a:ahLst/>
            <a:cxnLst/>
            <a:rect l="l" t="t" r="r" b="b"/>
            <a:pathLst>
              <a:path w="1101089" h="1005839">
                <a:moveTo>
                  <a:pt x="0" y="0"/>
                </a:moveTo>
                <a:lnTo>
                  <a:pt x="1100607" y="1005624"/>
                </a:lnTo>
              </a:path>
            </a:pathLst>
          </a:custGeom>
          <a:ln w="25400">
            <a:solidFill>
              <a:srgbClr val="A6A6A6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60901" y="6243777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396" y="0"/>
                </a:moveTo>
                <a:lnTo>
                  <a:pt x="0" y="56248"/>
                </a:lnTo>
                <a:lnTo>
                  <a:pt x="81953" y="79527"/>
                </a:lnTo>
                <a:lnTo>
                  <a:pt x="5139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95365" y="4313855"/>
            <a:ext cx="1116965" cy="2011045"/>
          </a:xfrm>
          <a:custGeom>
            <a:avLst/>
            <a:gdLst/>
            <a:ahLst/>
            <a:cxnLst/>
            <a:rect l="l" t="t" r="r" b="b"/>
            <a:pathLst>
              <a:path w="1116964" h="2011045">
                <a:moveTo>
                  <a:pt x="0" y="2010435"/>
                </a:moveTo>
                <a:lnTo>
                  <a:pt x="1116647" y="0"/>
                </a:lnTo>
              </a:path>
            </a:pathLst>
          </a:custGeom>
          <a:ln w="25400">
            <a:solidFill>
              <a:srgbClr val="843C0C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72549" y="4258344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70294" y="0"/>
                </a:moveTo>
                <a:lnTo>
                  <a:pt x="0" y="48120"/>
                </a:lnTo>
                <a:lnTo>
                  <a:pt x="66611" y="85115"/>
                </a:lnTo>
                <a:lnTo>
                  <a:pt x="70294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95365" y="5322142"/>
            <a:ext cx="1101090" cy="1001394"/>
          </a:xfrm>
          <a:custGeom>
            <a:avLst/>
            <a:gdLst/>
            <a:ahLst/>
            <a:cxnLst/>
            <a:rect l="l" t="t" r="r" b="b"/>
            <a:pathLst>
              <a:path w="1101089" h="1001395">
                <a:moveTo>
                  <a:pt x="0" y="1000785"/>
                </a:moveTo>
                <a:lnTo>
                  <a:pt x="1100505" y="0"/>
                </a:lnTo>
              </a:path>
            </a:pathLst>
          </a:custGeom>
          <a:ln w="25400">
            <a:solidFill>
              <a:srgbClr val="843C0C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660841" y="5279431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82003" y="0"/>
                </a:moveTo>
                <a:lnTo>
                  <a:pt x="0" y="23075"/>
                </a:lnTo>
                <a:lnTo>
                  <a:pt x="51269" y="79451"/>
                </a:lnTo>
                <a:lnTo>
                  <a:pt x="82003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95365" y="6323365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3983" y="0"/>
                </a:lnTo>
              </a:path>
            </a:pathLst>
          </a:custGeom>
          <a:ln w="25400">
            <a:solidFill>
              <a:srgbClr val="843C0C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66650" y="6285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48171" y="3419187"/>
            <a:ext cx="170878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1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Model</a:t>
            </a:r>
            <a:r>
              <a:rPr kumimoji="0" sz="1900" b="1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 </a:t>
            </a:r>
            <a:r>
              <a:rPr kumimoji="0" sz="1900" b="1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等线"/>
              </a:rPr>
              <a:t>Adaption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等线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8E25C8-74A9-4189-84D8-720DFDB9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Solution--Active learning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61E2FC-0B33-4D6F-A76F-90FE6DEC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73595"/>
            <a:ext cx="12235707" cy="40250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43181F-A3E0-408C-97B7-80F8AEE47E46}"/>
              </a:ext>
            </a:extLst>
          </p:cNvPr>
          <p:cNvSpPr txBox="1"/>
          <p:nvPr/>
        </p:nvSpPr>
        <p:spPr>
          <a:xfrm>
            <a:off x="501037" y="5101353"/>
            <a:ext cx="11039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主动学习是机器学习的一个子领域，与计算机化的适应性测试有</a:t>
            </a:r>
            <a:r>
              <a:rPr lang="zh-CN" altLang="en-US" sz="2000" b="1" dirty="0"/>
              <a:t>相似</a:t>
            </a:r>
            <a:r>
              <a:rPr lang="zh-CN" altLang="en-US" sz="2000" dirty="0"/>
              <a:t>的模式。</a:t>
            </a:r>
            <a:endParaRPr lang="en-US" altLang="zh-CN" sz="2000" dirty="0"/>
          </a:p>
          <a:p>
            <a:r>
              <a:rPr lang="zh-CN" altLang="en-US" sz="2000" dirty="0"/>
              <a:t>主动学习主要的思想是，</a:t>
            </a:r>
            <a:r>
              <a:rPr lang="zh-CN" altLang="en-US" sz="2000" b="1" dirty="0"/>
              <a:t>逐步选择有价值的数据</a:t>
            </a:r>
            <a:r>
              <a:rPr lang="zh-CN" altLang="en-US" sz="2000" dirty="0"/>
              <a:t>给专家进行注释，以便机器学习模型能够在有监督的方式下得到很好的训练。</a:t>
            </a:r>
            <a:endParaRPr lang="en-US" altLang="zh-CN" sz="2000" dirty="0"/>
          </a:p>
          <a:p>
            <a:r>
              <a:rPr lang="en-US" altLang="zh-CN" sz="2000" b="1" spc="75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AL</a:t>
            </a:r>
            <a:r>
              <a:rPr lang="zh-CN" altLang="zh-CN" sz="2000" b="1" spc="75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启发我们使用</a:t>
            </a:r>
            <a:r>
              <a:rPr lang="en-US" altLang="zh-CN" sz="2000" b="1" spc="75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CAT</a:t>
            </a:r>
            <a:r>
              <a:rPr lang="zh-CN" altLang="zh-CN" sz="2000" b="1" spc="75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解决方案，因为它还可以忽略我们必须使用哪些机器学习模型</a:t>
            </a:r>
            <a:r>
              <a:rPr lang="en-US" altLang="zh-CN" sz="2000" b="1" spc="75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2000" b="1" kern="100" spc="75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使其适用于不同模型的各种任务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94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31CF-F055-41DC-94A2-7F72071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Process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9B940-25F7-4B90-A4A6-257CDB68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91" y="1246221"/>
            <a:ext cx="9847395" cy="56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C95A-D10F-4AE0-B9AF-69EDC6E2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Framework---MAAT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77E3A5-65BA-40B9-912D-888C5F7F5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5195" y="1081539"/>
            <a:ext cx="10441610" cy="55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66D3-2F0D-4674-AE3A-7756A962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Quality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E44973-7E51-4D54-BEAE-F862D730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29" y="2704417"/>
            <a:ext cx="1866838" cy="39592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92E37F-6145-452B-A86B-00EE353F2AE6}"/>
              </a:ext>
            </a:extLst>
          </p:cNvPr>
          <p:cNvSpPr txBox="1"/>
          <p:nvPr/>
        </p:nvSpPr>
        <p:spPr>
          <a:xfrm>
            <a:off x="579268" y="1154967"/>
            <a:ext cx="9798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目的：主要是想从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中选择出候选集合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QC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，主要是前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高质量问题（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KC=|QC|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52BCEE-5356-4E25-8C27-01002E16F7FC}"/>
              </a:ext>
            </a:extLst>
          </p:cNvPr>
          <p:cNvSpPr txBox="1"/>
          <p:nvPr/>
        </p:nvSpPr>
        <p:spPr>
          <a:xfrm>
            <a:off x="579268" y="1656550"/>
            <a:ext cx="10872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怎么实现？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提出了一个评分函数，即预期模型变化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(EMC)--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它通过测量问题的信息性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即，它们包含多少信息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来量化问题的质量。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9BC9EA7-2272-42A8-9518-2D332AF4A411}"/>
              </a:ext>
            </a:extLst>
          </p:cNvPr>
          <p:cNvSpPr/>
          <p:nvPr/>
        </p:nvSpPr>
        <p:spPr>
          <a:xfrm>
            <a:off x="3417767" y="5859262"/>
            <a:ext cx="1866838" cy="3817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D7161-4EB6-4D35-AEEC-26DD29E031E4}"/>
              </a:ext>
            </a:extLst>
          </p:cNvPr>
          <p:cNvSpPr txBox="1"/>
          <p:nvPr/>
        </p:nvSpPr>
        <p:spPr>
          <a:xfrm>
            <a:off x="5478632" y="558846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知识状态由抽象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CDM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的参数承载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θ),CDM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的变化量意味着从问题中获得的信息量。具体而言，如果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发生很大变化，则该问题可以被认为是有意义的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B487CF2-7D9B-4884-AEFD-04F494AB50FB}"/>
              </a:ext>
            </a:extLst>
          </p:cNvPr>
          <p:cNvSpPr/>
          <p:nvPr/>
        </p:nvSpPr>
        <p:spPr>
          <a:xfrm>
            <a:off x="3417767" y="3364662"/>
            <a:ext cx="1866838" cy="3817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FDFE9F-58B7-4AB9-9207-2A3C300A08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0228" y="2737987"/>
            <a:ext cx="4903886" cy="4683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98031D-CE0A-40CF-884F-73F96DE4A25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3271" y="3206288"/>
            <a:ext cx="5257800" cy="1053588"/>
          </a:xfrm>
          <a:prstGeom prst="rect">
            <a:avLst/>
          </a:prstGeom>
        </p:spPr>
      </p:pic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B6742734-C30D-4678-973C-814E7B606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 b="7679"/>
          <a:stretch/>
        </p:blipFill>
        <p:spPr bwMode="auto">
          <a:xfrm>
            <a:off x="3949732" y="4204854"/>
            <a:ext cx="8869624" cy="5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9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75C9-D63D-4DEB-8191-8321F058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5" y="226427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Diversity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C157-A2AA-4396-8E99-458DD15A8F51}"/>
              </a:ext>
            </a:extLst>
          </p:cNvPr>
          <p:cNvSpPr txBox="1"/>
          <p:nvPr/>
        </p:nvSpPr>
        <p:spPr>
          <a:xfrm>
            <a:off x="355098" y="1053494"/>
            <a:ext cx="11102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目的：</a:t>
            </a:r>
            <a:r>
              <a:rPr lang="zh-CN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是从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QC</a:t>
            </a:r>
            <a:r>
              <a:rPr lang="zh-CN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中选择一个问题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来优化多样性目标。</a:t>
            </a:r>
            <a:endParaRPr lang="en-US" altLang="zh-CN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(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如果忽视了问题选题的多样性，诊断很可能是片面的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0D0878-E5C2-4BC8-968E-B3B8962FCF38}"/>
              </a:ext>
            </a:extLst>
          </p:cNvPr>
          <p:cNvSpPr txBox="1"/>
          <p:nvPr/>
        </p:nvSpPr>
        <p:spPr>
          <a:xfrm>
            <a:off x="514896" y="2068527"/>
            <a:ext cx="11274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为了达到较高的多样性，我们首先提出了</a:t>
            </a:r>
            <a:r>
              <a:rPr lang="zh-CN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量化被测问题集</a:t>
            </a:r>
            <a:r>
              <a:rPr lang="en-US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知识覆盖率的得分函数</a:t>
            </a:r>
            <a:r>
              <a:rPr lang="zh-CN" altLang="en-US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NKC</a:t>
            </a:r>
            <a:r>
              <a:rPr lang="zh-CN" altLang="en-US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，然后通过</a:t>
            </a:r>
            <a:r>
              <a:rPr lang="zh-CN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逐步增加问题来寻找一种构造覆盖率分数最大的</a:t>
            </a:r>
            <a:r>
              <a:rPr lang="en-US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sz="2000" dirty="0">
                <a:effectLst/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的算法</a:t>
            </a:r>
            <a:r>
              <a:rPr lang="zh-CN" altLang="en-US" sz="20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F18AE-DAB2-4EB8-9C3E-C43721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6" y="2866260"/>
            <a:ext cx="1112372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简单方法：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如何正确构造覆盖得分函数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Naive Knowledge Coverage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NKC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简单地计算由所选问题集合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覆盖的知识概念与所有知识概念的比例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5">
            <a:extLst>
              <a:ext uri="{FF2B5EF4-FFF2-40B4-BE49-F238E27FC236}">
                <a16:creationId xmlns:a16="http://schemas.microsoft.com/office/drawing/2014/main" id="{42120178-68B8-4717-9B44-CD9E2423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93" y="4235450"/>
            <a:ext cx="5273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21BEA48-CE98-44FB-A1C2-B8916F52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9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A95AF5-E67C-4DF4-9B8C-A85124852534}"/>
              </a:ext>
            </a:extLst>
          </p:cNvPr>
          <p:cNvSpPr txBox="1"/>
          <p:nvPr/>
        </p:nvSpPr>
        <p:spPr>
          <a:xfrm>
            <a:off x="378562" y="5597560"/>
            <a:ext cx="11816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）所有知识概念一视同仁，</a:t>
            </a:r>
            <a:r>
              <a:rPr lang="zh-CN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不能区分它们的重要性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CoV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kern="100" spc="75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zh-CN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二进制的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，这取决于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是否被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覆盖，这意味着只要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中至少有一个问题与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相关</a:t>
            </a:r>
            <a:r>
              <a:rPr lang="en-US" altLang="zh-CN" kern="100" spc="75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CoV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kern="100" spc="75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kern="100" spc="75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en-US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总是等于</a:t>
            </a:r>
            <a:r>
              <a:rPr lang="en-US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spc="75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，而</a:t>
            </a:r>
            <a:r>
              <a:rPr lang="zh-CN" altLang="zh-CN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不管确切的计数是多少导致覆盖知识的不平衡</a:t>
            </a:r>
            <a:r>
              <a:rPr lang="zh-CN" altLang="en-US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highlight>
                <a:srgbClr val="00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0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1353</Words>
  <Application>Microsoft Office PowerPoint</Application>
  <PresentationFormat>宽屏</PresentationFormat>
  <Paragraphs>265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1_Office 主题​​</vt:lpstr>
      <vt:lpstr>Office Theme</vt:lpstr>
      <vt:lpstr>Quality meets Diversity: A Model-Agnostic Framework for Computerized Adaptive Testing</vt:lpstr>
      <vt:lpstr>Introduction--CAT</vt:lpstr>
      <vt:lpstr>Introduction—Selection strategy</vt:lpstr>
      <vt:lpstr>Diagnosis  Model A</vt:lpstr>
      <vt:lpstr>Solution--Active learning</vt:lpstr>
      <vt:lpstr>Main Process</vt:lpstr>
      <vt:lpstr>Main Framework---MAAT</vt:lpstr>
      <vt:lpstr>Quality Module</vt:lpstr>
      <vt:lpstr>Diversity Module</vt:lpstr>
      <vt:lpstr>Diversity Module</vt:lpstr>
      <vt:lpstr>Diversity Module</vt:lpstr>
      <vt:lpstr>Importance Module</vt:lpstr>
      <vt:lpstr>Importance Module</vt:lpstr>
      <vt:lpstr>PowerPoint 演示文稿</vt:lpstr>
      <vt:lpstr>PowerPoint 演示文稿</vt:lpstr>
      <vt:lpstr>PowerPoint 演示文稿</vt:lpstr>
      <vt:lpstr>PowerPoint 演示文稿</vt:lpstr>
      <vt:lpstr>Baseline</vt:lpstr>
      <vt:lpstr>Model Adaption</vt:lpstr>
      <vt:lpstr>Experiment Result Overview</vt:lpstr>
      <vt:lpstr>Experiment Result Demonstrated (IRT)</vt:lpstr>
      <vt:lpstr>Experiment Result Demonstrated (NCD)</vt:lpstr>
      <vt:lpstr>IDEA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meets Diversity: A Model-Agnostic Framework for Computerized Adaptive Testing</dc:title>
  <dc:creator>曾 毅</dc:creator>
  <cp:lastModifiedBy>曾 毅</cp:lastModifiedBy>
  <cp:revision>48</cp:revision>
  <dcterms:created xsi:type="dcterms:W3CDTF">2020-11-04T14:06:16Z</dcterms:created>
  <dcterms:modified xsi:type="dcterms:W3CDTF">2020-11-12T06:52:34Z</dcterms:modified>
</cp:coreProperties>
</file>