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3"/>
  </p:notesMasterIdLst>
  <p:sldIdLst>
    <p:sldId id="256" r:id="rId3"/>
    <p:sldId id="261" r:id="rId4"/>
    <p:sldId id="262" r:id="rId5"/>
    <p:sldId id="276" r:id="rId6"/>
    <p:sldId id="263" r:id="rId7"/>
    <p:sldId id="319" r:id="rId8"/>
    <p:sldId id="320" r:id="rId9"/>
    <p:sldId id="322" r:id="rId10"/>
    <p:sldId id="323" r:id="rId11"/>
    <p:sldId id="321" r:id="rId12"/>
    <p:sldId id="317" r:id="rId13"/>
    <p:sldId id="280" r:id="rId14"/>
    <p:sldId id="281" r:id="rId15"/>
    <p:sldId id="295" r:id="rId16"/>
    <p:sldId id="297" r:id="rId17"/>
    <p:sldId id="296" r:id="rId18"/>
    <p:sldId id="282" r:id="rId19"/>
    <p:sldId id="264" r:id="rId20"/>
    <p:sldId id="285" r:id="rId21"/>
    <p:sldId id="283" r:id="rId22"/>
    <p:sldId id="284" r:id="rId23"/>
    <p:sldId id="311" r:id="rId24"/>
    <p:sldId id="312" r:id="rId25"/>
    <p:sldId id="313" r:id="rId26"/>
    <p:sldId id="314" r:id="rId27"/>
    <p:sldId id="315" r:id="rId28"/>
    <p:sldId id="316" r:id="rId29"/>
    <p:sldId id="265" r:id="rId30"/>
    <p:sldId id="267" r:id="rId31"/>
    <p:sldId id="26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9F8E"/>
    <a:srgbClr val="ECECEC"/>
    <a:srgbClr val="3D3C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2"/>
      </p:cViewPr>
      <p:guideLst>
        <p:guide orient="horz" pos="220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75307-0F3C-4A43-8065-E883FF3F7DA4}" type="datetimeFigureOut">
              <a:rPr lang="zh-CN" altLang="en-US" smtClean="0"/>
              <a:t>2020/7/7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EF871-DCFF-401F-AFA6-E4E704D9FD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srcRect/>
          <a:stretch>
            <a:fillRect/>
          </a:stretch>
        </p:blipFill>
        <p:spPr>
          <a:xfrm>
            <a:off x="1" y="0"/>
            <a:ext cx="12192000" cy="685800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ECECEC"/>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0" y="233680"/>
            <a:ext cx="365760" cy="467360"/>
            <a:chOff x="0" y="233680"/>
            <a:chExt cx="365760" cy="467360"/>
          </a:xfrm>
        </p:grpSpPr>
        <p:sp>
          <p:nvSpPr>
            <p:cNvPr id="4" name="矩形 3"/>
            <p:cNvSpPr/>
            <p:nvPr/>
          </p:nvSpPr>
          <p:spPr>
            <a:xfrm>
              <a:off x="0" y="233680"/>
              <a:ext cx="233680" cy="467360"/>
            </a:xfrm>
            <a:prstGeom prst="rect">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274320" y="233680"/>
              <a:ext cx="91440" cy="46736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4CF2F71-BF46-48B1-882C-C0B5C01B2F06}" type="datetimeFigureOut">
              <a:rPr lang="zh-CN" altLang="en-US" smtClean="0"/>
              <a:t>2020/7/7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FF69E4-0013-41C1-B3EE-EE168FA5756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srcRect/>
          <a:stretch>
            <a:fillRect/>
          </a:stretch>
        </p:blipFill>
        <p:spPr>
          <a:xfrm>
            <a:off x="1"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ECECEC"/>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0" y="233680"/>
            <a:ext cx="365760" cy="467360"/>
            <a:chOff x="0" y="233680"/>
            <a:chExt cx="365760" cy="467360"/>
          </a:xfrm>
        </p:grpSpPr>
        <p:sp>
          <p:nvSpPr>
            <p:cNvPr id="4" name="矩形 3"/>
            <p:cNvSpPr/>
            <p:nvPr/>
          </p:nvSpPr>
          <p:spPr>
            <a:xfrm>
              <a:off x="0" y="233680"/>
              <a:ext cx="233680" cy="467360"/>
            </a:xfrm>
            <a:prstGeom prst="rect">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274320" y="233680"/>
              <a:ext cx="91440" cy="46736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F69E4-0013-41C1-B3EE-EE168FA5756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F2F71-BF46-48B1-882C-C0B5C01B2F06}" type="datetimeFigureOut">
              <a:rPr lang="zh-CN" altLang="en-US" smtClean="0"/>
              <a:t>2020/7/7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F69E4-0013-41C1-B3EE-EE168FA5756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3620" y="3004794"/>
            <a:ext cx="8144759" cy="829945"/>
          </a:xfrm>
          <a:prstGeom prst="rect">
            <a:avLst/>
          </a:prstGeom>
          <a:noFill/>
        </p:spPr>
        <p:txBody>
          <a:bodyPr wrap="square" rtlCol="0">
            <a:spAutoFit/>
          </a:bodyPr>
          <a:lstStyle/>
          <a:p>
            <a:pPr algn="ctr"/>
            <a:r>
              <a:rPr lang="zh-CN" altLang="en-US" sz="4800" b="1" dirty="0">
                <a:solidFill>
                  <a:srgbClr val="199F8E"/>
                </a:solidFill>
                <a:latin typeface="微软雅黑" panose="020B0503020204020204" pitchFamily="34" charset="-122"/>
                <a:ea typeface="微软雅黑" panose="020B0503020204020204" pitchFamily="34" charset="-122"/>
              </a:rPr>
              <a:t>图卷积神经网络相关博客总结</a:t>
            </a:r>
          </a:p>
        </p:txBody>
      </p:sp>
      <p:sp>
        <p:nvSpPr>
          <p:cNvPr id="8" name="文本框 7"/>
          <p:cNvSpPr txBox="1"/>
          <p:nvPr/>
        </p:nvSpPr>
        <p:spPr>
          <a:xfrm>
            <a:off x="4639558" y="4431117"/>
            <a:ext cx="2912884" cy="398780"/>
          </a:xfrm>
          <a:prstGeom prst="rect">
            <a:avLst/>
          </a:prstGeom>
          <a:noFill/>
        </p:spPr>
        <p:txBody>
          <a:bodyPr wrap="squar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汇报人：李满伟</a:t>
            </a:r>
          </a:p>
        </p:txBody>
      </p:sp>
      <p:sp>
        <p:nvSpPr>
          <p:cNvPr id="9" name="文本框 8"/>
          <p:cNvSpPr txBox="1"/>
          <p:nvPr/>
        </p:nvSpPr>
        <p:spPr>
          <a:xfrm>
            <a:off x="4223208" y="2173797"/>
            <a:ext cx="3745584" cy="830997"/>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rPr>
              <a:t>2020</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卷积神经网络</a:t>
            </a:r>
          </a:p>
        </p:txBody>
      </p:sp>
      <p:sp>
        <p:nvSpPr>
          <p:cNvPr id="4" name="文本框 3"/>
          <p:cNvSpPr txBox="1"/>
          <p:nvPr/>
        </p:nvSpPr>
        <p:spPr>
          <a:xfrm>
            <a:off x="527050" y="1040130"/>
            <a:ext cx="7766685" cy="829945"/>
          </a:xfrm>
          <a:prstGeom prst="rect">
            <a:avLst/>
          </a:prstGeom>
          <a:noFill/>
        </p:spPr>
        <p:txBody>
          <a:bodyPr wrap="square" rtlCol="0">
            <a:spAutoFit/>
          </a:bodyPr>
          <a:lstStyle/>
          <a:p>
            <a:r>
              <a:rPr lang="en-US" altLang="zh-CN" sz="2400">
                <a:solidFill>
                  <a:schemeClr val="accent1"/>
                </a:solidFill>
                <a:effectLst>
                  <a:outerShdw blurRad="38100" dist="25400" dir="5400000" algn="ctr" rotWithShape="0">
                    <a:srgbClr val="6E747A">
                      <a:alpha val="43000"/>
                    </a:srgbClr>
                  </a:outerShdw>
                </a:effectLst>
              </a:rPr>
              <a:t>CNN</a:t>
            </a:r>
            <a:r>
              <a:rPr lang="zh-CN" altLang="en-US" sz="2400">
                <a:solidFill>
                  <a:schemeClr val="accent1"/>
                </a:solidFill>
                <a:effectLst>
                  <a:outerShdw blurRad="38100" dist="25400" dir="5400000" algn="ctr" rotWithShape="0">
                    <a:srgbClr val="6E747A">
                      <a:alpha val="43000"/>
                    </a:srgbClr>
                  </a:outerShdw>
                </a:effectLst>
              </a:rPr>
              <a:t>之池化层</a:t>
            </a:r>
          </a:p>
          <a:p>
            <a:r>
              <a:rPr lang="zh-CN" altLang="en-US" sz="2400">
                <a:solidFill>
                  <a:schemeClr val="tx1"/>
                </a:solidFill>
                <a:effectLst>
                  <a:outerShdw blurRad="38100" dist="19050" dir="2700000" algn="tl" rotWithShape="0">
                    <a:schemeClr val="dk1">
                      <a:alpha val="40000"/>
                    </a:schemeClr>
                  </a:outerShdw>
                </a:effectLst>
              </a:rPr>
              <a:t>池化，简言之，即取区域平均或最大</a:t>
            </a:r>
          </a:p>
        </p:txBody>
      </p:sp>
      <p:pic>
        <p:nvPicPr>
          <p:cNvPr id="2" name="图片 1" descr="YFPSHW002RBYO_LNWR`5C1H"/>
          <p:cNvPicPr>
            <a:picLocks noChangeAspect="1"/>
          </p:cNvPicPr>
          <p:nvPr/>
        </p:nvPicPr>
        <p:blipFill>
          <a:blip r:embed="rId2"/>
          <a:stretch>
            <a:fillRect/>
          </a:stretch>
        </p:blipFill>
        <p:spPr>
          <a:xfrm>
            <a:off x="2329180" y="2268855"/>
            <a:ext cx="7534275" cy="3581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3620" y="3004794"/>
            <a:ext cx="8144759" cy="829945"/>
          </a:xfrm>
          <a:prstGeom prst="rect">
            <a:avLst/>
          </a:prstGeom>
          <a:noFill/>
        </p:spPr>
        <p:txBody>
          <a:bodyPr wrap="square" rtlCol="0">
            <a:spAutoFit/>
          </a:bodyPr>
          <a:lstStyle/>
          <a:p>
            <a:pPr algn="ctr"/>
            <a:r>
              <a:rPr lang="en-US" altLang="zh-CN" sz="4800" b="1">
                <a:solidFill>
                  <a:srgbClr val="199F8E"/>
                </a:solidFill>
                <a:latin typeface="微软雅黑" panose="020B0503020204020204" pitchFamily="34" charset="-122"/>
                <a:ea typeface="微软雅黑" panose="020B0503020204020204" pitchFamily="34" charset="-122"/>
              </a:rPr>
              <a:t>GCN</a:t>
            </a:r>
            <a:r>
              <a:rPr lang="zh-CN" altLang="en-US" sz="4800" b="1">
                <a:solidFill>
                  <a:srgbClr val="199F8E"/>
                </a:solidFill>
                <a:latin typeface="微软雅黑" panose="020B0503020204020204" pitchFamily="34" charset="-122"/>
                <a:ea typeface="微软雅黑" panose="020B0503020204020204" pitchFamily="34" charset="-122"/>
              </a:rPr>
              <a:t>的核心部分</a:t>
            </a:r>
          </a:p>
        </p:txBody>
      </p:sp>
      <p:sp>
        <p:nvSpPr>
          <p:cNvPr id="9" name="文本框 8"/>
          <p:cNvSpPr txBox="1"/>
          <p:nvPr/>
        </p:nvSpPr>
        <p:spPr>
          <a:xfrm>
            <a:off x="4223208" y="2173797"/>
            <a:ext cx="3745584" cy="829945"/>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363812" y="239375"/>
            <a:ext cx="2734987" cy="460375"/>
          </a:xfrm>
          <a:prstGeom prst="rect">
            <a:avLst/>
          </a:prstGeom>
          <a:noFill/>
        </p:spPr>
        <p:txBody>
          <a:bodyPr wrap="square" rtlCol="0">
            <a:spAutoFit/>
          </a:bodyPr>
          <a:lstStyle/>
          <a:p>
            <a:pPr algn="dist"/>
            <a:r>
              <a:rPr lang="en-US" altLang="zh-CN" sz="2400" b="1">
                <a:solidFill>
                  <a:schemeClr val="bg2">
                    <a:lumMod val="25000"/>
                  </a:schemeClr>
                </a:solidFill>
                <a:latin typeface="微软雅黑" panose="020B0503020204020204" pitchFamily="34" charset="-122"/>
                <a:ea typeface="微软雅黑" panose="020B0503020204020204" pitchFamily="34" charset="-122"/>
              </a:rPr>
              <a:t>GCN</a:t>
            </a:r>
            <a:r>
              <a:rPr lang="zh-CN" altLang="en-US" sz="2400" b="1">
                <a:solidFill>
                  <a:schemeClr val="bg2">
                    <a:lumMod val="25000"/>
                  </a:schemeClr>
                </a:solidFill>
                <a:latin typeface="微软雅黑" panose="020B0503020204020204" pitchFamily="34" charset="-122"/>
                <a:ea typeface="微软雅黑" panose="020B0503020204020204" pitchFamily="34" charset="-122"/>
              </a:rPr>
              <a:t>的核心部分</a:t>
            </a:r>
          </a:p>
        </p:txBody>
      </p:sp>
      <p:sp>
        <p:nvSpPr>
          <p:cNvPr id="2" name="文本框 1"/>
          <p:cNvSpPr txBox="1"/>
          <p:nvPr/>
        </p:nvSpPr>
        <p:spPr>
          <a:xfrm>
            <a:off x="805815" y="1303655"/>
            <a:ext cx="9964420" cy="2306955"/>
          </a:xfrm>
          <a:prstGeom prst="rect">
            <a:avLst/>
          </a:prstGeom>
          <a:noFill/>
        </p:spPr>
        <p:txBody>
          <a:bodyPr wrap="square" rtlCol="0">
            <a:spAutoFit/>
          </a:bodyPr>
          <a:lstStyle/>
          <a:p>
            <a:r>
              <a:rPr lang="en-US" altLang="zh-CN" sz="2000" b="1"/>
              <a:t>     </a:t>
            </a:r>
            <a:r>
              <a:rPr lang="en-US" altLang="zh-CN" sz="2400" b="1"/>
              <a:t> </a:t>
            </a:r>
            <a:r>
              <a:rPr lang="en-US" altLang="zh-CN" sz="2000"/>
              <a:t> </a:t>
            </a:r>
            <a:r>
              <a:rPr lang="zh-CN" altLang="en-US" sz="2400"/>
              <a:t>假设我们手头有一批图数据，其中有N个节点（node），每个节点都有自己的特征，我们设这些节点的特征组成一个N×D维的矩阵X，然后各个节点之间的关系也会形成一个N×N维的矩阵A，也称为邻接矩阵（adjacency matrix）。X和A便是我们模型的输入。</a:t>
            </a:r>
          </a:p>
          <a:p>
            <a:endParaRPr lang="zh-CN" altLang="en-US" sz="2400"/>
          </a:p>
          <a:p>
            <a:r>
              <a:rPr lang="zh-CN" altLang="en-US" sz="2400"/>
              <a:t>GCN也是一个神经网络层，它的层与层之间的传播方式是：</a:t>
            </a:r>
          </a:p>
        </p:txBody>
      </p:sp>
      <p:pic>
        <p:nvPicPr>
          <p:cNvPr id="4" name="图片 3"/>
          <p:cNvPicPr>
            <a:picLocks noChangeAspect="1"/>
          </p:cNvPicPr>
          <p:nvPr/>
        </p:nvPicPr>
        <p:blipFill>
          <a:blip r:embed="rId2"/>
          <a:stretch>
            <a:fillRect/>
          </a:stretch>
        </p:blipFill>
        <p:spPr>
          <a:xfrm>
            <a:off x="1590040" y="3610610"/>
            <a:ext cx="8161655" cy="991235"/>
          </a:xfrm>
          <a:prstGeom prst="rect">
            <a:avLst/>
          </a:prstGeom>
        </p:spPr>
      </p:pic>
      <p:sp>
        <p:nvSpPr>
          <p:cNvPr id="5" name="文本框 4"/>
          <p:cNvSpPr txBox="1"/>
          <p:nvPr/>
        </p:nvSpPr>
        <p:spPr>
          <a:xfrm>
            <a:off x="1127760" y="4908550"/>
            <a:ext cx="9642475" cy="1568450"/>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a:t>
            </a:r>
            <a:r>
              <a:rPr lang="zh-CN" altLang="en-US" sz="2400"/>
              <a:t>A波浪=A+I，I是单位矩阵</a:t>
            </a:r>
          </a:p>
          <a:p>
            <a:r>
              <a:rPr lang="zh-CN" altLang="en-US" sz="2400">
                <a:latin typeface="微软雅黑" panose="020B0503020204020204" pitchFamily="34" charset="-122"/>
                <a:ea typeface="微软雅黑" panose="020B0503020204020204" pitchFamily="34" charset="-122"/>
                <a:sym typeface="+mn-ea"/>
              </a:rPr>
              <a:t>●</a:t>
            </a:r>
            <a:r>
              <a:rPr lang="zh-CN" altLang="en-US" sz="2400"/>
              <a:t>D波浪是A波浪的度矩阵（degree matrix）</a:t>
            </a:r>
          </a:p>
          <a:p>
            <a:r>
              <a:rPr lang="zh-CN" altLang="en-US" sz="2400">
                <a:latin typeface="微软雅黑" panose="020B0503020204020204" pitchFamily="34" charset="-122"/>
                <a:ea typeface="微软雅黑" panose="020B0503020204020204" pitchFamily="34" charset="-122"/>
                <a:sym typeface="+mn-ea"/>
              </a:rPr>
              <a:t>●</a:t>
            </a:r>
            <a:r>
              <a:rPr lang="zh-CN" altLang="en-US" sz="2400"/>
              <a:t>H是每一层的特征，对于输入层的话，H就是X</a:t>
            </a:r>
          </a:p>
          <a:p>
            <a:r>
              <a:rPr lang="zh-CN" altLang="en-US" sz="2400">
                <a:latin typeface="微软雅黑" panose="020B0503020204020204" pitchFamily="34" charset="-122"/>
                <a:ea typeface="微软雅黑" panose="020B0503020204020204" pitchFamily="34" charset="-122"/>
                <a:sym typeface="+mn-ea"/>
              </a:rPr>
              <a:t>●</a:t>
            </a:r>
            <a:r>
              <a:rPr lang="zh-CN" altLang="en-US" sz="2400"/>
              <a:t>σ是非线性激活函数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3812" y="239375"/>
            <a:ext cx="2734987" cy="460375"/>
          </a:xfrm>
          <a:prstGeom prst="rect">
            <a:avLst/>
          </a:prstGeom>
          <a:noFill/>
        </p:spPr>
        <p:txBody>
          <a:bodyPr wrap="square" rtlCol="0">
            <a:spAutoFit/>
          </a:bodyPr>
          <a:lstStyle/>
          <a:p>
            <a:pPr algn="dist"/>
            <a:r>
              <a:rPr lang="en-US" altLang="zh-CN" sz="2400" b="1">
                <a:solidFill>
                  <a:schemeClr val="bg2">
                    <a:lumMod val="25000"/>
                  </a:schemeClr>
                </a:solidFill>
                <a:latin typeface="微软雅黑" panose="020B0503020204020204" pitchFamily="34" charset="-122"/>
                <a:ea typeface="微软雅黑" panose="020B0503020204020204" pitchFamily="34" charset="-122"/>
                <a:sym typeface="+mn-ea"/>
              </a:rPr>
              <a:t>GCN</a:t>
            </a:r>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的核心部分</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40130" y="1156970"/>
            <a:ext cx="8806815" cy="1568450"/>
          </a:xfrm>
          <a:prstGeom prst="rect">
            <a:avLst/>
          </a:prstGeom>
          <a:noFill/>
        </p:spPr>
        <p:txBody>
          <a:bodyPr wrap="square" rtlCol="0">
            <a:spAutoFit/>
          </a:bodyPr>
          <a:lstStyle/>
          <a:p>
            <a:r>
              <a:rPr lang="en-US" altLang="zh-CN" sz="2400"/>
              <a:t> </a:t>
            </a:r>
            <a:r>
              <a:rPr lang="zh-CN" altLang="en-US" sz="2400" b="1"/>
              <a:t>为什么</a:t>
            </a:r>
            <a:r>
              <a:rPr lang="en-US" altLang="zh-CN" sz="2400" b="1"/>
              <a:t>GCN</a:t>
            </a:r>
            <a:r>
              <a:rPr lang="zh-CN" altLang="en-US" sz="2400" b="1"/>
              <a:t>的公式是上面的样子？</a:t>
            </a:r>
            <a:endParaRPr lang="en-US" altLang="zh-CN" sz="2400"/>
          </a:p>
          <a:p>
            <a:r>
              <a:rPr lang="en-US" altLang="zh-CN" sz="2400"/>
              <a:t>	</a:t>
            </a:r>
            <a:r>
              <a:rPr lang="zh-CN" altLang="en-US" sz="2400"/>
              <a:t>我们的每一层GCN的输入都是邻接矩阵A和node的特征H，那么我们直接做一个内积，再乘一个参数矩阵W，然后激活一下，就相当于一个简单的神经网络层：</a:t>
            </a:r>
          </a:p>
        </p:txBody>
      </p:sp>
      <p:pic>
        <p:nvPicPr>
          <p:cNvPr id="13" name="图片 12"/>
          <p:cNvPicPr>
            <a:picLocks noChangeAspect="1"/>
          </p:cNvPicPr>
          <p:nvPr/>
        </p:nvPicPr>
        <p:blipFill>
          <a:blip r:embed="rId2"/>
          <a:stretch>
            <a:fillRect/>
          </a:stretch>
        </p:blipFill>
        <p:spPr>
          <a:xfrm>
            <a:off x="1626235" y="2978785"/>
            <a:ext cx="8529320" cy="900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3812" y="239375"/>
            <a:ext cx="2734987" cy="460375"/>
          </a:xfrm>
          <a:prstGeom prst="rect">
            <a:avLst/>
          </a:prstGeom>
          <a:noFill/>
        </p:spPr>
        <p:txBody>
          <a:bodyPr wrap="square" rtlCol="0">
            <a:spAutoFit/>
          </a:bodyPr>
          <a:lstStyle/>
          <a:p>
            <a:pPr algn="dist"/>
            <a:r>
              <a:rPr lang="en-US" altLang="zh-CN" sz="2400" b="1">
                <a:solidFill>
                  <a:schemeClr val="bg2">
                    <a:lumMod val="25000"/>
                  </a:schemeClr>
                </a:solidFill>
                <a:latin typeface="微软雅黑" panose="020B0503020204020204" pitchFamily="34" charset="-122"/>
                <a:ea typeface="微软雅黑" panose="020B0503020204020204" pitchFamily="34" charset="-122"/>
                <a:sym typeface="+mn-ea"/>
              </a:rPr>
              <a:t>GCN</a:t>
            </a:r>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的核心部分</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40130" y="1156970"/>
            <a:ext cx="8806815" cy="460375"/>
          </a:xfrm>
          <a:prstGeom prst="rect">
            <a:avLst/>
          </a:prstGeom>
          <a:noFill/>
        </p:spPr>
        <p:txBody>
          <a:bodyPr wrap="square" rtlCol="0">
            <a:spAutoFit/>
          </a:bodyPr>
          <a:lstStyle/>
          <a:p>
            <a:r>
              <a:rPr lang="en-US" altLang="zh-CN" sz="2400"/>
              <a:t> </a:t>
            </a:r>
            <a:r>
              <a:rPr lang="zh-CN" altLang="en-US" sz="2400"/>
              <a:t>举例：</a:t>
            </a:r>
          </a:p>
        </p:txBody>
      </p:sp>
      <p:pic>
        <p:nvPicPr>
          <p:cNvPr id="3" name="图片 2" descr="WQTTZ`GVI`H`6UH4WH)Q5PB"/>
          <p:cNvPicPr>
            <a:picLocks noChangeAspect="1"/>
          </p:cNvPicPr>
          <p:nvPr/>
        </p:nvPicPr>
        <p:blipFill>
          <a:blip r:embed="rId2"/>
          <a:stretch>
            <a:fillRect/>
          </a:stretch>
        </p:blipFill>
        <p:spPr>
          <a:xfrm>
            <a:off x="2140585" y="1321435"/>
            <a:ext cx="7489825" cy="3173730"/>
          </a:xfrm>
          <a:prstGeom prst="rect">
            <a:avLst/>
          </a:prstGeom>
        </p:spPr>
      </p:pic>
      <p:sp>
        <p:nvSpPr>
          <p:cNvPr id="4" name="文本框 3"/>
          <p:cNvSpPr txBox="1"/>
          <p:nvPr/>
        </p:nvSpPr>
        <p:spPr>
          <a:xfrm>
            <a:off x="1274445" y="4718050"/>
            <a:ext cx="8191500" cy="706755"/>
          </a:xfrm>
          <a:prstGeom prst="rect">
            <a:avLst/>
          </a:prstGeom>
          <a:noFill/>
        </p:spPr>
        <p:txBody>
          <a:bodyPr wrap="square" rtlCol="0">
            <a:spAutoFit/>
          </a:bodyPr>
          <a:lstStyle/>
          <a:p>
            <a:r>
              <a:rPr lang="zh-CN" altLang="en-US" sz="2000"/>
              <a:t>假设我们构造一个两层的GCN，激活函数分别采用ReLU和Softmax，则整体的正向传播的公式为：</a:t>
            </a:r>
          </a:p>
        </p:txBody>
      </p:sp>
      <p:pic>
        <p:nvPicPr>
          <p:cNvPr id="5" name="图片 4"/>
          <p:cNvPicPr>
            <a:picLocks noChangeAspect="1"/>
          </p:cNvPicPr>
          <p:nvPr/>
        </p:nvPicPr>
        <p:blipFill>
          <a:blip r:embed="rId3"/>
          <a:stretch>
            <a:fillRect/>
          </a:stretch>
        </p:blipFill>
        <p:spPr>
          <a:xfrm>
            <a:off x="2286635" y="5424805"/>
            <a:ext cx="7017385" cy="6140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3812" y="239375"/>
            <a:ext cx="2734987" cy="460375"/>
          </a:xfrm>
          <a:prstGeom prst="rect">
            <a:avLst/>
          </a:prstGeom>
          <a:noFill/>
        </p:spPr>
        <p:txBody>
          <a:bodyPr wrap="square" rtlCol="0">
            <a:spAutoFit/>
          </a:bodyPr>
          <a:lstStyle/>
          <a:p>
            <a:pPr algn="dist"/>
            <a:r>
              <a:rPr lang="en-US" altLang="zh-CN" sz="2400" b="1">
                <a:solidFill>
                  <a:schemeClr val="bg2">
                    <a:lumMod val="25000"/>
                  </a:schemeClr>
                </a:solidFill>
                <a:latin typeface="微软雅黑" panose="020B0503020204020204" pitchFamily="34" charset="-122"/>
                <a:ea typeface="微软雅黑" panose="020B0503020204020204" pitchFamily="34" charset="-122"/>
                <a:sym typeface="+mn-ea"/>
              </a:rPr>
              <a:t>GCN</a:t>
            </a:r>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的核心部分</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40130" y="1156970"/>
            <a:ext cx="8806815" cy="5262245"/>
          </a:xfrm>
          <a:prstGeom prst="rect">
            <a:avLst/>
          </a:prstGeom>
          <a:noFill/>
        </p:spPr>
        <p:txBody>
          <a:bodyPr wrap="square" rtlCol="0">
            <a:spAutoFit/>
          </a:bodyPr>
          <a:lstStyle/>
          <a:p>
            <a:r>
              <a:rPr lang="en-US" sz="2400" b="1"/>
              <a:t>K-means</a:t>
            </a:r>
            <a:r>
              <a:rPr lang="zh-CN" altLang="en-US" sz="2400" b="1"/>
              <a:t>聚类算法思想：</a:t>
            </a:r>
          </a:p>
          <a:p>
            <a:endParaRPr lang="zh-CN" altLang="en-US" sz="2400"/>
          </a:p>
          <a:p>
            <a:r>
              <a:rPr lang="zh-CN" altLang="en-US" sz="2400"/>
              <a:t>假设我们要把数据分成K个类，大概可以分为以下几个步骤：</a:t>
            </a:r>
          </a:p>
          <a:p>
            <a:endParaRPr lang="zh-CN" altLang="en-US" sz="2400"/>
          </a:p>
          <a:p>
            <a:r>
              <a:rPr lang="zh-CN" altLang="en-US" sz="2400">
                <a:latin typeface="微软雅黑" panose="020B0503020204020204" pitchFamily="34" charset="-122"/>
                <a:ea typeface="微软雅黑" panose="020B0503020204020204" pitchFamily="34" charset="-122"/>
              </a:rPr>
              <a:t>①</a:t>
            </a:r>
            <a:r>
              <a:rPr lang="zh-CN" altLang="en-US" sz="2400"/>
              <a:t>随机选取k个点，作为聚类中心；</a:t>
            </a:r>
          </a:p>
          <a:p>
            <a:endParaRPr lang="zh-CN" altLang="en-US" sz="2400"/>
          </a:p>
          <a:p>
            <a:r>
              <a:rPr lang="zh-CN" altLang="en-US" sz="2400">
                <a:latin typeface="微软雅黑" panose="020B0503020204020204" pitchFamily="34" charset="-122"/>
                <a:ea typeface="微软雅黑" panose="020B0503020204020204" pitchFamily="34" charset="-122"/>
              </a:rPr>
              <a:t>②</a:t>
            </a:r>
            <a:r>
              <a:rPr lang="zh-CN" altLang="en-US" sz="2400"/>
              <a:t>计算每个点分别到k个聚类中心的聚类，然后将该点分到最近的聚类中心，这样就行成了k个簇；</a:t>
            </a:r>
          </a:p>
          <a:p>
            <a:endParaRPr lang="zh-CN" altLang="en-US" sz="2400"/>
          </a:p>
          <a:p>
            <a:r>
              <a:rPr lang="zh-CN" altLang="en-US" sz="2400">
                <a:latin typeface="微软雅黑" panose="020B0503020204020204" pitchFamily="34" charset="-122"/>
                <a:ea typeface="微软雅黑" panose="020B0503020204020204" pitchFamily="34" charset="-122"/>
              </a:rPr>
              <a:t>③</a:t>
            </a:r>
            <a:r>
              <a:rPr lang="zh-CN" altLang="en-US" sz="2400"/>
              <a:t>再重新计算每个簇的质心（均值）；</a:t>
            </a:r>
          </a:p>
          <a:p>
            <a:endParaRPr lang="zh-CN" altLang="en-US" sz="2400"/>
          </a:p>
          <a:p>
            <a:r>
              <a:rPr lang="zh-CN" altLang="en-US" sz="2400">
                <a:latin typeface="微软雅黑" panose="020B0503020204020204" pitchFamily="34" charset="-122"/>
                <a:ea typeface="微软雅黑" panose="020B0503020204020204" pitchFamily="34" charset="-122"/>
              </a:rPr>
              <a:t>④</a:t>
            </a:r>
            <a:r>
              <a:rPr lang="zh-CN" altLang="en-US" sz="2400"/>
              <a:t>重复以上2~4步，直到质心的位置不再发生变化或者达到设定的迭代次数。</a:t>
            </a:r>
          </a:p>
          <a:p>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3812" y="239375"/>
            <a:ext cx="2734987" cy="460375"/>
          </a:xfrm>
          <a:prstGeom prst="rect">
            <a:avLst/>
          </a:prstGeom>
          <a:noFill/>
        </p:spPr>
        <p:txBody>
          <a:bodyPr wrap="square" rtlCol="0">
            <a:spAutoFit/>
          </a:bodyPr>
          <a:lstStyle/>
          <a:p>
            <a:pPr algn="dist"/>
            <a:r>
              <a:rPr lang="en-US" altLang="zh-CN" sz="2400" b="1">
                <a:solidFill>
                  <a:schemeClr val="bg2">
                    <a:lumMod val="25000"/>
                  </a:schemeClr>
                </a:solidFill>
                <a:latin typeface="微软雅黑" panose="020B0503020204020204" pitchFamily="34" charset="-122"/>
                <a:ea typeface="微软雅黑" panose="020B0503020204020204" pitchFamily="34" charset="-122"/>
                <a:sym typeface="+mn-ea"/>
              </a:rPr>
              <a:t>GCN</a:t>
            </a:r>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的核心部分</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10920" y="699770"/>
            <a:ext cx="8806815" cy="460375"/>
          </a:xfrm>
          <a:prstGeom prst="rect">
            <a:avLst/>
          </a:prstGeom>
          <a:noFill/>
        </p:spPr>
        <p:txBody>
          <a:bodyPr wrap="square" rtlCol="0">
            <a:spAutoFit/>
          </a:bodyPr>
          <a:lstStyle/>
          <a:p>
            <a:r>
              <a:rPr lang="en-US" altLang="zh-CN" sz="2400"/>
              <a:t> K-means</a:t>
            </a:r>
            <a:r>
              <a:rPr lang="zh-CN" altLang="en-US" sz="2400"/>
              <a:t>聚类算法：</a:t>
            </a:r>
          </a:p>
        </p:txBody>
      </p:sp>
      <p:pic>
        <p:nvPicPr>
          <p:cNvPr id="6" name="图片 5" descr="}@04(M2_]J_~NTF1BAG2B80"/>
          <p:cNvPicPr>
            <a:picLocks noChangeAspect="1"/>
          </p:cNvPicPr>
          <p:nvPr/>
        </p:nvPicPr>
        <p:blipFill>
          <a:blip r:embed="rId2"/>
          <a:stretch>
            <a:fillRect/>
          </a:stretch>
        </p:blipFill>
        <p:spPr>
          <a:xfrm>
            <a:off x="363855" y="1159510"/>
            <a:ext cx="3768090" cy="2354580"/>
          </a:xfrm>
          <a:prstGeom prst="rect">
            <a:avLst/>
          </a:prstGeom>
        </p:spPr>
      </p:pic>
      <p:pic>
        <p:nvPicPr>
          <p:cNvPr id="7" name="图片 6" descr="KTLYRTH}VMUY_98J%@(ZMYF"/>
          <p:cNvPicPr>
            <a:picLocks noChangeAspect="1"/>
          </p:cNvPicPr>
          <p:nvPr/>
        </p:nvPicPr>
        <p:blipFill>
          <a:blip r:embed="rId3"/>
          <a:stretch>
            <a:fillRect/>
          </a:stretch>
        </p:blipFill>
        <p:spPr>
          <a:xfrm>
            <a:off x="4493260" y="1097915"/>
            <a:ext cx="3672205" cy="2476500"/>
          </a:xfrm>
          <a:prstGeom prst="rect">
            <a:avLst/>
          </a:prstGeom>
        </p:spPr>
      </p:pic>
      <p:pic>
        <p:nvPicPr>
          <p:cNvPr id="8" name="图片 7" descr="4`UFV{V`4)SE9T@U%FOAH8G"/>
          <p:cNvPicPr>
            <a:picLocks noChangeAspect="1"/>
          </p:cNvPicPr>
          <p:nvPr/>
        </p:nvPicPr>
        <p:blipFill>
          <a:blip r:embed="rId4"/>
          <a:stretch>
            <a:fillRect/>
          </a:stretch>
        </p:blipFill>
        <p:spPr>
          <a:xfrm>
            <a:off x="8526145" y="1097915"/>
            <a:ext cx="3563620" cy="2477135"/>
          </a:xfrm>
          <a:prstGeom prst="rect">
            <a:avLst/>
          </a:prstGeom>
        </p:spPr>
      </p:pic>
      <p:pic>
        <p:nvPicPr>
          <p:cNvPr id="9" name="图片 8" descr="Z0AKQ}Y5@QY0J5~~G[D`JC3"/>
          <p:cNvPicPr>
            <a:picLocks noChangeAspect="1"/>
          </p:cNvPicPr>
          <p:nvPr/>
        </p:nvPicPr>
        <p:blipFill>
          <a:blip r:embed="rId5"/>
          <a:stretch>
            <a:fillRect/>
          </a:stretch>
        </p:blipFill>
        <p:spPr>
          <a:xfrm>
            <a:off x="311785" y="3830320"/>
            <a:ext cx="3820160" cy="2697480"/>
          </a:xfrm>
          <a:prstGeom prst="rect">
            <a:avLst/>
          </a:prstGeom>
        </p:spPr>
      </p:pic>
      <p:pic>
        <p:nvPicPr>
          <p:cNvPr id="10" name="图片 9" descr="T3Y4TFXK`5VHKAP7G)7V)]M"/>
          <p:cNvPicPr>
            <a:picLocks noChangeAspect="1"/>
          </p:cNvPicPr>
          <p:nvPr/>
        </p:nvPicPr>
        <p:blipFill>
          <a:blip r:embed="rId6"/>
          <a:stretch>
            <a:fillRect/>
          </a:stretch>
        </p:blipFill>
        <p:spPr>
          <a:xfrm>
            <a:off x="4421505" y="3841750"/>
            <a:ext cx="3743960" cy="2674620"/>
          </a:xfrm>
          <a:prstGeom prst="rect">
            <a:avLst/>
          </a:prstGeom>
        </p:spPr>
      </p:pic>
      <p:pic>
        <p:nvPicPr>
          <p:cNvPr id="11" name="图片 10" descr="W(KFK3WJ306TE(726VFT`SV"/>
          <p:cNvPicPr>
            <a:picLocks noChangeAspect="1"/>
          </p:cNvPicPr>
          <p:nvPr/>
        </p:nvPicPr>
        <p:blipFill>
          <a:blip r:embed="rId7"/>
          <a:stretch>
            <a:fillRect/>
          </a:stretch>
        </p:blipFill>
        <p:spPr>
          <a:xfrm>
            <a:off x="8526145" y="3830320"/>
            <a:ext cx="3563620" cy="25857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363812" y="239375"/>
            <a:ext cx="2734987" cy="460375"/>
          </a:xfrm>
          <a:prstGeom prst="rect">
            <a:avLst/>
          </a:prstGeom>
          <a:noFill/>
        </p:spPr>
        <p:txBody>
          <a:bodyPr wrap="square" rtlCol="0">
            <a:spAutoFit/>
          </a:bodyPr>
          <a:lstStyle/>
          <a:p>
            <a:pPr algn="dist"/>
            <a:r>
              <a:rPr lang="en-US" altLang="zh-CN" sz="2400" b="1">
                <a:solidFill>
                  <a:schemeClr val="bg2">
                    <a:lumMod val="25000"/>
                  </a:schemeClr>
                </a:solidFill>
                <a:latin typeface="微软雅黑" panose="020B0503020204020204" pitchFamily="34" charset="-122"/>
                <a:ea typeface="微软雅黑" panose="020B0503020204020204" pitchFamily="34" charset="-122"/>
                <a:sym typeface="+mn-ea"/>
              </a:rPr>
              <a:t>GCN</a:t>
            </a:r>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的核心部分</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98550" y="1406525"/>
            <a:ext cx="10433050" cy="3784600"/>
          </a:xfrm>
          <a:prstGeom prst="rect">
            <a:avLst/>
          </a:prstGeom>
          <a:noFill/>
        </p:spPr>
        <p:txBody>
          <a:bodyPr wrap="square" rtlCol="0">
            <a:spAutoFit/>
          </a:bodyPr>
          <a:lstStyle/>
          <a:p>
            <a:r>
              <a:rPr lang="zh-CN" altLang="en-US" sz="2400"/>
              <a:t>图数据中的空间特征具有以下特点：</a:t>
            </a:r>
          </a:p>
          <a:p>
            <a:r>
              <a:rPr lang="zh-CN" altLang="en-US" sz="2400"/>
              <a:t>1） 节点特征：每个节点有自己的特征；（体现在点上）</a:t>
            </a:r>
          </a:p>
          <a:p>
            <a:r>
              <a:rPr lang="zh-CN" altLang="en-US" sz="2400"/>
              <a:t>2） 结构特征：图数据中的每个节点具有结构特征，即节点与节点存在一定的联系。（体现在边上）</a:t>
            </a:r>
          </a:p>
          <a:p>
            <a:endParaRPr lang="zh-CN" altLang="en-US" sz="2400"/>
          </a:p>
          <a:p>
            <a:r>
              <a:rPr lang="zh-CN" altLang="en-US" sz="2400"/>
              <a:t>总体来说，图数据既要考虑节点信息，也要考虑结构信息，图卷积神经网络就可以自动化地既学习节点特征，又能学习节点与节点之间的关联信息。</a:t>
            </a:r>
          </a:p>
          <a:p>
            <a:endParaRPr lang="zh-CN" altLang="en-US" sz="2400"/>
          </a:p>
          <a:p>
            <a:r>
              <a:rPr lang="zh-CN" altLang="en-US" sz="2400"/>
              <a:t>图卷积的核心思想是利用边的信息对节点信息进行聚合从而生成新的节点表示。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3620" y="3004794"/>
            <a:ext cx="8144759" cy="829945"/>
          </a:xfrm>
          <a:prstGeom prst="rect">
            <a:avLst/>
          </a:prstGeom>
          <a:noFill/>
        </p:spPr>
        <p:txBody>
          <a:bodyPr wrap="square" rtlCol="0">
            <a:spAutoFit/>
          </a:bodyPr>
          <a:lstStyle/>
          <a:p>
            <a:pPr algn="ctr"/>
            <a:r>
              <a:rPr lang="zh-CN" altLang="en-US" sz="4800" b="1">
                <a:solidFill>
                  <a:srgbClr val="199F8E"/>
                </a:solidFill>
                <a:latin typeface="微软雅黑" panose="020B0503020204020204" pitchFamily="34" charset="-122"/>
                <a:ea typeface="微软雅黑" panose="020B0503020204020204" pitchFamily="34" charset="-122"/>
              </a:rPr>
              <a:t>图卷积神经网络类别</a:t>
            </a:r>
          </a:p>
        </p:txBody>
      </p:sp>
      <p:sp>
        <p:nvSpPr>
          <p:cNvPr id="9" name="文本框 8"/>
          <p:cNvSpPr txBox="1"/>
          <p:nvPr/>
        </p:nvSpPr>
        <p:spPr>
          <a:xfrm>
            <a:off x="4223208" y="2173797"/>
            <a:ext cx="3745584" cy="829945"/>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63855" y="239395"/>
            <a:ext cx="310134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图卷积神经网络类别</a:t>
            </a:r>
          </a:p>
        </p:txBody>
      </p:sp>
      <p:pic>
        <p:nvPicPr>
          <p:cNvPr id="3" name="图片 2" descr="未命名文件"/>
          <p:cNvPicPr>
            <a:picLocks noChangeAspect="1"/>
          </p:cNvPicPr>
          <p:nvPr/>
        </p:nvPicPr>
        <p:blipFill>
          <a:blip r:embed="rId2"/>
          <a:stretch>
            <a:fillRect/>
          </a:stretch>
        </p:blipFill>
        <p:spPr>
          <a:xfrm>
            <a:off x="1053465" y="1006475"/>
            <a:ext cx="9556115" cy="40824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223208" y="660950"/>
            <a:ext cx="3745584" cy="830997"/>
          </a:xfrm>
          <a:prstGeom prst="rect">
            <a:avLst/>
          </a:prstGeom>
          <a:noFill/>
        </p:spPr>
        <p:txBody>
          <a:bodyPr wrap="square" rtlCol="0">
            <a:spAutoFit/>
          </a:bodyPr>
          <a:lstStyle/>
          <a:p>
            <a:pPr algn="ctr"/>
            <a:r>
              <a:rPr lang="zh-CN" altLang="en-US" sz="4800" b="1">
                <a:solidFill>
                  <a:schemeClr val="tx1">
                    <a:lumMod val="75000"/>
                    <a:lumOff val="25000"/>
                  </a:schemeClr>
                </a:solidFill>
                <a:latin typeface="微软雅黑" panose="020B0503020204020204" pitchFamily="34" charset="-122"/>
                <a:ea typeface="微软雅黑" panose="020B0503020204020204" pitchFamily="34" charset="-122"/>
              </a:rPr>
              <a:t>目录</a:t>
            </a:r>
          </a:p>
        </p:txBody>
      </p:sp>
      <p:sp>
        <p:nvSpPr>
          <p:cNvPr id="6" name="文本框 5"/>
          <p:cNvSpPr txBox="1"/>
          <p:nvPr/>
        </p:nvSpPr>
        <p:spPr>
          <a:xfrm>
            <a:off x="5192054" y="2510031"/>
            <a:ext cx="3462780" cy="521970"/>
          </a:xfrm>
          <a:prstGeom prst="rect">
            <a:avLst/>
          </a:prstGeom>
          <a:noFill/>
        </p:spPr>
        <p:txBody>
          <a:bodyPr wrap="square" rtlCol="0">
            <a:spAutoFit/>
          </a:bodyPr>
          <a:lstStyle/>
          <a:p>
            <a:r>
              <a:rPr lang="zh-CN" altLang="en-US" sz="2800" b="1">
                <a:solidFill>
                  <a:srgbClr val="199F8E"/>
                </a:solidFill>
                <a:latin typeface="微软雅黑" panose="020B0503020204020204" pitchFamily="34" charset="-122"/>
                <a:ea typeface="微软雅黑" panose="020B0503020204020204" pitchFamily="34" charset="-122"/>
              </a:rPr>
              <a:t>图卷积缘起</a:t>
            </a:r>
          </a:p>
        </p:txBody>
      </p:sp>
      <p:sp>
        <p:nvSpPr>
          <p:cNvPr id="10" name="文本框 9"/>
          <p:cNvSpPr txBox="1"/>
          <p:nvPr/>
        </p:nvSpPr>
        <p:spPr>
          <a:xfrm>
            <a:off x="3581615" y="2510031"/>
            <a:ext cx="1483150" cy="523220"/>
          </a:xfrm>
          <a:prstGeom prst="rect">
            <a:avLst/>
          </a:prstGeom>
          <a:noFill/>
        </p:spPr>
        <p:txBody>
          <a:bodyPr wrap="square" rtlCol="0">
            <a:spAutoFit/>
          </a:bodyPr>
          <a:lstStyle/>
          <a:p>
            <a:pPr algn="ctr"/>
            <a:r>
              <a:rPr lang="en-US" altLang="zh-CN" sz="2800" b="1">
                <a:solidFill>
                  <a:srgbClr val="199F8E"/>
                </a:solidFill>
                <a:latin typeface="微软雅黑" panose="020B0503020204020204" pitchFamily="34" charset="-122"/>
                <a:ea typeface="微软雅黑" panose="020B0503020204020204" pitchFamily="34" charset="-122"/>
              </a:rPr>
              <a:t>Part 01</a:t>
            </a:r>
            <a:endParaRPr lang="zh-CN" altLang="en-US" sz="2800" b="1">
              <a:solidFill>
                <a:srgbClr val="199F8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191839" y="3167415"/>
            <a:ext cx="3462780" cy="521970"/>
          </a:xfrm>
          <a:prstGeom prst="rect">
            <a:avLst/>
          </a:prstGeom>
          <a:noFill/>
        </p:spPr>
        <p:txBody>
          <a:bodyPr wrap="square" rtlCol="0">
            <a:spAutoFit/>
          </a:bodyPr>
          <a:lstStyle/>
          <a:p>
            <a:r>
              <a:rPr lang="zh-CN" altLang="en-US" sz="2800" b="1">
                <a:solidFill>
                  <a:srgbClr val="199F8E"/>
                </a:solidFill>
                <a:latin typeface="微软雅黑" panose="020B0503020204020204" pitchFamily="34" charset="-122"/>
                <a:ea typeface="微软雅黑" panose="020B0503020204020204" pitchFamily="34" charset="-122"/>
              </a:rPr>
              <a:t>卷积神经网络</a:t>
            </a:r>
          </a:p>
        </p:txBody>
      </p:sp>
      <p:sp>
        <p:nvSpPr>
          <p:cNvPr id="13" name="文本框 12"/>
          <p:cNvSpPr txBox="1"/>
          <p:nvPr/>
        </p:nvSpPr>
        <p:spPr>
          <a:xfrm>
            <a:off x="3581400" y="3167415"/>
            <a:ext cx="1483150" cy="523220"/>
          </a:xfrm>
          <a:prstGeom prst="rect">
            <a:avLst/>
          </a:prstGeom>
          <a:noFill/>
        </p:spPr>
        <p:txBody>
          <a:bodyPr wrap="square" rtlCol="0">
            <a:spAutoFit/>
          </a:bodyPr>
          <a:lstStyle/>
          <a:p>
            <a:pPr algn="ctr"/>
            <a:r>
              <a:rPr lang="en-US" altLang="zh-CN" sz="2800" b="1">
                <a:solidFill>
                  <a:srgbClr val="199F8E"/>
                </a:solidFill>
                <a:latin typeface="微软雅黑" panose="020B0503020204020204" pitchFamily="34" charset="-122"/>
                <a:ea typeface="微软雅黑" panose="020B0503020204020204" pitchFamily="34" charset="-122"/>
              </a:rPr>
              <a:t>Part 02</a:t>
            </a:r>
            <a:endParaRPr lang="zh-CN" altLang="en-US" sz="2800" b="1">
              <a:solidFill>
                <a:srgbClr val="199F8E"/>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191839" y="3938444"/>
            <a:ext cx="3462780" cy="521970"/>
          </a:xfrm>
          <a:prstGeom prst="rect">
            <a:avLst/>
          </a:prstGeom>
          <a:noFill/>
        </p:spPr>
        <p:txBody>
          <a:bodyPr wrap="square" rtlCol="0">
            <a:spAutoFit/>
          </a:bodyPr>
          <a:lstStyle/>
          <a:p>
            <a:r>
              <a:rPr lang="en-US" altLang="zh-CN" sz="2800" b="1">
                <a:solidFill>
                  <a:srgbClr val="199F8E"/>
                </a:solidFill>
                <a:latin typeface="微软雅黑" panose="020B0503020204020204" pitchFamily="34" charset="-122"/>
                <a:ea typeface="微软雅黑" panose="020B0503020204020204" pitchFamily="34" charset="-122"/>
              </a:rPr>
              <a:t>GCN</a:t>
            </a:r>
            <a:r>
              <a:rPr lang="zh-CN" altLang="en-US" sz="2800" b="1">
                <a:solidFill>
                  <a:srgbClr val="199F8E"/>
                </a:solidFill>
                <a:latin typeface="微软雅黑" panose="020B0503020204020204" pitchFamily="34" charset="-122"/>
                <a:ea typeface="微软雅黑" panose="020B0503020204020204" pitchFamily="34" charset="-122"/>
              </a:rPr>
              <a:t>的核心部分</a:t>
            </a:r>
          </a:p>
        </p:txBody>
      </p:sp>
      <p:sp>
        <p:nvSpPr>
          <p:cNvPr id="16" name="文本框 15"/>
          <p:cNvSpPr txBox="1"/>
          <p:nvPr/>
        </p:nvSpPr>
        <p:spPr>
          <a:xfrm>
            <a:off x="3581400" y="3938444"/>
            <a:ext cx="1483150" cy="523220"/>
          </a:xfrm>
          <a:prstGeom prst="rect">
            <a:avLst/>
          </a:prstGeom>
          <a:noFill/>
        </p:spPr>
        <p:txBody>
          <a:bodyPr wrap="square" rtlCol="0">
            <a:spAutoFit/>
          </a:bodyPr>
          <a:lstStyle/>
          <a:p>
            <a:pPr algn="ctr"/>
            <a:r>
              <a:rPr lang="en-US" altLang="zh-CN" sz="2800" b="1">
                <a:solidFill>
                  <a:srgbClr val="199F8E"/>
                </a:solidFill>
                <a:latin typeface="微软雅黑" panose="020B0503020204020204" pitchFamily="34" charset="-122"/>
                <a:ea typeface="微软雅黑" panose="020B0503020204020204" pitchFamily="34" charset="-122"/>
              </a:rPr>
              <a:t>Part 03</a:t>
            </a:r>
            <a:endParaRPr lang="zh-CN" altLang="en-US" sz="2800" b="1">
              <a:solidFill>
                <a:srgbClr val="199F8E"/>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158819" y="5491794"/>
            <a:ext cx="3462780" cy="521970"/>
          </a:xfrm>
          <a:prstGeom prst="rect">
            <a:avLst/>
          </a:prstGeom>
          <a:noFill/>
        </p:spPr>
        <p:txBody>
          <a:bodyPr wrap="square" rtlCol="0">
            <a:spAutoFit/>
          </a:bodyPr>
          <a:lstStyle/>
          <a:p>
            <a:r>
              <a:rPr lang="en-US" altLang="zh-CN" sz="2800" b="1">
                <a:solidFill>
                  <a:srgbClr val="199F8E"/>
                </a:solidFill>
                <a:latin typeface="微软雅黑" panose="020B0503020204020204" pitchFamily="34" charset="-122"/>
                <a:ea typeface="微软雅黑" panose="020B0503020204020204" pitchFamily="34" charset="-122"/>
              </a:rPr>
              <a:t>GCN</a:t>
            </a:r>
            <a:r>
              <a:rPr lang="zh-CN" altLang="en-US" sz="2800" b="1">
                <a:solidFill>
                  <a:srgbClr val="199F8E"/>
                </a:solidFill>
                <a:latin typeface="微软雅黑" panose="020B0503020204020204" pitchFamily="34" charset="-122"/>
                <a:ea typeface="微软雅黑" panose="020B0503020204020204" pitchFamily="34" charset="-122"/>
              </a:rPr>
              <a:t>的强大</a:t>
            </a:r>
          </a:p>
        </p:txBody>
      </p:sp>
      <p:sp>
        <p:nvSpPr>
          <p:cNvPr id="19" name="文本框 18"/>
          <p:cNvSpPr txBox="1"/>
          <p:nvPr/>
        </p:nvSpPr>
        <p:spPr>
          <a:xfrm>
            <a:off x="3581400" y="5491794"/>
            <a:ext cx="1483150" cy="521970"/>
          </a:xfrm>
          <a:prstGeom prst="rect">
            <a:avLst/>
          </a:prstGeom>
          <a:noFill/>
        </p:spPr>
        <p:txBody>
          <a:bodyPr wrap="square" rtlCol="0">
            <a:spAutoFit/>
          </a:bodyPr>
          <a:lstStyle/>
          <a:p>
            <a:pPr algn="ctr"/>
            <a:r>
              <a:rPr lang="en-US" altLang="zh-CN" sz="2800" b="1">
                <a:solidFill>
                  <a:srgbClr val="199F8E"/>
                </a:solidFill>
                <a:latin typeface="微软雅黑" panose="020B0503020204020204" pitchFamily="34" charset="-122"/>
                <a:ea typeface="微软雅黑" panose="020B0503020204020204" pitchFamily="34" charset="-122"/>
              </a:rPr>
              <a:t>Part 05</a:t>
            </a:r>
            <a:endParaRPr lang="zh-CN" altLang="en-US" sz="2800" b="1">
              <a:solidFill>
                <a:srgbClr val="199F8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581400" y="4651689"/>
            <a:ext cx="1483150" cy="523220"/>
          </a:xfrm>
          <a:prstGeom prst="rect">
            <a:avLst/>
          </a:prstGeom>
          <a:noFill/>
        </p:spPr>
        <p:txBody>
          <a:bodyPr wrap="square" rtlCol="0">
            <a:spAutoFit/>
          </a:bodyPr>
          <a:lstStyle/>
          <a:p>
            <a:pPr algn="ctr"/>
            <a:r>
              <a:rPr lang="en-US" altLang="zh-CN" sz="2800" b="1">
                <a:solidFill>
                  <a:srgbClr val="199F8E"/>
                </a:solidFill>
                <a:latin typeface="微软雅黑" panose="020B0503020204020204" pitchFamily="34" charset="-122"/>
                <a:ea typeface="微软雅黑" panose="020B0503020204020204" pitchFamily="34" charset="-122"/>
              </a:rPr>
              <a:t>Part 04</a:t>
            </a:r>
            <a:endParaRPr lang="zh-CN" altLang="en-US" sz="2800" b="1">
              <a:solidFill>
                <a:srgbClr val="199F8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191839" y="4652959"/>
            <a:ext cx="3462780" cy="521970"/>
          </a:xfrm>
          <a:prstGeom prst="rect">
            <a:avLst/>
          </a:prstGeom>
          <a:noFill/>
        </p:spPr>
        <p:txBody>
          <a:bodyPr wrap="square" rtlCol="0">
            <a:spAutoFit/>
          </a:bodyPr>
          <a:lstStyle/>
          <a:p>
            <a:r>
              <a:rPr lang="zh-CN" altLang="en-US" sz="2800" b="1">
                <a:solidFill>
                  <a:srgbClr val="199F8E"/>
                </a:solidFill>
                <a:latin typeface="微软雅黑" panose="020B0503020204020204" pitchFamily="34" charset="-122"/>
                <a:ea typeface="微软雅黑" panose="020B0503020204020204" pitchFamily="34" charset="-122"/>
              </a:rPr>
              <a:t>图卷积神经网络类别</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363855" y="239395"/>
            <a:ext cx="327787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图卷积神经网络类别</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89050" y="1171575"/>
            <a:ext cx="9041765" cy="2306955"/>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rPr>
              <a:t>卷积定义</a:t>
            </a:r>
            <a:r>
              <a:rPr lang="zh-CN" altLang="en-US" sz="2400"/>
              <a:t>：卷积是通过两个函数f(x)和g(x)生成第三个函数的一种算子，它代表的意义是：两个函数中的一个(取g(x))函数，把g(x)经过翻转平移,然后与f(x)相乘，得到的一个新的函数，对这个函数积分。</a:t>
            </a:r>
          </a:p>
          <a:p>
            <a:endParaRPr lang="zh-CN" altLang="en-US" sz="2400"/>
          </a:p>
          <a:p>
            <a:r>
              <a:rPr lang="en-US" altLang="zh-CN" sz="2400"/>
              <a:t>	</a:t>
            </a:r>
            <a:r>
              <a:rPr lang="zh-CN" altLang="en-US" sz="2400"/>
              <a:t>设f(t),g(t)是两个可积函数，f(t)与g(t)的卷积记为f(t)∗g(t)，它是其中一个函数翻转并平移后与另一个函数乘积的积分。</a:t>
            </a:r>
          </a:p>
        </p:txBody>
      </p:sp>
      <p:pic>
        <p:nvPicPr>
          <p:cNvPr id="4" name="图片 3" descr="L58C81F$~~]{BMEA}HGYVDR"/>
          <p:cNvPicPr>
            <a:picLocks noChangeAspect="1"/>
          </p:cNvPicPr>
          <p:nvPr/>
        </p:nvPicPr>
        <p:blipFill>
          <a:blip r:embed="rId2"/>
          <a:stretch>
            <a:fillRect/>
          </a:stretch>
        </p:blipFill>
        <p:spPr>
          <a:xfrm>
            <a:off x="2986405" y="3712210"/>
            <a:ext cx="5139055" cy="13087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3855" y="210185"/>
            <a:ext cx="5447665"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图卷积神经网络类别（空域卷积）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5525" y="1025525"/>
            <a:ext cx="9611995" cy="460375"/>
          </a:xfrm>
          <a:prstGeom prst="rect">
            <a:avLst/>
          </a:prstGeom>
          <a:noFill/>
        </p:spPr>
        <p:txBody>
          <a:bodyPr wrap="square" rtlCol="0">
            <a:spAutoFit/>
          </a:bodyPr>
          <a:lstStyle/>
          <a:p>
            <a:r>
              <a:rPr lang="zh-CN" altLang="en-US" sz="2400">
                <a:solidFill>
                  <a:schemeClr val="accent1"/>
                </a:solidFill>
                <a:effectLst>
                  <a:outerShdw blurRad="38100" dist="25400" dir="5400000" algn="ctr" rotWithShape="0">
                    <a:srgbClr val="6E747A">
                      <a:alpha val="43000"/>
                    </a:srgbClr>
                  </a:outerShdw>
                </a:effectLst>
              </a:rPr>
              <a:t>空域卷积：</a:t>
            </a:r>
            <a:r>
              <a:rPr lang="zh-CN" altLang="en-US" sz="2400">
                <a:solidFill>
                  <a:schemeClr val="tx1"/>
                </a:solidFill>
                <a:effectLst>
                  <a:outerShdw blurRad="38100" dist="19050" dir="2700000" algn="tl" rotWithShape="0">
                    <a:schemeClr val="dk1">
                      <a:alpha val="40000"/>
                    </a:schemeClr>
                  </a:outerShdw>
                </a:effectLst>
              </a:rPr>
              <a:t>其核心在于聚合邻居结点的信息</a:t>
            </a:r>
          </a:p>
        </p:txBody>
      </p:sp>
      <p:sp>
        <p:nvSpPr>
          <p:cNvPr id="10" name="文本框 9"/>
          <p:cNvSpPr txBox="1"/>
          <p:nvPr/>
        </p:nvSpPr>
        <p:spPr>
          <a:xfrm>
            <a:off x="1026160" y="1787525"/>
            <a:ext cx="10256520" cy="1568450"/>
          </a:xfrm>
          <a:prstGeom prst="rect">
            <a:avLst/>
          </a:prstGeom>
          <a:noFill/>
        </p:spPr>
        <p:txBody>
          <a:bodyPr wrap="square" rtlCol="0">
            <a:spAutoFit/>
          </a:bodyPr>
          <a:lstStyle/>
          <a:p>
            <a:r>
              <a:rPr lang="zh-CN" altLang="en-US" sz="2400"/>
              <a:t>消息传递网络(MPNN)：是一种空域卷积的形式化框架。</a:t>
            </a:r>
          </a:p>
          <a:p>
            <a:endParaRPr lang="zh-CN" altLang="en-US" sz="2400"/>
          </a:p>
          <a:p>
            <a:r>
              <a:rPr lang="zh-CN" altLang="en-US" sz="2400"/>
              <a:t>它将空域卷积分解为两个过程：消息传递与状态更新操作。</a:t>
            </a:r>
          </a:p>
          <a:p>
            <a:r>
              <a:rPr lang="zh-CN" altLang="en-US" sz="2400"/>
              <a:t>空域卷积对隐藏状态的更新由如下公式表示：</a:t>
            </a:r>
          </a:p>
        </p:txBody>
      </p:sp>
      <p:pic>
        <p:nvPicPr>
          <p:cNvPr id="12" name="图片 11" descr="4Y]E$S[(T)9$}`O0CTDMVPK"/>
          <p:cNvPicPr>
            <a:picLocks noChangeAspect="1"/>
          </p:cNvPicPr>
          <p:nvPr/>
        </p:nvPicPr>
        <p:blipFill>
          <a:blip r:embed="rId2"/>
          <a:stretch>
            <a:fillRect/>
          </a:stretch>
        </p:blipFill>
        <p:spPr>
          <a:xfrm>
            <a:off x="3004820" y="3505835"/>
            <a:ext cx="5652770" cy="1236980"/>
          </a:xfrm>
          <a:prstGeom prst="rect">
            <a:avLst/>
          </a:prstGeom>
        </p:spPr>
      </p:pic>
      <p:sp>
        <p:nvSpPr>
          <p:cNvPr id="13" name="文本框 12"/>
          <p:cNvSpPr txBox="1"/>
          <p:nvPr/>
        </p:nvSpPr>
        <p:spPr>
          <a:xfrm>
            <a:off x="1026160" y="4951730"/>
            <a:ext cx="9861550" cy="1198880"/>
          </a:xfrm>
          <a:prstGeom prst="rect">
            <a:avLst/>
          </a:prstGeom>
          <a:noFill/>
        </p:spPr>
        <p:txBody>
          <a:bodyPr wrap="square" rtlCol="0">
            <a:spAutoFit/>
          </a:bodyPr>
          <a:lstStyle/>
          <a:p>
            <a:r>
              <a:rPr lang="zh-CN" altLang="en-US" sz="2400"/>
              <a:t>其中</a:t>
            </a:r>
            <a:r>
              <a:rPr lang="en-US" altLang="zh-CN" sz="2400"/>
              <a:t>L</a:t>
            </a:r>
            <a:r>
              <a:rPr lang="zh-CN" altLang="en-US" sz="2400"/>
              <a:t>代表图卷积的第</a:t>
            </a:r>
            <a:r>
              <a:rPr lang="en-US" altLang="zh-CN" sz="2400"/>
              <a:t>L</a:t>
            </a:r>
            <a:r>
              <a:rPr lang="zh-CN" altLang="en-US" sz="2400"/>
              <a:t>层</a:t>
            </a:r>
          </a:p>
          <a:p>
            <a:r>
              <a:rPr lang="zh-CN" altLang="en-US" sz="2400"/>
              <a:t>上式的物理意义是：收到来自每个邻居的的消息Ml+1后，每个结点如何更新自己的状态</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3855" y="210185"/>
            <a:ext cx="556260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图卷积神经网络类别（空域卷积）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3" name="图片 2" descr="CX17)A8KVWY%(CTL3~_$)T1"/>
          <p:cNvPicPr>
            <a:picLocks noChangeAspect="1"/>
          </p:cNvPicPr>
          <p:nvPr/>
        </p:nvPicPr>
        <p:blipFill>
          <a:blip r:embed="rId2"/>
          <a:stretch>
            <a:fillRect/>
          </a:stretch>
        </p:blipFill>
        <p:spPr>
          <a:xfrm>
            <a:off x="901700" y="1746885"/>
            <a:ext cx="9892030" cy="4789170"/>
          </a:xfrm>
          <a:prstGeom prst="rect">
            <a:avLst/>
          </a:prstGeom>
        </p:spPr>
      </p:pic>
      <p:sp>
        <p:nvSpPr>
          <p:cNvPr id="5" name="文本框 4"/>
          <p:cNvSpPr txBox="1"/>
          <p:nvPr/>
        </p:nvSpPr>
        <p:spPr>
          <a:xfrm>
            <a:off x="901700" y="978535"/>
            <a:ext cx="4747260" cy="460375"/>
          </a:xfrm>
          <a:prstGeom prst="rect">
            <a:avLst/>
          </a:prstGeom>
          <a:noFill/>
        </p:spPr>
        <p:txBody>
          <a:bodyPr wrap="square" rtlCol="0">
            <a:spAutoFit/>
            <a:scene3d>
              <a:camera prst="orthographicFront"/>
              <a:lightRig rig="threePt" dir="t"/>
            </a:scene3d>
          </a:bodyPr>
          <a:lstStyle/>
          <a:p>
            <a:r>
              <a:rPr lang="zh-CN" altLang="en-US" sz="2400">
                <a:solidFill>
                  <a:schemeClr val="tx1"/>
                </a:solidFill>
                <a:effectLst>
                  <a:outerShdw blurRad="38100" dist="19050" dir="2700000" algn="tl" rotWithShape="0">
                    <a:schemeClr val="dk1">
                      <a:alpha val="40000"/>
                    </a:schemeClr>
                  </a:outerShdw>
                </a:effectLst>
                <a:sym typeface="+mn-ea"/>
              </a:rPr>
              <a:t>消息传递网络(MPNN)示意图：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3855" y="210185"/>
            <a:ext cx="5271135"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图卷积神经网络类别（空域卷积）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5525" y="1025525"/>
            <a:ext cx="9611995" cy="460375"/>
          </a:xfrm>
          <a:prstGeom prst="rect">
            <a:avLst/>
          </a:prstGeom>
          <a:noFill/>
        </p:spPr>
        <p:txBody>
          <a:bodyPr wrap="square" rtlCol="0">
            <a:spAutoFit/>
          </a:bodyPr>
          <a:lstStyle/>
          <a:p>
            <a:r>
              <a:rPr lang="zh-CN" altLang="en-US" sz="2400">
                <a:solidFill>
                  <a:schemeClr val="accent1"/>
                </a:solidFill>
                <a:effectLst>
                  <a:outerShdw blurRad="38100" dist="25400" dir="5400000" algn="ctr" rotWithShape="0">
                    <a:srgbClr val="6E747A">
                      <a:alpha val="43000"/>
                    </a:srgbClr>
                  </a:outerShdw>
                </a:effectLst>
              </a:rPr>
              <a:t>图采样与聚合：</a:t>
            </a:r>
            <a:r>
              <a:rPr lang="zh-CN" altLang="en-US" sz="2400">
                <a:solidFill>
                  <a:schemeClr val="tx1"/>
                </a:solidFill>
                <a:effectLst>
                  <a:outerShdw blurRad="38100" dist="19050" dir="2700000" algn="tl" rotWithShape="0">
                    <a:schemeClr val="dk1">
                      <a:alpha val="40000"/>
                    </a:schemeClr>
                  </a:outerShdw>
                </a:effectLst>
              </a:rPr>
              <a:t>利用采样(Sample)部分结点的方式进行学习</a:t>
            </a:r>
          </a:p>
        </p:txBody>
      </p:sp>
      <p:sp>
        <p:nvSpPr>
          <p:cNvPr id="10" name="文本框 9"/>
          <p:cNvSpPr txBox="1"/>
          <p:nvPr/>
        </p:nvSpPr>
        <p:spPr>
          <a:xfrm>
            <a:off x="1025525" y="1581785"/>
            <a:ext cx="10256520" cy="1938020"/>
          </a:xfrm>
          <a:prstGeom prst="rect">
            <a:avLst/>
          </a:prstGeom>
          <a:noFill/>
        </p:spPr>
        <p:txBody>
          <a:bodyPr wrap="square" rtlCol="0">
            <a:spAutoFit/>
          </a:bodyPr>
          <a:lstStyle/>
          <a:p>
            <a:r>
              <a:rPr lang="zh-CN" altLang="en-US" sz="2400"/>
              <a:t>为什么提出图采样与聚合？</a:t>
            </a:r>
          </a:p>
          <a:p>
            <a:r>
              <a:rPr lang="en-US" altLang="zh-CN" sz="2400"/>
              <a:t>	</a:t>
            </a:r>
            <a:r>
              <a:rPr lang="zh-CN" altLang="en-US" sz="2400"/>
              <a:t>MPNN很好地概括了空域卷积的过程，但定义在这个框架下的所有模型都有一个共同的缺陷：卷积操作针对的对象是整张图，也就意味着要将所有结点放入内存/显存中，才能进行卷积操作。但对实际场景中的大规模图而言，整个图上的卷积操作并不现实。</a:t>
            </a:r>
          </a:p>
        </p:txBody>
      </p:sp>
      <p:pic>
        <p:nvPicPr>
          <p:cNvPr id="3" name="图片 2" descr="E[A)B]MAVQKJI}GA[26_SJ9"/>
          <p:cNvPicPr>
            <a:picLocks noChangeAspect="1"/>
          </p:cNvPicPr>
          <p:nvPr/>
        </p:nvPicPr>
        <p:blipFill>
          <a:blip r:embed="rId2"/>
          <a:stretch>
            <a:fillRect/>
          </a:stretch>
        </p:blipFill>
        <p:spPr>
          <a:xfrm>
            <a:off x="2115185" y="3543935"/>
            <a:ext cx="5440680" cy="32124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3855" y="210185"/>
            <a:ext cx="5271135"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图卷积神经网络类别（空域卷积）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5525" y="1025525"/>
            <a:ext cx="9611995" cy="829945"/>
          </a:xfrm>
          <a:prstGeom prst="rect">
            <a:avLst/>
          </a:prstGeom>
          <a:noFill/>
        </p:spPr>
        <p:txBody>
          <a:bodyPr wrap="square" rtlCol="0">
            <a:spAutoFit/>
          </a:bodyPr>
          <a:lstStyle/>
          <a:p>
            <a:r>
              <a:rPr lang="zh-CN" altLang="en-US" sz="2400">
                <a:solidFill>
                  <a:schemeClr val="accent1"/>
                </a:solidFill>
                <a:effectLst>
                  <a:outerShdw blurRad="38100" dist="25400" dir="5400000" algn="ctr" rotWithShape="0">
                    <a:srgbClr val="6E747A">
                      <a:alpha val="43000"/>
                    </a:srgbClr>
                  </a:outerShdw>
                </a:effectLst>
              </a:rPr>
              <a:t>图结构序列化(PATCHY-SAN)：</a:t>
            </a:r>
            <a:r>
              <a:rPr lang="zh-CN" altLang="en-US" sz="2400">
                <a:solidFill>
                  <a:schemeClr val="tx1"/>
                </a:solidFill>
                <a:effectLst>
                  <a:outerShdw blurRad="38100" dist="19050" dir="2700000" algn="tl" rotWithShape="0">
                    <a:schemeClr val="dk1">
                      <a:alpha val="40000"/>
                    </a:schemeClr>
                  </a:outerShdw>
                </a:effectLst>
              </a:rPr>
              <a:t>图结构序列化将图结构转换成了序列结构，然后直接利用卷积神经网络在转化成的序列结构上做卷积。</a:t>
            </a:r>
          </a:p>
        </p:txBody>
      </p:sp>
      <p:pic>
        <p:nvPicPr>
          <p:cNvPr id="4" name="图片 3" descr="KF6U{C~FC}@OB@W1JI5K))4"/>
          <p:cNvPicPr>
            <a:picLocks noChangeAspect="1"/>
          </p:cNvPicPr>
          <p:nvPr/>
        </p:nvPicPr>
        <p:blipFill>
          <a:blip r:embed="rId2"/>
          <a:stretch>
            <a:fillRect/>
          </a:stretch>
        </p:blipFill>
        <p:spPr>
          <a:xfrm>
            <a:off x="1957070" y="1731010"/>
            <a:ext cx="7573010" cy="51269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3855" y="210185"/>
            <a:ext cx="5271135"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图卷积神经网络类别（频域卷积）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8" name="图片 7" descr="`{LLNOAT]52J%3$B@0CN4RX"/>
          <p:cNvPicPr>
            <a:picLocks noChangeAspect="1"/>
          </p:cNvPicPr>
          <p:nvPr/>
        </p:nvPicPr>
        <p:blipFill>
          <a:blip r:embed="rId2"/>
          <a:stretch>
            <a:fillRect/>
          </a:stretch>
        </p:blipFill>
        <p:spPr>
          <a:xfrm>
            <a:off x="363855" y="1781810"/>
            <a:ext cx="3600450" cy="1990725"/>
          </a:xfrm>
          <a:prstGeom prst="rect">
            <a:avLst/>
          </a:prstGeom>
        </p:spPr>
      </p:pic>
      <p:pic>
        <p:nvPicPr>
          <p:cNvPr id="9" name="图片 8" descr="AFTDM$E97KEX)J2WM9SOR{7"/>
          <p:cNvPicPr>
            <a:picLocks noChangeAspect="1"/>
          </p:cNvPicPr>
          <p:nvPr/>
        </p:nvPicPr>
        <p:blipFill>
          <a:blip r:embed="rId3"/>
          <a:stretch>
            <a:fillRect/>
          </a:stretch>
        </p:blipFill>
        <p:spPr>
          <a:xfrm>
            <a:off x="4257675" y="1781810"/>
            <a:ext cx="3676650" cy="1991360"/>
          </a:xfrm>
          <a:prstGeom prst="rect">
            <a:avLst/>
          </a:prstGeom>
        </p:spPr>
      </p:pic>
      <p:pic>
        <p:nvPicPr>
          <p:cNvPr id="11" name="图片 10" descr="CL2}5A~2})5@KN8PT$54{$C"/>
          <p:cNvPicPr>
            <a:picLocks noChangeAspect="1"/>
          </p:cNvPicPr>
          <p:nvPr/>
        </p:nvPicPr>
        <p:blipFill>
          <a:blip r:embed="rId4"/>
          <a:stretch>
            <a:fillRect/>
          </a:stretch>
        </p:blipFill>
        <p:spPr>
          <a:xfrm>
            <a:off x="8471535" y="1781810"/>
            <a:ext cx="3349625" cy="1990725"/>
          </a:xfrm>
          <a:prstGeom prst="rect">
            <a:avLst/>
          </a:prstGeom>
        </p:spPr>
      </p:pic>
      <p:pic>
        <p:nvPicPr>
          <p:cNvPr id="12" name="图片 11" descr="`C9Y$SW_HJKEI89DSA7C(RX"/>
          <p:cNvPicPr>
            <a:picLocks noChangeAspect="1"/>
          </p:cNvPicPr>
          <p:nvPr/>
        </p:nvPicPr>
        <p:blipFill>
          <a:blip r:embed="rId5"/>
          <a:stretch>
            <a:fillRect/>
          </a:stretch>
        </p:blipFill>
        <p:spPr>
          <a:xfrm>
            <a:off x="4219575" y="4225925"/>
            <a:ext cx="3752850" cy="2266950"/>
          </a:xfrm>
          <a:prstGeom prst="rect">
            <a:avLst/>
          </a:prstGeom>
        </p:spPr>
      </p:pic>
      <p:pic>
        <p:nvPicPr>
          <p:cNvPr id="13" name="图片 12" descr="`DA9VWZ@(@)8Y`KZJ1NU`3I"/>
          <p:cNvPicPr>
            <a:picLocks noChangeAspect="1"/>
          </p:cNvPicPr>
          <p:nvPr/>
        </p:nvPicPr>
        <p:blipFill>
          <a:blip r:embed="rId6"/>
          <a:stretch>
            <a:fillRect/>
          </a:stretch>
        </p:blipFill>
        <p:spPr>
          <a:xfrm>
            <a:off x="8216265" y="4225925"/>
            <a:ext cx="3604895" cy="2407920"/>
          </a:xfrm>
          <a:prstGeom prst="rect">
            <a:avLst/>
          </a:prstGeom>
        </p:spPr>
      </p:pic>
      <p:pic>
        <p:nvPicPr>
          <p:cNvPr id="14" name="图片 13" descr="E%SJ$R6949]{){HVVRFLQ}C"/>
          <p:cNvPicPr>
            <a:picLocks noChangeAspect="1"/>
          </p:cNvPicPr>
          <p:nvPr/>
        </p:nvPicPr>
        <p:blipFill>
          <a:blip r:embed="rId7"/>
          <a:stretch>
            <a:fillRect/>
          </a:stretch>
        </p:blipFill>
        <p:spPr>
          <a:xfrm>
            <a:off x="206375" y="4225925"/>
            <a:ext cx="3914775" cy="2180590"/>
          </a:xfrm>
          <a:prstGeom prst="rect">
            <a:avLst/>
          </a:prstGeom>
        </p:spPr>
      </p:pic>
      <p:sp>
        <p:nvSpPr>
          <p:cNvPr id="15" name="文本框 14"/>
          <p:cNvSpPr txBox="1"/>
          <p:nvPr/>
        </p:nvSpPr>
        <p:spPr>
          <a:xfrm>
            <a:off x="418465" y="996315"/>
            <a:ext cx="5216525" cy="460375"/>
          </a:xfrm>
          <a:prstGeom prst="rect">
            <a:avLst/>
          </a:prstGeom>
          <a:noFill/>
        </p:spPr>
        <p:txBody>
          <a:bodyPr wrap="square" rtlCol="0">
            <a:spAutoFit/>
            <a:scene3d>
              <a:camera prst="orthographicFront"/>
              <a:lightRig rig="threePt" dir="t"/>
            </a:scene3d>
          </a:bodyPr>
          <a:lstStyle/>
          <a:p>
            <a:r>
              <a:rPr lang="zh-CN" altLang="en-US" sz="2400">
                <a:solidFill>
                  <a:schemeClr val="accent1"/>
                </a:solidFill>
                <a:effectLst>
                  <a:outerShdw blurRad="38100" dist="25400" dir="5400000" algn="ctr" rotWithShape="0">
                    <a:srgbClr val="6E747A">
                      <a:alpha val="43000"/>
                    </a:srgbClr>
                  </a:outerShdw>
                </a:effectLst>
              </a:rPr>
              <a:t>函数 f 傅里叶变换后的结果写作 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3855" y="210185"/>
            <a:ext cx="5271135"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图卷积神经网络类别（频域卷积）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5525" y="967105"/>
            <a:ext cx="9611995" cy="460375"/>
          </a:xfrm>
          <a:prstGeom prst="rect">
            <a:avLst/>
          </a:prstGeom>
          <a:noFill/>
        </p:spPr>
        <p:txBody>
          <a:bodyPr wrap="square" rtlCol="0">
            <a:spAutoFit/>
          </a:bodyPr>
          <a:lstStyle/>
          <a:p>
            <a:r>
              <a:rPr lang="zh-CN" altLang="en-US" sz="2400">
                <a:solidFill>
                  <a:schemeClr val="accent1"/>
                </a:solidFill>
                <a:effectLst>
                  <a:outerShdw blurRad="38100" dist="25400" dir="5400000" algn="ctr" rotWithShape="0">
                    <a:srgbClr val="6E747A">
                      <a:alpha val="43000"/>
                    </a:srgbClr>
                  </a:outerShdw>
                </a:effectLst>
              </a:rPr>
              <a:t>从传统傅里叶变换到图上的傅里叶变换</a:t>
            </a:r>
            <a:endParaRPr lang="en-US" altLang="zh-CN" sz="24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1025525" y="1581785"/>
            <a:ext cx="10256520" cy="460375"/>
          </a:xfrm>
          <a:prstGeom prst="rect">
            <a:avLst/>
          </a:prstGeom>
          <a:noFill/>
        </p:spPr>
        <p:txBody>
          <a:bodyPr wrap="square" rtlCol="0">
            <a:spAutoFit/>
          </a:bodyPr>
          <a:lstStyle/>
          <a:p>
            <a:r>
              <a:rPr lang="zh-CN" altLang="en-US" sz="2400"/>
              <a:t>传统的傅里叶变换定义为：</a:t>
            </a:r>
          </a:p>
        </p:txBody>
      </p:sp>
      <p:pic>
        <p:nvPicPr>
          <p:cNvPr id="4" name="图片 3" descr="ZHA2`975C_178UEJ(NM2V1Q"/>
          <p:cNvPicPr>
            <a:picLocks noChangeAspect="1"/>
          </p:cNvPicPr>
          <p:nvPr/>
        </p:nvPicPr>
        <p:blipFill>
          <a:blip r:embed="rId2"/>
          <a:stretch>
            <a:fillRect/>
          </a:stretch>
        </p:blipFill>
        <p:spPr>
          <a:xfrm>
            <a:off x="3205480" y="2042160"/>
            <a:ext cx="4432300" cy="971550"/>
          </a:xfrm>
          <a:prstGeom prst="rect">
            <a:avLst/>
          </a:prstGeom>
        </p:spPr>
      </p:pic>
      <p:sp>
        <p:nvSpPr>
          <p:cNvPr id="5" name="文本框 4"/>
          <p:cNvSpPr txBox="1"/>
          <p:nvPr/>
        </p:nvSpPr>
        <p:spPr>
          <a:xfrm>
            <a:off x="967740" y="3297555"/>
            <a:ext cx="9832340" cy="1198880"/>
          </a:xfrm>
          <a:prstGeom prst="rect">
            <a:avLst/>
          </a:prstGeom>
          <a:noFill/>
        </p:spPr>
        <p:txBody>
          <a:bodyPr wrap="square" rtlCol="0">
            <a:spAutoFit/>
          </a:bodyPr>
          <a:lstStyle/>
          <a:p>
            <a:r>
              <a:rPr lang="zh-CN" altLang="en-US" sz="2400"/>
              <a:t>L 是拉普拉斯矩阵，V是其特征向量，自然满足：LV=λV</a:t>
            </a:r>
          </a:p>
          <a:p>
            <a:endParaRPr lang="zh-CN" altLang="en-US" sz="2400"/>
          </a:p>
          <a:p>
            <a:endParaRPr lang="zh-CN" altLang="en-US" sz="2400"/>
          </a:p>
        </p:txBody>
      </p:sp>
      <p:pic>
        <p:nvPicPr>
          <p:cNvPr id="8" name="图片 7" descr="_2WZN~CR{LG6@R]`2)$3GFN"/>
          <p:cNvPicPr>
            <a:picLocks noChangeAspect="1"/>
          </p:cNvPicPr>
          <p:nvPr/>
        </p:nvPicPr>
        <p:blipFill>
          <a:blip r:embed="rId3"/>
          <a:stretch>
            <a:fillRect/>
          </a:stretch>
        </p:blipFill>
        <p:spPr>
          <a:xfrm>
            <a:off x="1156335" y="3999230"/>
            <a:ext cx="9031605" cy="19850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3855" y="210185"/>
            <a:ext cx="5271135"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sym typeface="+mn-ea"/>
              </a:rPr>
              <a:t>图卷积神经网络类别（频域卷积）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5525" y="967105"/>
            <a:ext cx="9611995" cy="460375"/>
          </a:xfrm>
          <a:prstGeom prst="rect">
            <a:avLst/>
          </a:prstGeom>
          <a:noFill/>
        </p:spPr>
        <p:txBody>
          <a:bodyPr wrap="square" rtlCol="0">
            <a:spAutoFit/>
          </a:bodyPr>
          <a:lstStyle/>
          <a:p>
            <a:r>
              <a:rPr lang="zh-CN" altLang="en-US" sz="2400">
                <a:solidFill>
                  <a:schemeClr val="accent1"/>
                </a:solidFill>
                <a:effectLst>
                  <a:outerShdw blurRad="38100" dist="25400" dir="5400000" algn="ctr" rotWithShape="0">
                    <a:srgbClr val="6E747A">
                      <a:alpha val="43000"/>
                    </a:srgbClr>
                  </a:outerShdw>
                </a:effectLst>
              </a:rPr>
              <a:t>从传统傅里叶变换到图上的傅里叶变换</a:t>
            </a:r>
            <a:endParaRPr lang="en-US" altLang="zh-CN" sz="2400">
              <a:solidFill>
                <a:schemeClr val="accent1"/>
              </a:solidFill>
              <a:effectLst>
                <a:outerShdw blurRad="38100" dist="25400" dir="5400000" algn="ctr" rotWithShape="0">
                  <a:srgbClr val="6E747A">
                    <a:alpha val="43000"/>
                  </a:srgbClr>
                </a:outerShdw>
              </a:effectLst>
            </a:endParaRPr>
          </a:p>
        </p:txBody>
      </p:sp>
      <p:pic>
        <p:nvPicPr>
          <p:cNvPr id="3" name="图片 2" descr="DBT2_%XV`K5Y`6{TRA5Q4LC"/>
          <p:cNvPicPr>
            <a:picLocks noChangeAspect="1"/>
          </p:cNvPicPr>
          <p:nvPr/>
        </p:nvPicPr>
        <p:blipFill>
          <a:blip r:embed="rId2"/>
          <a:stretch>
            <a:fillRect/>
          </a:stretch>
        </p:blipFill>
        <p:spPr>
          <a:xfrm>
            <a:off x="1309370" y="3658870"/>
            <a:ext cx="9093835" cy="3199130"/>
          </a:xfrm>
          <a:prstGeom prst="rect">
            <a:avLst/>
          </a:prstGeom>
        </p:spPr>
      </p:pic>
      <p:sp>
        <p:nvSpPr>
          <p:cNvPr id="8" name="文本框 7"/>
          <p:cNvSpPr txBox="1"/>
          <p:nvPr/>
        </p:nvSpPr>
        <p:spPr>
          <a:xfrm>
            <a:off x="1098550" y="1611630"/>
            <a:ext cx="8704580" cy="460375"/>
          </a:xfrm>
          <a:prstGeom prst="rect">
            <a:avLst/>
          </a:prstGeom>
          <a:noFill/>
        </p:spPr>
        <p:txBody>
          <a:bodyPr wrap="square" rtlCol="0">
            <a:spAutoFit/>
          </a:bodyPr>
          <a:lstStyle/>
          <a:p>
            <a:r>
              <a:rPr lang="zh-CN" altLang="en-US" sz="2400">
                <a:sym typeface="+mn-ea"/>
              </a:rPr>
              <a:t>离散积分就是一种内积形式，仿上定义Graph上的傅里叶变换：</a:t>
            </a:r>
          </a:p>
        </p:txBody>
      </p:sp>
      <p:pic>
        <p:nvPicPr>
          <p:cNvPr id="11" name="图片 10" descr="BVCV~X2`{FG%0`[4755(]6E"/>
          <p:cNvPicPr>
            <a:picLocks noChangeAspect="1"/>
          </p:cNvPicPr>
          <p:nvPr/>
        </p:nvPicPr>
        <p:blipFill>
          <a:blip r:embed="rId3"/>
          <a:stretch>
            <a:fillRect/>
          </a:stretch>
        </p:blipFill>
        <p:spPr>
          <a:xfrm>
            <a:off x="3234055" y="1955165"/>
            <a:ext cx="3994150" cy="944245"/>
          </a:xfrm>
          <a:prstGeom prst="rect">
            <a:avLst/>
          </a:prstGeom>
        </p:spPr>
      </p:pic>
      <p:sp>
        <p:nvSpPr>
          <p:cNvPr id="12" name="文本框 11"/>
          <p:cNvSpPr txBox="1"/>
          <p:nvPr/>
        </p:nvSpPr>
        <p:spPr>
          <a:xfrm>
            <a:off x="1025525" y="2900045"/>
            <a:ext cx="10697845" cy="1198880"/>
          </a:xfrm>
          <a:prstGeom prst="rect">
            <a:avLst/>
          </a:prstGeom>
          <a:noFill/>
        </p:spPr>
        <p:txBody>
          <a:bodyPr wrap="square" rtlCol="0">
            <a:spAutoFit/>
          </a:bodyPr>
          <a:lstStyle/>
          <a:p>
            <a:r>
              <a:rPr lang="zh-CN" altLang="en-US" sz="2400">
                <a:sym typeface="+mn-ea"/>
              </a:rPr>
              <a:t>在特征值（频率）λl下的， f 的Graph 傅里叶变换就是</a:t>
            </a:r>
            <a:r>
              <a:rPr lang="en-US" altLang="zh-CN" sz="2400">
                <a:sym typeface="+mn-ea"/>
              </a:rPr>
              <a:t>f</a:t>
            </a:r>
            <a:r>
              <a:rPr lang="zh-CN" altLang="en-US" sz="2400">
                <a:sym typeface="+mn-ea"/>
              </a:rPr>
              <a:t>与 λl 对应的特征向量 ul 进行内积运算。</a:t>
            </a:r>
            <a:endParaRPr lang="zh-CN" altLang="en-US" sz="2400"/>
          </a:p>
          <a:p>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3620" y="3004794"/>
            <a:ext cx="8144759" cy="829945"/>
          </a:xfrm>
          <a:prstGeom prst="rect">
            <a:avLst/>
          </a:prstGeom>
          <a:noFill/>
        </p:spPr>
        <p:txBody>
          <a:bodyPr wrap="square" rtlCol="0">
            <a:spAutoFit/>
          </a:bodyPr>
          <a:lstStyle/>
          <a:p>
            <a:pPr algn="ctr"/>
            <a:r>
              <a:rPr lang="en-US" altLang="zh-CN" sz="4800" b="1">
                <a:solidFill>
                  <a:srgbClr val="199F8E"/>
                </a:solidFill>
                <a:latin typeface="微软雅黑" panose="020B0503020204020204" pitchFamily="34" charset="-122"/>
                <a:ea typeface="微软雅黑" panose="020B0503020204020204" pitchFamily="34" charset="-122"/>
              </a:rPr>
              <a:t>GCN</a:t>
            </a:r>
            <a:r>
              <a:rPr lang="zh-CN" altLang="en-US" sz="4800" b="1">
                <a:solidFill>
                  <a:srgbClr val="199F8E"/>
                </a:solidFill>
                <a:latin typeface="微软雅黑" panose="020B0503020204020204" pitchFamily="34" charset="-122"/>
                <a:ea typeface="微软雅黑" panose="020B0503020204020204" pitchFamily="34" charset="-122"/>
              </a:rPr>
              <a:t>的强大</a:t>
            </a:r>
          </a:p>
        </p:txBody>
      </p:sp>
      <p:sp>
        <p:nvSpPr>
          <p:cNvPr id="9" name="文本框 8"/>
          <p:cNvSpPr txBox="1"/>
          <p:nvPr/>
        </p:nvSpPr>
        <p:spPr>
          <a:xfrm>
            <a:off x="4223208" y="2173797"/>
            <a:ext cx="3745584" cy="829945"/>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05</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63812" y="239375"/>
            <a:ext cx="2734987" cy="460375"/>
          </a:xfrm>
          <a:prstGeom prst="rect">
            <a:avLst/>
          </a:prstGeom>
          <a:noFill/>
        </p:spPr>
        <p:txBody>
          <a:bodyPr wrap="square" rtlCol="0">
            <a:spAutoFit/>
          </a:bodyPr>
          <a:lstStyle/>
          <a:p>
            <a:pPr algn="dist"/>
            <a:r>
              <a:rPr lang="en-US" altLang="zh-CN" sz="2400" b="1">
                <a:solidFill>
                  <a:schemeClr val="bg2">
                    <a:lumMod val="25000"/>
                  </a:schemeClr>
                </a:solidFill>
                <a:latin typeface="微软雅黑" panose="020B0503020204020204" pitchFamily="34" charset="-122"/>
                <a:ea typeface="微软雅黑" panose="020B0503020204020204" pitchFamily="34" charset="-122"/>
              </a:rPr>
              <a:t>GCN</a:t>
            </a:r>
            <a:r>
              <a:rPr lang="zh-CN" altLang="en-US" sz="2400" b="1">
                <a:solidFill>
                  <a:schemeClr val="bg2">
                    <a:lumMod val="25000"/>
                  </a:schemeClr>
                </a:solidFill>
                <a:latin typeface="微软雅黑" panose="020B0503020204020204" pitchFamily="34" charset="-122"/>
                <a:ea typeface="微软雅黑" panose="020B0503020204020204" pitchFamily="34" charset="-122"/>
              </a:rPr>
              <a:t>的强大</a:t>
            </a:r>
          </a:p>
        </p:txBody>
      </p:sp>
      <p:sp>
        <p:nvSpPr>
          <p:cNvPr id="2" name="文本框 1"/>
          <p:cNvSpPr txBox="1"/>
          <p:nvPr/>
        </p:nvSpPr>
        <p:spPr>
          <a:xfrm>
            <a:off x="1713865" y="1274445"/>
            <a:ext cx="9100185" cy="829945"/>
          </a:xfrm>
          <a:prstGeom prst="rect">
            <a:avLst/>
          </a:prstGeom>
          <a:noFill/>
        </p:spPr>
        <p:txBody>
          <a:bodyPr wrap="square" rtlCol="0">
            <a:spAutoFit/>
          </a:bodyPr>
          <a:lstStyle/>
          <a:p>
            <a:r>
              <a:rPr lang="en-US" altLang="zh-CN" sz="2400">
                <a:solidFill>
                  <a:schemeClr val="accent1"/>
                </a:solidFill>
                <a:effectLst>
                  <a:outerShdw blurRad="38100" dist="25400" dir="5400000" algn="ctr" rotWithShape="0">
                    <a:srgbClr val="6E747A">
                      <a:alpha val="43000"/>
                    </a:srgbClr>
                  </a:outerShdw>
                </a:effectLst>
              </a:rPr>
              <a:t>GCN</a:t>
            </a:r>
            <a:r>
              <a:rPr lang="zh-CN" altLang="en-US" sz="2400">
                <a:solidFill>
                  <a:schemeClr val="accent1"/>
                </a:solidFill>
                <a:effectLst>
                  <a:outerShdw blurRad="38100" dist="25400" dir="5400000" algn="ctr" rotWithShape="0">
                    <a:srgbClr val="6E747A">
                      <a:alpha val="43000"/>
                    </a:srgbClr>
                  </a:outerShdw>
                </a:effectLst>
              </a:rPr>
              <a:t>的强大</a:t>
            </a:r>
            <a:r>
              <a:rPr lang="zh-CN" altLang="en-US" sz="2400"/>
              <a:t>：即使不训练，完全使用随机初始化的参数W，GCN提取出来的特征就已经十分优秀了！</a:t>
            </a:r>
          </a:p>
        </p:txBody>
      </p:sp>
      <p:pic>
        <p:nvPicPr>
          <p:cNvPr id="3" name="图片 2" descr="PQ3MZ55M1Q`3UMV39}LJ$D7"/>
          <p:cNvPicPr>
            <a:picLocks noChangeAspect="1"/>
          </p:cNvPicPr>
          <p:nvPr/>
        </p:nvPicPr>
        <p:blipFill>
          <a:blip r:embed="rId2"/>
          <a:stretch>
            <a:fillRect/>
          </a:stretch>
        </p:blipFill>
        <p:spPr>
          <a:xfrm>
            <a:off x="1828165" y="2522855"/>
            <a:ext cx="7844790" cy="33699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3620" y="3004794"/>
            <a:ext cx="8144759" cy="829945"/>
          </a:xfrm>
          <a:prstGeom prst="rect">
            <a:avLst/>
          </a:prstGeom>
          <a:noFill/>
        </p:spPr>
        <p:txBody>
          <a:bodyPr wrap="square" rtlCol="0">
            <a:spAutoFit/>
          </a:bodyPr>
          <a:lstStyle/>
          <a:p>
            <a:pPr algn="ctr"/>
            <a:r>
              <a:rPr lang="zh-CN" altLang="en-US" sz="4800" b="1">
                <a:solidFill>
                  <a:srgbClr val="199F8E"/>
                </a:solidFill>
                <a:latin typeface="微软雅黑" panose="020B0503020204020204" pitchFamily="34" charset="-122"/>
                <a:ea typeface="微软雅黑" panose="020B0503020204020204" pitchFamily="34" charset="-122"/>
              </a:rPr>
              <a:t>为什么要设计图卷积操作</a:t>
            </a:r>
          </a:p>
        </p:txBody>
      </p:sp>
      <p:sp>
        <p:nvSpPr>
          <p:cNvPr id="9" name="文本框 8"/>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3620" y="3004794"/>
            <a:ext cx="8144759" cy="829945"/>
          </a:xfrm>
          <a:prstGeom prst="rect">
            <a:avLst/>
          </a:prstGeom>
          <a:noFill/>
        </p:spPr>
        <p:txBody>
          <a:bodyPr wrap="square" rtlCol="0">
            <a:spAutoFit/>
          </a:bodyPr>
          <a:lstStyle/>
          <a:p>
            <a:pPr algn="ctr"/>
            <a:r>
              <a:rPr lang="zh-CN" altLang="en-US" sz="4800" b="1" dirty="0">
                <a:solidFill>
                  <a:srgbClr val="199F8E"/>
                </a:solidFill>
                <a:latin typeface="微软雅黑" panose="020B0503020204020204" pitchFamily="34" charset="-122"/>
                <a:ea typeface="微软雅黑" panose="020B0503020204020204" pitchFamily="34" charset="-122"/>
              </a:rPr>
              <a:t>感谢观看</a:t>
            </a:r>
          </a:p>
        </p:txBody>
      </p:sp>
      <p:sp>
        <p:nvSpPr>
          <p:cNvPr id="8" name="文本框 7"/>
          <p:cNvSpPr txBox="1"/>
          <p:nvPr/>
        </p:nvSpPr>
        <p:spPr>
          <a:xfrm>
            <a:off x="4639558" y="4431117"/>
            <a:ext cx="2912884" cy="398780"/>
          </a:xfrm>
          <a:prstGeom prst="rect">
            <a:avLst/>
          </a:prstGeom>
          <a:noFill/>
        </p:spPr>
        <p:txBody>
          <a:bodyPr wrap="squar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日期：</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2020-07-07</a:t>
            </a:r>
          </a:p>
        </p:txBody>
      </p:sp>
      <p:sp>
        <p:nvSpPr>
          <p:cNvPr id="9" name="文本框 8"/>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THANKS</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 Placeholder 2"/>
          <p:cNvSpPr txBox="1"/>
          <p:nvPr/>
        </p:nvSpPr>
        <p:spPr>
          <a:xfrm>
            <a:off x="1203325" y="1186815"/>
            <a:ext cx="9569450" cy="72644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3200" dirty="0">
                <a:solidFill>
                  <a:srgbClr val="199F8E"/>
                </a:solidFill>
                <a:latin typeface="微软雅黑" panose="020B0503020204020204" pitchFamily="34" charset="-122"/>
                <a:ea typeface="微软雅黑" panose="020B0503020204020204" pitchFamily="34" charset="-122"/>
              </a:rPr>
              <a:t>图像（欧式空间）与图（非欧空间）比较：</a:t>
            </a:r>
            <a:r>
              <a:rPr lang="en-US" altLang="zh-CN" sz="3600" dirty="0">
                <a:solidFill>
                  <a:srgbClr val="199F8E"/>
                </a:solidFill>
                <a:latin typeface="微软雅黑" panose="020B0503020204020204" pitchFamily="34" charset="-122"/>
                <a:ea typeface="微软雅黑" panose="020B0503020204020204" pitchFamily="34" charset="-122"/>
              </a:rPr>
              <a:t> </a:t>
            </a:r>
            <a:endParaRPr lang="en-US" altLang="zh-CN" sz="4000" dirty="0">
              <a:solidFill>
                <a:srgbClr val="199F8E"/>
              </a:solidFill>
              <a:latin typeface="Bebas Neue" panose="020B0606020202050201" pitchFamily="34" charset="0"/>
              <a:ea typeface="微软雅黑" panose="020B0503020204020204" pitchFamily="34" charset="-122"/>
            </a:endParaRPr>
          </a:p>
        </p:txBody>
      </p:sp>
      <p:cxnSp>
        <p:nvCxnSpPr>
          <p:cNvPr id="70" name="Straight Connector 4"/>
          <p:cNvCxnSpPr/>
          <p:nvPr/>
        </p:nvCxnSpPr>
        <p:spPr>
          <a:xfrm>
            <a:off x="1285396" y="1186848"/>
            <a:ext cx="990600" cy="0"/>
          </a:xfrm>
          <a:prstGeom prst="line">
            <a:avLst/>
          </a:prstGeom>
          <a:ln w="28575">
            <a:solidFill>
              <a:srgbClr val="199F8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图卷积缘起</a:t>
            </a:r>
          </a:p>
        </p:txBody>
      </p:sp>
      <p:pic>
        <p:nvPicPr>
          <p:cNvPr id="2" name="图片 1" descr="GUKD9L@EK_`K1P)[[YMH8IY"/>
          <p:cNvPicPr>
            <a:picLocks noChangeAspect="1"/>
          </p:cNvPicPr>
          <p:nvPr>
            <p:custDataLst>
              <p:tags r:id="rId1"/>
            </p:custDataLst>
          </p:nvPr>
        </p:nvPicPr>
        <p:blipFill>
          <a:blip r:embed="rId3"/>
          <a:stretch>
            <a:fillRect/>
          </a:stretch>
        </p:blipFill>
        <p:spPr>
          <a:xfrm>
            <a:off x="2075815" y="2135505"/>
            <a:ext cx="6884035" cy="2851785"/>
          </a:xfrm>
          <a:prstGeom prst="rect">
            <a:avLst/>
          </a:prstGeom>
        </p:spPr>
      </p:pic>
      <p:sp>
        <p:nvSpPr>
          <p:cNvPr id="3" name="文本框 2"/>
          <p:cNvSpPr txBox="1"/>
          <p:nvPr/>
        </p:nvSpPr>
        <p:spPr>
          <a:xfrm>
            <a:off x="1450340" y="5245735"/>
            <a:ext cx="8924290" cy="1198880"/>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rPr>
              <a:t>真正的难点聚焦于邻居结点数量不固定上。</a:t>
            </a:r>
          </a:p>
          <a:p>
            <a:r>
              <a:rPr lang="zh-CN" altLang="en-US" sz="2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2400">
                <a:solidFill>
                  <a:schemeClr val="tx1"/>
                </a:solidFill>
                <a:effectLst>
                  <a:outerShdw blurRad="38100" dist="19050" dir="2700000" algn="tl" rotWithShape="0">
                    <a:schemeClr val="dk1">
                      <a:alpha val="40000"/>
                    </a:schemeClr>
                  </a:outerShdw>
                </a:effectLst>
              </a:rPr>
              <a:t>提出一种方式把非欧空间的图转换成欧式空间。</a:t>
            </a:r>
          </a:p>
          <a:p>
            <a:r>
              <a:rPr lang="zh-CN" altLang="en-US" sz="2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altLang="en-US" sz="2400">
                <a:solidFill>
                  <a:schemeClr val="tx1"/>
                </a:solidFill>
                <a:effectLst>
                  <a:outerShdw blurRad="38100" dist="19050" dir="2700000" algn="tl" rotWithShape="0">
                    <a:schemeClr val="dk1">
                      <a:alpha val="40000"/>
                    </a:schemeClr>
                  </a:outerShdw>
                </a:effectLst>
              </a:rPr>
              <a:t>找出一种可处理变长邻居结点的卷积核在图上抽取特征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23620" y="3004794"/>
            <a:ext cx="8144759" cy="829945"/>
          </a:xfrm>
          <a:prstGeom prst="rect">
            <a:avLst/>
          </a:prstGeom>
          <a:noFill/>
        </p:spPr>
        <p:txBody>
          <a:bodyPr wrap="square" rtlCol="0">
            <a:spAutoFit/>
          </a:bodyPr>
          <a:lstStyle/>
          <a:p>
            <a:pPr algn="ctr"/>
            <a:r>
              <a:rPr lang="zh-CN" altLang="en-US" sz="4800" b="1">
                <a:solidFill>
                  <a:srgbClr val="199F8E"/>
                </a:solidFill>
                <a:latin typeface="微软雅黑" panose="020B0503020204020204" pitchFamily="34" charset="-122"/>
                <a:ea typeface="微软雅黑" panose="020B0503020204020204" pitchFamily="34" charset="-122"/>
              </a:rPr>
              <a:t>卷积神经网络</a:t>
            </a:r>
          </a:p>
        </p:txBody>
      </p:sp>
      <p:sp>
        <p:nvSpPr>
          <p:cNvPr id="9" name="文本框 8"/>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卷积神经网络</a:t>
            </a:r>
          </a:p>
        </p:txBody>
      </p:sp>
      <p:sp>
        <p:nvSpPr>
          <p:cNvPr id="4" name="文本框 3"/>
          <p:cNvSpPr txBox="1"/>
          <p:nvPr/>
        </p:nvSpPr>
        <p:spPr>
          <a:xfrm>
            <a:off x="527050" y="1040130"/>
            <a:ext cx="4762500" cy="460375"/>
          </a:xfrm>
          <a:prstGeom prst="rect">
            <a:avLst/>
          </a:prstGeom>
          <a:noFill/>
        </p:spPr>
        <p:txBody>
          <a:bodyPr wrap="square" rtlCol="0">
            <a:spAutoFit/>
            <a:scene3d>
              <a:camera prst="orthographicFront"/>
              <a:lightRig rig="threePt" dir="t"/>
            </a:scene3d>
          </a:bodyPr>
          <a:lstStyle/>
          <a:p>
            <a:r>
              <a:rPr lang="zh-CN" altLang="en-US" sz="2400">
                <a:solidFill>
                  <a:schemeClr val="accent1"/>
                </a:solidFill>
                <a:effectLst>
                  <a:outerShdw blurRad="38100" dist="25400" dir="5400000" algn="ctr" rotWithShape="0">
                    <a:srgbClr val="6E747A">
                      <a:alpha val="43000"/>
                    </a:srgbClr>
                  </a:outerShdw>
                </a:effectLst>
              </a:rPr>
              <a:t>卷积层：</a:t>
            </a:r>
          </a:p>
        </p:txBody>
      </p:sp>
      <p:pic>
        <p:nvPicPr>
          <p:cNvPr id="2" name="图片 1" descr="562B4I7QELS~OOOIZ]P866Y"/>
          <p:cNvPicPr>
            <a:picLocks noChangeAspect="1"/>
          </p:cNvPicPr>
          <p:nvPr/>
        </p:nvPicPr>
        <p:blipFill>
          <a:blip r:embed="rId2"/>
          <a:stretch>
            <a:fillRect/>
          </a:stretch>
        </p:blipFill>
        <p:spPr>
          <a:xfrm>
            <a:off x="2665095" y="1269365"/>
            <a:ext cx="6274435" cy="4778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卷积神经网络</a:t>
            </a:r>
          </a:p>
        </p:txBody>
      </p:sp>
      <p:sp>
        <p:nvSpPr>
          <p:cNvPr id="4" name="文本框 3"/>
          <p:cNvSpPr txBox="1"/>
          <p:nvPr/>
        </p:nvSpPr>
        <p:spPr>
          <a:xfrm>
            <a:off x="527050" y="1040130"/>
            <a:ext cx="4762500" cy="460375"/>
          </a:xfrm>
          <a:prstGeom prst="rect">
            <a:avLst/>
          </a:prstGeom>
          <a:noFill/>
        </p:spPr>
        <p:txBody>
          <a:bodyPr wrap="square" rtlCol="0">
            <a:spAutoFit/>
            <a:scene3d>
              <a:camera prst="orthographicFront"/>
              <a:lightRig rig="threePt" dir="t"/>
            </a:scene3d>
          </a:bodyPr>
          <a:lstStyle/>
          <a:p>
            <a:r>
              <a:rPr lang="zh-CN" altLang="en-US" sz="2400">
                <a:solidFill>
                  <a:schemeClr val="accent1"/>
                </a:solidFill>
                <a:effectLst>
                  <a:outerShdw blurRad="38100" dist="25400" dir="5400000" algn="ctr" rotWithShape="0">
                    <a:srgbClr val="6E747A">
                      <a:alpha val="43000"/>
                    </a:srgbClr>
                  </a:outerShdw>
                </a:effectLst>
              </a:rPr>
              <a:t>图像上的卷积：</a:t>
            </a:r>
          </a:p>
        </p:txBody>
      </p:sp>
      <p:pic>
        <p:nvPicPr>
          <p:cNvPr id="3" name="图片 2" descr="]EWWKATMKDSOV)N%IQ7{%85"/>
          <p:cNvPicPr>
            <a:picLocks noChangeAspect="1"/>
          </p:cNvPicPr>
          <p:nvPr/>
        </p:nvPicPr>
        <p:blipFill>
          <a:blip r:embed="rId2"/>
          <a:stretch>
            <a:fillRect/>
          </a:stretch>
        </p:blipFill>
        <p:spPr>
          <a:xfrm>
            <a:off x="2653030" y="1934210"/>
            <a:ext cx="6181725" cy="381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卷积神经网络</a:t>
            </a:r>
          </a:p>
        </p:txBody>
      </p:sp>
      <p:sp>
        <p:nvSpPr>
          <p:cNvPr id="4" name="文本框 3"/>
          <p:cNvSpPr txBox="1"/>
          <p:nvPr/>
        </p:nvSpPr>
        <p:spPr>
          <a:xfrm>
            <a:off x="527050" y="1040130"/>
            <a:ext cx="4762500" cy="460375"/>
          </a:xfrm>
          <a:prstGeom prst="rect">
            <a:avLst/>
          </a:prstGeom>
          <a:noFill/>
        </p:spPr>
        <p:txBody>
          <a:bodyPr wrap="square" rtlCol="0">
            <a:spAutoFit/>
            <a:scene3d>
              <a:camera prst="orthographicFront"/>
              <a:lightRig rig="threePt" dir="t"/>
            </a:scene3d>
          </a:bodyPr>
          <a:lstStyle/>
          <a:p>
            <a:r>
              <a:rPr lang="en-US" altLang="zh-CN" sz="2400">
                <a:solidFill>
                  <a:schemeClr val="accent1"/>
                </a:solidFill>
                <a:effectLst>
                  <a:outerShdw blurRad="38100" dist="25400" dir="5400000" algn="ctr" rotWithShape="0">
                    <a:srgbClr val="6E747A">
                      <a:alpha val="43000"/>
                    </a:srgbClr>
                  </a:outerShdw>
                </a:effectLst>
              </a:rPr>
              <a:t>CNN</a:t>
            </a:r>
            <a:r>
              <a:rPr lang="zh-CN" altLang="en-US" sz="2400">
                <a:solidFill>
                  <a:schemeClr val="accent1"/>
                </a:solidFill>
                <a:effectLst>
                  <a:outerShdw blurRad="38100" dist="25400" dir="5400000" algn="ctr" rotWithShape="0">
                    <a:srgbClr val="6E747A">
                      <a:alpha val="43000"/>
                    </a:srgbClr>
                  </a:outerShdw>
                </a:effectLst>
              </a:rPr>
              <a:t>之激励层：</a:t>
            </a:r>
          </a:p>
        </p:txBody>
      </p:sp>
      <p:sp>
        <p:nvSpPr>
          <p:cNvPr id="2" name="文本框 1"/>
          <p:cNvSpPr txBox="1"/>
          <p:nvPr/>
        </p:nvSpPr>
        <p:spPr>
          <a:xfrm>
            <a:off x="1156970" y="1597025"/>
            <a:ext cx="7224395" cy="1198880"/>
          </a:xfrm>
          <a:prstGeom prst="rect">
            <a:avLst/>
          </a:prstGeom>
          <a:noFill/>
        </p:spPr>
        <p:txBody>
          <a:bodyPr wrap="square" rtlCol="0">
            <a:spAutoFit/>
          </a:bodyPr>
          <a:lstStyle/>
          <a:p>
            <a:r>
              <a:rPr lang="zh-CN" altLang="en-US" sz="2400"/>
              <a:t>非线性激活函数：</a:t>
            </a:r>
            <a:r>
              <a:rPr lang="en-US" altLang="zh-CN" sz="2400"/>
              <a:t>sigmoid</a:t>
            </a:r>
            <a:r>
              <a:rPr lang="zh-CN" altLang="en-US" sz="2400"/>
              <a:t>函数、</a:t>
            </a:r>
            <a:r>
              <a:rPr lang="en-US" altLang="zh-CN" sz="2400"/>
              <a:t>tanh</a:t>
            </a:r>
            <a:r>
              <a:rPr lang="zh-CN" altLang="en-US" sz="2400"/>
              <a:t>、</a:t>
            </a:r>
            <a:r>
              <a:rPr lang="en-US" altLang="zh-CN" sz="2400"/>
              <a:t>reLu</a:t>
            </a:r>
            <a:r>
              <a:rPr lang="zh-CN" altLang="en-US" sz="2400"/>
              <a:t>等</a:t>
            </a:r>
          </a:p>
          <a:p>
            <a:endParaRPr lang="en-US" altLang="zh-CN" sz="2400"/>
          </a:p>
          <a:p>
            <a:r>
              <a:rPr lang="en-US" altLang="zh-CN" sz="2400"/>
              <a:t>sigmoid</a:t>
            </a:r>
            <a:r>
              <a:rPr lang="zh-CN" altLang="en-US" sz="2400"/>
              <a:t>函数：</a:t>
            </a:r>
          </a:p>
        </p:txBody>
      </p:sp>
      <p:pic>
        <p:nvPicPr>
          <p:cNvPr id="9" name="图片 8"/>
          <p:cNvPicPr>
            <a:picLocks noChangeAspect="1"/>
          </p:cNvPicPr>
          <p:nvPr/>
        </p:nvPicPr>
        <p:blipFill>
          <a:blip r:embed="rId2"/>
          <a:stretch>
            <a:fillRect/>
          </a:stretch>
        </p:blipFill>
        <p:spPr>
          <a:xfrm>
            <a:off x="3318510" y="2143760"/>
            <a:ext cx="2315845" cy="652145"/>
          </a:xfrm>
          <a:prstGeom prst="rect">
            <a:avLst/>
          </a:prstGeom>
        </p:spPr>
      </p:pic>
      <p:pic>
        <p:nvPicPr>
          <p:cNvPr id="10" name="图片 9" descr="E]9{W1DHO7QE~ZLC2AOP7UQ"/>
          <p:cNvPicPr>
            <a:picLocks noChangeAspect="1"/>
          </p:cNvPicPr>
          <p:nvPr/>
        </p:nvPicPr>
        <p:blipFill>
          <a:blip r:embed="rId3"/>
          <a:stretch>
            <a:fillRect/>
          </a:stretch>
        </p:blipFill>
        <p:spPr>
          <a:xfrm>
            <a:off x="6579870" y="2056130"/>
            <a:ext cx="3048000" cy="1943100"/>
          </a:xfrm>
          <a:prstGeom prst="rect">
            <a:avLst/>
          </a:prstGeom>
        </p:spPr>
      </p:pic>
      <p:sp>
        <p:nvSpPr>
          <p:cNvPr id="11" name="文本框 10"/>
          <p:cNvSpPr txBox="1"/>
          <p:nvPr/>
        </p:nvSpPr>
        <p:spPr>
          <a:xfrm>
            <a:off x="1332865" y="4410075"/>
            <a:ext cx="3048000" cy="460375"/>
          </a:xfrm>
          <a:prstGeom prst="rect">
            <a:avLst/>
          </a:prstGeom>
          <a:noFill/>
        </p:spPr>
        <p:txBody>
          <a:bodyPr wrap="square" rtlCol="0">
            <a:spAutoFit/>
          </a:bodyPr>
          <a:lstStyle/>
          <a:p>
            <a:r>
              <a:rPr lang="en-US" altLang="zh-CN" sz="2400"/>
              <a:t>tanh</a:t>
            </a:r>
            <a:r>
              <a:rPr lang="zh-CN" altLang="en-US" sz="2400"/>
              <a:t>函数：</a:t>
            </a:r>
          </a:p>
        </p:txBody>
      </p:sp>
      <p:pic>
        <p:nvPicPr>
          <p:cNvPr id="12" name="图片 11" descr="CI9{BA8PIT$S`K~MZN@1}OV"/>
          <p:cNvPicPr>
            <a:picLocks noChangeAspect="1"/>
          </p:cNvPicPr>
          <p:nvPr/>
        </p:nvPicPr>
        <p:blipFill>
          <a:blip r:embed="rId4"/>
          <a:stretch>
            <a:fillRect/>
          </a:stretch>
        </p:blipFill>
        <p:spPr>
          <a:xfrm>
            <a:off x="3011170" y="4749800"/>
            <a:ext cx="3169285" cy="854075"/>
          </a:xfrm>
          <a:prstGeom prst="rect">
            <a:avLst/>
          </a:prstGeom>
        </p:spPr>
      </p:pic>
      <p:pic>
        <p:nvPicPr>
          <p:cNvPr id="13" name="图片 12" descr="9MCG6OT98XUBZQAEO9[ZETK"/>
          <p:cNvPicPr>
            <a:picLocks noChangeAspect="1"/>
          </p:cNvPicPr>
          <p:nvPr/>
        </p:nvPicPr>
        <p:blipFill>
          <a:blip r:embed="rId5"/>
          <a:stretch>
            <a:fillRect/>
          </a:stretch>
        </p:blipFill>
        <p:spPr>
          <a:xfrm>
            <a:off x="6579870" y="4283710"/>
            <a:ext cx="3048635" cy="2058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卷积神经网络</a:t>
            </a:r>
          </a:p>
        </p:txBody>
      </p:sp>
      <p:sp>
        <p:nvSpPr>
          <p:cNvPr id="4" name="文本框 3"/>
          <p:cNvSpPr txBox="1"/>
          <p:nvPr/>
        </p:nvSpPr>
        <p:spPr>
          <a:xfrm>
            <a:off x="527050" y="1040130"/>
            <a:ext cx="4762500" cy="460375"/>
          </a:xfrm>
          <a:prstGeom prst="rect">
            <a:avLst/>
          </a:prstGeom>
          <a:noFill/>
        </p:spPr>
        <p:txBody>
          <a:bodyPr wrap="square" rtlCol="0">
            <a:spAutoFit/>
            <a:scene3d>
              <a:camera prst="orthographicFront"/>
              <a:lightRig rig="threePt" dir="t"/>
            </a:scene3d>
          </a:bodyPr>
          <a:lstStyle/>
          <a:p>
            <a:r>
              <a:rPr lang="en-US" altLang="zh-CN" sz="2400">
                <a:solidFill>
                  <a:schemeClr val="accent1"/>
                </a:solidFill>
                <a:effectLst>
                  <a:outerShdw blurRad="38100" dist="25400" dir="5400000" algn="ctr" rotWithShape="0">
                    <a:srgbClr val="6E747A">
                      <a:alpha val="43000"/>
                    </a:srgbClr>
                  </a:outerShdw>
                </a:effectLst>
              </a:rPr>
              <a:t>CNN</a:t>
            </a:r>
            <a:r>
              <a:rPr lang="zh-CN" altLang="en-US" sz="2400">
                <a:solidFill>
                  <a:schemeClr val="accent1"/>
                </a:solidFill>
                <a:effectLst>
                  <a:outerShdw blurRad="38100" dist="25400" dir="5400000" algn="ctr" rotWithShape="0">
                    <a:srgbClr val="6E747A">
                      <a:alpha val="43000"/>
                    </a:srgbClr>
                  </a:outerShdw>
                </a:effectLst>
              </a:rPr>
              <a:t>之激励层：</a:t>
            </a:r>
          </a:p>
        </p:txBody>
      </p:sp>
      <p:sp>
        <p:nvSpPr>
          <p:cNvPr id="2" name="文本框 1"/>
          <p:cNvSpPr txBox="1"/>
          <p:nvPr/>
        </p:nvSpPr>
        <p:spPr>
          <a:xfrm>
            <a:off x="1156970" y="1597025"/>
            <a:ext cx="7224395" cy="460375"/>
          </a:xfrm>
          <a:prstGeom prst="rect">
            <a:avLst/>
          </a:prstGeom>
          <a:noFill/>
        </p:spPr>
        <p:txBody>
          <a:bodyPr wrap="square" rtlCol="0">
            <a:spAutoFit/>
          </a:bodyPr>
          <a:lstStyle/>
          <a:p>
            <a:r>
              <a:rPr lang="en-US" altLang="zh-CN" sz="2400"/>
              <a:t>reLu</a:t>
            </a:r>
            <a:r>
              <a:rPr lang="zh-CN" altLang="en-US" sz="2400"/>
              <a:t>函数：</a:t>
            </a:r>
          </a:p>
        </p:txBody>
      </p:sp>
      <p:pic>
        <p:nvPicPr>
          <p:cNvPr id="3" name="图片 2" descr="3~9Z@$N02T12IFSFMK0)NCR"/>
          <p:cNvPicPr>
            <a:picLocks noChangeAspect="1"/>
          </p:cNvPicPr>
          <p:nvPr/>
        </p:nvPicPr>
        <p:blipFill>
          <a:blip r:embed="rId2"/>
          <a:stretch>
            <a:fillRect/>
          </a:stretch>
        </p:blipFill>
        <p:spPr>
          <a:xfrm>
            <a:off x="3098800" y="1500505"/>
            <a:ext cx="3001010" cy="822960"/>
          </a:xfrm>
          <a:prstGeom prst="rect">
            <a:avLst/>
          </a:prstGeom>
        </p:spPr>
      </p:pic>
      <p:pic>
        <p:nvPicPr>
          <p:cNvPr id="5" name="图片 4" descr="IL8I0[IVLO23LF4OK1@[([2"/>
          <p:cNvPicPr>
            <a:picLocks noChangeAspect="1"/>
          </p:cNvPicPr>
          <p:nvPr/>
        </p:nvPicPr>
        <p:blipFill>
          <a:blip r:embed="rId3"/>
          <a:stretch>
            <a:fillRect/>
          </a:stretch>
        </p:blipFill>
        <p:spPr>
          <a:xfrm>
            <a:off x="2858770" y="2787015"/>
            <a:ext cx="3820795" cy="29641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91,&quot;width&quot;:1084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1226</Words>
  <Application>Microsoft Office PowerPoint</Application>
  <PresentationFormat>宽屏</PresentationFormat>
  <Paragraphs>117</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30</vt:i4>
      </vt:variant>
    </vt:vector>
  </HeadingPairs>
  <TitlesOfParts>
    <vt:vector size="37" baseType="lpstr">
      <vt:lpstr>Bebas Neue</vt:lpstr>
      <vt:lpstr>等线</vt:lpstr>
      <vt:lpstr>等线 Light</vt:lpstr>
      <vt:lpstr>微软雅黑</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曾 毅</cp:lastModifiedBy>
  <cp:revision>19</cp:revision>
  <dcterms:created xsi:type="dcterms:W3CDTF">2017-10-15T08:03:00Z</dcterms:created>
  <dcterms:modified xsi:type="dcterms:W3CDTF">2020-07-07T10:35:33Z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