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1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469" r:id="rId5"/>
    <p:sldId id="259" r:id="rId6"/>
    <p:sldId id="478" r:id="rId7"/>
    <p:sldId id="488" r:id="rId8"/>
    <p:sldId id="460" r:id="rId9"/>
    <p:sldId id="467" r:id="rId10"/>
    <p:sldId id="481" r:id="rId11"/>
    <p:sldId id="490" r:id="rId12"/>
    <p:sldId id="482" r:id="rId13"/>
    <p:sldId id="480" r:id="rId14"/>
    <p:sldId id="484" r:id="rId15"/>
    <p:sldId id="491" r:id="rId16"/>
    <p:sldId id="485" r:id="rId17"/>
    <p:sldId id="486" r:id="rId18"/>
    <p:sldId id="487" r:id="rId19"/>
    <p:sldId id="492" r:id="rId20"/>
    <p:sldId id="356" r:id="rId21"/>
    <p:sldId id="354" r:id="rId22"/>
    <p:sldId id="352" r:id="rId23"/>
    <p:sldId id="357" r:id="rId24"/>
    <p:sldId id="351" r:id="rId25"/>
    <p:sldId id="353" r:id="rId26"/>
    <p:sldId id="359" r:id="rId27"/>
    <p:sldId id="358" r:id="rId28"/>
    <p:sldId id="346" r:id="rId29"/>
    <p:sldId id="355" r:id="rId30"/>
    <p:sldId id="340" r:id="rId31"/>
    <p:sldId id="348" r:id="rId32"/>
    <p:sldId id="36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6" autoAdjust="0"/>
    <p:restoredTop sz="94660"/>
  </p:normalViewPr>
  <p:slideViewPr>
    <p:cSldViewPr snapToGrid="0">
      <p:cViewPr varScale="1">
        <p:scale>
          <a:sx n="81" d="100"/>
          <a:sy n="81"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6D9CF4-E83D-4348-9599-23F219157A7E}" type="datetimeFigureOut">
              <a:rPr lang="zh-CN" altLang="en-US" smtClean="0"/>
              <a:t>2020/8/28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A6663-91BF-4866-80FB-87B5415C709F}" type="slidenum">
              <a:rPr lang="zh-CN" altLang="en-US" smtClean="0"/>
              <a:t>‹#›</a:t>
            </a:fld>
            <a:endParaRPr lang="zh-CN" altLang="en-US"/>
          </a:p>
        </p:txBody>
      </p:sp>
    </p:spTree>
    <p:extLst>
      <p:ext uri="{BB962C8B-B14F-4D97-AF65-F5344CB8AC3E}">
        <p14:creationId xmlns:p14="http://schemas.microsoft.com/office/powerpoint/2010/main" val="141680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10"/>
          </p:nvPr>
        </p:nvSpPr>
        <p:spPr/>
        <p:txBody>
          <a:bodyPr/>
          <a:lstStyle/>
          <a:p>
            <a:fld id="{4B935E87-F321-44EE-9A27-D29C28F3A52A}" type="slidenum">
              <a:rPr lang="zh-CN" altLang="en-US" smtClean="0"/>
              <a:t>4</a:t>
            </a:fld>
            <a:endParaRPr lang="zh-CN" altLang="en-US"/>
          </a:p>
        </p:txBody>
      </p:sp>
    </p:spTree>
    <p:extLst>
      <p:ext uri="{BB962C8B-B14F-4D97-AF65-F5344CB8AC3E}">
        <p14:creationId xmlns:p14="http://schemas.microsoft.com/office/powerpoint/2010/main" val="734920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21</a:t>
            </a:fld>
            <a:endParaRPr lang="zh-CN" altLang="en-US"/>
          </a:p>
        </p:txBody>
      </p:sp>
    </p:spTree>
    <p:extLst>
      <p:ext uri="{BB962C8B-B14F-4D97-AF65-F5344CB8AC3E}">
        <p14:creationId xmlns:p14="http://schemas.microsoft.com/office/powerpoint/2010/main" val="2447812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22</a:t>
            </a:fld>
            <a:endParaRPr lang="zh-CN" altLang="en-US"/>
          </a:p>
        </p:txBody>
      </p:sp>
    </p:spTree>
    <p:extLst>
      <p:ext uri="{BB962C8B-B14F-4D97-AF65-F5344CB8AC3E}">
        <p14:creationId xmlns:p14="http://schemas.microsoft.com/office/powerpoint/2010/main" val="297976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23</a:t>
            </a:fld>
            <a:endParaRPr lang="zh-CN" altLang="en-US"/>
          </a:p>
        </p:txBody>
      </p:sp>
    </p:spTree>
    <p:extLst>
      <p:ext uri="{BB962C8B-B14F-4D97-AF65-F5344CB8AC3E}">
        <p14:creationId xmlns:p14="http://schemas.microsoft.com/office/powerpoint/2010/main" val="3390819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24</a:t>
            </a:fld>
            <a:endParaRPr lang="zh-CN" altLang="en-US"/>
          </a:p>
        </p:txBody>
      </p:sp>
    </p:spTree>
    <p:extLst>
      <p:ext uri="{BB962C8B-B14F-4D97-AF65-F5344CB8AC3E}">
        <p14:creationId xmlns:p14="http://schemas.microsoft.com/office/powerpoint/2010/main" val="3941877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25</a:t>
            </a:fld>
            <a:endParaRPr lang="zh-CN" altLang="en-US"/>
          </a:p>
        </p:txBody>
      </p:sp>
    </p:spTree>
    <p:extLst>
      <p:ext uri="{BB962C8B-B14F-4D97-AF65-F5344CB8AC3E}">
        <p14:creationId xmlns:p14="http://schemas.microsoft.com/office/powerpoint/2010/main" val="3848527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26</a:t>
            </a:fld>
            <a:endParaRPr lang="zh-CN" altLang="en-US"/>
          </a:p>
        </p:txBody>
      </p:sp>
    </p:spTree>
    <p:extLst>
      <p:ext uri="{BB962C8B-B14F-4D97-AF65-F5344CB8AC3E}">
        <p14:creationId xmlns:p14="http://schemas.microsoft.com/office/powerpoint/2010/main" val="3558538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27</a:t>
            </a:fld>
            <a:endParaRPr lang="zh-CN" altLang="en-US"/>
          </a:p>
        </p:txBody>
      </p:sp>
    </p:spTree>
    <p:extLst>
      <p:ext uri="{BB962C8B-B14F-4D97-AF65-F5344CB8AC3E}">
        <p14:creationId xmlns:p14="http://schemas.microsoft.com/office/powerpoint/2010/main" val="219091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28</a:t>
            </a:fld>
            <a:endParaRPr lang="zh-CN" altLang="en-US"/>
          </a:p>
        </p:txBody>
      </p:sp>
    </p:spTree>
    <p:extLst>
      <p:ext uri="{BB962C8B-B14F-4D97-AF65-F5344CB8AC3E}">
        <p14:creationId xmlns:p14="http://schemas.microsoft.com/office/powerpoint/2010/main" val="2239777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29</a:t>
            </a:fld>
            <a:endParaRPr lang="zh-CN" altLang="en-US"/>
          </a:p>
        </p:txBody>
      </p:sp>
    </p:spTree>
    <p:extLst>
      <p:ext uri="{BB962C8B-B14F-4D97-AF65-F5344CB8AC3E}">
        <p14:creationId xmlns:p14="http://schemas.microsoft.com/office/powerpoint/2010/main" val="2636545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30</a:t>
            </a:fld>
            <a:endParaRPr lang="zh-CN" altLang="en-US"/>
          </a:p>
        </p:txBody>
      </p:sp>
    </p:spTree>
    <p:extLst>
      <p:ext uri="{BB962C8B-B14F-4D97-AF65-F5344CB8AC3E}">
        <p14:creationId xmlns:p14="http://schemas.microsoft.com/office/powerpoint/2010/main" val="3079273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主要分为两个阶段：试验性探查阶段，精确估计真值阶段</a:t>
            </a:r>
          </a:p>
        </p:txBody>
      </p:sp>
      <p:sp>
        <p:nvSpPr>
          <p:cNvPr id="4" name="灯片编号占位符 3"/>
          <p:cNvSpPr>
            <a:spLocks noGrp="1"/>
          </p:cNvSpPr>
          <p:nvPr>
            <p:ph type="sldNum" sz="quarter" idx="5"/>
          </p:nvPr>
        </p:nvSpPr>
        <p:spPr/>
        <p:txBody>
          <a:bodyPr/>
          <a:lstStyle/>
          <a:p>
            <a:fld id="{955A6663-91BF-4866-80FB-87B5415C709F}" type="slidenum">
              <a:rPr lang="zh-CN" altLang="en-US" smtClean="0"/>
              <a:t>5</a:t>
            </a:fld>
            <a:endParaRPr lang="zh-CN" altLang="en-US"/>
          </a:p>
        </p:txBody>
      </p:sp>
    </p:spTree>
    <p:extLst>
      <p:ext uri="{BB962C8B-B14F-4D97-AF65-F5344CB8AC3E}">
        <p14:creationId xmlns:p14="http://schemas.microsoft.com/office/powerpoint/2010/main" val="2426785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31</a:t>
            </a:fld>
            <a:endParaRPr lang="zh-CN" altLang="en-US"/>
          </a:p>
        </p:txBody>
      </p:sp>
    </p:spTree>
    <p:extLst>
      <p:ext uri="{BB962C8B-B14F-4D97-AF65-F5344CB8AC3E}">
        <p14:creationId xmlns:p14="http://schemas.microsoft.com/office/powerpoint/2010/main" val="381068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32</a:t>
            </a:fld>
            <a:endParaRPr lang="zh-CN" altLang="en-US"/>
          </a:p>
        </p:txBody>
      </p:sp>
    </p:spTree>
    <p:extLst>
      <p:ext uri="{BB962C8B-B14F-4D97-AF65-F5344CB8AC3E}">
        <p14:creationId xmlns:p14="http://schemas.microsoft.com/office/powerpoint/2010/main" val="321623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10"/>
          </p:nvPr>
        </p:nvSpPr>
        <p:spPr/>
        <p:txBody>
          <a:bodyPr/>
          <a:lstStyle/>
          <a:p>
            <a:fld id="{4B935E87-F321-44EE-9A27-D29C28F3A52A}"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10"/>
          </p:nvPr>
        </p:nvSpPr>
        <p:spPr/>
        <p:txBody>
          <a:bodyPr/>
          <a:lstStyle/>
          <a:p>
            <a:fld id="{4B935E87-F321-44EE-9A27-D29C28F3A52A}" type="slidenum">
              <a:rPr lang="zh-CN" altLang="en-US" smtClean="0"/>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35E87-F321-44EE-9A27-D29C28F3A52A}" type="slidenum">
              <a:rPr lang="zh-CN" altLang="en-US" smtClean="0"/>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10"/>
          </p:nvPr>
        </p:nvSpPr>
        <p:spPr/>
        <p:txBody>
          <a:bodyPr/>
          <a:lstStyle/>
          <a:p>
            <a:fld id="{4B935E87-F321-44EE-9A27-D29C28F3A52A}"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A1A1A"/>
                </a:solidFill>
                <a:effectLst/>
                <a:latin typeface="-apple-system"/>
              </a:rPr>
              <a:t>log likelihood function</a:t>
            </a:r>
            <a:r>
              <a:rPr lang="zh-CN" altLang="en-US" b="0" i="0" dirty="0">
                <a:solidFill>
                  <a:srgbClr val="1A1A1A"/>
                </a:solidFill>
                <a:effectLst/>
                <a:latin typeface="-apple-system"/>
              </a:rPr>
              <a:t>，它越平而宽，就代表我们对于参数估计的能力越差，它高而窄，就代表我们对于参数估计的能力越好，也就是信息量越大</a:t>
            </a:r>
            <a:endParaRPr lang="zh-CN" altLang="en-US" dirty="0"/>
          </a:p>
        </p:txBody>
      </p:sp>
      <p:sp>
        <p:nvSpPr>
          <p:cNvPr id="4" name="灯片编号占位符 3"/>
          <p:cNvSpPr>
            <a:spLocks noGrp="1"/>
          </p:cNvSpPr>
          <p:nvPr>
            <p:ph type="sldNum" sz="quarter" idx="5"/>
          </p:nvPr>
        </p:nvSpPr>
        <p:spPr/>
        <p:txBody>
          <a:bodyPr/>
          <a:lstStyle/>
          <a:p>
            <a:fld id="{955A6663-91BF-4866-80FB-87B5415C709F}" type="slidenum">
              <a:rPr lang="zh-CN" altLang="en-US" smtClean="0"/>
              <a:t>13</a:t>
            </a:fld>
            <a:endParaRPr lang="zh-CN" altLang="en-US"/>
          </a:p>
        </p:txBody>
      </p:sp>
    </p:spTree>
    <p:extLst>
      <p:ext uri="{BB962C8B-B14F-4D97-AF65-F5344CB8AC3E}">
        <p14:creationId xmlns:p14="http://schemas.microsoft.com/office/powerpoint/2010/main" val="2379032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PingFang SC"/>
              </a:rPr>
              <a:t>最优的试卷组合应该给与尽可能极端的后验概率（即最小化信息熵）。例如，当学生答对时，难题优于易题（</a:t>
            </a:r>
            <a:r>
              <a:rPr lang="en-US" altLang="zh-CN" b="0" i="0" dirty="0">
                <a:solidFill>
                  <a:srgbClr val="333333"/>
                </a:solidFill>
                <a:effectLst/>
                <a:latin typeface="PingFang SC"/>
              </a:rPr>
              <a:t>100%&gt;50%</a:t>
            </a:r>
            <a:r>
              <a:rPr lang="zh-CN" altLang="en-US" b="0" i="0" dirty="0">
                <a:solidFill>
                  <a:srgbClr val="333333"/>
                </a:solidFill>
                <a:effectLst/>
                <a:latin typeface="PingFang SC"/>
              </a:rPr>
              <a:t>）。</a:t>
            </a:r>
            <a:endParaRPr lang="zh-CN" altLang="en-US" dirty="0"/>
          </a:p>
        </p:txBody>
      </p:sp>
      <p:sp>
        <p:nvSpPr>
          <p:cNvPr id="4" name="灯片编号占位符 3"/>
          <p:cNvSpPr>
            <a:spLocks noGrp="1"/>
          </p:cNvSpPr>
          <p:nvPr>
            <p:ph type="sldNum" sz="quarter" idx="5"/>
          </p:nvPr>
        </p:nvSpPr>
        <p:spPr/>
        <p:txBody>
          <a:bodyPr/>
          <a:lstStyle/>
          <a:p>
            <a:fld id="{955A6663-91BF-4866-80FB-87B5415C709F}" type="slidenum">
              <a:rPr lang="zh-CN" altLang="en-US" smtClean="0"/>
              <a:t>14</a:t>
            </a:fld>
            <a:endParaRPr lang="zh-CN" altLang="en-US"/>
          </a:p>
        </p:txBody>
      </p:sp>
    </p:spTree>
    <p:extLst>
      <p:ext uri="{BB962C8B-B14F-4D97-AF65-F5344CB8AC3E}">
        <p14:creationId xmlns:p14="http://schemas.microsoft.com/office/powerpoint/2010/main" val="3423771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大概几个流派</a:t>
            </a:r>
          </a:p>
        </p:txBody>
      </p:sp>
      <p:sp>
        <p:nvSpPr>
          <p:cNvPr id="4" name="灯片编号占位符 3"/>
          <p:cNvSpPr>
            <a:spLocks noGrp="1"/>
          </p:cNvSpPr>
          <p:nvPr>
            <p:ph type="sldNum" sz="quarter" idx="10"/>
          </p:nvPr>
        </p:nvSpPr>
        <p:spPr/>
        <p:txBody>
          <a:bodyPr/>
          <a:lstStyle/>
          <a:p>
            <a:fld id="{F9E1B693-632D-4080-9CF6-EA28B66DC801}" type="slidenum">
              <a:rPr lang="zh-CN" altLang="en-US" smtClean="0"/>
              <a:t>20</a:t>
            </a:fld>
            <a:endParaRPr lang="zh-CN" altLang="en-US"/>
          </a:p>
        </p:txBody>
      </p:sp>
    </p:spTree>
    <p:extLst>
      <p:ext uri="{BB962C8B-B14F-4D97-AF65-F5344CB8AC3E}">
        <p14:creationId xmlns:p14="http://schemas.microsoft.com/office/powerpoint/2010/main" val="3342582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1C766-57C1-47AB-A7A5-A0C6B479A2E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090D762-E30A-4B03-96BC-BE2E9A9E2C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71A551-82A2-414A-84DD-697006CD6ED3}"/>
              </a:ext>
            </a:extLst>
          </p:cNvPr>
          <p:cNvSpPr>
            <a:spLocks noGrp="1"/>
          </p:cNvSpPr>
          <p:nvPr>
            <p:ph type="dt" sz="half" idx="10"/>
          </p:nvPr>
        </p:nvSpPr>
        <p:spPr/>
        <p:txBody>
          <a:bodyPr/>
          <a:lstStyle/>
          <a:p>
            <a:fld id="{F98368E4-45BF-4028-B74F-80EAE491902C}" type="datetimeFigureOut">
              <a:rPr lang="zh-CN" altLang="en-US" smtClean="0"/>
              <a:t>2020/8/28</a:t>
            </a:fld>
            <a:endParaRPr lang="zh-CN" altLang="en-US"/>
          </a:p>
        </p:txBody>
      </p:sp>
      <p:sp>
        <p:nvSpPr>
          <p:cNvPr id="5" name="页脚占位符 4">
            <a:extLst>
              <a:ext uri="{FF2B5EF4-FFF2-40B4-BE49-F238E27FC236}">
                <a16:creationId xmlns:a16="http://schemas.microsoft.com/office/drawing/2014/main" id="{0EBC9204-006B-453A-ACA9-13C74D95BF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ECE3E6-E124-4E93-9B5D-C550F377A3F0}"/>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371796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28665-7AD2-4A24-9092-8F0D842A400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005D588-57B3-45CD-BFE3-FEEACFF85B2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0EAE99-D8EE-4745-9FD6-1944825D9B5D}"/>
              </a:ext>
            </a:extLst>
          </p:cNvPr>
          <p:cNvSpPr>
            <a:spLocks noGrp="1"/>
          </p:cNvSpPr>
          <p:nvPr>
            <p:ph type="dt" sz="half" idx="10"/>
          </p:nvPr>
        </p:nvSpPr>
        <p:spPr/>
        <p:txBody>
          <a:bodyPr/>
          <a:lstStyle/>
          <a:p>
            <a:fld id="{F98368E4-45BF-4028-B74F-80EAE491902C}" type="datetimeFigureOut">
              <a:rPr lang="zh-CN" altLang="en-US" smtClean="0"/>
              <a:t>2020/8/28</a:t>
            </a:fld>
            <a:endParaRPr lang="zh-CN" altLang="en-US"/>
          </a:p>
        </p:txBody>
      </p:sp>
      <p:sp>
        <p:nvSpPr>
          <p:cNvPr id="5" name="页脚占位符 4">
            <a:extLst>
              <a:ext uri="{FF2B5EF4-FFF2-40B4-BE49-F238E27FC236}">
                <a16:creationId xmlns:a16="http://schemas.microsoft.com/office/drawing/2014/main" id="{D0955788-9C72-414E-A5AD-04C3111A04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9FC5E1-27E1-4CAE-B0D6-DB13C57508DB}"/>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3441347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53CDD0-931A-47B5-B443-A763BA93AD8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0B31FEA-007B-4378-A3B9-EBFC668EA5F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2F4C8A-6EA5-40B1-94F3-6F331E91B93D}"/>
              </a:ext>
            </a:extLst>
          </p:cNvPr>
          <p:cNvSpPr>
            <a:spLocks noGrp="1"/>
          </p:cNvSpPr>
          <p:nvPr>
            <p:ph type="dt" sz="half" idx="10"/>
          </p:nvPr>
        </p:nvSpPr>
        <p:spPr/>
        <p:txBody>
          <a:bodyPr/>
          <a:lstStyle/>
          <a:p>
            <a:fld id="{F98368E4-45BF-4028-B74F-80EAE491902C}" type="datetimeFigureOut">
              <a:rPr lang="zh-CN" altLang="en-US" smtClean="0"/>
              <a:t>2020/8/28</a:t>
            </a:fld>
            <a:endParaRPr lang="zh-CN" altLang="en-US"/>
          </a:p>
        </p:txBody>
      </p:sp>
      <p:sp>
        <p:nvSpPr>
          <p:cNvPr id="5" name="页脚占位符 4">
            <a:extLst>
              <a:ext uri="{FF2B5EF4-FFF2-40B4-BE49-F238E27FC236}">
                <a16:creationId xmlns:a16="http://schemas.microsoft.com/office/drawing/2014/main" id="{75D0E319-1F75-48BA-9F2F-9B58B49090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88A5C2-F8B7-427F-A6E9-223000432DE7}"/>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233243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17E5F-EB6F-4FDB-8487-E3A40C1A89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84990E-7AE5-4584-90A3-BF053184DC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AE4D7C-3884-4999-95AC-48C6677DFF71}"/>
              </a:ext>
            </a:extLst>
          </p:cNvPr>
          <p:cNvSpPr>
            <a:spLocks noGrp="1"/>
          </p:cNvSpPr>
          <p:nvPr>
            <p:ph type="dt" sz="half" idx="10"/>
          </p:nvPr>
        </p:nvSpPr>
        <p:spPr/>
        <p:txBody>
          <a:bodyPr/>
          <a:lstStyle/>
          <a:p>
            <a:fld id="{F98368E4-45BF-4028-B74F-80EAE491902C}" type="datetimeFigureOut">
              <a:rPr lang="zh-CN" altLang="en-US" smtClean="0"/>
              <a:t>2020/8/28</a:t>
            </a:fld>
            <a:endParaRPr lang="zh-CN" altLang="en-US"/>
          </a:p>
        </p:txBody>
      </p:sp>
      <p:sp>
        <p:nvSpPr>
          <p:cNvPr id="5" name="页脚占位符 4">
            <a:extLst>
              <a:ext uri="{FF2B5EF4-FFF2-40B4-BE49-F238E27FC236}">
                <a16:creationId xmlns:a16="http://schemas.microsoft.com/office/drawing/2014/main" id="{3CBA6A8D-B4A0-4D1D-B17F-01359FD262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167550-8727-4A0A-AD62-36468AEBBB33}"/>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253143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1A7488-1EBA-4537-B853-2C2CA5965B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063FF24-AD74-4E16-BD3B-2B3A19028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4302CB-6FD3-4B36-ADE4-BA09EADDA8D9}"/>
              </a:ext>
            </a:extLst>
          </p:cNvPr>
          <p:cNvSpPr>
            <a:spLocks noGrp="1"/>
          </p:cNvSpPr>
          <p:nvPr>
            <p:ph type="dt" sz="half" idx="10"/>
          </p:nvPr>
        </p:nvSpPr>
        <p:spPr/>
        <p:txBody>
          <a:bodyPr/>
          <a:lstStyle/>
          <a:p>
            <a:fld id="{F98368E4-45BF-4028-B74F-80EAE491902C}" type="datetimeFigureOut">
              <a:rPr lang="zh-CN" altLang="en-US" smtClean="0"/>
              <a:t>2020/8/28</a:t>
            </a:fld>
            <a:endParaRPr lang="zh-CN" altLang="en-US"/>
          </a:p>
        </p:txBody>
      </p:sp>
      <p:sp>
        <p:nvSpPr>
          <p:cNvPr id="5" name="页脚占位符 4">
            <a:extLst>
              <a:ext uri="{FF2B5EF4-FFF2-40B4-BE49-F238E27FC236}">
                <a16:creationId xmlns:a16="http://schemas.microsoft.com/office/drawing/2014/main" id="{13EC9A32-872B-405E-B3AD-F5E74DF002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A6AAAD-1D06-4702-BE56-31E48713CA16}"/>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166114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86AB2-A5D4-45B9-92FD-D410B2CCCE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D199E2-2750-4489-96B3-68D3F3980CB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67254EE-2C60-461C-96D0-65BBC621204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CD6B0A-87C3-4700-A2A9-93079CCBE994}"/>
              </a:ext>
            </a:extLst>
          </p:cNvPr>
          <p:cNvSpPr>
            <a:spLocks noGrp="1"/>
          </p:cNvSpPr>
          <p:nvPr>
            <p:ph type="dt" sz="half" idx="10"/>
          </p:nvPr>
        </p:nvSpPr>
        <p:spPr/>
        <p:txBody>
          <a:bodyPr/>
          <a:lstStyle/>
          <a:p>
            <a:fld id="{F98368E4-45BF-4028-B74F-80EAE491902C}" type="datetimeFigureOut">
              <a:rPr lang="zh-CN" altLang="en-US" smtClean="0"/>
              <a:t>2020/8/28</a:t>
            </a:fld>
            <a:endParaRPr lang="zh-CN" altLang="en-US"/>
          </a:p>
        </p:txBody>
      </p:sp>
      <p:sp>
        <p:nvSpPr>
          <p:cNvPr id="6" name="页脚占位符 5">
            <a:extLst>
              <a:ext uri="{FF2B5EF4-FFF2-40B4-BE49-F238E27FC236}">
                <a16:creationId xmlns:a16="http://schemas.microsoft.com/office/drawing/2014/main" id="{0DC45978-6B36-46B7-8989-1D748377F1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85E7AF-ECE4-4A67-B3F1-831134301E09}"/>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1719446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5BCE7-72DD-480A-BCAD-520DD3EC6A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92F15E4-57A3-40F3-A172-094286546C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1B071B9-9192-4871-A516-625C0BE6A9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339083B-AF66-4F64-A815-01EAB6404B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EDBD49C-41CB-4D43-BA41-CA570E123F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16A29B1-10A1-4316-BEA3-CCF115BCB73D}"/>
              </a:ext>
            </a:extLst>
          </p:cNvPr>
          <p:cNvSpPr>
            <a:spLocks noGrp="1"/>
          </p:cNvSpPr>
          <p:nvPr>
            <p:ph type="dt" sz="half" idx="10"/>
          </p:nvPr>
        </p:nvSpPr>
        <p:spPr/>
        <p:txBody>
          <a:bodyPr/>
          <a:lstStyle/>
          <a:p>
            <a:fld id="{F98368E4-45BF-4028-B74F-80EAE491902C}" type="datetimeFigureOut">
              <a:rPr lang="zh-CN" altLang="en-US" smtClean="0"/>
              <a:t>2020/8/28</a:t>
            </a:fld>
            <a:endParaRPr lang="zh-CN" altLang="en-US"/>
          </a:p>
        </p:txBody>
      </p:sp>
      <p:sp>
        <p:nvSpPr>
          <p:cNvPr id="8" name="页脚占位符 7">
            <a:extLst>
              <a:ext uri="{FF2B5EF4-FFF2-40B4-BE49-F238E27FC236}">
                <a16:creationId xmlns:a16="http://schemas.microsoft.com/office/drawing/2014/main" id="{08495A5D-2DD7-4C35-8CF6-AEB5F26149B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87EEF5-2E59-4BAD-9330-1A002692775A}"/>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238573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221CA-025E-4AE3-B940-A3419BEFF0C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0A70DA5-B7AB-4E09-B603-784A5F3EA6D3}"/>
              </a:ext>
            </a:extLst>
          </p:cNvPr>
          <p:cNvSpPr>
            <a:spLocks noGrp="1"/>
          </p:cNvSpPr>
          <p:nvPr>
            <p:ph type="dt" sz="half" idx="10"/>
          </p:nvPr>
        </p:nvSpPr>
        <p:spPr/>
        <p:txBody>
          <a:bodyPr/>
          <a:lstStyle/>
          <a:p>
            <a:fld id="{F98368E4-45BF-4028-B74F-80EAE491902C}" type="datetimeFigureOut">
              <a:rPr lang="zh-CN" altLang="en-US" smtClean="0"/>
              <a:t>2020/8/28</a:t>
            </a:fld>
            <a:endParaRPr lang="zh-CN" altLang="en-US"/>
          </a:p>
        </p:txBody>
      </p:sp>
      <p:sp>
        <p:nvSpPr>
          <p:cNvPr id="4" name="页脚占位符 3">
            <a:extLst>
              <a:ext uri="{FF2B5EF4-FFF2-40B4-BE49-F238E27FC236}">
                <a16:creationId xmlns:a16="http://schemas.microsoft.com/office/drawing/2014/main" id="{31B5CBDF-747B-4B06-BC72-C24BD5EC7F6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26B27D0-B869-4BA3-A23E-554466BEBEB0}"/>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233644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3379014-B8CD-4112-B1CB-3274D18D8944}"/>
              </a:ext>
            </a:extLst>
          </p:cNvPr>
          <p:cNvSpPr>
            <a:spLocks noGrp="1"/>
          </p:cNvSpPr>
          <p:nvPr>
            <p:ph type="dt" sz="half" idx="10"/>
          </p:nvPr>
        </p:nvSpPr>
        <p:spPr/>
        <p:txBody>
          <a:bodyPr/>
          <a:lstStyle/>
          <a:p>
            <a:fld id="{F98368E4-45BF-4028-B74F-80EAE491902C}" type="datetimeFigureOut">
              <a:rPr lang="zh-CN" altLang="en-US" smtClean="0"/>
              <a:t>2020/8/28</a:t>
            </a:fld>
            <a:endParaRPr lang="zh-CN" altLang="en-US"/>
          </a:p>
        </p:txBody>
      </p:sp>
      <p:sp>
        <p:nvSpPr>
          <p:cNvPr id="3" name="页脚占位符 2">
            <a:extLst>
              <a:ext uri="{FF2B5EF4-FFF2-40B4-BE49-F238E27FC236}">
                <a16:creationId xmlns:a16="http://schemas.microsoft.com/office/drawing/2014/main" id="{E8079EAB-F651-42F2-BBDD-AF14C3B3F02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DAC26E9-13A9-47E2-B68B-BCC654DFF81D}"/>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311248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E13C3-BE83-4E3E-959C-ACD929B8BF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10764B9-033F-46F0-ACF1-B08E4E1DE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CD5B371-98F4-46EB-9AA8-56DBF173B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56ABF9-6267-4F97-BFB7-D3A379CBCE4C}"/>
              </a:ext>
            </a:extLst>
          </p:cNvPr>
          <p:cNvSpPr>
            <a:spLocks noGrp="1"/>
          </p:cNvSpPr>
          <p:nvPr>
            <p:ph type="dt" sz="half" idx="10"/>
          </p:nvPr>
        </p:nvSpPr>
        <p:spPr/>
        <p:txBody>
          <a:bodyPr/>
          <a:lstStyle/>
          <a:p>
            <a:fld id="{F98368E4-45BF-4028-B74F-80EAE491902C}" type="datetimeFigureOut">
              <a:rPr lang="zh-CN" altLang="en-US" smtClean="0"/>
              <a:t>2020/8/28</a:t>
            </a:fld>
            <a:endParaRPr lang="zh-CN" altLang="en-US"/>
          </a:p>
        </p:txBody>
      </p:sp>
      <p:sp>
        <p:nvSpPr>
          <p:cNvPr id="6" name="页脚占位符 5">
            <a:extLst>
              <a:ext uri="{FF2B5EF4-FFF2-40B4-BE49-F238E27FC236}">
                <a16:creationId xmlns:a16="http://schemas.microsoft.com/office/drawing/2014/main" id="{753D6553-8D42-4381-8065-08EE79B401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D5BC9F-911F-4BE3-9771-9F503358F8EA}"/>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734721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43DCA-F1C2-4CF4-BCCF-3FC18FB75A8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C2403EB-7076-4C8C-A76C-2A0D987C8B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E288F15-DAAC-4002-B2DE-AD65CFCCE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0BD913-CF96-4E2F-A1D7-D3FDDDADF78E}"/>
              </a:ext>
            </a:extLst>
          </p:cNvPr>
          <p:cNvSpPr>
            <a:spLocks noGrp="1"/>
          </p:cNvSpPr>
          <p:nvPr>
            <p:ph type="dt" sz="half" idx="10"/>
          </p:nvPr>
        </p:nvSpPr>
        <p:spPr/>
        <p:txBody>
          <a:bodyPr/>
          <a:lstStyle/>
          <a:p>
            <a:fld id="{F98368E4-45BF-4028-B74F-80EAE491902C}" type="datetimeFigureOut">
              <a:rPr lang="zh-CN" altLang="en-US" smtClean="0"/>
              <a:t>2020/8/28</a:t>
            </a:fld>
            <a:endParaRPr lang="zh-CN" altLang="en-US"/>
          </a:p>
        </p:txBody>
      </p:sp>
      <p:sp>
        <p:nvSpPr>
          <p:cNvPr id="6" name="页脚占位符 5">
            <a:extLst>
              <a:ext uri="{FF2B5EF4-FFF2-40B4-BE49-F238E27FC236}">
                <a16:creationId xmlns:a16="http://schemas.microsoft.com/office/drawing/2014/main" id="{BE406BD1-8C85-4593-A49A-F0F6085BCE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089CD6-6142-45D5-9CD9-88A11E0B22F5}"/>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1679279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51599A8-8836-44B8-BB07-4EEF82B7B5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7C4B721-4129-4534-8BE5-73AA603EB0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FB7168-A92B-4F94-A7CB-DEEC6B8427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368E4-45BF-4028-B74F-80EAE491902C}" type="datetimeFigureOut">
              <a:rPr lang="zh-CN" altLang="en-US" smtClean="0"/>
              <a:t>2020/8/28</a:t>
            </a:fld>
            <a:endParaRPr lang="zh-CN" altLang="en-US"/>
          </a:p>
        </p:txBody>
      </p:sp>
      <p:sp>
        <p:nvSpPr>
          <p:cNvPr id="5" name="页脚占位符 4">
            <a:extLst>
              <a:ext uri="{FF2B5EF4-FFF2-40B4-BE49-F238E27FC236}">
                <a16:creationId xmlns:a16="http://schemas.microsoft.com/office/drawing/2014/main" id="{8D357E3E-46B8-4847-B304-40CA781503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19CA52C-A864-4232-8871-9C66F1FDF5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901394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80.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3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50.png"/><Relationship Id="rId7" Type="http://schemas.openxmlformats.org/officeDocument/2006/relationships/image" Target="../media/image19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70.png"/><Relationship Id="rId10" Type="http://schemas.openxmlformats.org/officeDocument/2006/relationships/image" Target="../media/image220.png"/><Relationship Id="rId4" Type="http://schemas.openxmlformats.org/officeDocument/2006/relationships/image" Target="../media/image160.png"/><Relationship Id="rId9" Type="http://schemas.openxmlformats.org/officeDocument/2006/relationships/image" Target="../media/image210.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7.emf"/><Relationship Id="rId4"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4.bin"/><Relationship Id="rId18" Type="http://schemas.openxmlformats.org/officeDocument/2006/relationships/image" Target="../media/image43.wmf"/><Relationship Id="rId3" Type="http://schemas.openxmlformats.org/officeDocument/2006/relationships/tags" Target="../tags/tag4.xml"/><Relationship Id="rId7" Type="http://schemas.openxmlformats.org/officeDocument/2006/relationships/oleObject" Target="../embeddings/oleObject1.bin"/><Relationship Id="rId12" Type="http://schemas.openxmlformats.org/officeDocument/2006/relationships/image" Target="../media/image40.wmf"/><Relationship Id="rId17" Type="http://schemas.openxmlformats.org/officeDocument/2006/relationships/oleObject" Target="../embeddings/oleObject6.bin"/><Relationship Id="rId2" Type="http://schemas.openxmlformats.org/officeDocument/2006/relationships/tags" Target="../tags/tag3.xml"/><Relationship Id="rId16" Type="http://schemas.openxmlformats.org/officeDocument/2006/relationships/image" Target="../media/image42.wmf"/><Relationship Id="rId1" Type="http://schemas.openxmlformats.org/officeDocument/2006/relationships/vmlDrawing" Target="../drawings/vmlDrawing1.vml"/><Relationship Id="rId6" Type="http://schemas.openxmlformats.org/officeDocument/2006/relationships/image" Target="../media/image300.png"/><Relationship Id="rId11" Type="http://schemas.openxmlformats.org/officeDocument/2006/relationships/oleObject" Target="../embeddings/oleObject3.bin"/><Relationship Id="rId5" Type="http://schemas.openxmlformats.org/officeDocument/2006/relationships/notesSlide" Target="../notesSlides/notesSlide18.xml"/><Relationship Id="rId15" Type="http://schemas.openxmlformats.org/officeDocument/2006/relationships/oleObject" Target="../embeddings/oleObject5.bin"/><Relationship Id="rId10" Type="http://schemas.openxmlformats.org/officeDocument/2006/relationships/image" Target="../media/image39.wmf"/><Relationship Id="rId19" Type="http://schemas.openxmlformats.org/officeDocument/2006/relationships/image" Target="../media/image44.png"/><Relationship Id="rId4" Type="http://schemas.openxmlformats.org/officeDocument/2006/relationships/slideLayout" Target="../slideLayouts/slideLayout7.xml"/><Relationship Id="rId9" Type="http://schemas.openxmlformats.org/officeDocument/2006/relationships/oleObject" Target="../embeddings/oleObject2.bin"/><Relationship Id="rId14" Type="http://schemas.openxmlformats.org/officeDocument/2006/relationships/image" Target="../media/image41.w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45.png"/><Relationship Id="rId4"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47706-4612-4FE9-9F99-660125D5CF73}"/>
              </a:ext>
            </a:extLst>
          </p:cNvPr>
          <p:cNvSpPr>
            <a:spLocks noGrp="1"/>
          </p:cNvSpPr>
          <p:nvPr>
            <p:ph type="ctrTitle"/>
          </p:nvPr>
        </p:nvSpPr>
        <p:spPr/>
        <p:txBody>
          <a:bodyPr>
            <a:normAutofit/>
          </a:bodyPr>
          <a:lstStyle/>
          <a:p>
            <a:r>
              <a:rPr lang="en-US" altLang="zh-CN" sz="4400" dirty="0"/>
              <a:t>COMPUTERIZED ADAPTIVE TESTING</a:t>
            </a:r>
            <a:br>
              <a:rPr lang="en-US" altLang="zh-CN" sz="4400" dirty="0"/>
            </a:br>
            <a:r>
              <a:rPr lang="zh-CN" altLang="en-US" sz="4400" dirty="0"/>
              <a:t>（</a:t>
            </a:r>
            <a:r>
              <a:rPr lang="en-US" altLang="zh-CN" sz="4400" dirty="0"/>
              <a:t>CAT</a:t>
            </a:r>
            <a:r>
              <a:rPr lang="zh-CN" altLang="en-US" sz="4400" dirty="0"/>
              <a:t>）分享（一）</a:t>
            </a:r>
          </a:p>
        </p:txBody>
      </p:sp>
      <p:sp>
        <p:nvSpPr>
          <p:cNvPr id="3" name="副标题 2">
            <a:extLst>
              <a:ext uri="{FF2B5EF4-FFF2-40B4-BE49-F238E27FC236}">
                <a16:creationId xmlns:a16="http://schemas.microsoft.com/office/drawing/2014/main" id="{3D0404E2-EEE4-4E93-B284-FA41A7F6DFF7}"/>
              </a:ext>
            </a:extLst>
          </p:cNvPr>
          <p:cNvSpPr>
            <a:spLocks noGrp="1"/>
          </p:cNvSpPr>
          <p:nvPr>
            <p:ph type="subTitle" idx="1"/>
          </p:nvPr>
        </p:nvSpPr>
        <p:spPr>
          <a:xfrm>
            <a:off x="1608841" y="3602038"/>
            <a:ext cx="9144000" cy="1655762"/>
          </a:xfrm>
        </p:spPr>
        <p:txBody>
          <a:bodyPr/>
          <a:lstStyle/>
          <a:p>
            <a:r>
              <a:rPr lang="zh-CN" altLang="en-US" dirty="0"/>
              <a:t>曾毅 </a:t>
            </a:r>
            <a:r>
              <a:rPr lang="en-US" altLang="zh-CN" dirty="0"/>
              <a:t>2020/8/28</a:t>
            </a:r>
            <a:endParaRPr lang="zh-CN" altLang="en-US" dirty="0"/>
          </a:p>
        </p:txBody>
      </p:sp>
    </p:spTree>
    <p:extLst>
      <p:ext uri="{BB962C8B-B14F-4D97-AF65-F5344CB8AC3E}">
        <p14:creationId xmlns:p14="http://schemas.microsoft.com/office/powerpoint/2010/main" val="105828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88" y="55114"/>
            <a:ext cx="1107996" cy="369332"/>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教育背景</a:t>
            </a:r>
          </a:p>
        </p:txBody>
      </p:sp>
      <p:sp>
        <p:nvSpPr>
          <p:cNvPr id="32" name="矩形 31"/>
          <p:cNvSpPr>
            <a:spLocks noChangeArrowheads="1"/>
          </p:cNvSpPr>
          <p:nvPr/>
        </p:nvSpPr>
        <p:spPr bwMode="auto">
          <a:xfrm>
            <a:off x="359803" y="1142881"/>
            <a:ext cx="5736197"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a:lnSpc>
                <a:spcPct val="120000"/>
              </a:lnSpc>
              <a:buClr>
                <a:schemeClr val="accent5"/>
              </a:buClr>
              <a:buSzPct val="80000"/>
              <a:buFont typeface="Wingdings" panose="05000000000000000000" pitchFamily="2" charset="2"/>
              <a:buChar char="n"/>
              <a:defRPr/>
            </a:pPr>
            <a:r>
              <a:rPr lang="zh-CN" sz="2400" b="1" dirty="0">
                <a:latin typeface="微软雅黑" panose="020B0503020204020204" pitchFamily="34" charset="-122"/>
                <a:ea typeface="微软雅黑" panose="020B0503020204020204" pitchFamily="34" charset="-122"/>
              </a:rPr>
              <a:t>传统的认知诊断模型</a:t>
            </a:r>
          </a:p>
        </p:txBody>
      </p:sp>
      <p:sp>
        <p:nvSpPr>
          <p:cNvPr id="299013" name="内容占位符 2"/>
          <p:cNvSpPr>
            <a:spLocks noGrp="1"/>
          </p:cNvSpPr>
          <p:nvPr/>
        </p:nvSpPr>
        <p:spPr bwMode="auto">
          <a:xfrm>
            <a:off x="0" y="1797464"/>
            <a:ext cx="8866188"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405" indent="-319405">
              <a:defRPr>
                <a:solidFill>
                  <a:schemeClr val="tx1"/>
                </a:solidFill>
                <a:latin typeface="Arial" panose="020B0604020202020204" pitchFamily="34" charset="0"/>
                <a:ea typeface="宋体" panose="02010600030101010101" pitchFamily="2" charset="-122"/>
              </a:defRPr>
            </a:lvl1pPr>
            <a:lvl2pPr marL="640080" indent="-273050">
              <a:defRPr>
                <a:solidFill>
                  <a:schemeClr val="tx1"/>
                </a:solidFill>
                <a:latin typeface="Arial" panose="020B0604020202020204" pitchFamily="34" charset="0"/>
                <a:ea typeface="宋体" panose="02010600030101010101" pitchFamily="2" charset="-122"/>
              </a:defRPr>
            </a:lvl2pPr>
            <a:lvl3pPr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09930" lvl="1" indent="-342900" eaLnBrk="1" hangingPunct="1">
              <a:spcBef>
                <a:spcPts val="550"/>
              </a:spcBef>
              <a:buClr>
                <a:schemeClr val="accent5"/>
              </a:buClr>
              <a:buSzPct val="70000"/>
              <a:buFont typeface="Wingdings" panose="05000000000000000000" pitchFamily="2" charset="2"/>
              <a:buChar char="p"/>
              <a:defRPr/>
            </a:pPr>
            <a:r>
              <a:rPr lang="zh-CN" altLang="en-US" sz="2200" dirty="0">
                <a:solidFill>
                  <a:srgbClr val="000000"/>
                </a:solidFill>
                <a:latin typeface="微软雅黑" panose="020B0503020204020204" pitchFamily="34" charset="-122"/>
                <a:ea typeface="微软雅黑" panose="020B0503020204020204" pitchFamily="34" charset="-122"/>
              </a:rPr>
              <a:t>项目反应理论</a:t>
            </a:r>
            <a:r>
              <a:rPr lang="en-US" altLang="zh-CN" sz="2200" dirty="0">
                <a:solidFill>
                  <a:srgbClr val="000000"/>
                </a:solidFill>
                <a:latin typeface="微软雅黑" panose="020B0503020204020204" pitchFamily="34" charset="-122"/>
                <a:ea typeface="微软雅黑" panose="020B0503020204020204" pitchFamily="34" charset="-122"/>
              </a:rPr>
              <a:t>(IRT)</a:t>
            </a:r>
          </a:p>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三参数模型</a:t>
            </a: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1670050" lvl="3" indent="-342900" eaLnBrk="1" hangingPunct="1">
              <a:spcBef>
                <a:spcPts val="550"/>
              </a:spcBef>
              <a:buClr>
                <a:schemeClr val="accent5"/>
              </a:buClr>
              <a:buSzPct val="70000"/>
              <a:buFont typeface="Wingdings" panose="05000000000000000000" pitchFamily="2" charset="2"/>
              <a:buChar char="p"/>
              <a:defRPr/>
            </a:pPr>
            <a:endParaRPr lang="en-US" altLang="zh-CN" dirty="0">
              <a:solidFill>
                <a:srgbClr val="000000"/>
              </a:solidFill>
              <a:latin typeface="微软雅黑" panose="020B0503020204020204" pitchFamily="34" charset="-122"/>
              <a:ea typeface="微软雅黑" panose="020B0503020204020204" pitchFamily="34" charset="-122"/>
            </a:endParaRPr>
          </a:p>
          <a:p>
            <a:pPr marL="1670050" lvl="3" indent="-342900" eaLnBrk="1" hangingPunct="1">
              <a:spcBef>
                <a:spcPts val="550"/>
              </a:spcBef>
              <a:buClr>
                <a:schemeClr val="accent5"/>
              </a:buClr>
              <a:buSzPct val="70000"/>
              <a:buFont typeface="Wingdings" panose="05000000000000000000" pitchFamily="2" charset="2"/>
              <a:buChar char="p"/>
              <a:defRPr/>
            </a:pPr>
            <a:endParaRPr lang="en-US" altLang="zh-CN" sz="2200" dirty="0">
              <a:solidFill>
                <a:srgbClr val="000000"/>
              </a:solidFill>
              <a:latin typeface="微软雅黑" panose="020B0503020204020204" pitchFamily="34" charset="-122"/>
              <a:ea typeface="微软雅黑" panose="020B0503020204020204" pitchFamily="34" charset="-122"/>
            </a:endParaRPr>
          </a:p>
          <a:p>
            <a:pPr lvl="1" eaLnBrk="1" hangingPunct="1">
              <a:spcBef>
                <a:spcPts val="550"/>
              </a:spcBef>
              <a:buClr>
                <a:srgbClr val="5B9BD5"/>
              </a:buClr>
              <a:buSzPct val="70000"/>
              <a:buFont typeface="Wingdings" panose="05000000000000000000" pitchFamily="2" charset="2"/>
              <a:buChar char="o"/>
              <a:defRPr/>
            </a:pPr>
            <a:endParaRPr lang="en-US" altLang="zh-CN" sz="2200" dirty="0">
              <a:solidFill>
                <a:srgbClr val="000000"/>
              </a:solidFill>
              <a:latin typeface="Palatino Linotype" panose="02040502050505030304" pitchFamily="18" charset="0"/>
              <a:ea typeface="华文仿宋" panose="02010600040101010101" pitchFamily="2" charset="-122"/>
            </a:endParaRPr>
          </a:p>
          <a:p>
            <a:pPr eaLnBrk="1" hangingPunct="1">
              <a:spcBef>
                <a:spcPts val="700"/>
              </a:spcBef>
              <a:buClr>
                <a:srgbClr val="ED7D31"/>
              </a:buClr>
              <a:buSzPct val="60000"/>
              <a:buFont typeface="Wingdings" panose="05000000000000000000" pitchFamily="2" charset="2"/>
              <a:buChar char=""/>
              <a:defRPr/>
            </a:pPr>
            <a:endParaRPr lang="en-US" altLang="zh-CN" sz="2800" dirty="0">
              <a:solidFill>
                <a:srgbClr val="000000"/>
              </a:solidFill>
              <a:latin typeface="Palatino Linotype" panose="02040502050505030304" pitchFamily="18" charset="0"/>
              <a:ea typeface="华文仿宋" panose="02010600040101010101" pitchFamily="2" charset="-122"/>
            </a:endParaRPr>
          </a:p>
          <a:p>
            <a:pPr eaLnBrk="1" hangingPunct="1">
              <a:spcBef>
                <a:spcPts val="700"/>
              </a:spcBef>
              <a:buClr>
                <a:srgbClr val="ED7D31"/>
              </a:buClr>
              <a:buSzPct val="60000"/>
              <a:buFont typeface="Wingdings" panose="05000000000000000000" pitchFamily="2" charset="2"/>
              <a:buChar char=""/>
              <a:defRPr/>
            </a:pPr>
            <a:endParaRPr lang="en-US" altLang="zh-CN" sz="2800" dirty="0">
              <a:solidFill>
                <a:srgbClr val="000000"/>
              </a:solidFill>
              <a:latin typeface="Palatino Linotype" panose="02040502050505030304" pitchFamily="18" charset="0"/>
              <a:ea typeface="华文仿宋" panose="02010600040101010101" pitchFamily="2" charset="-122"/>
            </a:endParaRPr>
          </a:p>
          <a:p>
            <a:pPr eaLnBrk="1" hangingPunct="1">
              <a:spcBef>
                <a:spcPts val="700"/>
              </a:spcBef>
              <a:buClr>
                <a:srgbClr val="ED7D31"/>
              </a:buClr>
              <a:buSzPct val="60000"/>
              <a:buFont typeface="Wingdings" panose="05000000000000000000" pitchFamily="2" charset="2"/>
              <a:buChar char=""/>
              <a:defRPr/>
            </a:pPr>
            <a:endParaRPr lang="zh-CN" altLang="en-US" sz="2800" dirty="0">
              <a:solidFill>
                <a:srgbClr val="000000"/>
              </a:solidFill>
              <a:latin typeface="Palatino Linotype" panose="02040502050505030304" pitchFamily="18" charset="0"/>
              <a:ea typeface="华文仿宋" panose="02010600040101010101" pitchFamily="2"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35" y="3599400"/>
            <a:ext cx="4804407" cy="728788"/>
          </a:xfrm>
          <a:prstGeom prst="rect">
            <a:avLst/>
          </a:prstGeom>
        </p:spPr>
      </p:pic>
      <p:grpSp>
        <p:nvGrpSpPr>
          <p:cNvPr id="10" name="组合 9"/>
          <p:cNvGrpSpPr/>
          <p:nvPr/>
        </p:nvGrpSpPr>
        <p:grpSpPr>
          <a:xfrm>
            <a:off x="3936057" y="3075432"/>
            <a:ext cx="1440160" cy="945580"/>
            <a:chOff x="3902589" y="2464340"/>
            <a:chExt cx="1440160" cy="945580"/>
          </a:xfrm>
        </p:grpSpPr>
        <p:sp>
          <p:nvSpPr>
            <p:cNvPr id="44" name="TextBox 15"/>
            <p:cNvSpPr txBox="1">
              <a:spLocks noChangeArrowheads="1"/>
            </p:cNvSpPr>
            <p:nvPr/>
          </p:nvSpPr>
          <p:spPr bwMode="auto">
            <a:xfrm>
              <a:off x="3902589" y="2464340"/>
              <a:ext cx="1440160"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dirty="0">
                  <a:solidFill>
                    <a:srgbClr val="000000"/>
                  </a:solidFill>
                  <a:latin typeface="微软雅黑" panose="020B0503020204020204" pitchFamily="34" charset="-122"/>
                  <a:ea typeface="微软雅黑" panose="020B0503020204020204" pitchFamily="34" charset="-122"/>
                </a:rPr>
                <a:t>学生的能力</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cxnSp>
          <p:nvCxnSpPr>
            <p:cNvPr id="45" name="直接箭头连接符 44"/>
            <p:cNvCxnSpPr/>
            <p:nvPr/>
          </p:nvCxnSpPr>
          <p:spPr>
            <a:xfrm flipH="1">
              <a:off x="4788024" y="2841045"/>
              <a:ext cx="73958" cy="56887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2313364" y="3211752"/>
            <a:ext cx="1296319" cy="616668"/>
            <a:chOff x="4187636" y="2603769"/>
            <a:chExt cx="1224672" cy="616668"/>
          </a:xfrm>
        </p:grpSpPr>
        <p:sp>
          <p:nvSpPr>
            <p:cNvPr id="47" name="TextBox 15"/>
            <p:cNvSpPr txBox="1">
              <a:spLocks noChangeArrowheads="1"/>
            </p:cNvSpPr>
            <p:nvPr/>
          </p:nvSpPr>
          <p:spPr bwMode="auto">
            <a:xfrm>
              <a:off x="4187636" y="2603769"/>
              <a:ext cx="1224672"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dirty="0">
                  <a:solidFill>
                    <a:srgbClr val="000000"/>
                  </a:solidFill>
                  <a:latin typeface="微软雅黑" panose="020B0503020204020204" pitchFamily="34" charset="-122"/>
                  <a:ea typeface="微软雅黑" panose="020B0503020204020204" pitchFamily="34" charset="-122"/>
                </a:rPr>
                <a:t>试题的猜测度</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cxnSp>
          <p:nvCxnSpPr>
            <p:cNvPr id="48" name="直接箭头连接符 47"/>
            <p:cNvCxnSpPr/>
            <p:nvPr/>
          </p:nvCxnSpPr>
          <p:spPr>
            <a:xfrm flipH="1">
              <a:off x="4851488" y="2894877"/>
              <a:ext cx="9262" cy="32556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TextBox 15"/>
          <p:cNvSpPr txBox="1">
            <a:spLocks noChangeArrowheads="1"/>
          </p:cNvSpPr>
          <p:nvPr/>
        </p:nvSpPr>
        <p:spPr bwMode="auto">
          <a:xfrm>
            <a:off x="2607534" y="4593451"/>
            <a:ext cx="1570037"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dirty="0">
                <a:solidFill>
                  <a:srgbClr val="000000"/>
                </a:solidFill>
                <a:latin typeface="微软雅黑" panose="020B0503020204020204" pitchFamily="34" charset="-122"/>
                <a:ea typeface="微软雅黑" panose="020B0503020204020204" pitchFamily="34" charset="-122"/>
              </a:rPr>
              <a:t>试题的区分度</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cxnSp>
        <p:nvCxnSpPr>
          <p:cNvPr id="50" name="直接箭头连接符 49"/>
          <p:cNvCxnSpPr/>
          <p:nvPr/>
        </p:nvCxnSpPr>
        <p:spPr>
          <a:xfrm flipV="1">
            <a:off x="3609683" y="4245976"/>
            <a:ext cx="966787" cy="33720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15"/>
          <p:cNvSpPr txBox="1">
            <a:spLocks noChangeArrowheads="1"/>
          </p:cNvSpPr>
          <p:nvPr/>
        </p:nvSpPr>
        <p:spPr bwMode="auto">
          <a:xfrm>
            <a:off x="4475482" y="4628149"/>
            <a:ext cx="1570037"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dirty="0">
                <a:solidFill>
                  <a:srgbClr val="000000"/>
                </a:solidFill>
                <a:latin typeface="微软雅黑" panose="020B0503020204020204" pitchFamily="34" charset="-122"/>
                <a:ea typeface="微软雅黑" panose="020B0503020204020204" pitchFamily="34" charset="-122"/>
              </a:rPr>
              <a:t>试题的难度</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cxnSp>
        <p:nvCxnSpPr>
          <p:cNvPr id="52" name="直接箭头连接符 51"/>
          <p:cNvCxnSpPr/>
          <p:nvPr/>
        </p:nvCxnSpPr>
        <p:spPr>
          <a:xfrm flipV="1">
            <a:off x="5260500" y="4287817"/>
            <a:ext cx="34655" cy="34033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2602223"/>
            <a:ext cx="3018775" cy="400110"/>
          </a:xfrm>
          <a:prstGeom prst="rect">
            <a:avLst/>
          </a:prstGeom>
        </p:spPr>
        <p:txBody>
          <a:bodyPr wrap="none">
            <a:spAutoFit/>
          </a:bodyPr>
          <a:lstStyle/>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项目反应函数：</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D95F897E-B9C1-40A7-8791-E935E345A560}"/>
              </a:ext>
            </a:extLst>
          </p:cNvPr>
          <p:cNvSpPr/>
          <p:nvPr/>
        </p:nvSpPr>
        <p:spPr>
          <a:xfrm>
            <a:off x="482301" y="246919"/>
            <a:ext cx="2954655" cy="646331"/>
          </a:xfrm>
          <a:prstGeom prst="rect">
            <a:avLst/>
          </a:prstGeom>
        </p:spPr>
        <p:txBody>
          <a:bodyPr wrap="none">
            <a:spAutoFit/>
          </a:bodyPr>
          <a:lstStyle/>
          <a:p>
            <a:r>
              <a:rPr lang="zh-CN" altLang="en-US" sz="3600" dirty="0">
                <a:latin typeface="微软雅黑" panose="020B0503020204020204" pitchFamily="34" charset="-122"/>
                <a:ea typeface="微软雅黑" panose="020B0503020204020204" pitchFamily="34" charset="-122"/>
              </a:rPr>
              <a:t>认知诊断模型</a:t>
            </a:r>
            <a:endParaRPr lang="en-US" altLang="zh-CN" sz="3600" dirty="0">
              <a:latin typeface="微软雅黑" panose="020B0503020204020204" pitchFamily="34" charset="-122"/>
              <a:ea typeface="微软雅黑" panose="020B0503020204020204" pitchFamily="34" charset="-122"/>
            </a:endParaRPr>
          </a:p>
        </p:txBody>
      </p:sp>
      <p:pic>
        <p:nvPicPr>
          <p:cNvPr id="2050" name="Picture 2">
            <a:extLst>
              <a:ext uri="{FF2B5EF4-FFF2-40B4-BE49-F238E27FC236}">
                <a16:creationId xmlns:a16="http://schemas.microsoft.com/office/drawing/2014/main" id="{B2712E59-F44D-43AB-BB21-6BD5D19D18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8060" y="2584682"/>
            <a:ext cx="5807476" cy="42769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27B4E50-B53F-4767-AA82-6657339BC9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6939" y="512818"/>
            <a:ext cx="5795061" cy="2012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E425F-B814-4BB7-A4D0-1000B3BFA9C7}"/>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CEBAFED-F9F2-4A6E-B9C6-4F62C05E2B39}"/>
              </a:ext>
            </a:extLst>
          </p:cNvPr>
          <p:cNvSpPr>
            <a:spLocks noGrp="1"/>
          </p:cNvSpPr>
          <p:nvPr>
            <p:ph idx="1"/>
          </p:nvPr>
        </p:nvSpPr>
        <p:spPr/>
        <p:txBody>
          <a:bodyPr>
            <a:normAutofit lnSpcReduction="10000"/>
          </a:bodyPr>
          <a:lstStyle/>
          <a:p>
            <a:r>
              <a:rPr lang="zh-CN" altLang="en-US" dirty="0"/>
              <a:t>计算机自适应测试</a:t>
            </a:r>
            <a:r>
              <a:rPr lang="en-US" altLang="zh-CN" dirty="0"/>
              <a:t>(CAT)</a:t>
            </a:r>
          </a:p>
          <a:p>
            <a:pPr marL="0" indent="0">
              <a:buNone/>
            </a:pPr>
            <a:endParaRPr lang="en-US" altLang="zh-CN" dirty="0"/>
          </a:p>
          <a:p>
            <a:r>
              <a:rPr lang="zh-CN" altLang="en-US" dirty="0"/>
              <a:t>认知诊断模型</a:t>
            </a:r>
            <a:r>
              <a:rPr lang="en-US" altLang="zh-CN" dirty="0"/>
              <a:t>—IRT</a:t>
            </a:r>
          </a:p>
          <a:p>
            <a:pPr marL="0" indent="0">
              <a:buNone/>
            </a:pPr>
            <a:endParaRPr lang="en-US" altLang="zh-CN" dirty="0"/>
          </a:p>
          <a:p>
            <a:r>
              <a:rPr lang="zh-CN" altLang="en-US" b="1" dirty="0"/>
              <a:t>选题策略</a:t>
            </a:r>
            <a:endParaRPr lang="en-US" altLang="zh-CN" b="1" dirty="0"/>
          </a:p>
          <a:p>
            <a:pPr marL="0" indent="0">
              <a:buNone/>
            </a:pPr>
            <a:endParaRPr lang="en-US" altLang="zh-CN" dirty="0"/>
          </a:p>
          <a:p>
            <a:r>
              <a:rPr lang="zh-CN" altLang="en-US" dirty="0"/>
              <a:t>能力估计</a:t>
            </a:r>
            <a:endParaRPr lang="en-US" altLang="zh-CN" dirty="0"/>
          </a:p>
          <a:p>
            <a:endParaRPr lang="en-US" altLang="zh-CN" dirty="0"/>
          </a:p>
          <a:p>
            <a:r>
              <a:rPr lang="en-US" altLang="zh-CN" dirty="0"/>
              <a:t>CAT</a:t>
            </a:r>
            <a:r>
              <a:rPr lang="zh-CN" altLang="en-US" dirty="0"/>
              <a:t>主要的流派</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602532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10AE4B-167C-44D1-A20A-29C26A5B9379}"/>
              </a:ext>
            </a:extLst>
          </p:cNvPr>
          <p:cNvSpPr/>
          <p:nvPr/>
        </p:nvSpPr>
        <p:spPr>
          <a:xfrm>
            <a:off x="482301" y="246919"/>
            <a:ext cx="2031325" cy="646331"/>
          </a:xfrm>
          <a:prstGeom prst="rect">
            <a:avLst/>
          </a:prstGeom>
        </p:spPr>
        <p:txBody>
          <a:bodyPr wrap="none">
            <a:spAutoFit/>
          </a:bodyPr>
          <a:lstStyle/>
          <a:p>
            <a:r>
              <a:rPr lang="zh-CN" altLang="en-US" sz="3600" dirty="0">
                <a:latin typeface="微软雅黑" panose="020B0503020204020204" pitchFamily="34" charset="-122"/>
                <a:ea typeface="微软雅黑" panose="020B0503020204020204" pitchFamily="34" charset="-122"/>
              </a:rPr>
              <a:t>选题策略</a:t>
            </a:r>
            <a:endParaRPr lang="en-US" altLang="zh-CN" sz="36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5F524A75-5FA8-4392-A3E5-9B6DA604961C}"/>
              </a:ext>
            </a:extLst>
          </p:cNvPr>
          <p:cNvSpPr>
            <a:spLocks noChangeArrowheads="1"/>
          </p:cNvSpPr>
          <p:nvPr/>
        </p:nvSpPr>
        <p:spPr bwMode="auto">
          <a:xfrm>
            <a:off x="359803" y="1142881"/>
            <a:ext cx="10994962" cy="9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a:lnSpc>
                <a:spcPct val="120000"/>
              </a:lnSpc>
              <a:buClr>
                <a:schemeClr val="accent5"/>
              </a:buClr>
              <a:buSzPct val="80000"/>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在计算机化自适应测验的能力精确估计阶段，系统基于何种选题算法连续地从题库中选取项目提供给给被试者。</a:t>
            </a:r>
            <a:endParaRPr lang="zh-CN" sz="2400" b="1" dirty="0">
              <a:latin typeface="微软雅黑" panose="020B0503020204020204" pitchFamily="34" charset="-122"/>
              <a:ea typeface="微软雅黑" panose="020B0503020204020204" pitchFamily="34" charset="-122"/>
            </a:endParaRPr>
          </a:p>
        </p:txBody>
      </p:sp>
      <p:sp>
        <p:nvSpPr>
          <p:cNvPr id="9" name="内容占位符 2">
            <a:extLst>
              <a:ext uri="{FF2B5EF4-FFF2-40B4-BE49-F238E27FC236}">
                <a16:creationId xmlns:a16="http://schemas.microsoft.com/office/drawing/2014/main" id="{02F5C4E1-62A0-44DD-8001-FC72D349CDE5}"/>
              </a:ext>
            </a:extLst>
          </p:cNvPr>
          <p:cNvSpPr>
            <a:spLocks noGrp="1"/>
          </p:cNvSpPr>
          <p:nvPr/>
        </p:nvSpPr>
        <p:spPr bwMode="auto">
          <a:xfrm>
            <a:off x="0" y="2333667"/>
            <a:ext cx="9375494" cy="338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405" indent="-319405">
              <a:defRPr>
                <a:solidFill>
                  <a:schemeClr val="tx1"/>
                </a:solidFill>
                <a:latin typeface="Arial" panose="020B0604020202020204" pitchFamily="34" charset="0"/>
                <a:ea typeface="宋体" panose="02010600030101010101" pitchFamily="2" charset="-122"/>
              </a:defRPr>
            </a:lvl1pPr>
            <a:lvl2pPr marL="640080" indent="-273050">
              <a:defRPr>
                <a:solidFill>
                  <a:schemeClr val="tx1"/>
                </a:solidFill>
                <a:latin typeface="Arial" panose="020B0604020202020204" pitchFamily="34" charset="0"/>
                <a:ea typeface="宋体" panose="02010600030101010101" pitchFamily="2" charset="-122"/>
              </a:defRPr>
            </a:lvl2pPr>
            <a:lvl3pPr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09930" lvl="1" indent="-342900" eaLnBrk="1" hangingPunct="1">
              <a:spcBef>
                <a:spcPts val="550"/>
              </a:spcBef>
              <a:buClr>
                <a:schemeClr val="accent5"/>
              </a:buClr>
              <a:buSzPct val="70000"/>
              <a:buFont typeface="Wingdings" panose="05000000000000000000" pitchFamily="2" charset="2"/>
              <a:buChar char="p"/>
              <a:defRPr/>
            </a:pPr>
            <a:r>
              <a:rPr lang="zh-CN" altLang="en-US" sz="2200" dirty="0">
                <a:solidFill>
                  <a:srgbClr val="000000"/>
                </a:solidFill>
                <a:latin typeface="微软雅黑" panose="020B0503020204020204" pitchFamily="34" charset="-122"/>
                <a:ea typeface="微软雅黑" panose="020B0503020204020204" pitchFamily="34" charset="-122"/>
              </a:rPr>
              <a:t>主要选题策略</a:t>
            </a:r>
            <a:endParaRPr lang="en-US" altLang="zh-CN" sz="22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最大信息量方法：总是选择在当前能力估计值上信息最大的项目</a:t>
            </a: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贝叶斯方法：得到题库的后验分布，选出其中使方差期望最小的题目</a:t>
            </a: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en-US" sz="2000" dirty="0">
                <a:solidFill>
                  <a:srgbClr val="000000"/>
                </a:solidFill>
                <a:latin typeface="微软雅黑" panose="020B0503020204020204" pitchFamily="34" charset="-122"/>
                <a:ea typeface="微软雅黑" panose="020B0503020204020204" pitchFamily="34" charset="-122"/>
              </a:rPr>
              <a:t>分层选题策略：将题库中的项目按</a:t>
            </a: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en-US" sz="2000" dirty="0">
                <a:solidFill>
                  <a:srgbClr val="000000"/>
                </a:solidFill>
                <a:latin typeface="微软雅黑" panose="020B0503020204020204" pitchFamily="34" charset="-122"/>
                <a:ea typeface="微软雅黑" panose="020B0503020204020204" pitchFamily="34" charset="-122"/>
              </a:rPr>
              <a:t>值大小进行排序后再将题库按</a:t>
            </a: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en-US" sz="2000" dirty="0">
                <a:solidFill>
                  <a:srgbClr val="000000"/>
                </a:solidFill>
                <a:latin typeface="微软雅黑" panose="020B0503020204020204" pitchFamily="34" charset="-122"/>
                <a:ea typeface="微软雅黑" panose="020B0503020204020204" pitchFamily="34" charset="-122"/>
              </a:rPr>
              <a:t>分成若干层，测试过程中，根据被试能力估计值与项目难度值相匹配原则，逐层调用数目相当的若干项目。</a:t>
            </a:r>
            <a:endParaRPr lang="en-US" altLang="zh-CN" sz="2000" dirty="0">
              <a:solidFill>
                <a:srgbClr val="000000"/>
              </a:solidFill>
              <a:latin typeface="微软雅黑" panose="020B0503020204020204" pitchFamily="34" charset="-122"/>
              <a:ea typeface="微软雅黑" panose="020B0503020204020204" pitchFamily="34" charset="-122"/>
            </a:endParaRPr>
          </a:p>
          <a:p>
            <a:pPr marL="685800" lvl="2" indent="0" eaLnBrk="1" hangingPunct="1">
              <a:spcBef>
                <a:spcPts val="500"/>
              </a:spcBef>
              <a:buClr>
                <a:schemeClr val="accent5"/>
              </a:buClr>
              <a:buSzPct val="70000"/>
              <a:defRPr/>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685800" lvl="2" indent="0" eaLnBrk="1" hangingPunct="1">
              <a:spcBef>
                <a:spcPts val="500"/>
              </a:spcBef>
              <a:buClr>
                <a:schemeClr val="accent5"/>
              </a:buClr>
              <a:buSzPct val="70000"/>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1327150" lvl="3" indent="0" eaLnBrk="1" hangingPunct="1">
              <a:spcBef>
                <a:spcPts val="550"/>
              </a:spcBef>
              <a:buClr>
                <a:schemeClr val="accent5"/>
              </a:buClr>
              <a:buSzPct val="70000"/>
              <a:defRPr/>
            </a:pPr>
            <a:endParaRPr lang="en-US" altLang="zh-CN" dirty="0">
              <a:solidFill>
                <a:srgbClr val="000000"/>
              </a:solidFill>
              <a:latin typeface="微软雅黑" panose="020B0503020204020204" pitchFamily="34" charset="-122"/>
              <a:ea typeface="微软雅黑" panose="020B0503020204020204" pitchFamily="34" charset="-122"/>
            </a:endParaRPr>
          </a:p>
          <a:p>
            <a:pPr marL="1670050" lvl="3" indent="-342900" eaLnBrk="1" hangingPunct="1">
              <a:spcBef>
                <a:spcPts val="550"/>
              </a:spcBef>
              <a:buClr>
                <a:schemeClr val="accent5"/>
              </a:buClr>
              <a:buSzPct val="70000"/>
              <a:buFont typeface="Wingdings" panose="05000000000000000000" pitchFamily="2" charset="2"/>
              <a:buChar char="p"/>
              <a:defRPr/>
            </a:pPr>
            <a:endParaRPr lang="en-US" altLang="zh-CN" sz="2200" dirty="0">
              <a:solidFill>
                <a:srgbClr val="000000"/>
              </a:solidFill>
              <a:latin typeface="微软雅黑" panose="020B0503020204020204" pitchFamily="34" charset="-122"/>
              <a:ea typeface="微软雅黑" panose="020B0503020204020204" pitchFamily="34" charset="-122"/>
            </a:endParaRPr>
          </a:p>
          <a:p>
            <a:pPr lvl="1" eaLnBrk="1" hangingPunct="1">
              <a:spcBef>
                <a:spcPts val="550"/>
              </a:spcBef>
              <a:buClr>
                <a:srgbClr val="5B9BD5"/>
              </a:buClr>
              <a:buSzPct val="70000"/>
              <a:buFont typeface="Wingdings" panose="05000000000000000000" pitchFamily="2" charset="2"/>
              <a:buChar char="o"/>
              <a:defRPr/>
            </a:pPr>
            <a:endParaRPr lang="en-US" altLang="zh-CN" sz="2200" dirty="0">
              <a:solidFill>
                <a:srgbClr val="000000"/>
              </a:solidFill>
              <a:latin typeface="Palatino Linotype" panose="02040502050505030304" pitchFamily="18" charset="0"/>
              <a:ea typeface="华文仿宋" panose="02010600040101010101" pitchFamily="2" charset="-122"/>
            </a:endParaRPr>
          </a:p>
          <a:p>
            <a:pPr eaLnBrk="1" hangingPunct="1">
              <a:spcBef>
                <a:spcPts val="700"/>
              </a:spcBef>
              <a:buClr>
                <a:srgbClr val="ED7D31"/>
              </a:buClr>
              <a:buSzPct val="60000"/>
              <a:buFont typeface="Wingdings" panose="05000000000000000000" pitchFamily="2" charset="2"/>
              <a:buChar char=""/>
              <a:defRPr/>
            </a:pPr>
            <a:endParaRPr lang="en-US" altLang="zh-CN" sz="2800" dirty="0">
              <a:solidFill>
                <a:srgbClr val="000000"/>
              </a:solidFill>
              <a:latin typeface="Palatino Linotype" panose="02040502050505030304" pitchFamily="18" charset="0"/>
              <a:ea typeface="华文仿宋" panose="02010600040101010101" pitchFamily="2" charset="-122"/>
            </a:endParaRPr>
          </a:p>
          <a:p>
            <a:pPr eaLnBrk="1" hangingPunct="1">
              <a:spcBef>
                <a:spcPts val="700"/>
              </a:spcBef>
              <a:buClr>
                <a:srgbClr val="ED7D31"/>
              </a:buClr>
              <a:buSzPct val="60000"/>
              <a:buFont typeface="Wingdings" panose="05000000000000000000" pitchFamily="2" charset="2"/>
              <a:buChar char=""/>
              <a:defRPr/>
            </a:pPr>
            <a:endParaRPr lang="en-US" altLang="zh-CN" sz="2800" dirty="0">
              <a:solidFill>
                <a:srgbClr val="000000"/>
              </a:solidFill>
              <a:latin typeface="Palatino Linotype" panose="02040502050505030304" pitchFamily="18" charset="0"/>
              <a:ea typeface="华文仿宋" panose="02010600040101010101" pitchFamily="2" charset="-122"/>
            </a:endParaRPr>
          </a:p>
          <a:p>
            <a:pPr eaLnBrk="1" hangingPunct="1">
              <a:spcBef>
                <a:spcPts val="700"/>
              </a:spcBef>
              <a:buClr>
                <a:srgbClr val="ED7D31"/>
              </a:buClr>
              <a:buSzPct val="60000"/>
              <a:buFont typeface="Wingdings" panose="05000000000000000000" pitchFamily="2" charset="2"/>
              <a:buChar char=""/>
              <a:defRPr/>
            </a:pPr>
            <a:endParaRPr lang="zh-CN" altLang="en-US" sz="2800" dirty="0">
              <a:solidFill>
                <a:srgbClr val="000000"/>
              </a:solidFill>
              <a:latin typeface="Palatino Linotype" panose="02040502050505030304" pitchFamily="18" charset="0"/>
              <a:ea typeface="华文仿宋" panose="02010600040101010101" pitchFamily="2" charset="-122"/>
            </a:endParaRPr>
          </a:p>
        </p:txBody>
      </p:sp>
    </p:spTree>
    <p:extLst>
      <p:ext uri="{BB962C8B-B14F-4D97-AF65-F5344CB8AC3E}">
        <p14:creationId xmlns:p14="http://schemas.microsoft.com/office/powerpoint/2010/main" val="1805299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5A028D0-72EE-4CE9-A771-8546D93A71A1}"/>
              </a:ext>
            </a:extLst>
          </p:cNvPr>
          <p:cNvSpPr/>
          <p:nvPr/>
        </p:nvSpPr>
        <p:spPr>
          <a:xfrm>
            <a:off x="482301" y="246919"/>
            <a:ext cx="9695026" cy="646331"/>
          </a:xfrm>
          <a:prstGeom prst="rect">
            <a:avLst/>
          </a:prstGeom>
        </p:spPr>
        <p:txBody>
          <a:bodyPr wrap="none">
            <a:spAutoFit/>
          </a:bodyPr>
          <a:lstStyle/>
          <a:p>
            <a:r>
              <a:rPr lang="zh-CN" altLang="en-US" sz="3600" dirty="0">
                <a:latin typeface="微软雅黑" panose="020B0503020204020204" pitchFamily="34" charset="-122"/>
                <a:ea typeface="微软雅黑" panose="020B0503020204020204" pitchFamily="34" charset="-122"/>
              </a:rPr>
              <a:t>最大信息量方法</a:t>
            </a:r>
            <a:r>
              <a:rPr lang="en-US" altLang="zh-CN" sz="3600" dirty="0">
                <a:latin typeface="微软雅黑" panose="020B0503020204020204" pitchFamily="34" charset="-122"/>
                <a:ea typeface="微软雅黑" panose="020B0503020204020204" pitchFamily="34" charset="-122"/>
              </a:rPr>
              <a:t>(</a:t>
            </a:r>
            <a:r>
              <a:rPr lang="en-US" altLang="zh-CN" sz="3600" b="0" i="0" dirty="0">
                <a:solidFill>
                  <a:srgbClr val="333333"/>
                </a:solidFill>
                <a:effectLst/>
                <a:latin typeface="PingFang SC"/>
              </a:rPr>
              <a:t>Maximum Information Criterion</a:t>
            </a:r>
            <a:r>
              <a:rPr lang="en-US" altLang="zh-CN" sz="3600" dirty="0">
                <a:latin typeface="微软雅黑" panose="020B0503020204020204" pitchFamily="34" charset="-122"/>
                <a:ea typeface="微软雅黑" panose="020B0503020204020204" pitchFamily="34" charset="-122"/>
              </a:rPr>
              <a:t>)</a:t>
            </a:r>
          </a:p>
        </p:txBody>
      </p:sp>
      <p:sp>
        <p:nvSpPr>
          <p:cNvPr id="10" name="文本框 9">
            <a:extLst>
              <a:ext uri="{FF2B5EF4-FFF2-40B4-BE49-F238E27FC236}">
                <a16:creationId xmlns:a16="http://schemas.microsoft.com/office/drawing/2014/main" id="{61113CE8-8B33-41FB-9525-5F32FB68667E}"/>
              </a:ext>
            </a:extLst>
          </p:cNvPr>
          <p:cNvSpPr txBox="1"/>
          <p:nvPr/>
        </p:nvSpPr>
        <p:spPr>
          <a:xfrm>
            <a:off x="925975" y="2368959"/>
            <a:ext cx="7153154" cy="1520135"/>
          </a:xfrm>
          <a:prstGeom prst="rect">
            <a:avLst/>
          </a:prstGeom>
          <a:noFill/>
        </p:spPr>
        <p:txBody>
          <a:bodyPr wrap="square" rtlCol="0">
            <a:spAutoFit/>
          </a:bodyPr>
          <a:lstStyle/>
          <a:p>
            <a:endParaRPr lang="zh-CN" altLang="en-US" dirty="0"/>
          </a:p>
        </p:txBody>
      </p:sp>
      <p:pic>
        <p:nvPicPr>
          <p:cNvPr id="15" name="图片 14">
            <a:extLst>
              <a:ext uri="{FF2B5EF4-FFF2-40B4-BE49-F238E27FC236}">
                <a16:creationId xmlns:a16="http://schemas.microsoft.com/office/drawing/2014/main" id="{57B432C3-A23E-42D9-BCC1-C27ECF83054B}"/>
              </a:ext>
            </a:extLst>
          </p:cNvPr>
          <p:cNvPicPr>
            <a:picLocks noChangeAspect="1"/>
          </p:cNvPicPr>
          <p:nvPr/>
        </p:nvPicPr>
        <p:blipFill>
          <a:blip r:embed="rId3"/>
          <a:stretch>
            <a:fillRect/>
          </a:stretch>
        </p:blipFill>
        <p:spPr>
          <a:xfrm>
            <a:off x="859707" y="1934854"/>
            <a:ext cx="8252316" cy="1199055"/>
          </a:xfrm>
          <a:prstGeom prst="rect">
            <a:avLst/>
          </a:prstGeom>
        </p:spPr>
      </p:pic>
      <p:pic>
        <p:nvPicPr>
          <p:cNvPr id="17" name="图片 16">
            <a:extLst>
              <a:ext uri="{FF2B5EF4-FFF2-40B4-BE49-F238E27FC236}">
                <a16:creationId xmlns:a16="http://schemas.microsoft.com/office/drawing/2014/main" id="{72E9C4D7-86BF-41AC-AF5D-5F9E6CC6BD1E}"/>
              </a:ext>
            </a:extLst>
          </p:cNvPr>
          <p:cNvPicPr>
            <a:picLocks noChangeAspect="1"/>
          </p:cNvPicPr>
          <p:nvPr/>
        </p:nvPicPr>
        <p:blipFill>
          <a:blip r:embed="rId4"/>
          <a:stretch>
            <a:fillRect/>
          </a:stretch>
        </p:blipFill>
        <p:spPr>
          <a:xfrm>
            <a:off x="694914" y="3429000"/>
            <a:ext cx="8252317" cy="1529040"/>
          </a:xfrm>
          <a:prstGeom prst="rect">
            <a:avLst/>
          </a:prstGeom>
        </p:spPr>
      </p:pic>
      <p:pic>
        <p:nvPicPr>
          <p:cNvPr id="19" name="图片 18">
            <a:extLst>
              <a:ext uri="{FF2B5EF4-FFF2-40B4-BE49-F238E27FC236}">
                <a16:creationId xmlns:a16="http://schemas.microsoft.com/office/drawing/2014/main" id="{929833D3-BDBC-4F97-B29F-7F626B12CD38}"/>
              </a:ext>
            </a:extLst>
          </p:cNvPr>
          <p:cNvPicPr>
            <a:picLocks noChangeAspect="1"/>
          </p:cNvPicPr>
          <p:nvPr/>
        </p:nvPicPr>
        <p:blipFill>
          <a:blip r:embed="rId5"/>
          <a:stretch>
            <a:fillRect/>
          </a:stretch>
        </p:blipFill>
        <p:spPr>
          <a:xfrm>
            <a:off x="821804" y="5220408"/>
            <a:ext cx="9005102" cy="1510923"/>
          </a:xfrm>
          <a:prstGeom prst="rect">
            <a:avLst/>
          </a:prstGeom>
        </p:spPr>
      </p:pic>
      <p:pic>
        <p:nvPicPr>
          <p:cNvPr id="21" name="图片 20">
            <a:extLst>
              <a:ext uri="{FF2B5EF4-FFF2-40B4-BE49-F238E27FC236}">
                <a16:creationId xmlns:a16="http://schemas.microsoft.com/office/drawing/2014/main" id="{69738818-71F4-41B5-AC4B-2795F3CAF1D6}"/>
              </a:ext>
            </a:extLst>
          </p:cNvPr>
          <p:cNvPicPr>
            <a:picLocks noChangeAspect="1"/>
          </p:cNvPicPr>
          <p:nvPr/>
        </p:nvPicPr>
        <p:blipFill>
          <a:blip r:embed="rId6"/>
          <a:stretch>
            <a:fillRect/>
          </a:stretch>
        </p:blipFill>
        <p:spPr>
          <a:xfrm>
            <a:off x="5863232" y="6002670"/>
            <a:ext cx="2907532" cy="737120"/>
          </a:xfrm>
          <a:prstGeom prst="rect">
            <a:avLst/>
          </a:prstGeom>
        </p:spPr>
      </p:pic>
      <p:pic>
        <p:nvPicPr>
          <p:cNvPr id="3082" name="Picture 10" descr="preview">
            <a:extLst>
              <a:ext uri="{FF2B5EF4-FFF2-40B4-BE49-F238E27FC236}">
                <a16:creationId xmlns:a16="http://schemas.microsoft.com/office/drawing/2014/main" id="{EDAD6B91-59CF-4A6C-8635-9731B5028795}"/>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5135" y="2525909"/>
            <a:ext cx="3286198" cy="2942864"/>
          </a:xfrm>
          <a:prstGeom prst="rect">
            <a:avLst/>
          </a:prstGeom>
          <a:noFill/>
          <a:extLst>
            <a:ext uri="{909E8E84-426E-40DD-AFC4-6F175D3DCCD1}">
              <a14:hiddenFill xmlns:a14="http://schemas.microsoft.com/office/drawing/2010/main">
                <a:solidFill>
                  <a:srgbClr val="FFFFFF"/>
                </a:solidFill>
              </a14:hiddenFill>
            </a:ext>
          </a:extLst>
        </p:spPr>
      </p:pic>
      <p:sp>
        <p:nvSpPr>
          <p:cNvPr id="22" name="矩形 21">
            <a:extLst>
              <a:ext uri="{FF2B5EF4-FFF2-40B4-BE49-F238E27FC236}">
                <a16:creationId xmlns:a16="http://schemas.microsoft.com/office/drawing/2014/main" id="{11712C53-2B31-4036-9971-A8DEE179D86A}"/>
              </a:ext>
            </a:extLst>
          </p:cNvPr>
          <p:cNvSpPr>
            <a:spLocks noChangeArrowheads="1"/>
          </p:cNvSpPr>
          <p:nvPr/>
        </p:nvSpPr>
        <p:spPr bwMode="auto">
          <a:xfrm>
            <a:off x="598519" y="1005905"/>
            <a:ext cx="10994962" cy="133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a:lnSpc>
                <a:spcPct val="120000"/>
              </a:lnSpc>
              <a:buClr>
                <a:schemeClr val="accent5"/>
              </a:buClr>
              <a:buSzPct val="80000"/>
              <a:buFont typeface="Wingdings" panose="05000000000000000000" pitchFamily="2" charset="2"/>
              <a:buChar char="n"/>
              <a:defRPr/>
            </a:pPr>
            <a:r>
              <a:rPr lang="zh-CN" altLang="en-US" sz="2000" dirty="0">
                <a:latin typeface="微软雅黑" panose="020B0503020204020204" pitchFamily="34" charset="-122"/>
                <a:ea typeface="微软雅黑" panose="020B0503020204020204" pitchFamily="34" charset="-122"/>
              </a:rPr>
              <a:t>项目入库时，计算各项目最大信息量对应的能力点</a:t>
            </a:r>
            <a:r>
              <a:rPr lang="el-GR" altLang="zh-CN" sz="2000" dirty="0">
                <a:latin typeface="微软雅黑" panose="020B0503020204020204" pitchFamily="34" charset="-122"/>
                <a:ea typeface="微软雅黑" panose="020B0503020204020204" pitchFamily="34" charset="-122"/>
              </a:rPr>
              <a:t>θ</a:t>
            </a:r>
            <a:r>
              <a:rPr lang="zh-CN" altLang="en-US" sz="2000" dirty="0">
                <a:latin typeface="微软雅黑" panose="020B0503020204020204" pitchFamily="34" charset="-122"/>
                <a:ea typeface="微软雅黑" panose="020B0503020204020204" pitchFamily="34" charset="-122"/>
              </a:rPr>
              <a:t>’，然后在</a:t>
            </a:r>
            <a:r>
              <a:rPr lang="en-US" altLang="zh-CN" sz="2000" dirty="0">
                <a:latin typeface="微软雅黑" panose="020B0503020204020204" pitchFamily="34" charset="-122"/>
                <a:ea typeface="微软雅黑" panose="020B0503020204020204" pitchFamily="34" charset="-122"/>
              </a:rPr>
              <a:t>CAT</a:t>
            </a:r>
            <a:r>
              <a:rPr lang="zh-CN" altLang="en-US" sz="2000" dirty="0">
                <a:latin typeface="微软雅黑" panose="020B0503020204020204" pitchFamily="34" charset="-122"/>
                <a:ea typeface="微软雅黑" panose="020B0503020204020204" pitchFamily="34" charset="-122"/>
              </a:rPr>
              <a:t>实施过程中，将</a:t>
            </a:r>
            <a:r>
              <a:rPr lang="el-GR" altLang="zh-CN" sz="2000" dirty="0">
                <a:latin typeface="微软雅黑" panose="020B0503020204020204" pitchFamily="34" charset="-122"/>
                <a:ea typeface="微软雅黑" panose="020B0503020204020204" pitchFamily="34" charset="-122"/>
              </a:rPr>
              <a:t>θ</a:t>
            </a:r>
            <a:r>
              <a:rPr lang="zh-CN" altLang="en-US" sz="2000" dirty="0">
                <a:latin typeface="微软雅黑" panose="020B0503020204020204" pitchFamily="34" charset="-122"/>
                <a:ea typeface="微软雅黑" panose="020B0503020204020204" pitchFamily="34" charset="-122"/>
              </a:rPr>
              <a:t>’与被试当前能力估计值</a:t>
            </a:r>
            <a:r>
              <a:rPr lang="el-GR" altLang="zh-CN" sz="2000" dirty="0">
                <a:latin typeface="微软雅黑" panose="020B0503020204020204" pitchFamily="34" charset="-122"/>
                <a:ea typeface="微软雅黑" panose="020B0503020204020204" pitchFamily="34" charset="-122"/>
              </a:rPr>
              <a:t>θ</a:t>
            </a:r>
            <a:r>
              <a:rPr lang="zh-CN" altLang="en-US" sz="2000" dirty="0">
                <a:latin typeface="微软雅黑" panose="020B0503020204020204" pitchFamily="34" charset="-122"/>
                <a:ea typeface="微软雅黑" panose="020B0503020204020204" pitchFamily="34" charset="-122"/>
              </a:rPr>
              <a:t>相匹配，调用题库未经使用的项目中</a:t>
            </a:r>
            <a:r>
              <a:rPr lang="el-GR" altLang="zh-CN" sz="2000" dirty="0">
                <a:latin typeface="微软雅黑" panose="020B0503020204020204" pitchFamily="34" charset="-122"/>
                <a:ea typeface="微软雅黑" panose="020B0503020204020204" pitchFamily="34" charset="-122"/>
              </a:rPr>
              <a:t>θ</a:t>
            </a:r>
            <a:r>
              <a:rPr lang="zh-CN" altLang="en-US" sz="2000" dirty="0">
                <a:latin typeface="微软雅黑" panose="020B0503020204020204" pitchFamily="34" charset="-122"/>
                <a:ea typeface="微软雅黑" panose="020B0503020204020204" pitchFamily="34" charset="-122"/>
              </a:rPr>
              <a:t>’与</a:t>
            </a:r>
            <a:r>
              <a:rPr lang="el-GR" altLang="zh-CN" sz="2000" dirty="0">
                <a:latin typeface="微软雅黑" panose="020B0503020204020204" pitchFamily="34" charset="-122"/>
                <a:ea typeface="微软雅黑" panose="020B0503020204020204" pitchFamily="34" charset="-122"/>
              </a:rPr>
              <a:t>θ</a:t>
            </a:r>
            <a:r>
              <a:rPr lang="zh-CN" altLang="en-US" sz="2000" dirty="0">
                <a:latin typeface="微软雅黑" panose="020B0503020204020204" pitchFamily="34" charset="-122"/>
                <a:ea typeface="微软雅黑" panose="020B0503020204020204" pitchFamily="34" charset="-122"/>
              </a:rPr>
              <a:t>最接近的项目。</a:t>
            </a:r>
          </a:p>
          <a:p>
            <a:pPr>
              <a:lnSpc>
                <a:spcPct val="120000"/>
              </a:lnSpc>
              <a:buClr>
                <a:schemeClr val="accent5"/>
              </a:buClr>
              <a:buSzPct val="80000"/>
              <a:buFont typeface="Wingdings" panose="05000000000000000000" pitchFamily="2" charset="2"/>
              <a:buChar char="n"/>
              <a:defRPr/>
            </a:pPr>
            <a:endParaRPr 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7094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8D4621D-5795-49E5-9747-CAD96F6CE9DE}"/>
              </a:ext>
            </a:extLst>
          </p:cNvPr>
          <p:cNvSpPr/>
          <p:nvPr/>
        </p:nvSpPr>
        <p:spPr>
          <a:xfrm>
            <a:off x="598519" y="246919"/>
            <a:ext cx="2492990" cy="646331"/>
          </a:xfrm>
          <a:prstGeom prst="rect">
            <a:avLst/>
          </a:prstGeom>
        </p:spPr>
        <p:txBody>
          <a:bodyPr wrap="none">
            <a:spAutoFit/>
          </a:bodyPr>
          <a:lstStyle/>
          <a:p>
            <a:r>
              <a:rPr lang="zh-CN" altLang="en-US" sz="3600" dirty="0">
                <a:latin typeface="微软雅黑" panose="020B0503020204020204" pitchFamily="34" charset="-122"/>
                <a:ea typeface="微软雅黑" panose="020B0503020204020204" pitchFamily="34" charset="-122"/>
              </a:rPr>
              <a:t>贝叶斯方法</a:t>
            </a:r>
            <a:endParaRPr lang="en-US" altLang="zh-CN" sz="36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AD169AB2-84A0-4F1B-AB52-ACB1C5E7BEED}"/>
              </a:ext>
            </a:extLst>
          </p:cNvPr>
          <p:cNvSpPr>
            <a:spLocks noChangeArrowheads="1"/>
          </p:cNvSpPr>
          <p:nvPr/>
        </p:nvSpPr>
        <p:spPr bwMode="auto">
          <a:xfrm>
            <a:off x="598519" y="1005905"/>
            <a:ext cx="10994962" cy="799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a:lnSpc>
                <a:spcPct val="120000"/>
              </a:lnSpc>
              <a:buClr>
                <a:schemeClr val="accent5"/>
              </a:buClr>
              <a:buSzPct val="80000"/>
              <a:buFont typeface="Wingdings" panose="05000000000000000000" pitchFamily="2" charset="2"/>
              <a:buChar char="n"/>
              <a:defRPr/>
            </a:pPr>
            <a:r>
              <a:rPr lang="zh-CN" altLang="en-US" sz="2000" dirty="0">
                <a:latin typeface="微软雅黑" panose="020B0503020204020204" pitchFamily="34" charset="-122"/>
                <a:ea typeface="微软雅黑" panose="020B0503020204020204" pitchFamily="34" charset="-122"/>
              </a:rPr>
              <a:t>先得到题库的后验分布的方差期望，选出其中能使方差最小的题目，然后，求出包括最近选出项目反应的似然函数，计算出新的先验分布，选出下一道题。</a:t>
            </a:r>
          </a:p>
        </p:txBody>
      </p:sp>
      <p:sp>
        <p:nvSpPr>
          <p:cNvPr id="7" name="内容占位符 2">
            <a:extLst>
              <a:ext uri="{FF2B5EF4-FFF2-40B4-BE49-F238E27FC236}">
                <a16:creationId xmlns:a16="http://schemas.microsoft.com/office/drawing/2014/main" id="{57AB55A3-4CFB-40C1-A771-473B62B44684}"/>
              </a:ext>
            </a:extLst>
          </p:cNvPr>
          <p:cNvSpPr>
            <a:spLocks noGrp="1"/>
          </p:cNvSpPr>
          <p:nvPr/>
        </p:nvSpPr>
        <p:spPr bwMode="auto">
          <a:xfrm>
            <a:off x="175375" y="1918266"/>
            <a:ext cx="11202538" cy="198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405" indent="-319405">
              <a:defRPr>
                <a:solidFill>
                  <a:schemeClr val="tx1"/>
                </a:solidFill>
                <a:latin typeface="Arial" panose="020B0604020202020204" pitchFamily="34" charset="0"/>
                <a:ea typeface="宋体" panose="02010600030101010101" pitchFamily="2" charset="-122"/>
              </a:defRPr>
            </a:lvl1pPr>
            <a:lvl2pPr marL="640080" indent="-273050">
              <a:defRPr>
                <a:solidFill>
                  <a:schemeClr val="tx1"/>
                </a:solidFill>
                <a:latin typeface="Arial" panose="020B0604020202020204" pitchFamily="34" charset="0"/>
                <a:ea typeface="宋体" panose="02010600030101010101" pitchFamily="2" charset="-122"/>
              </a:defRPr>
            </a:lvl2pPr>
            <a:lvl3pPr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09930" lvl="1" indent="-342900" eaLnBrk="1" hangingPunct="1">
              <a:spcBef>
                <a:spcPts val="550"/>
              </a:spcBef>
              <a:buClr>
                <a:schemeClr val="accent5"/>
              </a:buClr>
              <a:buSzPct val="70000"/>
              <a:buFont typeface="Wingdings" panose="05000000000000000000" pitchFamily="2" charset="2"/>
              <a:buChar char="p"/>
              <a:defRPr/>
            </a:pPr>
            <a:r>
              <a:rPr lang="zh-CN" altLang="en-US" sz="2200" dirty="0">
                <a:solidFill>
                  <a:srgbClr val="000000"/>
                </a:solidFill>
                <a:latin typeface="微软雅黑" panose="020B0503020204020204" pitchFamily="34" charset="-122"/>
                <a:ea typeface="微软雅黑" panose="020B0503020204020204" pitchFamily="34" charset="-122"/>
              </a:rPr>
              <a:t>先验概率：</a:t>
            </a:r>
            <a:r>
              <a:rPr lang="zh-CN" altLang="en-US" sz="2000" dirty="0">
                <a:latin typeface="微软雅黑" panose="020B0503020204020204" pitchFamily="34" charset="-122"/>
                <a:ea typeface="微软雅黑" panose="020B0503020204020204" pitchFamily="34" charset="-122"/>
              </a:rPr>
              <a:t>事情还没有发生，根据以往的经验来判断事情发生的概率。</a:t>
            </a:r>
            <a:endParaRPr lang="en-US" altLang="zh-CN" sz="2000" dirty="0">
              <a:latin typeface="微软雅黑" panose="020B0503020204020204" pitchFamily="34" charset="-122"/>
              <a:ea typeface="微软雅黑" panose="020B0503020204020204" pitchFamily="34" charset="-122"/>
            </a:endParaRPr>
          </a:p>
          <a:p>
            <a:pPr marL="367030" lvl="1" indent="0" eaLnBrk="1" hangingPunct="1">
              <a:spcBef>
                <a:spcPts val="550"/>
              </a:spcBef>
              <a:buClr>
                <a:schemeClr val="accent5"/>
              </a:buClr>
              <a:buSzPct val="70000"/>
              <a:defRPr/>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是“由因求果”的体现</a:t>
            </a:r>
            <a:r>
              <a:rPr lang="zh-CN" altLang="en-US" sz="2400" b="0" i="0" dirty="0">
                <a:solidFill>
                  <a:srgbClr val="404040"/>
                </a:solidFill>
                <a:effectLst/>
                <a:latin typeface="-apple-system"/>
              </a:rPr>
              <a:t>。</a:t>
            </a:r>
            <a:endParaRPr lang="en-US" altLang="zh-CN" sz="2400" b="0" i="0" dirty="0">
              <a:solidFill>
                <a:srgbClr val="404040"/>
              </a:solidFill>
              <a:effectLst/>
              <a:latin typeface="-apple-system"/>
            </a:endParaRPr>
          </a:p>
          <a:p>
            <a:pPr marL="709930" lvl="1" indent="-342900" eaLnBrk="1" hangingPunct="1">
              <a:spcBef>
                <a:spcPts val="550"/>
              </a:spcBef>
              <a:buClr>
                <a:schemeClr val="accent5"/>
              </a:buClr>
              <a:buSzPct val="70000"/>
              <a:buFont typeface="Wingdings" panose="05000000000000000000" pitchFamily="2" charset="2"/>
              <a:buChar char="p"/>
              <a:defRPr/>
            </a:pPr>
            <a:r>
              <a:rPr lang="zh-CN" altLang="en-US" sz="2400" dirty="0">
                <a:solidFill>
                  <a:srgbClr val="404040"/>
                </a:solidFill>
                <a:latin typeface="-apple-system"/>
                <a:ea typeface="微软雅黑" panose="020B0503020204020204" pitchFamily="34" charset="-122"/>
              </a:rPr>
              <a:t>后验概率：</a:t>
            </a:r>
            <a:r>
              <a:rPr lang="zh-CN" altLang="en-US" sz="2000" dirty="0">
                <a:latin typeface="微软雅黑" panose="020B0503020204020204" pitchFamily="34" charset="-122"/>
                <a:ea typeface="微软雅黑" panose="020B0503020204020204" pitchFamily="34" charset="-122"/>
              </a:rPr>
              <a:t>事情已经发生了，有多中原因，判断事情的发生是由哪一种原因引起的。</a:t>
            </a:r>
            <a:endParaRPr lang="en-US" altLang="zh-CN" sz="2000" dirty="0">
              <a:latin typeface="微软雅黑" panose="020B0503020204020204" pitchFamily="34" charset="-122"/>
              <a:ea typeface="微软雅黑" panose="020B0503020204020204" pitchFamily="34" charset="-122"/>
            </a:endParaRPr>
          </a:p>
          <a:p>
            <a:pPr marL="367030" lvl="1" indent="0" eaLnBrk="1" hangingPunct="1">
              <a:spcBef>
                <a:spcPts val="550"/>
              </a:spcBef>
              <a:buClr>
                <a:schemeClr val="accent5"/>
              </a:buClr>
              <a:buSzPct val="70000"/>
              <a:defRPr/>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是“由果求因”的体现。</a:t>
            </a:r>
            <a:endParaRPr lang="en-US" altLang="zh-CN" sz="2000" dirty="0">
              <a:latin typeface="微软雅黑" panose="020B0503020204020204" pitchFamily="34" charset="-122"/>
              <a:ea typeface="微软雅黑" panose="020B0503020204020204" pitchFamily="34" charset="-122"/>
            </a:endParaRPr>
          </a:p>
          <a:p>
            <a:pPr marL="367030" lvl="1" indent="0" eaLnBrk="1" hangingPunct="1">
              <a:spcBef>
                <a:spcPts val="550"/>
              </a:spcBef>
              <a:buClr>
                <a:srgbClr val="5B9BD5"/>
              </a:buClr>
              <a:buSzPct val="70000"/>
              <a:defRPr/>
            </a:pPr>
            <a:endParaRPr lang="en-US" altLang="zh-CN" sz="2200" dirty="0">
              <a:solidFill>
                <a:srgbClr val="000000"/>
              </a:solidFill>
              <a:latin typeface="Palatino Linotype" panose="02040502050505030304" pitchFamily="18" charset="0"/>
              <a:ea typeface="华文仿宋" panose="02010600040101010101" pitchFamily="2" charset="-122"/>
            </a:endParaRPr>
          </a:p>
          <a:p>
            <a:pPr marL="0" indent="0" eaLnBrk="1" hangingPunct="1">
              <a:spcBef>
                <a:spcPts val="700"/>
              </a:spcBef>
              <a:buClr>
                <a:srgbClr val="ED7D31"/>
              </a:buClr>
              <a:buSzPct val="60000"/>
              <a:defRPr/>
            </a:pPr>
            <a:endParaRPr lang="en-US" altLang="zh-CN" sz="2800" dirty="0">
              <a:solidFill>
                <a:srgbClr val="000000"/>
              </a:solidFill>
              <a:latin typeface="Palatino Linotype" panose="02040502050505030304" pitchFamily="18" charset="0"/>
              <a:ea typeface="华文仿宋" panose="02010600040101010101" pitchFamily="2" charset="-122"/>
            </a:endParaRPr>
          </a:p>
        </p:txBody>
      </p:sp>
      <p:sp>
        <p:nvSpPr>
          <p:cNvPr id="13" name="文本框 12">
            <a:extLst>
              <a:ext uri="{FF2B5EF4-FFF2-40B4-BE49-F238E27FC236}">
                <a16:creationId xmlns:a16="http://schemas.microsoft.com/office/drawing/2014/main" id="{7FB34B32-3EE8-4E13-8623-D9CB3736ED72}"/>
              </a:ext>
            </a:extLst>
          </p:cNvPr>
          <p:cNvSpPr txBox="1"/>
          <p:nvPr/>
        </p:nvSpPr>
        <p:spPr>
          <a:xfrm>
            <a:off x="-205450" y="3690157"/>
            <a:ext cx="7473758" cy="646331"/>
          </a:xfrm>
          <a:prstGeom prst="rect">
            <a:avLst/>
          </a:prstGeom>
          <a:noFill/>
        </p:spPr>
        <p:txBody>
          <a:bodyPr wrap="square">
            <a:spAutoFit/>
          </a:bodyPr>
          <a:lstStyle/>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1800" dirty="0">
                <a:solidFill>
                  <a:srgbClr val="000000"/>
                </a:solidFill>
                <a:latin typeface="微软雅黑" panose="020B0503020204020204" pitchFamily="34" charset="-122"/>
                <a:ea typeface="微软雅黑" panose="020B0503020204020204" pitchFamily="34" charset="-122"/>
              </a:rPr>
              <a:t>假设你给了学生难题</a:t>
            </a:r>
            <a:r>
              <a:rPr lang="en-US" altLang="zh-CN" sz="1800" dirty="0">
                <a:solidFill>
                  <a:srgbClr val="000000"/>
                </a:solidFill>
                <a:latin typeface="微软雅黑" panose="020B0503020204020204" pitchFamily="34" charset="-122"/>
                <a:ea typeface="微软雅黑" panose="020B0503020204020204" pitchFamily="34" charset="-122"/>
              </a:rPr>
              <a:t>(</a:t>
            </a:r>
            <a:r>
              <a:rPr lang="en-US" altLang="zh-CN" sz="1800" dirty="0" err="1">
                <a:solidFill>
                  <a:srgbClr val="000000"/>
                </a:solidFill>
                <a:latin typeface="微软雅黑" panose="020B0503020204020204" pitchFamily="34" charset="-122"/>
                <a:ea typeface="微软雅黑" panose="020B0503020204020204" pitchFamily="34" charset="-122"/>
              </a:rPr>
              <a:t>Yh</a:t>
            </a:r>
            <a:r>
              <a:rPr lang="en-US" altLang="zh-CN" sz="1800" dirty="0">
                <a:solidFill>
                  <a:srgbClr val="000000"/>
                </a:solidFill>
                <a:latin typeface="微软雅黑" panose="020B0503020204020204" pitchFamily="34" charset="-122"/>
                <a:ea typeface="微软雅黑" panose="020B0503020204020204" pitchFamily="34" charset="-122"/>
              </a:rPr>
              <a:t>)</a:t>
            </a:r>
            <a:r>
              <a:rPr lang="zh-CN" altLang="en-US" sz="1800" dirty="0">
                <a:solidFill>
                  <a:srgbClr val="000000"/>
                </a:solidFill>
                <a:latin typeface="微软雅黑" panose="020B0503020204020204" pitchFamily="34" charset="-122"/>
                <a:ea typeface="微软雅黑" panose="020B0503020204020204" pitchFamily="34" charset="-122"/>
              </a:rPr>
              <a:t>，学生答对了，则 </a:t>
            </a:r>
            <a:r>
              <a:rPr lang="en-US" altLang="zh-CN" sz="1800" dirty="0" err="1">
                <a:solidFill>
                  <a:srgbClr val="000000"/>
                </a:solidFill>
                <a:latin typeface="微软雅黑" panose="020B0503020204020204" pitchFamily="34" charset="-122"/>
                <a:ea typeface="微软雅黑" panose="020B0503020204020204" pitchFamily="34" charset="-122"/>
              </a:rPr>
              <a:t>Yh</a:t>
            </a:r>
            <a:r>
              <a:rPr lang="en-US" altLang="zh-CN" sz="1800" dirty="0">
                <a:solidFill>
                  <a:srgbClr val="000000"/>
                </a:solidFill>
                <a:latin typeface="微软雅黑" panose="020B0503020204020204" pitchFamily="34" charset="-122"/>
                <a:ea typeface="微软雅黑" panose="020B0503020204020204" pitchFamily="34" charset="-122"/>
              </a:rPr>
              <a:t>=1 </a:t>
            </a:r>
            <a:r>
              <a:rPr lang="zh-CN" altLang="en-US" sz="1800" dirty="0">
                <a:solidFill>
                  <a:srgbClr val="000000"/>
                </a:solidFill>
                <a:latin typeface="微软雅黑" panose="020B0503020204020204" pitchFamily="34" charset="-122"/>
                <a:ea typeface="微软雅黑" panose="020B0503020204020204" pitchFamily="34" charset="-122"/>
              </a:rPr>
              <a:t>。此时，这个学生是一个学霸</a:t>
            </a:r>
            <a:r>
              <a:rPr lang="en-US" altLang="zh-CN" sz="1800" dirty="0">
                <a:solidFill>
                  <a:srgbClr val="000000"/>
                </a:solidFill>
                <a:latin typeface="微软雅黑" panose="020B0503020204020204" pitchFamily="34" charset="-122"/>
                <a:ea typeface="微软雅黑" panose="020B0503020204020204" pitchFamily="34" charset="-122"/>
              </a:rPr>
              <a:t>(X=1)</a:t>
            </a:r>
            <a:r>
              <a:rPr lang="zh-CN" altLang="en-US" sz="1800" dirty="0">
                <a:solidFill>
                  <a:srgbClr val="000000"/>
                </a:solidFill>
                <a:latin typeface="微软雅黑" panose="020B0503020204020204" pitchFamily="34" charset="-122"/>
                <a:ea typeface="微软雅黑" panose="020B0503020204020204" pitchFamily="34" charset="-122"/>
              </a:rPr>
              <a:t>的后验</a:t>
            </a:r>
            <a:r>
              <a:rPr lang="zh-CN" altLang="en-US" dirty="0">
                <a:solidFill>
                  <a:srgbClr val="000000"/>
                </a:solidFill>
                <a:latin typeface="微软雅黑" panose="020B0503020204020204" pitchFamily="34" charset="-122"/>
                <a:ea typeface="微软雅黑" panose="020B0503020204020204" pitchFamily="34" charset="-122"/>
              </a:rPr>
              <a:t>概率为</a:t>
            </a:r>
            <a:endParaRPr lang="en-US" altLang="zh-CN" sz="1800" dirty="0">
              <a:solidFill>
                <a:srgbClr val="000000"/>
              </a:solidFill>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id="{17BC33A5-E1F0-4D3A-84D7-1716550B058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585941" y="4244991"/>
            <a:ext cx="5069228" cy="960381"/>
          </a:xfrm>
          <a:prstGeom prst="rect">
            <a:avLst/>
          </a:prstGeom>
        </p:spPr>
      </p:pic>
      <p:pic>
        <p:nvPicPr>
          <p:cNvPr id="19" name="图片 18">
            <a:extLst>
              <a:ext uri="{FF2B5EF4-FFF2-40B4-BE49-F238E27FC236}">
                <a16:creationId xmlns:a16="http://schemas.microsoft.com/office/drawing/2014/main" id="{AA09FEFD-0E27-4251-BF81-8A94120B6A9A}"/>
              </a:ext>
            </a:extLst>
          </p:cNvPr>
          <p:cNvPicPr>
            <a:picLocks noChangeAspect="1"/>
          </p:cNvPicPr>
          <p:nvPr/>
        </p:nvPicPr>
        <p:blipFill>
          <a:blip r:embed="rId4"/>
          <a:stretch>
            <a:fillRect/>
          </a:stretch>
        </p:blipFill>
        <p:spPr>
          <a:xfrm>
            <a:off x="865144" y="5205372"/>
            <a:ext cx="8470979" cy="1389277"/>
          </a:xfrm>
          <a:prstGeom prst="rect">
            <a:avLst/>
          </a:prstGeom>
        </p:spPr>
      </p:pic>
      <p:sp>
        <p:nvSpPr>
          <p:cNvPr id="20" name="文本框 19">
            <a:extLst>
              <a:ext uri="{FF2B5EF4-FFF2-40B4-BE49-F238E27FC236}">
                <a16:creationId xmlns:a16="http://schemas.microsoft.com/office/drawing/2014/main" id="{B7A75F10-71BD-41DA-9FC8-ADA4746DDEF6}"/>
              </a:ext>
            </a:extLst>
          </p:cNvPr>
          <p:cNvSpPr txBox="1"/>
          <p:nvPr/>
        </p:nvSpPr>
        <p:spPr>
          <a:xfrm>
            <a:off x="9370382" y="5205372"/>
            <a:ext cx="2757132" cy="1754326"/>
          </a:xfrm>
          <a:prstGeom prst="rect">
            <a:avLst/>
          </a:prstGeom>
          <a:noFill/>
        </p:spPr>
        <p:txBody>
          <a:bodyPr wrap="square" rtlCol="0">
            <a:spAutoFit/>
          </a:bodyPr>
          <a:lstStyle/>
          <a:p>
            <a:r>
              <a:rPr lang="zh-CN" altLang="en-US" b="0" i="0" dirty="0">
                <a:solidFill>
                  <a:srgbClr val="333333"/>
                </a:solidFill>
                <a:effectLst/>
                <a:latin typeface="PingFang SC"/>
              </a:rPr>
              <a:t>最优的试卷组合应该给与尽可能极端的后验概率（即最小化信息熵）。例如，当学生答对时，难题优于易题（</a:t>
            </a:r>
            <a:r>
              <a:rPr lang="en-US" altLang="zh-CN" b="0" i="0" dirty="0">
                <a:solidFill>
                  <a:srgbClr val="333333"/>
                </a:solidFill>
                <a:effectLst/>
                <a:latin typeface="PingFang SC"/>
              </a:rPr>
              <a:t>100%&gt;50%</a:t>
            </a:r>
            <a:r>
              <a:rPr lang="zh-CN" altLang="en-US" b="0" i="0" dirty="0">
                <a:solidFill>
                  <a:srgbClr val="333333"/>
                </a:solidFill>
                <a:effectLst/>
                <a:latin typeface="PingFang SC"/>
              </a:rPr>
              <a:t>）。</a:t>
            </a:r>
            <a:endParaRPr lang="zh-CN" altLang="en-US" dirty="0"/>
          </a:p>
          <a:p>
            <a:endParaRPr lang="zh-CN" altLang="en-US" dirty="0"/>
          </a:p>
        </p:txBody>
      </p:sp>
    </p:spTree>
    <p:extLst>
      <p:ext uri="{BB962C8B-B14F-4D97-AF65-F5344CB8AC3E}">
        <p14:creationId xmlns:p14="http://schemas.microsoft.com/office/powerpoint/2010/main" val="156154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E425F-B814-4BB7-A4D0-1000B3BFA9C7}"/>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CEBAFED-F9F2-4A6E-B9C6-4F62C05E2B39}"/>
              </a:ext>
            </a:extLst>
          </p:cNvPr>
          <p:cNvSpPr>
            <a:spLocks noGrp="1"/>
          </p:cNvSpPr>
          <p:nvPr>
            <p:ph idx="1"/>
          </p:nvPr>
        </p:nvSpPr>
        <p:spPr/>
        <p:txBody>
          <a:bodyPr>
            <a:normAutofit lnSpcReduction="10000"/>
          </a:bodyPr>
          <a:lstStyle/>
          <a:p>
            <a:r>
              <a:rPr lang="zh-CN" altLang="en-US" dirty="0"/>
              <a:t>计算机自适应测试</a:t>
            </a:r>
            <a:r>
              <a:rPr lang="en-US" altLang="zh-CN" dirty="0"/>
              <a:t>(CAT)</a:t>
            </a:r>
          </a:p>
          <a:p>
            <a:pPr marL="0" indent="0">
              <a:buNone/>
            </a:pPr>
            <a:endParaRPr lang="en-US" altLang="zh-CN" dirty="0"/>
          </a:p>
          <a:p>
            <a:r>
              <a:rPr lang="zh-CN" altLang="en-US" dirty="0"/>
              <a:t>认知诊断模型</a:t>
            </a:r>
            <a:r>
              <a:rPr lang="en-US" altLang="zh-CN" dirty="0"/>
              <a:t>—IRT</a:t>
            </a:r>
          </a:p>
          <a:p>
            <a:pPr marL="0" indent="0">
              <a:buNone/>
            </a:pPr>
            <a:endParaRPr lang="en-US" altLang="zh-CN" dirty="0"/>
          </a:p>
          <a:p>
            <a:r>
              <a:rPr lang="zh-CN" altLang="en-US" dirty="0"/>
              <a:t>选题策略</a:t>
            </a:r>
            <a:endParaRPr lang="en-US" altLang="zh-CN" dirty="0"/>
          </a:p>
          <a:p>
            <a:pPr marL="0" indent="0">
              <a:buNone/>
            </a:pPr>
            <a:endParaRPr lang="en-US" altLang="zh-CN" dirty="0"/>
          </a:p>
          <a:p>
            <a:r>
              <a:rPr lang="zh-CN" altLang="en-US" b="1" dirty="0"/>
              <a:t>能力估计</a:t>
            </a:r>
            <a:endParaRPr lang="en-US" altLang="zh-CN" b="1" dirty="0"/>
          </a:p>
          <a:p>
            <a:endParaRPr lang="en-US" altLang="zh-CN" b="1" dirty="0"/>
          </a:p>
          <a:p>
            <a:r>
              <a:rPr lang="en-US" altLang="zh-CN" dirty="0"/>
              <a:t>CAT</a:t>
            </a:r>
            <a:r>
              <a:rPr lang="zh-CN" altLang="en-US" dirty="0"/>
              <a:t>主要的流派</a:t>
            </a:r>
            <a:endParaRPr lang="en-US" altLang="zh-CN" dirty="0"/>
          </a:p>
          <a:p>
            <a:endParaRPr lang="en-US" altLang="zh-CN" b="1" dirty="0"/>
          </a:p>
          <a:p>
            <a:endParaRPr lang="en-US" altLang="zh-CN" dirty="0"/>
          </a:p>
          <a:p>
            <a:endParaRPr lang="zh-CN" altLang="en-US" dirty="0"/>
          </a:p>
        </p:txBody>
      </p:sp>
    </p:spTree>
    <p:extLst>
      <p:ext uri="{BB962C8B-B14F-4D97-AF65-F5344CB8AC3E}">
        <p14:creationId xmlns:p14="http://schemas.microsoft.com/office/powerpoint/2010/main" val="3584128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5CD6BDD-1382-4ACE-82AA-D5CDB7CFD8FF}"/>
              </a:ext>
            </a:extLst>
          </p:cNvPr>
          <p:cNvSpPr/>
          <p:nvPr/>
        </p:nvSpPr>
        <p:spPr>
          <a:xfrm>
            <a:off x="598519" y="246919"/>
            <a:ext cx="6548588" cy="646331"/>
          </a:xfrm>
          <a:prstGeom prst="rect">
            <a:avLst/>
          </a:prstGeom>
        </p:spPr>
        <p:txBody>
          <a:bodyPr wrap="none">
            <a:spAutoFit/>
          </a:bodyPr>
          <a:lstStyle/>
          <a:p>
            <a:r>
              <a:rPr lang="zh-CN" altLang="en-US" sz="3600" dirty="0">
                <a:latin typeface="微软雅黑" panose="020B0503020204020204" pitchFamily="34" charset="-122"/>
                <a:ea typeface="微软雅黑" panose="020B0503020204020204" pitchFamily="34" charset="-122"/>
              </a:rPr>
              <a:t>能力估计</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最大似然估计</a:t>
            </a:r>
            <a:r>
              <a:rPr lang="en-US" altLang="zh-CN" sz="3600" dirty="0">
                <a:latin typeface="微软雅黑" panose="020B0503020204020204" pitchFamily="34" charset="-122"/>
                <a:ea typeface="微软雅黑" panose="020B0503020204020204" pitchFamily="34" charset="-122"/>
              </a:rPr>
              <a:t>(MLE)</a:t>
            </a:r>
          </a:p>
        </p:txBody>
      </p:sp>
      <p:sp>
        <p:nvSpPr>
          <p:cNvPr id="5" name="矩形 4">
            <a:extLst>
              <a:ext uri="{FF2B5EF4-FFF2-40B4-BE49-F238E27FC236}">
                <a16:creationId xmlns:a16="http://schemas.microsoft.com/office/drawing/2014/main" id="{A5E85872-2A43-4854-B09F-8EB447D8C2D0}"/>
              </a:ext>
            </a:extLst>
          </p:cNvPr>
          <p:cNvSpPr>
            <a:spLocks noChangeArrowheads="1"/>
          </p:cNvSpPr>
          <p:nvPr/>
        </p:nvSpPr>
        <p:spPr bwMode="auto">
          <a:xfrm>
            <a:off x="598519" y="1005905"/>
            <a:ext cx="10994962" cy="9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a:lnSpc>
                <a:spcPct val="120000"/>
              </a:lnSpc>
              <a:buClr>
                <a:schemeClr val="accent5"/>
              </a:buClr>
              <a:buSzPct val="80000"/>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极大似然估计：</a:t>
            </a:r>
            <a:r>
              <a:rPr lang="zh-CN" altLang="en-US" sz="2400" b="0" i="0" dirty="0">
                <a:solidFill>
                  <a:srgbClr val="4D4D4D"/>
                </a:solidFill>
                <a:effectLst/>
                <a:latin typeface="Microsoft YaHei" panose="020B0503020204020204" pitchFamily="34" charset="-122"/>
                <a:ea typeface="Microsoft YaHei" panose="020B0503020204020204" pitchFamily="34" charset="-122"/>
              </a:rPr>
              <a:t>利用已知的样本结果，反推最有可能（最大概率）导致这样结果的参数值。</a:t>
            </a:r>
            <a:endParaRPr lang="zh-CN" altLang="en-US" sz="2400"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41582622-69FF-4C02-85DB-762D410596A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631338" y="1532734"/>
            <a:ext cx="5052498" cy="1478408"/>
          </a:xfrm>
          <a:prstGeom prst="rect">
            <a:avLst/>
          </a:prstGeom>
        </p:spPr>
      </p:pic>
      <p:pic>
        <p:nvPicPr>
          <p:cNvPr id="13" name="图片 12">
            <a:extLst>
              <a:ext uri="{FF2B5EF4-FFF2-40B4-BE49-F238E27FC236}">
                <a16:creationId xmlns:a16="http://schemas.microsoft.com/office/drawing/2014/main" id="{D1843BD9-86DA-45A7-A74A-46FAF1BC3F6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145325" y="2468808"/>
            <a:ext cx="6683319" cy="1493649"/>
          </a:xfrm>
          <a:prstGeom prst="rect">
            <a:avLst/>
          </a:prstGeom>
        </p:spPr>
      </p:pic>
      <p:pic>
        <p:nvPicPr>
          <p:cNvPr id="15" name="图片 14">
            <a:extLst>
              <a:ext uri="{FF2B5EF4-FFF2-40B4-BE49-F238E27FC236}">
                <a16:creationId xmlns:a16="http://schemas.microsoft.com/office/drawing/2014/main" id="{14C2ADC8-50E4-4CF5-BAFE-9F58FFC0AA4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472769" y="4050207"/>
            <a:ext cx="4028430" cy="1282407"/>
          </a:xfrm>
          <a:prstGeom prst="rect">
            <a:avLst/>
          </a:prstGeom>
        </p:spPr>
      </p:pic>
      <p:pic>
        <p:nvPicPr>
          <p:cNvPr id="17" name="图片 16">
            <a:extLst>
              <a:ext uri="{FF2B5EF4-FFF2-40B4-BE49-F238E27FC236}">
                <a16:creationId xmlns:a16="http://schemas.microsoft.com/office/drawing/2014/main" id="{EDBB912E-27C8-4407-A9ED-FA95D9A10F5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215893" y="4987660"/>
            <a:ext cx="5753599" cy="1173582"/>
          </a:xfrm>
          <a:prstGeom prst="rect">
            <a:avLst/>
          </a:prstGeom>
        </p:spPr>
      </p:pic>
      <p:pic>
        <p:nvPicPr>
          <p:cNvPr id="21" name="图片 20">
            <a:extLst>
              <a:ext uri="{FF2B5EF4-FFF2-40B4-BE49-F238E27FC236}">
                <a16:creationId xmlns:a16="http://schemas.microsoft.com/office/drawing/2014/main" id="{2E875175-F58D-42AA-88EE-1C0F051A161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888714" y="6161242"/>
            <a:ext cx="6142252" cy="640135"/>
          </a:xfrm>
          <a:prstGeom prst="rect">
            <a:avLst/>
          </a:prstGeom>
        </p:spPr>
      </p:pic>
      <p:pic>
        <p:nvPicPr>
          <p:cNvPr id="23" name="图片 22">
            <a:extLst>
              <a:ext uri="{FF2B5EF4-FFF2-40B4-BE49-F238E27FC236}">
                <a16:creationId xmlns:a16="http://schemas.microsoft.com/office/drawing/2014/main" id="{FA0FB82B-9A4E-4468-916A-781E958C4E64}"/>
              </a:ext>
            </a:extLst>
          </p:cNvPr>
          <p:cNvPicPr>
            <a:picLocks noChangeAspect="1"/>
          </p:cNvPicPr>
          <p:nvPr/>
        </p:nvPicPr>
        <p:blipFill>
          <a:blip r:embed="rId7"/>
          <a:stretch>
            <a:fillRect/>
          </a:stretch>
        </p:blipFill>
        <p:spPr>
          <a:xfrm>
            <a:off x="550591" y="2049921"/>
            <a:ext cx="2240474" cy="419136"/>
          </a:xfrm>
          <a:prstGeom prst="rect">
            <a:avLst/>
          </a:prstGeom>
        </p:spPr>
      </p:pic>
      <p:pic>
        <p:nvPicPr>
          <p:cNvPr id="25" name="图片 24">
            <a:extLst>
              <a:ext uri="{FF2B5EF4-FFF2-40B4-BE49-F238E27FC236}">
                <a16:creationId xmlns:a16="http://schemas.microsoft.com/office/drawing/2014/main" id="{C4AABDA5-C0D1-4D5B-BAAB-E63D14C7E1DA}"/>
              </a:ext>
            </a:extLst>
          </p:cNvPr>
          <p:cNvPicPr>
            <a:picLocks noChangeAspect="1"/>
          </p:cNvPicPr>
          <p:nvPr/>
        </p:nvPicPr>
        <p:blipFill>
          <a:blip r:embed="rId8"/>
          <a:stretch>
            <a:fillRect/>
          </a:stretch>
        </p:blipFill>
        <p:spPr>
          <a:xfrm>
            <a:off x="690872" y="2910795"/>
            <a:ext cx="2286198" cy="518205"/>
          </a:xfrm>
          <a:prstGeom prst="rect">
            <a:avLst/>
          </a:prstGeom>
        </p:spPr>
      </p:pic>
      <p:pic>
        <p:nvPicPr>
          <p:cNvPr id="27" name="图片 26">
            <a:extLst>
              <a:ext uri="{FF2B5EF4-FFF2-40B4-BE49-F238E27FC236}">
                <a16:creationId xmlns:a16="http://schemas.microsoft.com/office/drawing/2014/main" id="{B73700B0-1B4F-4761-B0C6-6A591546019A}"/>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686343" y="3687156"/>
            <a:ext cx="7232007" cy="571550"/>
          </a:xfrm>
          <a:prstGeom prst="rect">
            <a:avLst/>
          </a:prstGeom>
        </p:spPr>
      </p:pic>
      <p:pic>
        <p:nvPicPr>
          <p:cNvPr id="29" name="图片 28">
            <a:extLst>
              <a:ext uri="{FF2B5EF4-FFF2-40B4-BE49-F238E27FC236}">
                <a16:creationId xmlns:a16="http://schemas.microsoft.com/office/drawing/2014/main" id="{34D0F35F-D8F6-47F5-AB7C-802692B72A5E}"/>
              </a:ext>
            </a:extLst>
          </p:cNvPr>
          <p:cNvPicPr>
            <a:picLocks noChangeAspect="1"/>
          </p:cNvPicPr>
          <p:nvPr/>
        </p:nvPicPr>
        <p:blipFill>
          <a:blip r:embed="rId10"/>
          <a:stretch>
            <a:fillRect/>
          </a:stretch>
        </p:blipFill>
        <p:spPr>
          <a:xfrm>
            <a:off x="686343" y="5145306"/>
            <a:ext cx="2202371" cy="662997"/>
          </a:xfrm>
          <a:prstGeom prst="rect">
            <a:avLst/>
          </a:prstGeom>
        </p:spPr>
      </p:pic>
    </p:spTree>
    <p:extLst>
      <p:ext uri="{BB962C8B-B14F-4D97-AF65-F5344CB8AC3E}">
        <p14:creationId xmlns:p14="http://schemas.microsoft.com/office/powerpoint/2010/main" val="2954096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854A198-585F-4A39-B5E1-991E29829CE9}"/>
              </a:ext>
            </a:extLst>
          </p:cNvPr>
          <p:cNvSpPr/>
          <p:nvPr/>
        </p:nvSpPr>
        <p:spPr>
          <a:xfrm>
            <a:off x="598519" y="246919"/>
            <a:ext cx="8779263" cy="646331"/>
          </a:xfrm>
          <a:prstGeom prst="rect">
            <a:avLst/>
          </a:prstGeom>
        </p:spPr>
        <p:txBody>
          <a:bodyPr wrap="none">
            <a:spAutoFit/>
          </a:bodyPr>
          <a:lstStyle/>
          <a:p>
            <a:r>
              <a:rPr lang="zh-CN" altLang="en-US" sz="3600" dirty="0">
                <a:latin typeface="微软雅黑" panose="020B0503020204020204" pitchFamily="34" charset="-122"/>
                <a:ea typeface="微软雅黑" panose="020B0503020204020204" pitchFamily="34" charset="-122"/>
              </a:rPr>
              <a:t>能力估计</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贝叶斯期望后验估计</a:t>
            </a:r>
            <a:r>
              <a:rPr lang="en-US" altLang="zh-CN" sz="3600" dirty="0">
                <a:latin typeface="微软雅黑" panose="020B0503020204020204" pitchFamily="34" charset="-122"/>
                <a:ea typeface="微软雅黑" panose="020B0503020204020204" pitchFamily="34" charset="-122"/>
              </a:rPr>
              <a:t>(EAP)</a:t>
            </a:r>
            <a:r>
              <a:rPr lang="zh-CN" altLang="en-US" sz="3600" dirty="0">
                <a:latin typeface="微软雅黑" panose="020B0503020204020204" pitchFamily="34" charset="-122"/>
                <a:ea typeface="微软雅黑" panose="020B0503020204020204" pitchFamily="34" charset="-122"/>
              </a:rPr>
              <a:t>方法</a:t>
            </a:r>
            <a:endParaRPr lang="en-US" altLang="zh-CN" sz="3600" dirty="0">
              <a:latin typeface="微软雅黑" panose="020B0503020204020204" pitchFamily="34" charset="-122"/>
              <a:ea typeface="微软雅黑" panose="020B0503020204020204" pitchFamily="34" charset="-122"/>
            </a:endParaRPr>
          </a:p>
        </p:txBody>
      </p:sp>
      <p:sp>
        <p:nvSpPr>
          <p:cNvPr id="5" name="内容占位符 2">
            <a:extLst>
              <a:ext uri="{FF2B5EF4-FFF2-40B4-BE49-F238E27FC236}">
                <a16:creationId xmlns:a16="http://schemas.microsoft.com/office/drawing/2014/main" id="{E2609240-2BFE-46A4-A84F-20DBC5989658}"/>
              </a:ext>
            </a:extLst>
          </p:cNvPr>
          <p:cNvSpPr>
            <a:spLocks noGrp="1"/>
          </p:cNvSpPr>
          <p:nvPr/>
        </p:nvSpPr>
        <p:spPr bwMode="auto">
          <a:xfrm>
            <a:off x="196769" y="1199348"/>
            <a:ext cx="11262167" cy="159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405" indent="-319405">
              <a:defRPr>
                <a:solidFill>
                  <a:schemeClr val="tx1"/>
                </a:solidFill>
                <a:latin typeface="Arial" panose="020B0604020202020204" pitchFamily="34" charset="0"/>
                <a:ea typeface="宋体" panose="02010600030101010101" pitchFamily="2" charset="-122"/>
              </a:defRPr>
            </a:lvl1pPr>
            <a:lvl2pPr marL="640080" indent="-273050">
              <a:defRPr>
                <a:solidFill>
                  <a:schemeClr val="tx1"/>
                </a:solidFill>
                <a:latin typeface="Arial" panose="020B0604020202020204" pitchFamily="34" charset="0"/>
                <a:ea typeface="宋体" panose="02010600030101010101" pitchFamily="2" charset="-122"/>
              </a:defRPr>
            </a:lvl2pPr>
            <a:lvl3pPr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09930" lvl="1" indent="-342900" eaLnBrk="1" hangingPunct="1">
              <a:spcBef>
                <a:spcPts val="550"/>
              </a:spcBef>
              <a:buClr>
                <a:schemeClr val="accent5"/>
              </a:buClr>
              <a:buSzPct val="70000"/>
              <a:buFont typeface="Wingdings" panose="05000000000000000000" pitchFamily="2" charset="2"/>
              <a:buChar char="p"/>
              <a:defRPr/>
            </a:pPr>
            <a:r>
              <a:rPr lang="zh-CN" altLang="en-US" sz="2200" dirty="0">
                <a:solidFill>
                  <a:srgbClr val="000000"/>
                </a:solidFill>
                <a:latin typeface="微软雅黑" panose="020B0503020204020204" pitchFamily="34" charset="-122"/>
                <a:ea typeface="微软雅黑" panose="020B0503020204020204" pitchFamily="34" charset="-122"/>
              </a:rPr>
              <a:t>信息说明</a:t>
            </a:r>
            <a:endParaRPr lang="en-US" altLang="zh-CN" sz="22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总体信息：总体分布（比如总体是正态分布）</a:t>
            </a: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样本信息：</a:t>
            </a:r>
            <a:r>
              <a:rPr lang="zh-CN" altLang="en-US" sz="2000" b="0" i="0" dirty="0">
                <a:solidFill>
                  <a:srgbClr val="333333"/>
                </a:solidFill>
                <a:effectLst/>
                <a:latin typeface="Microsoft YaHei" panose="020B0503020204020204" pitchFamily="34" charset="-122"/>
                <a:ea typeface="Microsoft YaHei" panose="020B0503020204020204" pitchFamily="34" charset="-122"/>
              </a:rPr>
              <a:t>即所抽取的样本的所有特征信息。</a:t>
            </a: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先验信息：</a:t>
            </a:r>
            <a:r>
              <a:rPr lang="zh-CN" altLang="en-US" sz="2000" b="0" i="0" dirty="0">
                <a:solidFill>
                  <a:srgbClr val="333333"/>
                </a:solidFill>
                <a:effectLst/>
                <a:latin typeface="Microsoft YaHei" panose="020B0503020204020204" pitchFamily="34" charset="-122"/>
                <a:ea typeface="Microsoft YaHei" panose="020B0503020204020204" pitchFamily="34" charset="-122"/>
              </a:rPr>
              <a:t>人们在试验之前对要做的问题在经验上和资料上总是已经有所了解的。</a:t>
            </a:r>
            <a:endParaRPr lang="en-US" altLang="zh-CN" sz="2000" b="1" dirty="0">
              <a:solidFill>
                <a:srgbClr val="000000"/>
              </a:solidFill>
              <a:latin typeface="微软雅黑" panose="020B0503020204020204" pitchFamily="34" charset="-122"/>
              <a:ea typeface="微软雅黑" panose="020B0503020204020204" pitchFamily="34" charset="-122"/>
            </a:endParaRPr>
          </a:p>
          <a:p>
            <a:pPr marL="367030" lvl="1" indent="0" eaLnBrk="1" hangingPunct="1">
              <a:spcBef>
                <a:spcPts val="550"/>
              </a:spcBef>
              <a:buClr>
                <a:srgbClr val="5B9BD5"/>
              </a:buClr>
              <a:buSzPct val="70000"/>
              <a:defRPr/>
            </a:pPr>
            <a:endParaRPr lang="en-US" altLang="zh-CN" sz="2200" dirty="0">
              <a:solidFill>
                <a:srgbClr val="000000"/>
              </a:solidFill>
              <a:latin typeface="微软雅黑" panose="020B0503020204020204" pitchFamily="34" charset="-122"/>
              <a:ea typeface="微软雅黑" panose="020B0503020204020204" pitchFamily="34" charset="-122"/>
            </a:endParaRPr>
          </a:p>
          <a:p>
            <a:pPr marL="367030" lvl="1" indent="0" eaLnBrk="1" hangingPunct="1">
              <a:spcBef>
                <a:spcPts val="550"/>
              </a:spcBef>
              <a:buClr>
                <a:srgbClr val="5B9BD5"/>
              </a:buClr>
              <a:buSzPct val="70000"/>
              <a:defRPr/>
            </a:pPr>
            <a:r>
              <a:rPr lang="zh-CN" altLang="en-US" sz="2200" dirty="0">
                <a:solidFill>
                  <a:srgbClr val="000000"/>
                </a:solidFill>
                <a:latin typeface="微软雅黑" panose="020B0503020204020204" pitchFamily="34" charset="-122"/>
                <a:ea typeface="微软雅黑" panose="020B0503020204020204" pitchFamily="34" charset="-122"/>
              </a:rPr>
              <a:t>基本原理</a:t>
            </a:r>
            <a:endParaRPr lang="en-US" altLang="zh-CN" sz="2200" dirty="0">
              <a:solidFill>
                <a:srgbClr val="000000"/>
              </a:solidFill>
              <a:latin typeface="微软雅黑" panose="020B0503020204020204" pitchFamily="34" charset="-122"/>
              <a:ea typeface="微软雅黑" panose="020B0503020204020204" pitchFamily="34" charset="-122"/>
            </a:endParaRPr>
          </a:p>
          <a:p>
            <a:pPr marL="0" indent="0" eaLnBrk="1" hangingPunct="1">
              <a:spcBef>
                <a:spcPts val="700"/>
              </a:spcBef>
              <a:buClr>
                <a:srgbClr val="ED7D31"/>
              </a:buClr>
              <a:buSzPct val="60000"/>
              <a:defRPr/>
            </a:pPr>
            <a:endParaRPr lang="en-US" altLang="zh-CN" sz="2800" dirty="0">
              <a:solidFill>
                <a:srgbClr val="000000"/>
              </a:solidFill>
              <a:latin typeface="Palatino Linotype" panose="02040502050505030304" pitchFamily="18" charset="0"/>
              <a:ea typeface="华文仿宋" panose="02010600040101010101" pitchFamily="2" charset="-122"/>
            </a:endParaRPr>
          </a:p>
          <a:p>
            <a:pPr eaLnBrk="1" hangingPunct="1">
              <a:spcBef>
                <a:spcPts val="700"/>
              </a:spcBef>
              <a:buClr>
                <a:srgbClr val="ED7D31"/>
              </a:buClr>
              <a:buSzPct val="60000"/>
              <a:buFont typeface="Wingdings" panose="05000000000000000000" pitchFamily="2" charset="2"/>
              <a:buChar char=""/>
              <a:defRPr/>
            </a:pPr>
            <a:endParaRPr lang="zh-CN" altLang="en-US" sz="2800" dirty="0">
              <a:solidFill>
                <a:srgbClr val="000000"/>
              </a:solidFill>
              <a:latin typeface="Palatino Linotype" panose="02040502050505030304" pitchFamily="18" charset="0"/>
              <a:ea typeface="华文仿宋" panose="02010600040101010101" pitchFamily="2" charset="-122"/>
            </a:endParaRPr>
          </a:p>
        </p:txBody>
      </p:sp>
      <p:pic>
        <p:nvPicPr>
          <p:cNvPr id="5124" name="Picture 4">
            <a:extLst>
              <a:ext uri="{FF2B5EF4-FFF2-40B4-BE49-F238E27FC236}">
                <a16:creationId xmlns:a16="http://schemas.microsoft.com/office/drawing/2014/main" id="{F3A367D4-9925-4E3F-A1B9-D99DFE5578FB}"/>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10646"/>
          <a:stretch/>
        </p:blipFill>
        <p:spPr bwMode="auto">
          <a:xfrm>
            <a:off x="2708001" y="2795236"/>
            <a:ext cx="7915878" cy="315715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818E99F5-38D0-4E7D-B53A-AB8A711DAD01}"/>
              </a:ext>
            </a:extLst>
          </p:cNvPr>
          <p:cNvSpPr txBox="1"/>
          <p:nvPr/>
        </p:nvSpPr>
        <p:spPr>
          <a:xfrm>
            <a:off x="2881018" y="5813496"/>
            <a:ext cx="7569843"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根据参数的先验分布</a:t>
            </a:r>
            <a:r>
              <a:rPr lang="en-US" altLang="zh-CN" sz="2000" dirty="0">
                <a:latin typeface="微软雅黑" panose="020B0503020204020204" pitchFamily="34" charset="-122"/>
                <a:ea typeface="微软雅黑" panose="020B0503020204020204" pitchFamily="34" charset="-122"/>
              </a:rPr>
              <a:t>P(</a:t>
            </a:r>
            <a:r>
              <a:rPr lang="el-GR" altLang="zh-CN" sz="2000" dirty="0">
                <a:latin typeface="微软雅黑" panose="020B0503020204020204" pitchFamily="34" charset="-122"/>
                <a:ea typeface="微软雅黑" panose="020B0503020204020204" pitchFamily="34" charset="-122"/>
              </a:rPr>
              <a:t>θ</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和一系列观察</a:t>
            </a:r>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使概率密度分布</a:t>
            </a:r>
            <a:r>
              <a:rPr lang="en-US" altLang="zh-CN" sz="2000" dirty="0">
                <a:latin typeface="微软雅黑" panose="020B0503020204020204" pitchFamily="34" charset="-122"/>
                <a:ea typeface="微软雅黑" panose="020B0503020204020204" pitchFamily="34" charset="-122"/>
              </a:rPr>
              <a:t>P(D|</a:t>
            </a:r>
            <a:r>
              <a:rPr lang="el-GR" altLang="zh-CN" sz="2000" dirty="0">
                <a:latin typeface="微软雅黑" panose="020B0503020204020204" pitchFamily="34" charset="-122"/>
                <a:ea typeface="微软雅黑" panose="020B0503020204020204" pitchFamily="34" charset="-122"/>
              </a:rPr>
              <a:t>θ</a:t>
            </a:r>
            <a:r>
              <a:rPr lang="zh-CN" altLang="en-US" sz="2000" dirty="0">
                <a:latin typeface="微软雅黑" panose="020B0503020204020204" pitchFamily="34" charset="-122"/>
                <a:ea typeface="微软雅黑" panose="020B0503020204020204" pitchFamily="34" charset="-122"/>
              </a:rPr>
              <a:t>）最后转化为后验概率</a:t>
            </a:r>
            <a:r>
              <a:rPr lang="en-US" altLang="zh-CN" sz="2000" dirty="0">
                <a:latin typeface="微软雅黑" panose="020B0503020204020204" pitchFamily="34" charset="-122"/>
                <a:ea typeface="微软雅黑" panose="020B0503020204020204" pitchFamily="34" charset="-122"/>
              </a:rPr>
              <a:t>P(</a:t>
            </a:r>
            <a:r>
              <a:rPr lang="el-GR" altLang="zh-CN" sz="2000" dirty="0">
                <a:latin typeface="微软雅黑" panose="020B0503020204020204" pitchFamily="34" charset="-122"/>
                <a:ea typeface="微软雅黑" panose="020B0503020204020204" pitchFamily="34" charset="-122"/>
              </a:rPr>
              <a:t>θ</a:t>
            </a:r>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，最后求贝叶斯估计值</a:t>
            </a:r>
          </a:p>
        </p:txBody>
      </p:sp>
    </p:spTree>
    <p:extLst>
      <p:ext uri="{BB962C8B-B14F-4D97-AF65-F5344CB8AC3E}">
        <p14:creationId xmlns:p14="http://schemas.microsoft.com/office/powerpoint/2010/main" val="3340090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42E8F12-8B1E-41A2-B982-E39FBB9AFB09}"/>
              </a:ext>
            </a:extLst>
          </p:cNvPr>
          <p:cNvSpPr/>
          <p:nvPr/>
        </p:nvSpPr>
        <p:spPr>
          <a:xfrm>
            <a:off x="598519" y="246919"/>
            <a:ext cx="7608173" cy="646331"/>
          </a:xfrm>
          <a:prstGeom prst="rect">
            <a:avLst/>
          </a:prstGeom>
        </p:spPr>
        <p:txBody>
          <a:bodyPr wrap="none">
            <a:spAutoFit/>
          </a:bodyPr>
          <a:lstStyle/>
          <a:p>
            <a:r>
              <a:rPr lang="zh-CN" altLang="en-US" sz="3600" dirty="0">
                <a:latin typeface="微软雅黑" panose="020B0503020204020204" pitchFamily="34" charset="-122"/>
                <a:ea typeface="微软雅黑" panose="020B0503020204020204" pitchFamily="34" charset="-122"/>
              </a:rPr>
              <a:t>能力估计</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贝叶斯估计算法基本步骤</a:t>
            </a:r>
            <a:endParaRPr lang="en-US" altLang="zh-CN" sz="3600" dirty="0">
              <a:latin typeface="微软雅黑" panose="020B0503020204020204" pitchFamily="34" charset="-122"/>
              <a:ea typeface="微软雅黑" panose="020B0503020204020204" pitchFamily="34" charset="-122"/>
            </a:endParaRPr>
          </a:p>
        </p:txBody>
      </p:sp>
      <p:pic>
        <p:nvPicPr>
          <p:cNvPr id="6146" name="Picture 2">
            <a:extLst>
              <a:ext uri="{FF2B5EF4-FFF2-40B4-BE49-F238E27FC236}">
                <a16:creationId xmlns:a16="http://schemas.microsoft.com/office/drawing/2014/main" id="{DD234E72-A732-4ED0-A900-1D906A105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19" y="1319514"/>
            <a:ext cx="7144781" cy="529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5C2B387B-C062-4EF1-AE51-5EBD1542C0F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513209" y="2942493"/>
            <a:ext cx="6593191" cy="2219818"/>
          </a:xfrm>
          <a:prstGeom prst="rect">
            <a:avLst/>
          </a:prstGeom>
        </p:spPr>
      </p:pic>
      <p:sp>
        <p:nvSpPr>
          <p:cNvPr id="8" name="等号 7">
            <a:extLst>
              <a:ext uri="{FF2B5EF4-FFF2-40B4-BE49-F238E27FC236}">
                <a16:creationId xmlns:a16="http://schemas.microsoft.com/office/drawing/2014/main" id="{EFEF040A-F783-495B-A387-5952B722D2D1}"/>
              </a:ext>
            </a:extLst>
          </p:cNvPr>
          <p:cNvSpPr/>
          <p:nvPr/>
        </p:nvSpPr>
        <p:spPr>
          <a:xfrm>
            <a:off x="6096000" y="4689231"/>
            <a:ext cx="554237" cy="263769"/>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811102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E425F-B814-4BB7-A4D0-1000B3BFA9C7}"/>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CEBAFED-F9F2-4A6E-B9C6-4F62C05E2B39}"/>
              </a:ext>
            </a:extLst>
          </p:cNvPr>
          <p:cNvSpPr>
            <a:spLocks noGrp="1"/>
          </p:cNvSpPr>
          <p:nvPr>
            <p:ph idx="1"/>
          </p:nvPr>
        </p:nvSpPr>
        <p:spPr/>
        <p:txBody>
          <a:bodyPr>
            <a:normAutofit lnSpcReduction="10000"/>
          </a:bodyPr>
          <a:lstStyle/>
          <a:p>
            <a:r>
              <a:rPr lang="zh-CN" altLang="en-US" dirty="0"/>
              <a:t>计算机自适应测试</a:t>
            </a:r>
            <a:r>
              <a:rPr lang="en-US" altLang="zh-CN" dirty="0"/>
              <a:t>(CAT)</a:t>
            </a:r>
          </a:p>
          <a:p>
            <a:pPr marL="0" indent="0">
              <a:buNone/>
            </a:pPr>
            <a:endParaRPr lang="en-US" altLang="zh-CN" dirty="0"/>
          </a:p>
          <a:p>
            <a:r>
              <a:rPr lang="zh-CN" altLang="en-US" dirty="0"/>
              <a:t>认知诊断模型</a:t>
            </a:r>
            <a:r>
              <a:rPr lang="en-US" altLang="zh-CN" dirty="0"/>
              <a:t>—IRT</a:t>
            </a:r>
          </a:p>
          <a:p>
            <a:pPr marL="0" indent="0">
              <a:buNone/>
            </a:pPr>
            <a:endParaRPr lang="en-US" altLang="zh-CN" dirty="0"/>
          </a:p>
          <a:p>
            <a:r>
              <a:rPr lang="zh-CN" altLang="en-US" dirty="0"/>
              <a:t>选题策略</a:t>
            </a:r>
            <a:endParaRPr lang="en-US" altLang="zh-CN" dirty="0"/>
          </a:p>
          <a:p>
            <a:pPr marL="0" indent="0">
              <a:buNone/>
            </a:pPr>
            <a:endParaRPr lang="en-US" altLang="zh-CN" dirty="0"/>
          </a:p>
          <a:p>
            <a:r>
              <a:rPr lang="zh-CN" altLang="en-US" dirty="0"/>
              <a:t>能力估计</a:t>
            </a:r>
            <a:endParaRPr lang="en-US" altLang="zh-CN" dirty="0"/>
          </a:p>
          <a:p>
            <a:endParaRPr lang="en-US" altLang="zh-CN" b="1" dirty="0"/>
          </a:p>
          <a:p>
            <a:r>
              <a:rPr lang="en-US" altLang="zh-CN" b="1" dirty="0"/>
              <a:t>CAT</a:t>
            </a:r>
            <a:r>
              <a:rPr lang="zh-CN" altLang="en-US" b="1" dirty="0"/>
              <a:t>主要的流派</a:t>
            </a:r>
            <a:endParaRPr lang="en-US" altLang="zh-CN" b="1" dirty="0"/>
          </a:p>
          <a:p>
            <a:endParaRPr lang="en-US" altLang="zh-CN" b="1" dirty="0"/>
          </a:p>
          <a:p>
            <a:endParaRPr lang="en-US" altLang="zh-CN" dirty="0"/>
          </a:p>
          <a:p>
            <a:endParaRPr lang="zh-CN" altLang="en-US" dirty="0"/>
          </a:p>
        </p:txBody>
      </p:sp>
    </p:spTree>
    <p:extLst>
      <p:ext uri="{BB962C8B-B14F-4D97-AF65-F5344CB8AC3E}">
        <p14:creationId xmlns:p14="http://schemas.microsoft.com/office/powerpoint/2010/main" val="3565670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E425F-B814-4BB7-A4D0-1000B3BFA9C7}"/>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CEBAFED-F9F2-4A6E-B9C6-4F62C05E2B39}"/>
              </a:ext>
            </a:extLst>
          </p:cNvPr>
          <p:cNvSpPr>
            <a:spLocks noGrp="1"/>
          </p:cNvSpPr>
          <p:nvPr>
            <p:ph idx="1"/>
          </p:nvPr>
        </p:nvSpPr>
        <p:spPr/>
        <p:txBody>
          <a:bodyPr>
            <a:normAutofit lnSpcReduction="10000"/>
          </a:bodyPr>
          <a:lstStyle/>
          <a:p>
            <a:r>
              <a:rPr lang="zh-CN" altLang="en-US" b="1" dirty="0"/>
              <a:t>计算机自适应测试</a:t>
            </a:r>
            <a:r>
              <a:rPr lang="en-US" altLang="zh-CN" b="1" dirty="0"/>
              <a:t>(CAT)</a:t>
            </a:r>
          </a:p>
          <a:p>
            <a:pPr marL="0" indent="0">
              <a:buNone/>
            </a:pPr>
            <a:endParaRPr lang="en-US" altLang="zh-CN" dirty="0"/>
          </a:p>
          <a:p>
            <a:r>
              <a:rPr lang="zh-CN" altLang="en-US" dirty="0"/>
              <a:t>认知诊断模型</a:t>
            </a:r>
            <a:r>
              <a:rPr lang="en-US" altLang="zh-CN" dirty="0"/>
              <a:t>—IRT</a:t>
            </a:r>
          </a:p>
          <a:p>
            <a:pPr marL="0" indent="0">
              <a:buNone/>
            </a:pPr>
            <a:endParaRPr lang="en-US" altLang="zh-CN" dirty="0"/>
          </a:p>
          <a:p>
            <a:r>
              <a:rPr lang="zh-CN" altLang="en-US" dirty="0"/>
              <a:t>选题策略</a:t>
            </a:r>
            <a:endParaRPr lang="en-US" altLang="zh-CN" dirty="0"/>
          </a:p>
          <a:p>
            <a:pPr marL="0" indent="0">
              <a:buNone/>
            </a:pPr>
            <a:endParaRPr lang="en-US" altLang="zh-CN" dirty="0"/>
          </a:p>
          <a:p>
            <a:r>
              <a:rPr lang="zh-CN" altLang="en-US" dirty="0"/>
              <a:t>能力估计</a:t>
            </a:r>
            <a:endParaRPr lang="en-US" altLang="zh-CN" dirty="0"/>
          </a:p>
          <a:p>
            <a:endParaRPr lang="en-US" altLang="zh-CN" dirty="0"/>
          </a:p>
          <a:p>
            <a:r>
              <a:rPr lang="en-US" altLang="zh-CN" dirty="0"/>
              <a:t>CAT</a:t>
            </a:r>
            <a:r>
              <a:rPr lang="zh-CN" altLang="en-US" dirty="0"/>
              <a:t>主要的流派</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177699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2302" y="402610"/>
            <a:ext cx="3764557" cy="707886"/>
          </a:xfrm>
          <a:prstGeom prst="rect">
            <a:avLst/>
          </a:prstGeom>
        </p:spPr>
        <p:txBody>
          <a:bodyPr wrap="none">
            <a:spAutoFit/>
          </a:bodyPr>
          <a:lstStyle/>
          <a:p>
            <a:r>
              <a:rPr lang="en-US" altLang="zh-CN" sz="4000" b="1" dirty="0"/>
              <a:t>CAT</a:t>
            </a:r>
            <a:r>
              <a:rPr lang="zh-CN" altLang="en-US" sz="4000" b="1" dirty="0"/>
              <a:t>主要的流派</a:t>
            </a:r>
            <a:endParaRPr lang="zh-CN" altLang="zh-CN" sz="4000" b="1" dirty="0"/>
          </a:p>
        </p:txBody>
      </p:sp>
      <p:sp>
        <p:nvSpPr>
          <p:cNvPr id="9" name="矩形 8"/>
          <p:cNvSpPr/>
          <p:nvPr/>
        </p:nvSpPr>
        <p:spPr>
          <a:xfrm>
            <a:off x="1082447" y="1808114"/>
            <a:ext cx="9482083" cy="707886"/>
          </a:xfrm>
          <a:prstGeom prst="rect">
            <a:avLst/>
          </a:prstGeom>
        </p:spPr>
        <p:txBody>
          <a:bodyPr wrap="none">
            <a:spAutoFit/>
          </a:bodyPr>
          <a:lstStyle/>
          <a:p>
            <a:pPr marL="571500" indent="-571500">
              <a:buFont typeface="Wingdings" panose="05000000000000000000" pitchFamily="2" charset="2"/>
              <a:buChar char="l"/>
            </a:pPr>
            <a:r>
              <a:rPr lang="zh-CN" altLang="en-US" sz="4000" b="1" dirty="0"/>
              <a:t>基于二叉树或者多叉树的规则测试方法</a:t>
            </a:r>
            <a:endParaRPr lang="zh-CN" altLang="zh-CN" sz="4000" b="1" dirty="0"/>
          </a:p>
        </p:txBody>
      </p:sp>
      <p:sp>
        <p:nvSpPr>
          <p:cNvPr id="10" name="矩形 9"/>
          <p:cNvSpPr/>
          <p:nvPr/>
        </p:nvSpPr>
        <p:spPr>
          <a:xfrm>
            <a:off x="1082447" y="2859675"/>
            <a:ext cx="8969122" cy="707886"/>
          </a:xfrm>
          <a:prstGeom prst="rect">
            <a:avLst/>
          </a:prstGeom>
        </p:spPr>
        <p:txBody>
          <a:bodyPr wrap="none">
            <a:spAutoFit/>
          </a:bodyPr>
          <a:lstStyle/>
          <a:p>
            <a:pPr marL="571500" indent="-571500">
              <a:buFont typeface="Wingdings" panose="05000000000000000000" pitchFamily="2" charset="2"/>
              <a:buChar char="l"/>
            </a:pPr>
            <a:r>
              <a:rPr lang="zh-CN" altLang="en-US" sz="4000" b="1" dirty="0"/>
              <a:t>基于知识空间理论的自适应测试流派</a:t>
            </a:r>
            <a:endParaRPr lang="zh-CN" altLang="zh-CN" sz="4000" b="1" dirty="0"/>
          </a:p>
        </p:txBody>
      </p:sp>
      <p:sp>
        <p:nvSpPr>
          <p:cNvPr id="11" name="矩形 10"/>
          <p:cNvSpPr/>
          <p:nvPr/>
        </p:nvSpPr>
        <p:spPr>
          <a:xfrm>
            <a:off x="1082446" y="3911236"/>
            <a:ext cx="6716903" cy="707886"/>
          </a:xfrm>
          <a:prstGeom prst="rect">
            <a:avLst/>
          </a:prstGeom>
        </p:spPr>
        <p:txBody>
          <a:bodyPr wrap="none">
            <a:spAutoFit/>
          </a:bodyPr>
          <a:lstStyle/>
          <a:p>
            <a:pPr marL="571500" indent="-571500">
              <a:buFont typeface="Wingdings" panose="05000000000000000000" pitchFamily="2" charset="2"/>
              <a:buChar char="l"/>
            </a:pPr>
            <a:r>
              <a:rPr lang="zh-CN" altLang="en-US" sz="4000" b="1" dirty="0"/>
              <a:t>基于</a:t>
            </a:r>
            <a:r>
              <a:rPr lang="en-US" altLang="zh-CN" sz="4000" b="1" dirty="0"/>
              <a:t>IRT</a:t>
            </a:r>
            <a:r>
              <a:rPr lang="zh-CN" altLang="en-US" sz="4000" b="1" dirty="0"/>
              <a:t>的自适应测试流派</a:t>
            </a:r>
            <a:endParaRPr lang="zh-CN" altLang="zh-CN" sz="4000" b="1" dirty="0"/>
          </a:p>
        </p:txBody>
      </p:sp>
      <p:sp>
        <p:nvSpPr>
          <p:cNvPr id="12" name="矩形 11"/>
          <p:cNvSpPr/>
          <p:nvPr/>
        </p:nvSpPr>
        <p:spPr>
          <a:xfrm>
            <a:off x="1082446" y="4962797"/>
            <a:ext cx="8456161" cy="707886"/>
          </a:xfrm>
          <a:prstGeom prst="rect">
            <a:avLst/>
          </a:prstGeom>
        </p:spPr>
        <p:txBody>
          <a:bodyPr wrap="none">
            <a:spAutoFit/>
          </a:bodyPr>
          <a:lstStyle/>
          <a:p>
            <a:pPr marL="571500" indent="-571500">
              <a:buFont typeface="Wingdings" panose="05000000000000000000" pitchFamily="2" charset="2"/>
              <a:buChar char="l"/>
            </a:pPr>
            <a:r>
              <a:rPr lang="zh-CN" altLang="en-US" sz="4000" b="1" dirty="0"/>
              <a:t>基于贝叶斯网络的自适应测试流派</a:t>
            </a:r>
            <a:endParaRPr lang="zh-CN" altLang="zh-CN" sz="4000" b="1" dirty="0"/>
          </a:p>
        </p:txBody>
      </p:sp>
    </p:spTree>
    <p:extLst>
      <p:ext uri="{BB962C8B-B14F-4D97-AF65-F5344CB8AC3E}">
        <p14:creationId xmlns:p14="http://schemas.microsoft.com/office/powerpoint/2010/main" val="1314870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8013" y="366772"/>
            <a:ext cx="8905002" cy="707886"/>
          </a:xfrm>
          <a:prstGeom prst="rect">
            <a:avLst/>
          </a:prstGeom>
        </p:spPr>
        <p:txBody>
          <a:bodyPr wrap="none">
            <a:spAutoFit/>
          </a:bodyPr>
          <a:lstStyle/>
          <a:p>
            <a:r>
              <a:rPr lang="zh-CN" altLang="en-US" sz="4000" b="1" dirty="0"/>
              <a:t>基于二叉树或者多叉树的规则测试方法</a:t>
            </a:r>
            <a:endParaRPr lang="zh-CN" altLang="zh-CN" sz="4000" b="1" dirty="0"/>
          </a:p>
        </p:txBody>
      </p:sp>
      <p:pic>
        <p:nvPicPr>
          <p:cNvPr id="3" name="图片 2"/>
          <p:cNvPicPr>
            <a:picLocks noChangeAspect="1"/>
          </p:cNvPicPr>
          <p:nvPr/>
        </p:nvPicPr>
        <p:blipFill>
          <a:blip r:embed="rId3"/>
          <a:stretch>
            <a:fillRect/>
          </a:stretch>
        </p:blipFill>
        <p:spPr>
          <a:xfrm>
            <a:off x="478013" y="1428750"/>
            <a:ext cx="8200659" cy="3524250"/>
          </a:xfrm>
          <a:prstGeom prst="rect">
            <a:avLst/>
          </a:prstGeom>
        </p:spPr>
      </p:pic>
      <p:sp>
        <p:nvSpPr>
          <p:cNvPr id="5" name="文本框 4"/>
          <p:cNvSpPr txBox="1"/>
          <p:nvPr/>
        </p:nvSpPr>
        <p:spPr>
          <a:xfrm>
            <a:off x="8678672" y="1554480"/>
            <a:ext cx="3117088" cy="646331"/>
          </a:xfrm>
          <a:prstGeom prst="rect">
            <a:avLst/>
          </a:prstGeom>
          <a:noFill/>
        </p:spPr>
        <p:txBody>
          <a:bodyPr wrap="square" rtlCol="0">
            <a:spAutoFit/>
          </a:bodyPr>
          <a:lstStyle/>
          <a:p>
            <a:r>
              <a:rPr lang="zh-CN" altLang="en-US" dirty="0"/>
              <a:t>每个</a:t>
            </a:r>
            <a:r>
              <a:rPr lang="en-US" altLang="zh-CN" dirty="0"/>
              <a:t>block</a:t>
            </a:r>
            <a:r>
              <a:rPr lang="zh-CN" altLang="en-US" dirty="0"/>
              <a:t>对应一种</a:t>
            </a:r>
            <a:r>
              <a:rPr lang="en-US" altLang="zh-CN" dirty="0"/>
              <a:t>skill level</a:t>
            </a:r>
            <a:r>
              <a:rPr lang="zh-CN" altLang="en-US" dirty="0"/>
              <a:t>，并绑定奇数道试题（例如</a:t>
            </a:r>
            <a:r>
              <a:rPr lang="en-US" altLang="zh-CN" dirty="0"/>
              <a:t>3</a:t>
            </a:r>
            <a:r>
              <a:rPr lang="zh-CN" altLang="en-US" dirty="0"/>
              <a:t>）</a:t>
            </a:r>
          </a:p>
        </p:txBody>
      </p:sp>
      <p:sp>
        <p:nvSpPr>
          <p:cNvPr id="34" name="文本框 33"/>
          <p:cNvSpPr txBox="1"/>
          <p:nvPr/>
        </p:nvSpPr>
        <p:spPr>
          <a:xfrm>
            <a:off x="8678672" y="2729210"/>
            <a:ext cx="3117088" cy="646331"/>
          </a:xfrm>
          <a:prstGeom prst="rect">
            <a:avLst/>
          </a:prstGeom>
          <a:noFill/>
        </p:spPr>
        <p:txBody>
          <a:bodyPr wrap="square" rtlCol="0">
            <a:spAutoFit/>
          </a:bodyPr>
          <a:lstStyle/>
          <a:p>
            <a:r>
              <a:rPr lang="zh-CN" altLang="en-US" dirty="0"/>
              <a:t>若被测者在当前</a:t>
            </a:r>
            <a:r>
              <a:rPr lang="en-US" altLang="zh-CN" dirty="0"/>
              <a:t>block</a:t>
            </a:r>
            <a:r>
              <a:rPr lang="zh-CN" altLang="en-US" dirty="0"/>
              <a:t>的</a:t>
            </a:r>
            <a:r>
              <a:rPr lang="en-US" altLang="zh-CN" dirty="0"/>
              <a:t>3</a:t>
            </a:r>
            <a:r>
              <a:rPr lang="zh-CN" altLang="en-US" dirty="0"/>
              <a:t>道题全错，则其</a:t>
            </a:r>
            <a:r>
              <a:rPr lang="en-US" altLang="zh-CN" dirty="0"/>
              <a:t>skill level</a:t>
            </a:r>
            <a:r>
              <a:rPr lang="zh-CN" altLang="en-US" dirty="0"/>
              <a:t>降</a:t>
            </a:r>
            <a:r>
              <a:rPr lang="en-US" altLang="zh-CN" dirty="0"/>
              <a:t>2</a:t>
            </a:r>
            <a:r>
              <a:rPr lang="zh-CN" altLang="en-US" dirty="0"/>
              <a:t>级</a:t>
            </a:r>
          </a:p>
        </p:txBody>
      </p:sp>
      <p:sp>
        <p:nvSpPr>
          <p:cNvPr id="35" name="文本框 34"/>
          <p:cNvSpPr txBox="1"/>
          <p:nvPr/>
        </p:nvSpPr>
        <p:spPr>
          <a:xfrm>
            <a:off x="8793480" y="3837206"/>
            <a:ext cx="3159888" cy="646331"/>
          </a:xfrm>
          <a:prstGeom prst="rect">
            <a:avLst/>
          </a:prstGeom>
          <a:noFill/>
        </p:spPr>
        <p:txBody>
          <a:bodyPr wrap="square" rtlCol="0">
            <a:spAutoFit/>
          </a:bodyPr>
          <a:lstStyle/>
          <a:p>
            <a:r>
              <a:rPr lang="zh-CN" altLang="en-US" dirty="0"/>
              <a:t>若被测者在当前</a:t>
            </a:r>
            <a:r>
              <a:rPr lang="en-US" altLang="zh-CN" dirty="0"/>
              <a:t>block</a:t>
            </a:r>
            <a:r>
              <a:rPr lang="zh-CN" altLang="en-US" dirty="0"/>
              <a:t>对</a:t>
            </a:r>
            <a:r>
              <a:rPr lang="en-US" altLang="zh-CN" dirty="0"/>
              <a:t>2</a:t>
            </a:r>
            <a:r>
              <a:rPr lang="zh-CN" altLang="en-US" dirty="0"/>
              <a:t>道题，则其</a:t>
            </a:r>
            <a:r>
              <a:rPr lang="en-US" altLang="zh-CN" dirty="0"/>
              <a:t>skill level</a:t>
            </a:r>
            <a:r>
              <a:rPr lang="zh-CN" altLang="en-US" dirty="0"/>
              <a:t>升</a:t>
            </a:r>
            <a:r>
              <a:rPr lang="en-US" altLang="zh-CN" dirty="0"/>
              <a:t>1</a:t>
            </a:r>
            <a:r>
              <a:rPr lang="zh-CN" altLang="en-US" dirty="0"/>
              <a:t>级</a:t>
            </a:r>
          </a:p>
        </p:txBody>
      </p:sp>
      <p:sp>
        <p:nvSpPr>
          <p:cNvPr id="36" name="文本框 35"/>
          <p:cNvSpPr txBox="1"/>
          <p:nvPr/>
        </p:nvSpPr>
        <p:spPr>
          <a:xfrm>
            <a:off x="8793480" y="4845427"/>
            <a:ext cx="3159888" cy="646331"/>
          </a:xfrm>
          <a:prstGeom prst="rect">
            <a:avLst/>
          </a:prstGeom>
          <a:noFill/>
        </p:spPr>
        <p:txBody>
          <a:bodyPr wrap="square" rtlCol="0">
            <a:spAutoFit/>
          </a:bodyPr>
          <a:lstStyle/>
          <a:p>
            <a:r>
              <a:rPr lang="zh-CN" altLang="en-US" dirty="0"/>
              <a:t>若被测者在当前</a:t>
            </a:r>
            <a:r>
              <a:rPr lang="en-US" altLang="zh-CN" dirty="0"/>
              <a:t>block</a:t>
            </a:r>
            <a:r>
              <a:rPr lang="zh-CN" altLang="en-US" dirty="0"/>
              <a:t>对</a:t>
            </a:r>
            <a:r>
              <a:rPr lang="en-US" altLang="zh-CN" dirty="0"/>
              <a:t>3</a:t>
            </a:r>
            <a:r>
              <a:rPr lang="zh-CN" altLang="en-US" dirty="0"/>
              <a:t>道题，则其</a:t>
            </a:r>
            <a:r>
              <a:rPr lang="en-US" altLang="zh-CN" dirty="0"/>
              <a:t>skill level</a:t>
            </a:r>
            <a:r>
              <a:rPr lang="zh-CN" altLang="en-US" dirty="0"/>
              <a:t>升</a:t>
            </a:r>
            <a:r>
              <a:rPr lang="en-US" altLang="zh-CN" dirty="0"/>
              <a:t>2</a:t>
            </a:r>
            <a:r>
              <a:rPr lang="zh-CN" altLang="en-US" dirty="0"/>
              <a:t>级</a:t>
            </a:r>
          </a:p>
        </p:txBody>
      </p:sp>
    </p:spTree>
    <p:extLst>
      <p:ext uri="{BB962C8B-B14F-4D97-AF65-F5344CB8AC3E}">
        <p14:creationId xmlns:p14="http://schemas.microsoft.com/office/powerpoint/2010/main" val="100975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8013" y="366772"/>
            <a:ext cx="6842322" cy="707886"/>
          </a:xfrm>
          <a:prstGeom prst="rect">
            <a:avLst/>
          </a:prstGeom>
        </p:spPr>
        <p:txBody>
          <a:bodyPr wrap="none">
            <a:spAutoFit/>
          </a:bodyPr>
          <a:lstStyle/>
          <a:p>
            <a:r>
              <a:rPr lang="zh-CN" altLang="en-US" sz="4000" b="1" dirty="0"/>
              <a:t>基于知识空间理论的</a:t>
            </a:r>
            <a:r>
              <a:rPr lang="en-US" altLang="zh-CN" sz="4000" b="1" dirty="0"/>
              <a:t>CAT</a:t>
            </a:r>
            <a:r>
              <a:rPr lang="zh-CN" altLang="en-US" sz="4000" b="1" dirty="0"/>
              <a:t>方法</a:t>
            </a:r>
            <a:endParaRPr lang="zh-CN" altLang="zh-CN" sz="4000" b="1" dirty="0"/>
          </a:p>
        </p:txBody>
      </p:sp>
      <mc:AlternateContent xmlns:mc="http://schemas.openxmlformats.org/markup-compatibility/2006" xmlns:a14="http://schemas.microsoft.com/office/drawing/2010/main">
        <mc:Choice Requires="a14">
          <p:sp>
            <p:nvSpPr>
              <p:cNvPr id="4" name="矩形 3"/>
              <p:cNvSpPr/>
              <p:nvPr/>
            </p:nvSpPr>
            <p:spPr>
              <a:xfrm>
                <a:off x="416039" y="3600654"/>
                <a:ext cx="10210800" cy="1754326"/>
              </a:xfrm>
              <a:prstGeom prst="rect">
                <a:avLst/>
              </a:prstGeom>
            </p:spPr>
            <p:txBody>
              <a:bodyPr wrap="square">
                <a:spAutoFit/>
              </a:bodyPr>
              <a:lstStyle/>
              <a:p>
                <a:pPr lvl="0" algn="just">
                  <a:lnSpc>
                    <a:spcPct val="150000"/>
                  </a:lnSpc>
                  <a:spcAft>
                    <a:spcPts val="0"/>
                  </a:spcAft>
                </a:pPr>
                <a:r>
                  <a:rPr lang="zh-CN" altLang="en-US" b="1" dirty="0"/>
                  <a:t>例子： 知识域</a:t>
                </a:r>
                <a:r>
                  <a:rPr lang="en-US" altLang="zh-CN" dirty="0"/>
                  <a:t>Q={q1,q2,q3,q4}</a:t>
                </a:r>
                <a:r>
                  <a:rPr lang="zh-CN" altLang="en-US" dirty="0"/>
                  <a:t>，</a:t>
                </a:r>
                <a:endParaRPr lang="en-US" altLang="zh-CN" dirty="0"/>
              </a:p>
              <a:p>
                <a:pPr lvl="0" algn="just">
                  <a:lnSpc>
                    <a:spcPct val="150000"/>
                  </a:lnSpc>
                  <a:spcAft>
                    <a:spcPts val="0"/>
                  </a:spcAft>
                </a:pPr>
                <a:r>
                  <a:rPr lang="zh-CN" altLang="en-US" dirty="0"/>
                  <a:t>试题之间的前提关系如右图所示：</a:t>
                </a:r>
                <a:r>
                  <a:rPr lang="en-US" altLang="zh-CN" dirty="0"/>
                  <a:t>q1</a:t>
                </a:r>
                <a:r>
                  <a:rPr lang="zh-CN" altLang="en-US" dirty="0"/>
                  <a:t>是</a:t>
                </a:r>
                <a:r>
                  <a:rPr lang="en-US" altLang="zh-CN" dirty="0"/>
                  <a:t>q3</a:t>
                </a:r>
                <a:r>
                  <a:rPr lang="zh-CN" altLang="en-US" dirty="0"/>
                  <a:t>的前提，</a:t>
                </a:r>
                <a:r>
                  <a:rPr lang="en-US" altLang="zh-CN" dirty="0"/>
                  <a:t>q2</a:t>
                </a:r>
                <a:r>
                  <a:rPr lang="zh-CN" altLang="en-US" dirty="0"/>
                  <a:t>是</a:t>
                </a:r>
                <a:r>
                  <a:rPr lang="en-US" altLang="zh-CN" dirty="0"/>
                  <a:t>q3</a:t>
                </a:r>
                <a:r>
                  <a:rPr lang="zh-CN" altLang="en-US" dirty="0"/>
                  <a:t>的前提，</a:t>
                </a:r>
                <a:r>
                  <a:rPr lang="en-US" altLang="zh-CN" dirty="0"/>
                  <a:t>q3</a:t>
                </a:r>
                <a:r>
                  <a:rPr lang="zh-CN" altLang="en-US" dirty="0"/>
                  <a:t>是</a:t>
                </a:r>
                <a:r>
                  <a:rPr lang="en-US" altLang="zh-CN" dirty="0"/>
                  <a:t>q4</a:t>
                </a:r>
                <a:r>
                  <a:rPr lang="zh-CN" altLang="en-US" dirty="0"/>
                  <a:t>的前提</a:t>
                </a:r>
                <a:endParaRPr lang="en-US" altLang="zh-CN" dirty="0"/>
              </a:p>
              <a:p>
                <a:pPr lvl="0" algn="just">
                  <a:lnSpc>
                    <a:spcPct val="150000"/>
                  </a:lnSpc>
                  <a:spcAft>
                    <a:spcPts val="0"/>
                  </a:spcAft>
                </a:pPr>
                <a:r>
                  <a:rPr lang="zh-CN" altLang="en-US" b="1" dirty="0"/>
                  <a:t>知识结构</a:t>
                </a:r>
                <a:r>
                  <a:rPr lang="en-US" altLang="zh-CN" dirty="0"/>
                  <a:t>(Q,K)</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dirty="0"/>
                  <a:t>{{</a:t>
                </a:r>
                <a14:m>
                  <m:oMath xmlns:m="http://schemas.openxmlformats.org/officeDocument/2006/math">
                    <m:r>
                      <a:rPr lang="en-US" altLang="zh-CN">
                        <a:latin typeface="Cambria Math" panose="02040503050406030204" pitchFamily="18" charset="0"/>
                      </a:rPr>
                      <m:t>∅</m:t>
                    </m:r>
                  </m:oMath>
                </a14:m>
                <a:r>
                  <a:rPr lang="en-US" altLang="zh-CN" dirty="0"/>
                  <a:t>},{q1},{q2},{q1,q2},{q1,q3},</a:t>
                </a:r>
              </a:p>
              <a:p>
                <a:pPr lvl="0" algn="just">
                  <a:lnSpc>
                    <a:spcPct val="150000"/>
                  </a:lnSpc>
                  <a:spcAft>
                    <a:spcPts val="0"/>
                  </a:spcAft>
                </a:pPr>
                <a:r>
                  <a:rPr lang="en-US" altLang="zh-CN" dirty="0"/>
                  <a:t>{q2,q3},{q1,q2,q3},{q2,q3,q4},{q1,q3,q4},{q1,q2,q3,q4}}</a:t>
                </a:r>
              </a:p>
            </p:txBody>
          </p:sp>
        </mc:Choice>
        <mc:Fallback xmlns="">
          <p:sp>
            <p:nvSpPr>
              <p:cNvPr id="4" name="矩形 3"/>
              <p:cNvSpPr>
                <a:spLocks noRot="1" noChangeAspect="1" noMove="1" noResize="1" noEditPoints="1" noAdjustHandles="1" noChangeArrowheads="1" noChangeShapeType="1" noTextEdit="1"/>
              </p:cNvSpPr>
              <p:nvPr/>
            </p:nvSpPr>
            <p:spPr>
              <a:xfrm>
                <a:off x="416039" y="3600654"/>
                <a:ext cx="10210800" cy="1754326"/>
              </a:xfrm>
              <a:prstGeom prst="rect">
                <a:avLst/>
              </a:prstGeom>
              <a:blipFill rotWithShape="0">
                <a:blip r:embed="rId3"/>
                <a:stretch>
                  <a:fillRect l="-478" b="-2091"/>
                </a:stretch>
              </a:blipFill>
            </p:spPr>
            <p:txBody>
              <a:bodyPr/>
              <a:lstStyle/>
              <a:p>
                <a:r>
                  <a:rPr lang="zh-CN" altLang="en-US">
                    <a:noFill/>
                  </a:rPr>
                  <a:t> </a:t>
                </a:r>
              </a:p>
            </p:txBody>
          </p:sp>
        </mc:Fallback>
      </mc:AlternateContent>
      <p:grpSp>
        <p:nvGrpSpPr>
          <p:cNvPr id="6" name="组合 5"/>
          <p:cNvGrpSpPr/>
          <p:nvPr/>
        </p:nvGrpSpPr>
        <p:grpSpPr>
          <a:xfrm>
            <a:off x="8700489" y="3782980"/>
            <a:ext cx="2281793" cy="2058640"/>
            <a:chOff x="8793479" y="1706504"/>
            <a:chExt cx="2281793" cy="2058640"/>
          </a:xfrm>
        </p:grpSpPr>
        <p:grpSp>
          <p:nvGrpSpPr>
            <p:cNvPr id="17" name="组合 16"/>
            <p:cNvGrpSpPr/>
            <p:nvPr/>
          </p:nvGrpSpPr>
          <p:grpSpPr>
            <a:xfrm>
              <a:off x="9159240" y="1706504"/>
              <a:ext cx="1478280" cy="1731751"/>
              <a:chOff x="9159240" y="1706504"/>
              <a:chExt cx="1478280" cy="1731751"/>
            </a:xfrm>
          </p:grpSpPr>
          <p:sp>
            <p:nvSpPr>
              <p:cNvPr id="5" name="椭圆 4"/>
              <p:cNvSpPr/>
              <p:nvPr/>
            </p:nvSpPr>
            <p:spPr>
              <a:xfrm>
                <a:off x="9159240" y="3179175"/>
                <a:ext cx="259080" cy="259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0378440" y="3169920"/>
                <a:ext cx="259080" cy="259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5" idx="7"/>
              </p:cNvCxnSpPr>
              <p:nvPr/>
            </p:nvCxnSpPr>
            <p:spPr>
              <a:xfrm flipV="1">
                <a:off x="9380379" y="2676255"/>
                <a:ext cx="540861" cy="540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1"/>
              </p:cNvCxnSpPr>
              <p:nvPr/>
            </p:nvCxnSpPr>
            <p:spPr>
              <a:xfrm flipH="1" flipV="1">
                <a:off x="9921240" y="2667000"/>
                <a:ext cx="495141" cy="54086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9829800" y="2441535"/>
                <a:ext cx="259080" cy="259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286841" y="1706504"/>
                <a:ext cx="259080" cy="259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a:stCxn id="12" idx="7"/>
              </p:cNvCxnSpPr>
              <p:nvPr/>
            </p:nvCxnSpPr>
            <p:spPr>
              <a:xfrm flipV="1">
                <a:off x="10050939" y="1965584"/>
                <a:ext cx="327501" cy="5138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9753679" y="2814994"/>
              <a:ext cx="716121" cy="369332"/>
            </a:xfrm>
            <a:prstGeom prst="rect">
              <a:avLst/>
            </a:prstGeom>
            <a:noFill/>
          </p:spPr>
          <p:txBody>
            <a:bodyPr wrap="square" rtlCol="0">
              <a:spAutoFit/>
            </a:bodyPr>
            <a:lstStyle/>
            <a:p>
              <a:r>
                <a:rPr lang="en-US" altLang="zh-CN" dirty="0"/>
                <a:t>or</a:t>
              </a:r>
              <a:endParaRPr lang="zh-CN" altLang="en-US" dirty="0"/>
            </a:p>
          </p:txBody>
        </p:sp>
        <p:pic>
          <p:nvPicPr>
            <p:cNvPr id="21" name="图片 20"/>
            <p:cNvPicPr>
              <a:picLocks noChangeAspect="1"/>
            </p:cNvPicPr>
            <p:nvPr/>
          </p:nvPicPr>
          <p:blipFill>
            <a:blip r:embed="rId4"/>
            <a:stretch>
              <a:fillRect/>
            </a:stretch>
          </p:blipFill>
          <p:spPr>
            <a:xfrm>
              <a:off x="9806940" y="2790634"/>
              <a:ext cx="304800" cy="114300"/>
            </a:xfrm>
            <a:prstGeom prst="rect">
              <a:avLst/>
            </a:prstGeom>
          </p:spPr>
        </p:pic>
        <p:sp>
          <p:nvSpPr>
            <p:cNvPr id="22" name="文本框 21"/>
            <p:cNvSpPr txBox="1"/>
            <p:nvPr/>
          </p:nvSpPr>
          <p:spPr>
            <a:xfrm>
              <a:off x="8793479" y="3308715"/>
              <a:ext cx="586899" cy="369332"/>
            </a:xfrm>
            <a:prstGeom prst="rect">
              <a:avLst/>
            </a:prstGeom>
            <a:noFill/>
          </p:spPr>
          <p:txBody>
            <a:bodyPr wrap="square" rtlCol="0">
              <a:spAutoFit/>
            </a:bodyPr>
            <a:lstStyle/>
            <a:p>
              <a:r>
                <a:rPr lang="en-US" altLang="zh-CN" dirty="0"/>
                <a:t>q1</a:t>
              </a:r>
              <a:endParaRPr lang="zh-CN" altLang="en-US" dirty="0"/>
            </a:p>
          </p:txBody>
        </p:sp>
        <p:sp>
          <p:nvSpPr>
            <p:cNvPr id="23" name="文本框 22"/>
            <p:cNvSpPr txBox="1"/>
            <p:nvPr/>
          </p:nvSpPr>
          <p:spPr>
            <a:xfrm>
              <a:off x="10378440" y="3395812"/>
              <a:ext cx="586899" cy="369332"/>
            </a:xfrm>
            <a:prstGeom prst="rect">
              <a:avLst/>
            </a:prstGeom>
            <a:noFill/>
          </p:spPr>
          <p:txBody>
            <a:bodyPr wrap="square" rtlCol="0">
              <a:spAutoFit/>
            </a:bodyPr>
            <a:lstStyle/>
            <a:p>
              <a:r>
                <a:rPr lang="en-US" altLang="zh-CN" dirty="0"/>
                <a:t>q2</a:t>
              </a:r>
              <a:endParaRPr lang="zh-CN" altLang="en-US" dirty="0"/>
            </a:p>
          </p:txBody>
        </p:sp>
        <p:sp>
          <p:nvSpPr>
            <p:cNvPr id="24" name="文本框 23"/>
            <p:cNvSpPr txBox="1"/>
            <p:nvPr/>
          </p:nvSpPr>
          <p:spPr>
            <a:xfrm>
              <a:off x="10054668" y="2359485"/>
              <a:ext cx="586899" cy="369332"/>
            </a:xfrm>
            <a:prstGeom prst="rect">
              <a:avLst/>
            </a:prstGeom>
            <a:noFill/>
          </p:spPr>
          <p:txBody>
            <a:bodyPr wrap="square" rtlCol="0">
              <a:spAutoFit/>
            </a:bodyPr>
            <a:lstStyle/>
            <a:p>
              <a:r>
                <a:rPr lang="en-US" altLang="zh-CN" dirty="0"/>
                <a:t>q3</a:t>
              </a:r>
              <a:endParaRPr lang="zh-CN" altLang="en-US" dirty="0"/>
            </a:p>
          </p:txBody>
        </p:sp>
        <p:sp>
          <p:nvSpPr>
            <p:cNvPr id="25" name="文本框 24"/>
            <p:cNvSpPr txBox="1"/>
            <p:nvPr/>
          </p:nvSpPr>
          <p:spPr>
            <a:xfrm>
              <a:off x="10488373" y="1706504"/>
              <a:ext cx="586899" cy="369332"/>
            </a:xfrm>
            <a:prstGeom prst="rect">
              <a:avLst/>
            </a:prstGeom>
            <a:noFill/>
          </p:spPr>
          <p:txBody>
            <a:bodyPr wrap="square" rtlCol="0">
              <a:spAutoFit/>
            </a:bodyPr>
            <a:lstStyle/>
            <a:p>
              <a:r>
                <a:rPr lang="en-US" altLang="zh-CN" dirty="0"/>
                <a:t>q4</a:t>
              </a:r>
              <a:endParaRPr lang="zh-CN" altLang="en-US" dirty="0"/>
            </a:p>
          </p:txBody>
        </p:sp>
      </p:grpSp>
      <p:sp>
        <p:nvSpPr>
          <p:cNvPr id="28" name="文本框 27"/>
          <p:cNvSpPr txBox="1"/>
          <p:nvPr/>
        </p:nvSpPr>
        <p:spPr>
          <a:xfrm>
            <a:off x="478012" y="1213397"/>
            <a:ext cx="11719560" cy="461665"/>
          </a:xfrm>
          <a:prstGeom prst="rect">
            <a:avLst/>
          </a:prstGeom>
          <a:noFill/>
        </p:spPr>
        <p:txBody>
          <a:bodyPr wrap="square" rtlCol="0">
            <a:spAutoFit/>
          </a:bodyPr>
          <a:lstStyle/>
          <a:p>
            <a:r>
              <a:rPr lang="zh-CN" altLang="en-US" sz="2400" b="1" dirty="0"/>
              <a:t>首先介绍一些基本的概念</a:t>
            </a:r>
            <a:endParaRPr lang="en-US" altLang="zh-CN" sz="2400" dirty="0"/>
          </a:p>
        </p:txBody>
      </p:sp>
      <mc:AlternateContent xmlns:mc="http://schemas.openxmlformats.org/markup-compatibility/2006" xmlns:a14="http://schemas.microsoft.com/office/drawing/2010/main">
        <mc:Choice Requires="a14">
          <p:sp>
            <p:nvSpPr>
              <p:cNvPr id="7" name="矩形 6"/>
              <p:cNvSpPr/>
              <p:nvPr/>
            </p:nvSpPr>
            <p:spPr>
              <a:xfrm>
                <a:off x="478012" y="1838296"/>
                <a:ext cx="10159507" cy="1546642"/>
              </a:xfrm>
              <a:prstGeom prst="rect">
                <a:avLst/>
              </a:prstGeom>
            </p:spPr>
            <p:txBody>
              <a:bodyPr wrap="square">
                <a:spAutoFit/>
              </a:bodyPr>
              <a:lstStyle/>
              <a:p>
                <a:r>
                  <a:rPr lang="zh-CN" altLang="en-US" b="1" dirty="0">
                    <a:latin typeface="+mn-ea"/>
                  </a:rPr>
                  <a:t>知识域</a:t>
                </a:r>
                <a:r>
                  <a:rPr lang="zh-CN" altLang="en-US" dirty="0">
                    <a:latin typeface="+mn-ea"/>
                  </a:rPr>
                  <a:t>：有限试题集合</a:t>
                </a:r>
                <a:r>
                  <a:rPr lang="en-US" altLang="zh-CN" kern="100" dirty="0">
                    <a:latin typeface="+mn-ea"/>
                    <a:cs typeface="Times New Roman" panose="02020603050405020304" pitchFamily="18" charset="0"/>
                  </a:rPr>
                  <a:t>Q</a:t>
                </a:r>
                <a:r>
                  <a:rPr lang="zh-CN" altLang="en-US" dirty="0">
                    <a:latin typeface="+mn-ea"/>
                  </a:rPr>
                  <a:t> </a:t>
                </a:r>
                <a:endParaRPr lang="en-US" altLang="zh-CN" dirty="0">
                  <a:latin typeface="+mn-ea"/>
                </a:endParaRPr>
              </a:p>
              <a:p>
                <a:r>
                  <a:rPr lang="zh-CN" altLang="en-US" b="1" dirty="0">
                    <a:latin typeface="+mn-ea"/>
                  </a:rPr>
                  <a:t>知识空间</a:t>
                </a:r>
                <a:r>
                  <a:rPr lang="zh-CN" altLang="en-US" dirty="0">
                    <a:latin typeface="+mn-ea"/>
                  </a:rPr>
                  <a:t>：</a:t>
                </a:r>
                <a:r>
                  <a:rPr lang="en-US" altLang="zh-CN" dirty="0">
                    <a:latin typeface="+mn-ea"/>
                  </a:rPr>
                  <a:t>Q</a:t>
                </a:r>
                <a:r>
                  <a:rPr lang="zh-CN" altLang="en-US" dirty="0">
                    <a:latin typeface="+mn-ea"/>
                  </a:rPr>
                  <a:t>的所有子集的集合</a:t>
                </a:r>
                <a:r>
                  <a:rPr lang="en-US" altLang="zh-CN" dirty="0">
                    <a:latin typeface="+mn-ea"/>
                  </a:rPr>
                  <a:t>K</a:t>
                </a:r>
              </a:p>
              <a:p>
                <a:r>
                  <a:rPr lang="zh-CN" altLang="en-US" b="1" dirty="0">
                    <a:latin typeface="+mn-ea"/>
                  </a:rPr>
                  <a:t>知识状态</a:t>
                </a:r>
                <a:r>
                  <a:rPr lang="zh-CN" altLang="en-US" dirty="0">
                    <a:latin typeface="+mn-ea"/>
                  </a:rPr>
                  <a:t>：</a:t>
                </a:r>
                <a:r>
                  <a:rPr lang="zh-CN" altLang="zh-CN" dirty="0">
                    <a:latin typeface="+mn-ea"/>
                  </a:rPr>
                  <a:t>对于</a:t>
                </a:r>
                <a14:m>
                  <m:oMath xmlns:m="http://schemas.openxmlformats.org/officeDocument/2006/math">
                    <m:r>
                      <m:rPr>
                        <m:sty m:val="p"/>
                      </m:rPr>
                      <a:rPr lang="en-US" altLang="zh-CN">
                        <a:latin typeface="Cambria Math" panose="02040503050406030204" pitchFamily="18" charset="0"/>
                      </a:rPr>
                      <m:t>k</m:t>
                    </m:r>
                    <m:r>
                      <a:rPr lang="en-US" altLang="zh-CN" i="1">
                        <a:latin typeface="Cambria Math" panose="02040503050406030204" pitchFamily="18" charset="0"/>
                      </a:rPr>
                      <m:t> </m:t>
                    </m:r>
                  </m:oMath>
                </a14:m>
                <a:r>
                  <a:rPr lang="zh-CN" altLang="zh-CN" dirty="0">
                    <a:latin typeface="+mn-ea"/>
                  </a:rPr>
                  <a:t>，</a:t>
                </a:r>
                <a14:m>
                  <m:oMath xmlns:m="http://schemas.openxmlformats.org/officeDocument/2006/math">
                    <m:r>
                      <m:rPr>
                        <m:sty m:val="p"/>
                      </m:rPr>
                      <a:rPr lang="en-US" altLang="zh-CN">
                        <a:latin typeface="Cambria Math" panose="02040503050406030204" pitchFamily="18" charset="0"/>
                      </a:rPr>
                      <m:t>k</m:t>
                    </m:r>
                    <m:r>
                      <a:rPr lang="en-US" altLang="zh-CN">
                        <a:latin typeface="Cambria Math" panose="02040503050406030204" pitchFamily="18" charset="0"/>
                      </a:rPr>
                      <m:t>∈</m:t>
                    </m:r>
                    <m:r>
                      <m:rPr>
                        <m:sty m:val="p"/>
                      </m:rPr>
                      <a:rPr lang="en-US" altLang="zh-CN">
                        <a:latin typeface="Cambria Math" panose="02040503050406030204" pitchFamily="18" charset="0"/>
                      </a:rPr>
                      <m:t>K</m:t>
                    </m:r>
                  </m:oMath>
                </a14:m>
                <a:r>
                  <a:rPr lang="zh-CN" altLang="zh-CN" dirty="0">
                    <a:latin typeface="+mn-ea"/>
                  </a:rPr>
                  <a:t>成为知识状态</a:t>
                </a:r>
                <a:r>
                  <a:rPr lang="zh-CN" altLang="en-US" dirty="0">
                    <a:latin typeface="+mn-ea"/>
                  </a:rPr>
                  <a:t>，当且仅当</a:t>
                </a:r>
                <a14:m>
                  <m:oMath xmlns:m="http://schemas.openxmlformats.org/officeDocument/2006/math">
                    <m:sSub>
                      <m:sSubPr>
                        <m:ctrlPr>
                          <a:rPr lang="zh-CN" altLang="zh-CN" i="1" kern="100">
                            <a:latin typeface="Cambria Math" panose="02040503050406030204" pitchFamily="18" charset="0"/>
                            <a:cs typeface="Times New Roman" panose="02020603050405020304" pitchFamily="18" charset="0"/>
                          </a:rPr>
                        </m:ctrlPr>
                      </m:sSubPr>
                      <m:e>
                        <m:r>
                          <a:rPr lang="zh-CN" altLang="en-US" i="1" kern="100" smtClean="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𝑞</m:t>
                        </m:r>
                      </m:e>
                      <m:sub>
                        <m:r>
                          <a:rPr lang="en-US" altLang="zh-CN" i="1" kern="100">
                            <a:latin typeface="Cambria Math" panose="02040503050406030204" pitchFamily="18" charset="0"/>
                            <a:cs typeface="Times New Roman" panose="02020603050405020304" pitchFamily="18" charset="0"/>
                          </a:rPr>
                          <m:t>1</m:t>
                        </m:r>
                      </m:sub>
                    </m:sSub>
                    <m:r>
                      <a:rPr lang="en-US" altLang="zh-CN"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𝑞</m:t>
                        </m:r>
                      </m:e>
                      <m:sub>
                        <m:r>
                          <a:rPr lang="en-US" altLang="zh-CN" i="1" kern="100">
                            <a:latin typeface="Cambria Math" panose="02040503050406030204" pitchFamily="18" charset="0"/>
                            <a:cs typeface="Times New Roman" panose="02020603050405020304" pitchFamily="18" charset="0"/>
                          </a:rPr>
                          <m:t>2</m:t>
                        </m:r>
                      </m:sub>
                    </m:sSub>
                    <m:r>
                      <a:rPr lang="en-US" altLang="zh-CN" kern="100">
                        <a:latin typeface="Cambria Math" panose="02040503050406030204" pitchFamily="18" charset="0"/>
                        <a:cs typeface="Times New Roman" panose="02020603050405020304" pitchFamily="18" charset="0"/>
                      </a:rPr>
                      <m:t>∈</m:t>
                    </m:r>
                    <m:r>
                      <m:rPr>
                        <m:sty m:val="p"/>
                      </m:rPr>
                      <a:rPr lang="en-US" altLang="zh-CN" kern="100">
                        <a:latin typeface="Cambria Math" panose="02040503050406030204" pitchFamily="18" charset="0"/>
                        <a:cs typeface="Times New Roman" panose="02020603050405020304" pitchFamily="18" charset="0"/>
                      </a:rPr>
                      <m:t>Q</m:t>
                    </m:r>
                    <m:r>
                      <a:rPr lang="en-US" altLang="zh-CN"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𝑞</m:t>
                        </m:r>
                      </m:e>
                      <m:sub>
                        <m:r>
                          <a:rPr lang="en-US" altLang="zh-CN" i="1" kern="100">
                            <a:latin typeface="Cambria Math" panose="02040503050406030204" pitchFamily="18" charset="0"/>
                            <a:cs typeface="Times New Roman" panose="02020603050405020304" pitchFamily="18" charset="0"/>
                          </a:rPr>
                          <m:t>1</m:t>
                        </m:r>
                      </m:sub>
                    </m:sSub>
                    <m:r>
                      <a:rPr lang="en-US" altLang="zh-CN"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𝑞</m:t>
                        </m:r>
                      </m:e>
                      <m:sub>
                        <m:r>
                          <a:rPr lang="en-US" altLang="zh-CN" i="1" kern="100">
                            <a:latin typeface="Cambria Math" panose="02040503050406030204" pitchFamily="18" charset="0"/>
                            <a:cs typeface="Times New Roman" panose="02020603050405020304" pitchFamily="18" charset="0"/>
                          </a:rPr>
                          <m:t>2</m:t>
                        </m:r>
                      </m:sub>
                    </m:sSub>
                    <m:r>
                      <a:rPr lang="zh-CN" altLang="zh-CN" kern="100">
                        <a:latin typeface="Cambria Math" panose="02040503050406030204" pitchFamily="18" charset="0"/>
                        <a:cs typeface="Times New Roman" panose="02020603050405020304" pitchFamily="18" charset="0"/>
                      </a:rPr>
                      <m:t>且</m:t>
                    </m:r>
                    <m:sSub>
                      <m:sSubPr>
                        <m:ctrlPr>
                          <a:rPr lang="zh-CN"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𝑞</m:t>
                        </m:r>
                      </m:e>
                      <m:sub>
                        <m:r>
                          <a:rPr lang="en-US" altLang="zh-CN" i="1" kern="100">
                            <a:latin typeface="Cambria Math" panose="02040503050406030204" pitchFamily="18" charset="0"/>
                            <a:cs typeface="Times New Roman" panose="02020603050405020304" pitchFamily="18" charset="0"/>
                          </a:rPr>
                          <m:t>2</m:t>
                        </m:r>
                      </m:sub>
                    </m:sSub>
                    <m:r>
                      <a:rPr lang="en-US" altLang="zh-CN" kern="100">
                        <a:latin typeface="Cambria Math" panose="02040503050406030204" pitchFamily="18" charset="0"/>
                        <a:cs typeface="Times New Roman" panose="02020603050405020304" pitchFamily="18" charset="0"/>
                      </a:rPr>
                      <m:t>∈</m:t>
                    </m:r>
                    <m:r>
                      <m:rPr>
                        <m:sty m:val="p"/>
                      </m:rPr>
                      <a:rPr lang="en-US" altLang="zh-CN" kern="100">
                        <a:latin typeface="Cambria Math" panose="02040503050406030204" pitchFamily="18" charset="0"/>
                        <a:cs typeface="Times New Roman" panose="02020603050405020304" pitchFamily="18" charset="0"/>
                      </a:rPr>
                      <m:t>k</m:t>
                    </m:r>
                    <m:r>
                      <a:rPr lang="zh-CN" altLang="en-US" i="1" kern="100">
                        <a:latin typeface="Cambria Math" panose="02040503050406030204" pitchFamily="18" charset="0"/>
                        <a:cs typeface="Times New Roman" panose="02020603050405020304" pitchFamily="18" charset="0"/>
                      </a:rPr>
                      <m:t>，</m:t>
                    </m:r>
                  </m:oMath>
                </a14:m>
                <a:r>
                  <a:rPr lang="zh-CN" altLang="en-US" dirty="0">
                    <a:latin typeface="+mn-ea"/>
                  </a:rPr>
                  <a:t>则</a:t>
                </a:r>
                <a14:m>
                  <m:oMath xmlns:m="http://schemas.openxmlformats.org/officeDocument/2006/math">
                    <m:sSub>
                      <m:sSubPr>
                        <m:ctrlPr>
                          <a:rPr lang="zh-CN"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𝑞</m:t>
                        </m:r>
                      </m:e>
                      <m:sub>
                        <m:r>
                          <a:rPr lang="en-US" altLang="zh-CN" b="0" i="1" kern="100" smtClean="0">
                            <a:latin typeface="Cambria Math" panose="02040503050406030204" pitchFamily="18" charset="0"/>
                            <a:cs typeface="Times New Roman" panose="02020603050405020304" pitchFamily="18" charset="0"/>
                          </a:rPr>
                          <m:t>1</m:t>
                        </m:r>
                      </m:sub>
                    </m:sSub>
                    <m:r>
                      <a:rPr lang="en-US" altLang="zh-CN" kern="100">
                        <a:latin typeface="Cambria Math" panose="02040503050406030204" pitchFamily="18" charset="0"/>
                        <a:cs typeface="Times New Roman" panose="02020603050405020304" pitchFamily="18" charset="0"/>
                      </a:rPr>
                      <m:t>∈</m:t>
                    </m:r>
                    <m:r>
                      <m:rPr>
                        <m:sty m:val="p"/>
                      </m:rPr>
                      <a:rPr lang="en-US" altLang="zh-CN" kern="100">
                        <a:latin typeface="Cambria Math" panose="02040503050406030204" pitchFamily="18" charset="0"/>
                        <a:cs typeface="Times New Roman" panose="02020603050405020304" pitchFamily="18" charset="0"/>
                      </a:rPr>
                      <m:t>k</m:t>
                    </m:r>
                    <m:r>
                      <a:rPr lang="zh-CN" altLang="en-US" i="1" kern="100">
                        <a:latin typeface="Cambria Math" panose="02040503050406030204" pitchFamily="18" charset="0"/>
                        <a:cs typeface="Times New Roman" panose="02020603050405020304" pitchFamily="18" charset="0"/>
                      </a:rPr>
                      <m:t>（符号</m:t>
                    </m:r>
                    <m:r>
                      <a:rPr lang="en-US" altLang="zh-CN" kern="100">
                        <a:latin typeface="Cambria Math" panose="02040503050406030204" pitchFamily="18" charset="0"/>
                        <a:cs typeface="Times New Roman" panose="02020603050405020304" pitchFamily="18" charset="0"/>
                      </a:rPr>
                      <m:t>≤</m:t>
                    </m:r>
                    <m:r>
                      <m:rPr>
                        <m:nor/>
                      </m:rPr>
                      <a:rPr lang="zh-CN" altLang="en-US" kern="100" dirty="0">
                        <a:latin typeface="+mn-ea"/>
                        <a:cs typeface="Times New Roman" panose="02020603050405020304" pitchFamily="18" charset="0"/>
                      </a:rPr>
                      <m:t>表示</m:t>
                    </m:r>
                    <m:r>
                      <m:rPr>
                        <m:nor/>
                      </m:rPr>
                      <a:rPr lang="zh-CN" altLang="zh-CN" kern="100" dirty="0">
                        <a:latin typeface="+mn-ea"/>
                        <a:cs typeface="Times New Roman" panose="02020603050405020304" pitchFamily="18" charset="0"/>
                      </a:rPr>
                      <m:t>为前提关系，</m:t>
                    </m:r>
                    <m:sSub>
                      <m:sSubPr>
                        <m:ctrlPr>
                          <a:rPr lang="zh-CN"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𝑞</m:t>
                        </m:r>
                      </m:e>
                      <m:sub>
                        <m:r>
                          <a:rPr lang="en-US" altLang="zh-CN" i="1" kern="100">
                            <a:latin typeface="Cambria Math" panose="02040503050406030204" pitchFamily="18" charset="0"/>
                            <a:cs typeface="Times New Roman" panose="02020603050405020304" pitchFamily="18" charset="0"/>
                          </a:rPr>
                          <m:t>1</m:t>
                        </m:r>
                      </m:sub>
                    </m:sSub>
                    <m:r>
                      <a:rPr lang="en-US" altLang="zh-CN"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𝑞</m:t>
                        </m:r>
                      </m:e>
                      <m:sub>
                        <m:r>
                          <a:rPr lang="en-US" altLang="zh-CN" i="1" kern="100">
                            <a:latin typeface="Cambria Math" panose="02040503050406030204" pitchFamily="18" charset="0"/>
                            <a:cs typeface="Times New Roman" panose="02020603050405020304" pitchFamily="18" charset="0"/>
                          </a:rPr>
                          <m:t>2</m:t>
                        </m:r>
                      </m:sub>
                    </m:sSub>
                    <m:r>
                      <m:rPr>
                        <m:nor/>
                      </m:rPr>
                      <a:rPr lang="zh-CN" altLang="zh-CN" kern="100" dirty="0">
                        <a:latin typeface="+mn-ea"/>
                        <a:cs typeface="Times New Roman" panose="02020603050405020304" pitchFamily="18" charset="0"/>
                      </a:rPr>
                      <m:t>表示</m:t>
                    </m:r>
                    <m:sSub>
                      <m:sSubPr>
                        <m:ctrlPr>
                          <a:rPr lang="zh-CN"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𝑞</m:t>
                        </m:r>
                      </m:e>
                      <m:sub>
                        <m:r>
                          <a:rPr lang="en-US" altLang="zh-CN" i="1" kern="100">
                            <a:latin typeface="Cambria Math" panose="02040503050406030204" pitchFamily="18" charset="0"/>
                            <a:cs typeface="Times New Roman" panose="02020603050405020304" pitchFamily="18" charset="0"/>
                          </a:rPr>
                          <m:t>1</m:t>
                        </m:r>
                      </m:sub>
                    </m:sSub>
                    <m:r>
                      <m:rPr>
                        <m:nor/>
                      </m:rPr>
                      <a:rPr lang="zh-CN" altLang="zh-CN" kern="100" dirty="0">
                        <a:latin typeface="+mn-ea"/>
                        <a:cs typeface="Times New Roman" panose="02020603050405020304" pitchFamily="18" charset="0"/>
                      </a:rPr>
                      <m:t>是</m:t>
                    </m:r>
                    <m:sSub>
                      <m:sSubPr>
                        <m:ctrlPr>
                          <a:rPr lang="zh-CN"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𝑞</m:t>
                        </m:r>
                      </m:e>
                      <m:sub>
                        <m:r>
                          <a:rPr lang="en-US" altLang="zh-CN" i="1" kern="100">
                            <a:latin typeface="Cambria Math" panose="02040503050406030204" pitchFamily="18" charset="0"/>
                            <a:cs typeface="Times New Roman" panose="02020603050405020304" pitchFamily="18" charset="0"/>
                          </a:rPr>
                          <m:t>2</m:t>
                        </m:r>
                      </m:sub>
                    </m:sSub>
                    <m:r>
                      <m:rPr>
                        <m:nor/>
                      </m:rPr>
                      <a:rPr lang="zh-CN" altLang="zh-CN" kern="100" dirty="0">
                        <a:latin typeface="+mn-ea"/>
                        <a:cs typeface="Times New Roman" panose="02020603050405020304" pitchFamily="18" charset="0"/>
                      </a:rPr>
                      <m:t>的前提</m:t>
                    </m:r>
                    <m:r>
                      <a:rPr lang="zh-CN" altLang="en-US" i="1" kern="100">
                        <a:latin typeface="Cambria Math" panose="02040503050406030204" pitchFamily="18" charset="0"/>
                        <a:cs typeface="Times New Roman" panose="02020603050405020304" pitchFamily="18" charset="0"/>
                      </a:rPr>
                      <m:t>）</m:t>
                    </m:r>
                  </m:oMath>
                </a14:m>
                <a:endParaRPr lang="en-US" altLang="zh-CN" dirty="0">
                  <a:latin typeface="+mn-ea"/>
                </a:endParaRPr>
              </a:p>
              <a:p>
                <a:r>
                  <a:rPr lang="zh-CN" altLang="en-US" b="1" dirty="0">
                    <a:latin typeface="+mn-ea"/>
                  </a:rPr>
                  <a:t>知识结构</a:t>
                </a:r>
                <a:r>
                  <a:rPr lang="en-US" altLang="zh-CN" b="1" kern="100" dirty="0">
                    <a:latin typeface="+mn-ea"/>
                    <a:cs typeface="Times New Roman" panose="02020603050405020304" pitchFamily="18" charset="0"/>
                  </a:rPr>
                  <a:t>(Q,K)</a:t>
                </a:r>
                <a:r>
                  <a:rPr lang="zh-CN" altLang="en-US" kern="100" dirty="0">
                    <a:latin typeface="+mn-ea"/>
                    <a:cs typeface="Times New Roman" panose="02020603050405020304" pitchFamily="18" charset="0"/>
                  </a:rPr>
                  <a:t>：知识状态的集合</a:t>
                </a:r>
                <a:endParaRPr lang="en-US" altLang="zh-CN" dirty="0">
                  <a:latin typeface="+mn-ea"/>
                </a:endParaRPr>
              </a:p>
            </p:txBody>
          </p:sp>
        </mc:Choice>
        <mc:Fallback xmlns="">
          <p:sp>
            <p:nvSpPr>
              <p:cNvPr id="7" name="矩形 6"/>
              <p:cNvSpPr>
                <a:spLocks noRot="1" noChangeAspect="1" noMove="1" noResize="1" noEditPoints="1" noAdjustHandles="1" noChangeArrowheads="1" noChangeShapeType="1" noTextEdit="1"/>
              </p:cNvSpPr>
              <p:nvPr/>
            </p:nvSpPr>
            <p:spPr>
              <a:xfrm>
                <a:off x="478012" y="1838296"/>
                <a:ext cx="10159507" cy="1546642"/>
              </a:xfrm>
              <a:prstGeom prst="rect">
                <a:avLst/>
              </a:prstGeom>
              <a:blipFill rotWithShape="0">
                <a:blip r:embed="rId5"/>
                <a:stretch>
                  <a:fillRect l="-480" t="-2372" b="-55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6590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8013" y="366772"/>
            <a:ext cx="6842322" cy="707886"/>
          </a:xfrm>
          <a:prstGeom prst="rect">
            <a:avLst/>
          </a:prstGeom>
        </p:spPr>
        <p:txBody>
          <a:bodyPr wrap="none">
            <a:spAutoFit/>
          </a:bodyPr>
          <a:lstStyle/>
          <a:p>
            <a:r>
              <a:rPr lang="zh-CN" altLang="en-US" sz="4000" b="1" dirty="0"/>
              <a:t>基于知识空间理论的</a:t>
            </a:r>
            <a:r>
              <a:rPr lang="en-US" altLang="zh-CN" sz="4000" b="1" dirty="0"/>
              <a:t>CAT</a:t>
            </a:r>
            <a:r>
              <a:rPr lang="zh-CN" altLang="en-US" sz="4000" b="1" dirty="0"/>
              <a:t>方法</a:t>
            </a:r>
            <a:endParaRPr lang="zh-CN" altLang="zh-CN" sz="4000" b="1" dirty="0"/>
          </a:p>
        </p:txBody>
      </p:sp>
      <p:sp>
        <p:nvSpPr>
          <p:cNvPr id="3" name="文本框 2"/>
          <p:cNvSpPr txBox="1"/>
          <p:nvPr/>
        </p:nvSpPr>
        <p:spPr>
          <a:xfrm>
            <a:off x="685800" y="1463040"/>
            <a:ext cx="11719560" cy="369332"/>
          </a:xfrm>
          <a:prstGeom prst="rect">
            <a:avLst/>
          </a:prstGeom>
          <a:noFill/>
        </p:spPr>
        <p:txBody>
          <a:bodyPr wrap="square" rtlCol="0">
            <a:spAutoFit/>
          </a:bodyPr>
          <a:lstStyle/>
          <a:p>
            <a:r>
              <a:rPr lang="zh-CN" altLang="en-US" b="1" dirty="0"/>
              <a:t>目标：</a:t>
            </a:r>
            <a:r>
              <a:rPr lang="zh-CN" altLang="en-US" dirty="0">
                <a:latin typeface="+mn-ea"/>
              </a:rPr>
              <a:t>已知知识域（题库）和知识结构，通过测试题序列确定被测者的知识状态</a:t>
            </a:r>
            <a:endParaRPr lang="en-US" altLang="zh-CN" dirty="0">
              <a:latin typeface="+mn-ea"/>
            </a:endParaRPr>
          </a:p>
        </p:txBody>
      </p:sp>
      <p:sp>
        <p:nvSpPr>
          <p:cNvPr id="20" name="文本框 19"/>
          <p:cNvSpPr txBox="1"/>
          <p:nvPr/>
        </p:nvSpPr>
        <p:spPr>
          <a:xfrm>
            <a:off x="685800" y="3976380"/>
            <a:ext cx="11125200" cy="646331"/>
          </a:xfrm>
          <a:prstGeom prst="rect">
            <a:avLst/>
          </a:prstGeom>
          <a:noFill/>
        </p:spPr>
        <p:txBody>
          <a:bodyPr wrap="square" rtlCol="0">
            <a:spAutoFit/>
          </a:bodyPr>
          <a:lstStyle/>
          <a:p>
            <a:r>
              <a:rPr lang="zh-CN" altLang="en-US" b="1" dirty="0"/>
              <a:t>知识状态</a:t>
            </a:r>
            <a:r>
              <a:rPr lang="en-US" altLang="zh-CN" b="1" dirty="0"/>
              <a:t>k</a:t>
            </a:r>
            <a:r>
              <a:rPr lang="zh-CN" altLang="en-US" b="1" dirty="0"/>
              <a:t>的邻居</a:t>
            </a:r>
            <a:r>
              <a:rPr lang="en-US" altLang="zh-CN" b="1" dirty="0"/>
              <a:t>N(k)</a:t>
            </a:r>
            <a:r>
              <a:rPr lang="zh-CN" altLang="en-US" b="1" dirty="0"/>
              <a:t>：</a:t>
            </a:r>
            <a:r>
              <a:rPr lang="en-US" altLang="zh-CN" b="1" dirty="0"/>
              <a:t>k’</a:t>
            </a:r>
            <a:r>
              <a:rPr lang="zh-CN" altLang="en-US" b="1" dirty="0"/>
              <a:t>∈</a:t>
            </a:r>
            <a:r>
              <a:rPr lang="en-US" altLang="zh-CN" b="1" dirty="0"/>
              <a:t>N(k) </a:t>
            </a:r>
            <a:r>
              <a:rPr lang="zh-CN" altLang="en-US" b="1" dirty="0"/>
              <a:t>当且仅当</a:t>
            </a:r>
            <a:r>
              <a:rPr lang="en-US" altLang="zh-CN" b="1" dirty="0"/>
              <a:t>d(</a:t>
            </a:r>
            <a:r>
              <a:rPr lang="en-US" altLang="zh-CN" b="1" dirty="0" err="1"/>
              <a:t>k,k</a:t>
            </a:r>
            <a:r>
              <a:rPr lang="en-US" altLang="zh-CN" b="1" dirty="0"/>
              <a:t>’)=1, </a:t>
            </a:r>
            <a:r>
              <a:rPr lang="zh-CN" altLang="en-US" b="1" dirty="0"/>
              <a:t>其中</a:t>
            </a:r>
            <a:r>
              <a:rPr lang="en-US" altLang="zh-CN" b="1" dirty="0"/>
              <a:t>d</a:t>
            </a:r>
            <a:r>
              <a:rPr lang="zh-CN" altLang="en-US" b="1" dirty="0"/>
              <a:t>定义为集合对称差</a:t>
            </a:r>
            <a:endParaRPr lang="en-US" altLang="zh-CN" b="1" dirty="0"/>
          </a:p>
          <a:p>
            <a:r>
              <a:rPr lang="zh-CN" altLang="en-US" b="1" dirty="0"/>
              <a:t>知识状态</a:t>
            </a:r>
            <a:r>
              <a:rPr lang="en-US" altLang="zh-CN" b="1" dirty="0"/>
              <a:t>k’</a:t>
            </a:r>
            <a:r>
              <a:rPr lang="zh-CN" altLang="en-US" b="1" dirty="0"/>
              <a:t>的集合，</a:t>
            </a:r>
            <a:r>
              <a:rPr lang="en-US" altLang="zh-CN" b="1" dirty="0"/>
              <a:t>k’</a:t>
            </a:r>
            <a:r>
              <a:rPr lang="zh-CN" altLang="en-US" b="1" dirty="0"/>
              <a:t>需满足</a:t>
            </a:r>
            <a:r>
              <a:rPr lang="en-US" altLang="zh-CN" b="1" dirty="0"/>
              <a:t>k’</a:t>
            </a:r>
            <a:r>
              <a:rPr lang="zh-CN" altLang="en-US" b="1" dirty="0"/>
              <a:t>和</a:t>
            </a:r>
            <a:r>
              <a:rPr lang="en-US" altLang="zh-CN" b="1" dirty="0"/>
              <a:t>k</a:t>
            </a:r>
            <a:r>
              <a:rPr lang="zh-CN" altLang="en-US" b="1" dirty="0"/>
              <a:t>只相差一个题目</a:t>
            </a:r>
            <a:endParaRPr lang="en-US" altLang="zh-CN" b="1" dirty="0"/>
          </a:p>
        </p:txBody>
      </p:sp>
      <p:sp>
        <p:nvSpPr>
          <p:cNvPr id="26" name="文本框 25"/>
          <p:cNvSpPr txBox="1"/>
          <p:nvPr/>
        </p:nvSpPr>
        <p:spPr>
          <a:xfrm>
            <a:off x="685800" y="2542331"/>
            <a:ext cx="11125200" cy="369332"/>
          </a:xfrm>
          <a:prstGeom prst="rect">
            <a:avLst/>
          </a:prstGeom>
          <a:noFill/>
        </p:spPr>
        <p:txBody>
          <a:bodyPr wrap="square" rtlCol="0">
            <a:spAutoFit/>
          </a:bodyPr>
          <a:lstStyle/>
          <a:p>
            <a:r>
              <a:rPr lang="zh-CN" altLang="en-US" b="1" dirty="0"/>
              <a:t>选题策略</a:t>
            </a:r>
            <a:r>
              <a:rPr lang="zh-CN" altLang="en-US" dirty="0"/>
              <a:t>：通过计算知识状态的邻居以及边界，从边界中选择一道之前未测过的题作为下一道测试题</a:t>
            </a:r>
            <a:endParaRPr lang="en-US" altLang="zh-CN" dirty="0"/>
          </a:p>
        </p:txBody>
      </p:sp>
      <p:sp>
        <p:nvSpPr>
          <p:cNvPr id="27" name="文本框 26"/>
          <p:cNvSpPr txBox="1"/>
          <p:nvPr/>
        </p:nvSpPr>
        <p:spPr>
          <a:xfrm>
            <a:off x="685800" y="2036088"/>
            <a:ext cx="11719560" cy="369332"/>
          </a:xfrm>
          <a:prstGeom prst="rect">
            <a:avLst/>
          </a:prstGeom>
          <a:noFill/>
        </p:spPr>
        <p:txBody>
          <a:bodyPr wrap="square" rtlCol="0">
            <a:spAutoFit/>
          </a:bodyPr>
          <a:lstStyle/>
          <a:p>
            <a:r>
              <a:rPr lang="zh-CN" altLang="en-US" b="1" dirty="0"/>
              <a:t>起始：</a:t>
            </a:r>
            <a:r>
              <a:rPr lang="zh-CN" altLang="en-US" dirty="0"/>
              <a:t>被测者初始的知识状态为空，或者根据以前的做题历史得到初始知识状态</a:t>
            </a:r>
            <a:endParaRPr lang="en-US" altLang="zh-CN" dirty="0">
              <a:latin typeface="+mn-ea"/>
            </a:endParaRPr>
          </a:p>
        </p:txBody>
      </p:sp>
      <p:sp>
        <p:nvSpPr>
          <p:cNvPr id="7" name="矩形 6"/>
          <p:cNvSpPr/>
          <p:nvPr/>
        </p:nvSpPr>
        <p:spPr>
          <a:xfrm>
            <a:off x="685800" y="3048574"/>
            <a:ext cx="5493812" cy="369332"/>
          </a:xfrm>
          <a:prstGeom prst="rect">
            <a:avLst/>
          </a:prstGeom>
        </p:spPr>
        <p:txBody>
          <a:bodyPr wrap="none">
            <a:spAutoFit/>
          </a:bodyPr>
          <a:lstStyle/>
          <a:p>
            <a:r>
              <a:rPr lang="zh-CN" altLang="en-US" b="1" dirty="0"/>
              <a:t>终止策略</a:t>
            </a:r>
            <a:r>
              <a:rPr lang="zh-CN" altLang="en-US" dirty="0"/>
              <a:t>：边界中不存在以前未测过的试题，则终止</a:t>
            </a:r>
          </a:p>
        </p:txBody>
      </p:sp>
      <p:sp>
        <p:nvSpPr>
          <p:cNvPr id="28" name="文本框 27"/>
          <p:cNvSpPr txBox="1"/>
          <p:nvPr/>
        </p:nvSpPr>
        <p:spPr>
          <a:xfrm>
            <a:off x="685800" y="4729037"/>
            <a:ext cx="11125200" cy="369332"/>
          </a:xfrm>
          <a:prstGeom prst="rect">
            <a:avLst/>
          </a:prstGeom>
          <a:noFill/>
        </p:spPr>
        <p:txBody>
          <a:bodyPr wrap="square" rtlCol="0">
            <a:spAutoFit/>
          </a:bodyPr>
          <a:lstStyle/>
          <a:p>
            <a:r>
              <a:rPr lang="zh-CN" altLang="en-US" b="1" dirty="0"/>
              <a:t>知识状态</a:t>
            </a:r>
            <a:r>
              <a:rPr lang="en-US" altLang="zh-CN" b="1" dirty="0"/>
              <a:t>k</a:t>
            </a:r>
            <a:r>
              <a:rPr lang="zh-CN" altLang="en-US" b="1" dirty="0"/>
              <a:t>的边界</a:t>
            </a:r>
            <a:r>
              <a:rPr lang="en-US" altLang="zh-CN" b="1" dirty="0"/>
              <a:t>F(k)</a:t>
            </a:r>
            <a:r>
              <a:rPr lang="zh-CN" altLang="en-US" b="1" dirty="0"/>
              <a:t>：</a:t>
            </a:r>
            <a:r>
              <a:rPr lang="en-US" altLang="zh-CN" b="1" dirty="0"/>
              <a:t> F(k) =</a:t>
            </a:r>
            <a:r>
              <a:rPr lang="zh-CN" altLang="en-US" b="1" dirty="0"/>
              <a:t>∪</a:t>
            </a:r>
            <a:r>
              <a:rPr lang="en-US" altLang="zh-CN" b="1" dirty="0"/>
              <a:t>N(k)\</a:t>
            </a:r>
            <a:r>
              <a:rPr lang="zh-CN" altLang="en-US" b="1" dirty="0"/>
              <a:t>∩</a:t>
            </a:r>
            <a:r>
              <a:rPr lang="en-US" altLang="zh-CN" b="1" dirty="0"/>
              <a:t>N(k)        </a:t>
            </a:r>
            <a:r>
              <a:rPr lang="zh-CN" altLang="en-US" b="1" dirty="0"/>
              <a:t>邻居的并集去掉邻居的交集</a:t>
            </a:r>
          </a:p>
        </p:txBody>
      </p:sp>
    </p:spTree>
    <p:extLst>
      <p:ext uri="{BB962C8B-B14F-4D97-AF65-F5344CB8AC3E}">
        <p14:creationId xmlns:p14="http://schemas.microsoft.com/office/powerpoint/2010/main" val="3351855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8013" y="366772"/>
            <a:ext cx="6842322" cy="707886"/>
          </a:xfrm>
          <a:prstGeom prst="rect">
            <a:avLst/>
          </a:prstGeom>
        </p:spPr>
        <p:txBody>
          <a:bodyPr wrap="none">
            <a:spAutoFit/>
          </a:bodyPr>
          <a:lstStyle/>
          <a:p>
            <a:r>
              <a:rPr lang="zh-CN" altLang="en-US" sz="4000" b="1" dirty="0"/>
              <a:t>基于知识空间理论的</a:t>
            </a:r>
            <a:r>
              <a:rPr lang="en-US" altLang="zh-CN" sz="4000" b="1" dirty="0"/>
              <a:t>CAT</a:t>
            </a:r>
            <a:r>
              <a:rPr lang="zh-CN" altLang="en-US" sz="4000" b="1" dirty="0"/>
              <a:t>方法</a:t>
            </a:r>
            <a:endParaRPr lang="zh-CN" altLang="zh-CN" sz="4000" b="1"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544" y="1412776"/>
            <a:ext cx="8165926" cy="4897281"/>
          </a:xfrm>
          <a:prstGeom prst="rect">
            <a:avLst/>
          </a:prstGeom>
        </p:spPr>
      </p:pic>
    </p:spTree>
    <p:extLst>
      <p:ext uri="{BB962C8B-B14F-4D97-AF65-F5344CB8AC3E}">
        <p14:creationId xmlns:p14="http://schemas.microsoft.com/office/powerpoint/2010/main" val="3847144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8013" y="366772"/>
            <a:ext cx="6842322" cy="707886"/>
          </a:xfrm>
          <a:prstGeom prst="rect">
            <a:avLst/>
          </a:prstGeom>
        </p:spPr>
        <p:txBody>
          <a:bodyPr wrap="none">
            <a:spAutoFit/>
          </a:bodyPr>
          <a:lstStyle/>
          <a:p>
            <a:r>
              <a:rPr lang="zh-CN" altLang="en-US" sz="4000" b="1" dirty="0"/>
              <a:t>基于知识空间理论的</a:t>
            </a:r>
            <a:r>
              <a:rPr lang="en-US" altLang="zh-CN" sz="4000" b="1" dirty="0"/>
              <a:t>CAT</a:t>
            </a:r>
            <a:r>
              <a:rPr lang="zh-CN" altLang="en-US" sz="4000" b="1" dirty="0"/>
              <a:t>方法</a:t>
            </a:r>
            <a:endParaRPr lang="zh-CN" altLang="zh-CN" sz="4000" b="1" dirty="0"/>
          </a:p>
        </p:txBody>
      </p:sp>
      <mc:AlternateContent xmlns:mc="http://schemas.openxmlformats.org/markup-compatibility/2006" xmlns:a14="http://schemas.microsoft.com/office/drawing/2010/main">
        <mc:Choice Requires="a14">
          <p:sp>
            <p:nvSpPr>
              <p:cNvPr id="4" name="矩形 3"/>
              <p:cNvSpPr/>
              <p:nvPr/>
            </p:nvSpPr>
            <p:spPr>
              <a:xfrm>
                <a:off x="594360" y="1298139"/>
                <a:ext cx="10210800" cy="1338828"/>
              </a:xfrm>
              <a:prstGeom prst="rect">
                <a:avLst/>
              </a:prstGeom>
            </p:spPr>
            <p:txBody>
              <a:bodyPr wrap="square">
                <a:spAutoFit/>
              </a:bodyPr>
              <a:lstStyle/>
              <a:p>
                <a:pPr lvl="0" algn="just">
                  <a:lnSpc>
                    <a:spcPct val="150000"/>
                  </a:lnSpc>
                  <a:spcAft>
                    <a:spcPts val="0"/>
                  </a:spcAft>
                </a:pPr>
                <a:r>
                  <a:rPr lang="zh-CN" altLang="en-US" b="1" dirty="0"/>
                  <a:t>例子： </a:t>
                </a:r>
                <a:endParaRPr lang="en-US" altLang="zh-CN" b="1" dirty="0"/>
              </a:p>
              <a:p>
                <a:pPr lvl="0" algn="just">
                  <a:lnSpc>
                    <a:spcPct val="150000"/>
                  </a:lnSpc>
                  <a:spcAft>
                    <a:spcPts val="0"/>
                  </a:spcAft>
                </a:pPr>
                <a:r>
                  <a:rPr lang="zh-CN" altLang="en-US" b="1" dirty="0"/>
                  <a:t>已知：知识领域</a:t>
                </a:r>
                <a:r>
                  <a:rPr lang="en-US" altLang="zh-CN" dirty="0"/>
                  <a:t>Q={q1,q2,q3,q4}</a:t>
                </a:r>
                <a:r>
                  <a:rPr lang="zh-CN" altLang="en-US" dirty="0"/>
                  <a:t>，</a:t>
                </a:r>
                <a:r>
                  <a:rPr lang="zh-CN" altLang="en-US" b="1" dirty="0"/>
                  <a:t>知识结构</a:t>
                </a:r>
                <a:r>
                  <a:rPr lang="en-US" altLang="zh-CN" dirty="0"/>
                  <a:t>(Q,K)</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dirty="0"/>
                  <a:t>{{</a:t>
                </a:r>
                <a14:m>
                  <m:oMath xmlns:m="http://schemas.openxmlformats.org/officeDocument/2006/math">
                    <m:r>
                      <a:rPr lang="en-US" altLang="zh-CN">
                        <a:latin typeface="Cambria Math" panose="02040503050406030204" pitchFamily="18" charset="0"/>
                      </a:rPr>
                      <m:t>∅</m:t>
                    </m:r>
                  </m:oMath>
                </a14:m>
                <a:r>
                  <a:rPr lang="en-US" altLang="zh-CN" dirty="0"/>
                  <a:t>},{q1},{q2},{q1,q2},{q1,q3},</a:t>
                </a:r>
              </a:p>
              <a:p>
                <a:pPr lvl="0" algn="just">
                  <a:lnSpc>
                    <a:spcPct val="150000"/>
                  </a:lnSpc>
                  <a:spcAft>
                    <a:spcPts val="0"/>
                  </a:spcAft>
                </a:pPr>
                <a:r>
                  <a:rPr lang="en-US" altLang="zh-CN" dirty="0"/>
                  <a:t>{q2,q3},{q1,q2,q3},{q2,q3,q4},{q1,q3,q4},{q1,q2,q3,q4}}</a:t>
                </a:r>
                <a:r>
                  <a:rPr lang="zh-CN" altLang="en-US" dirty="0"/>
                  <a:t>，</a:t>
                </a:r>
                <a:endParaRPr lang="en-US" altLang="zh-CN" b="1" kern="100" dirty="0">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94360" y="1298139"/>
                <a:ext cx="10210800" cy="1338828"/>
              </a:xfrm>
              <a:prstGeom prst="rect">
                <a:avLst/>
              </a:prstGeom>
              <a:blipFill rotWithShape="0">
                <a:blip r:embed="rId3"/>
                <a:stretch>
                  <a:fillRect l="-537" b="-2727"/>
                </a:stretch>
              </a:blipFill>
            </p:spPr>
            <p:txBody>
              <a:bodyPr/>
              <a:lstStyle/>
              <a:p>
                <a:r>
                  <a:rPr lang="zh-CN" altLang="en-US">
                    <a:noFill/>
                  </a:rPr>
                  <a:t> </a:t>
                </a:r>
              </a:p>
            </p:txBody>
          </p:sp>
        </mc:Fallback>
      </mc:AlternateContent>
      <p:grpSp>
        <p:nvGrpSpPr>
          <p:cNvPr id="13" name="组合 12"/>
          <p:cNvGrpSpPr/>
          <p:nvPr/>
        </p:nvGrpSpPr>
        <p:grpSpPr>
          <a:xfrm>
            <a:off x="8900159" y="1074658"/>
            <a:ext cx="2281793" cy="2058640"/>
            <a:chOff x="8793479" y="1706504"/>
            <a:chExt cx="2281793" cy="2058640"/>
          </a:xfrm>
        </p:grpSpPr>
        <p:grpSp>
          <p:nvGrpSpPr>
            <p:cNvPr id="14" name="组合 13"/>
            <p:cNvGrpSpPr/>
            <p:nvPr/>
          </p:nvGrpSpPr>
          <p:grpSpPr>
            <a:xfrm>
              <a:off x="9159240" y="1706504"/>
              <a:ext cx="1478280" cy="1731751"/>
              <a:chOff x="9159240" y="1706504"/>
              <a:chExt cx="1478280" cy="1731751"/>
            </a:xfrm>
          </p:grpSpPr>
          <p:sp>
            <p:nvSpPr>
              <p:cNvPr id="21" name="椭圆 20"/>
              <p:cNvSpPr/>
              <p:nvPr/>
            </p:nvSpPr>
            <p:spPr>
              <a:xfrm>
                <a:off x="9159240" y="3179175"/>
                <a:ext cx="259080" cy="259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378440" y="3169920"/>
                <a:ext cx="259080" cy="259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1" idx="7"/>
              </p:cNvCxnSpPr>
              <p:nvPr/>
            </p:nvCxnSpPr>
            <p:spPr>
              <a:xfrm flipV="1">
                <a:off x="9380379" y="2676255"/>
                <a:ext cx="540861" cy="540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2" idx="1"/>
              </p:cNvCxnSpPr>
              <p:nvPr/>
            </p:nvCxnSpPr>
            <p:spPr>
              <a:xfrm flipH="1" flipV="1">
                <a:off x="9921240" y="2667000"/>
                <a:ext cx="495141" cy="540861"/>
              </a:xfrm>
              <a:prstGeom prst="line">
                <a:avLst/>
              </a:prstGeom>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9829800" y="2441535"/>
                <a:ext cx="259080" cy="259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0286841" y="1706504"/>
                <a:ext cx="259080" cy="259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a:stCxn id="25" idx="7"/>
              </p:cNvCxnSpPr>
              <p:nvPr/>
            </p:nvCxnSpPr>
            <p:spPr>
              <a:xfrm flipV="1">
                <a:off x="10050939" y="1965584"/>
                <a:ext cx="327501" cy="5138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9753679" y="2814994"/>
              <a:ext cx="716121" cy="369332"/>
            </a:xfrm>
            <a:prstGeom prst="rect">
              <a:avLst/>
            </a:prstGeom>
            <a:noFill/>
          </p:spPr>
          <p:txBody>
            <a:bodyPr wrap="square" rtlCol="0">
              <a:spAutoFit/>
            </a:bodyPr>
            <a:lstStyle/>
            <a:p>
              <a:r>
                <a:rPr lang="en-US" altLang="zh-CN" dirty="0"/>
                <a:t>or</a:t>
              </a:r>
              <a:endParaRPr lang="zh-CN" altLang="en-US" dirty="0"/>
            </a:p>
          </p:txBody>
        </p:sp>
        <p:pic>
          <p:nvPicPr>
            <p:cNvPr id="16" name="图片 15"/>
            <p:cNvPicPr>
              <a:picLocks noChangeAspect="1"/>
            </p:cNvPicPr>
            <p:nvPr/>
          </p:nvPicPr>
          <p:blipFill>
            <a:blip r:embed="rId4"/>
            <a:stretch>
              <a:fillRect/>
            </a:stretch>
          </p:blipFill>
          <p:spPr>
            <a:xfrm>
              <a:off x="9806940" y="2790634"/>
              <a:ext cx="304800" cy="114300"/>
            </a:xfrm>
            <a:prstGeom prst="rect">
              <a:avLst/>
            </a:prstGeom>
          </p:spPr>
        </p:pic>
        <p:sp>
          <p:nvSpPr>
            <p:cNvPr id="17" name="文本框 16"/>
            <p:cNvSpPr txBox="1"/>
            <p:nvPr/>
          </p:nvSpPr>
          <p:spPr>
            <a:xfrm>
              <a:off x="8793479" y="3308715"/>
              <a:ext cx="586899" cy="369332"/>
            </a:xfrm>
            <a:prstGeom prst="rect">
              <a:avLst/>
            </a:prstGeom>
            <a:noFill/>
          </p:spPr>
          <p:txBody>
            <a:bodyPr wrap="square" rtlCol="0">
              <a:spAutoFit/>
            </a:bodyPr>
            <a:lstStyle/>
            <a:p>
              <a:r>
                <a:rPr lang="en-US" altLang="zh-CN" dirty="0"/>
                <a:t>q1</a:t>
              </a:r>
              <a:endParaRPr lang="zh-CN" altLang="en-US" dirty="0"/>
            </a:p>
          </p:txBody>
        </p:sp>
        <p:sp>
          <p:nvSpPr>
            <p:cNvPr id="18" name="文本框 17"/>
            <p:cNvSpPr txBox="1"/>
            <p:nvPr/>
          </p:nvSpPr>
          <p:spPr>
            <a:xfrm>
              <a:off x="10378440" y="3395812"/>
              <a:ext cx="586899" cy="369332"/>
            </a:xfrm>
            <a:prstGeom prst="rect">
              <a:avLst/>
            </a:prstGeom>
            <a:noFill/>
          </p:spPr>
          <p:txBody>
            <a:bodyPr wrap="square" rtlCol="0">
              <a:spAutoFit/>
            </a:bodyPr>
            <a:lstStyle/>
            <a:p>
              <a:r>
                <a:rPr lang="en-US" altLang="zh-CN" dirty="0"/>
                <a:t>q2</a:t>
              </a:r>
              <a:endParaRPr lang="zh-CN" altLang="en-US" dirty="0"/>
            </a:p>
          </p:txBody>
        </p:sp>
        <p:sp>
          <p:nvSpPr>
            <p:cNvPr id="19" name="文本框 18"/>
            <p:cNvSpPr txBox="1"/>
            <p:nvPr/>
          </p:nvSpPr>
          <p:spPr>
            <a:xfrm>
              <a:off x="10054668" y="2359485"/>
              <a:ext cx="586899" cy="369332"/>
            </a:xfrm>
            <a:prstGeom prst="rect">
              <a:avLst/>
            </a:prstGeom>
            <a:noFill/>
          </p:spPr>
          <p:txBody>
            <a:bodyPr wrap="square" rtlCol="0">
              <a:spAutoFit/>
            </a:bodyPr>
            <a:lstStyle/>
            <a:p>
              <a:r>
                <a:rPr lang="en-US" altLang="zh-CN" dirty="0"/>
                <a:t>q3</a:t>
              </a:r>
              <a:endParaRPr lang="zh-CN" altLang="en-US" dirty="0"/>
            </a:p>
          </p:txBody>
        </p:sp>
        <p:sp>
          <p:nvSpPr>
            <p:cNvPr id="20" name="文本框 19"/>
            <p:cNvSpPr txBox="1"/>
            <p:nvPr/>
          </p:nvSpPr>
          <p:spPr>
            <a:xfrm>
              <a:off x="10488373" y="1706504"/>
              <a:ext cx="586899" cy="369332"/>
            </a:xfrm>
            <a:prstGeom prst="rect">
              <a:avLst/>
            </a:prstGeom>
            <a:noFill/>
          </p:spPr>
          <p:txBody>
            <a:bodyPr wrap="square" rtlCol="0">
              <a:spAutoFit/>
            </a:bodyPr>
            <a:lstStyle/>
            <a:p>
              <a:r>
                <a:rPr lang="en-US" altLang="zh-CN" dirty="0"/>
                <a:t>q4</a:t>
              </a:r>
              <a:endParaRPr lang="zh-CN" altLang="en-US" dirty="0"/>
            </a:p>
          </p:txBody>
        </p:sp>
      </p:grpSp>
      <p:sp>
        <p:nvSpPr>
          <p:cNvPr id="28" name="文本框 27"/>
          <p:cNvSpPr txBox="1"/>
          <p:nvPr/>
        </p:nvSpPr>
        <p:spPr>
          <a:xfrm>
            <a:off x="594360" y="2836902"/>
            <a:ext cx="3520440" cy="369332"/>
          </a:xfrm>
          <a:prstGeom prst="rect">
            <a:avLst/>
          </a:prstGeom>
          <a:noFill/>
        </p:spPr>
        <p:txBody>
          <a:bodyPr wrap="square" rtlCol="0">
            <a:spAutoFit/>
          </a:bodyPr>
          <a:lstStyle/>
          <a:p>
            <a:r>
              <a:rPr lang="zh-CN" altLang="en-US" dirty="0"/>
              <a:t>被测者初始知识状态为</a:t>
            </a:r>
          </a:p>
        </p:txBody>
      </p:sp>
      <mc:AlternateContent xmlns:mc="http://schemas.openxmlformats.org/markup-compatibility/2006" xmlns:a14="http://schemas.microsoft.com/office/drawing/2010/main">
        <mc:Choice Requires="a14">
          <p:sp>
            <p:nvSpPr>
              <p:cNvPr id="29" name="矩形 28"/>
              <p:cNvSpPr/>
              <p:nvPr/>
            </p:nvSpPr>
            <p:spPr>
              <a:xfrm>
                <a:off x="2985016" y="2827816"/>
                <a:ext cx="393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m:t>
                      </m:r>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2985016" y="2827816"/>
                <a:ext cx="393056" cy="369332"/>
              </a:xfrm>
              <a:prstGeom prst="rect">
                <a:avLst/>
              </a:prstGeom>
              <a:blipFill rotWithShape="0">
                <a:blip r:embed="rId5"/>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594360" y="3336335"/>
                <a:ext cx="9585801" cy="923394"/>
              </a:xfrm>
              <a:prstGeom prst="rect">
                <a:avLst/>
              </a:prstGeom>
              <a:noFill/>
            </p:spPr>
            <p:txBody>
              <a:bodyPr wrap="square" rtlCol="0">
                <a:spAutoFit/>
              </a:bodyPr>
              <a:lstStyle/>
              <a:p>
                <a:r>
                  <a:rPr lang="zh-CN" altLang="en-US" dirty="0"/>
                  <a:t>选择下一题：找到被测者当前知识状态</a:t>
                </a:r>
                <a14:m>
                  <m:oMath xmlns:m="http://schemas.openxmlformats.org/officeDocument/2006/math">
                    <m:r>
                      <a:rPr lang="en-US" altLang="zh-CN">
                        <a:latin typeface="Cambria Math" panose="02040503050406030204" pitchFamily="18" charset="0"/>
                      </a:rPr>
                      <m:t>∅</m:t>
                    </m:r>
                    <m:r>
                      <a:rPr lang="zh-CN" altLang="en-US" i="1" smtClean="0">
                        <a:latin typeface="Cambria Math" panose="02040503050406030204" pitchFamily="18" charset="0"/>
                      </a:rPr>
                      <m:t>的</m:t>
                    </m:r>
                  </m:oMath>
                </a14:m>
                <a:r>
                  <a:rPr lang="zh-CN" altLang="en-US" dirty="0"/>
                  <a:t>邻居，</a:t>
                </a:r>
                <a:r>
                  <a:rPr lang="en-US" altLang="zh-CN" dirty="0"/>
                  <a:t>d(</a:t>
                </a:r>
                <a14:m>
                  <m:oMath xmlns:m="http://schemas.openxmlformats.org/officeDocument/2006/math">
                    <m:r>
                      <a:rPr lang="en-US" altLang="zh-CN">
                        <a:latin typeface="Cambria Math" panose="02040503050406030204" pitchFamily="18" charset="0"/>
                      </a:rPr>
                      <m:t>∅</m:t>
                    </m:r>
                  </m:oMath>
                </a14:m>
                <a:r>
                  <a:rPr lang="en-US" altLang="zh-CN" dirty="0"/>
                  <a:t>, {q1})</a:t>
                </a:r>
                <a:r>
                  <a:rPr lang="zh-CN" altLang="en-US" dirty="0"/>
                  <a:t> </a:t>
                </a:r>
                <a:r>
                  <a:rPr lang="en-US" altLang="zh-CN" dirty="0"/>
                  <a:t>=1, d(</a:t>
                </a:r>
                <a14:m>
                  <m:oMath xmlns:m="http://schemas.openxmlformats.org/officeDocument/2006/math">
                    <m:r>
                      <a:rPr lang="en-US" altLang="zh-CN" smtClean="0">
                        <a:latin typeface="Cambria Math" panose="02040503050406030204" pitchFamily="18" charset="0"/>
                      </a:rPr>
                      <m:t>∅</m:t>
                    </m:r>
                  </m:oMath>
                </a14:m>
                <a:r>
                  <a:rPr lang="en-US" altLang="zh-CN" dirty="0"/>
                  <a:t>, {q2})</a:t>
                </a:r>
                <a:r>
                  <a:rPr lang="zh-CN" altLang="en-US" dirty="0"/>
                  <a:t> </a:t>
                </a:r>
                <a:r>
                  <a:rPr lang="en-US" altLang="zh-CN" dirty="0"/>
                  <a:t>=1,  N(</a:t>
                </a:r>
                <a14:m>
                  <m:oMath xmlns:m="http://schemas.openxmlformats.org/officeDocument/2006/math">
                    <m:r>
                      <a:rPr lang="en-US" altLang="zh-CN">
                        <a:latin typeface="Cambria Math" panose="02040503050406030204" pitchFamily="18" charset="0"/>
                      </a:rPr>
                      <m:t>∅</m:t>
                    </m:r>
                  </m:oMath>
                </a14:m>
                <a:r>
                  <a:rPr lang="en-US" altLang="zh-CN" dirty="0"/>
                  <a:t>)={{q1}</a:t>
                </a:r>
                <a:r>
                  <a:rPr lang="zh-CN" altLang="en-US" dirty="0"/>
                  <a:t>，</a:t>
                </a:r>
                <a:r>
                  <a:rPr lang="en-US" altLang="zh-CN" dirty="0"/>
                  <a:t>{q2}} </a:t>
                </a:r>
                <a:r>
                  <a:rPr lang="zh-CN" altLang="en-US" dirty="0"/>
                  <a:t>， </a:t>
                </a:r>
                <a:r>
                  <a:rPr lang="en-US" altLang="zh-CN" dirty="0"/>
                  <a:t> </a:t>
                </a:r>
                <a:r>
                  <a:rPr lang="zh-CN" altLang="en-US" dirty="0"/>
                  <a:t>∪</a:t>
                </a:r>
                <a:r>
                  <a:rPr lang="en-US" altLang="zh-CN" dirty="0"/>
                  <a:t>N(</a:t>
                </a:r>
                <a14:m>
                  <m:oMath xmlns:m="http://schemas.openxmlformats.org/officeDocument/2006/math">
                    <m:r>
                      <a:rPr lang="en-US" altLang="zh-CN">
                        <a:latin typeface="Cambria Math" panose="02040503050406030204" pitchFamily="18" charset="0"/>
                      </a:rPr>
                      <m:t>∅</m:t>
                    </m:r>
                  </m:oMath>
                </a14:m>
                <a:r>
                  <a:rPr lang="en-US" altLang="zh-CN" dirty="0"/>
                  <a:t>)={{ ={q1</a:t>
                </a:r>
                <a:r>
                  <a:rPr lang="zh-CN" altLang="en-US" dirty="0"/>
                  <a:t>，</a:t>
                </a:r>
                <a:r>
                  <a:rPr lang="en-US" altLang="zh-CN" dirty="0"/>
                  <a:t>q2}</a:t>
                </a:r>
                <a:r>
                  <a:rPr lang="zh-CN" altLang="en-US" dirty="0"/>
                  <a:t>，∩</a:t>
                </a:r>
                <a:r>
                  <a:rPr lang="en-US" altLang="zh-CN" dirty="0"/>
                  <a:t>N(</a:t>
                </a:r>
                <a14:m>
                  <m:oMath xmlns:m="http://schemas.openxmlformats.org/officeDocument/2006/math">
                    <m:r>
                      <a:rPr lang="en-US" altLang="zh-CN">
                        <a:latin typeface="Cambria Math" panose="02040503050406030204" pitchFamily="18" charset="0"/>
                      </a:rPr>
                      <m:t>∅</m:t>
                    </m:r>
                  </m:oMath>
                </a14:m>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t>, </a:t>
                </a:r>
                <a:r>
                  <a:rPr lang="zh-CN" altLang="en-US" dirty="0"/>
                  <a:t>计算当前知识状态</a:t>
                </a:r>
                <a14:m>
                  <m:oMath xmlns:m="http://schemas.openxmlformats.org/officeDocument/2006/math">
                    <m:r>
                      <a:rPr lang="en-US" altLang="zh-CN">
                        <a:latin typeface="Cambria Math" panose="02040503050406030204" pitchFamily="18" charset="0"/>
                      </a:rPr>
                      <m:t>∅</m:t>
                    </m:r>
                  </m:oMath>
                </a14:m>
                <a:r>
                  <a:rPr lang="zh-CN" altLang="en-US" dirty="0"/>
                  <a:t>的边界</a:t>
                </a:r>
                <a:r>
                  <a:rPr lang="en-US" altLang="zh-CN" dirty="0"/>
                  <a:t>F(</a:t>
                </a:r>
                <a14:m>
                  <m:oMath xmlns:m="http://schemas.openxmlformats.org/officeDocument/2006/math">
                    <m:r>
                      <a:rPr lang="en-US" altLang="zh-CN">
                        <a:latin typeface="Cambria Math" panose="02040503050406030204" pitchFamily="18" charset="0"/>
                      </a:rPr>
                      <m:t>∅</m:t>
                    </m:r>
                  </m:oMath>
                </a14:m>
                <a:r>
                  <a:rPr lang="en-US" altLang="zh-CN" dirty="0"/>
                  <a:t>)= </a:t>
                </a:r>
                <a:r>
                  <a:rPr lang="zh-CN" altLang="en-US" dirty="0"/>
                  <a:t>∪</a:t>
                </a:r>
                <a:r>
                  <a:rPr lang="en-US" altLang="zh-CN" dirty="0"/>
                  <a:t>N(</a:t>
                </a:r>
                <a14:m>
                  <m:oMath xmlns:m="http://schemas.openxmlformats.org/officeDocument/2006/math">
                    <m:r>
                      <a:rPr lang="en-US" altLang="zh-CN">
                        <a:latin typeface="Cambria Math" panose="02040503050406030204" pitchFamily="18" charset="0"/>
                      </a:rPr>
                      <m:t>∅</m:t>
                    </m:r>
                  </m:oMath>
                </a14:m>
                <a:r>
                  <a:rPr lang="en-US" altLang="zh-CN" dirty="0"/>
                  <a:t>)\</a:t>
                </a:r>
                <a:r>
                  <a:rPr lang="zh-CN" altLang="en-US" dirty="0"/>
                  <a:t>∩</a:t>
                </a:r>
                <a:r>
                  <a:rPr lang="en-US" altLang="zh-CN" dirty="0"/>
                  <a:t>N(</a:t>
                </a:r>
                <a14:m>
                  <m:oMath xmlns:m="http://schemas.openxmlformats.org/officeDocument/2006/math">
                    <m:r>
                      <a:rPr lang="en-US" altLang="zh-CN">
                        <a:latin typeface="Cambria Math" panose="02040503050406030204" pitchFamily="18" charset="0"/>
                      </a:rPr>
                      <m:t>∅</m:t>
                    </m:r>
                  </m:oMath>
                </a14:m>
                <a:r>
                  <a:rPr lang="en-US" altLang="zh-CN" dirty="0"/>
                  <a:t>)={q1,q2}</a:t>
                </a:r>
                <a:r>
                  <a:rPr lang="zh-CN" altLang="en-US" dirty="0"/>
                  <a:t>。从边界中选择题</a:t>
                </a:r>
                <a:r>
                  <a:rPr lang="en-US" altLang="zh-CN" dirty="0"/>
                  <a:t>q1</a:t>
                </a:r>
                <a:r>
                  <a:rPr lang="zh-CN" altLang="en-US" dirty="0"/>
                  <a:t>，或者</a:t>
                </a:r>
                <a:r>
                  <a:rPr lang="en-US" altLang="zh-CN" dirty="0"/>
                  <a:t>q2</a:t>
                </a:r>
                <a:r>
                  <a:rPr lang="zh-CN" altLang="en-US" dirty="0"/>
                  <a:t>。假设选择</a:t>
                </a:r>
                <a:r>
                  <a:rPr lang="en-US" altLang="zh-CN" dirty="0"/>
                  <a:t>q2</a:t>
                </a:r>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594360" y="3336335"/>
                <a:ext cx="9585801" cy="923394"/>
              </a:xfrm>
              <a:prstGeom prst="rect">
                <a:avLst/>
              </a:prstGeom>
              <a:blipFill rotWithShape="0">
                <a:blip r:embed="rId6"/>
                <a:stretch>
                  <a:fillRect l="-573" t="-3289"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632618" y="4404076"/>
                <a:ext cx="10324684" cy="369332"/>
              </a:xfrm>
              <a:prstGeom prst="rect">
                <a:avLst/>
              </a:prstGeom>
              <a:noFill/>
            </p:spPr>
            <p:txBody>
              <a:bodyPr wrap="square" rtlCol="0">
                <a:spAutoFit/>
              </a:bodyPr>
              <a:lstStyle/>
              <a:p>
                <a:r>
                  <a:rPr lang="zh-CN" altLang="en-US" dirty="0"/>
                  <a:t>根据下一题的作答情况更新被测者知识状态，假设</a:t>
                </a:r>
                <a:r>
                  <a:rPr lang="en-US" altLang="zh-CN" dirty="0"/>
                  <a:t>q2</a:t>
                </a:r>
                <a:r>
                  <a:rPr lang="zh-CN" altLang="en-US" dirty="0"/>
                  <a:t>答对，则知识状态变为</a:t>
                </a:r>
                <a:r>
                  <a:rPr lang="en-US" altLang="zh-CN" dirty="0"/>
                  <a:t>{q2}</a:t>
                </a:r>
                <a:r>
                  <a:rPr lang="zh-CN" altLang="en-US" dirty="0"/>
                  <a:t>，否则仍然是</a:t>
                </a:r>
                <a14:m>
                  <m:oMath xmlns:m="http://schemas.openxmlformats.org/officeDocument/2006/math">
                    <m:r>
                      <a:rPr lang="en-US" altLang="zh-CN">
                        <a:latin typeface="Cambria Math" panose="02040503050406030204" pitchFamily="18" charset="0"/>
                      </a:rPr>
                      <m:t>∅</m:t>
                    </m:r>
                  </m:oMath>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632618" y="4404076"/>
                <a:ext cx="10324684" cy="369332"/>
              </a:xfrm>
              <a:prstGeom prst="rect">
                <a:avLst/>
              </a:prstGeom>
              <a:blipFill rotWithShape="0">
                <a:blip r:embed="rId7"/>
                <a:stretch>
                  <a:fillRect l="-532" t="-8197" b="-24590"/>
                </a:stretch>
              </a:blipFill>
            </p:spPr>
            <p:txBody>
              <a:bodyPr/>
              <a:lstStyle/>
              <a:p>
                <a:r>
                  <a:rPr lang="zh-CN" altLang="en-US">
                    <a:noFill/>
                  </a:rPr>
                  <a:t> </a:t>
                </a:r>
              </a:p>
            </p:txBody>
          </p:sp>
        </mc:Fallback>
      </mc:AlternateContent>
      <p:sp>
        <p:nvSpPr>
          <p:cNvPr id="33" name="文本框 32"/>
          <p:cNvSpPr txBox="1"/>
          <p:nvPr/>
        </p:nvSpPr>
        <p:spPr>
          <a:xfrm>
            <a:off x="632618" y="4917755"/>
            <a:ext cx="10896602" cy="646331"/>
          </a:xfrm>
          <a:prstGeom prst="rect">
            <a:avLst/>
          </a:prstGeom>
          <a:noFill/>
        </p:spPr>
        <p:txBody>
          <a:bodyPr wrap="square" rtlCol="0">
            <a:spAutoFit/>
          </a:bodyPr>
          <a:lstStyle/>
          <a:p>
            <a:r>
              <a:rPr lang="zh-CN" altLang="en-US" dirty="0"/>
              <a:t>继续下一题的选择：假设当前的知识状态为</a:t>
            </a:r>
            <a:r>
              <a:rPr lang="en-US" altLang="zh-CN" dirty="0"/>
              <a:t>{q2}</a:t>
            </a:r>
            <a:r>
              <a:rPr lang="zh-CN" altLang="en-US" dirty="0"/>
              <a:t>，依据上述的方法计算得到其边界为</a:t>
            </a:r>
            <a:r>
              <a:rPr lang="en-US" altLang="zh-CN" dirty="0"/>
              <a:t>{q1</a:t>
            </a:r>
            <a:r>
              <a:rPr lang="zh-CN" altLang="en-US" dirty="0"/>
              <a:t>，</a:t>
            </a:r>
            <a:r>
              <a:rPr lang="en-US" altLang="zh-CN" dirty="0"/>
              <a:t>q2</a:t>
            </a:r>
            <a:r>
              <a:rPr lang="zh-CN" altLang="en-US" dirty="0"/>
              <a:t>，</a:t>
            </a:r>
            <a:r>
              <a:rPr lang="en-US" altLang="zh-CN" dirty="0"/>
              <a:t>q3}</a:t>
            </a:r>
            <a:r>
              <a:rPr lang="zh-CN" altLang="en-US" dirty="0"/>
              <a:t>，</a:t>
            </a:r>
            <a:r>
              <a:rPr lang="en-US" altLang="zh-CN" dirty="0"/>
              <a:t>q1</a:t>
            </a:r>
            <a:r>
              <a:rPr lang="zh-CN" altLang="en-US" dirty="0"/>
              <a:t>两次出现，所以其区分度高，作为下一道题</a:t>
            </a:r>
          </a:p>
        </p:txBody>
      </p:sp>
    </p:spTree>
    <p:extLst>
      <p:ext uri="{BB962C8B-B14F-4D97-AF65-F5344CB8AC3E}">
        <p14:creationId xmlns:p14="http://schemas.microsoft.com/office/powerpoint/2010/main" val="4154947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8013" y="366772"/>
            <a:ext cx="6842322" cy="707886"/>
          </a:xfrm>
          <a:prstGeom prst="rect">
            <a:avLst/>
          </a:prstGeom>
        </p:spPr>
        <p:txBody>
          <a:bodyPr wrap="none">
            <a:spAutoFit/>
          </a:bodyPr>
          <a:lstStyle/>
          <a:p>
            <a:r>
              <a:rPr lang="zh-CN" altLang="en-US" sz="4000" b="1" dirty="0"/>
              <a:t>基于知识空间理论的</a:t>
            </a:r>
            <a:r>
              <a:rPr lang="en-US" altLang="zh-CN" sz="4000" b="1" dirty="0"/>
              <a:t>CAT</a:t>
            </a:r>
            <a:r>
              <a:rPr lang="zh-CN" altLang="en-US" sz="4000" b="1" dirty="0"/>
              <a:t>方法</a:t>
            </a:r>
            <a:endParaRPr lang="zh-CN" altLang="zh-CN" sz="4000" b="1"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51" y="382270"/>
            <a:ext cx="6993634" cy="6858000"/>
          </a:xfrm>
          <a:prstGeom prst="rect">
            <a:avLst/>
          </a:prstGeom>
        </p:spPr>
      </p:pic>
      <p:sp>
        <p:nvSpPr>
          <p:cNvPr id="9" name="文本框 8"/>
          <p:cNvSpPr txBox="1"/>
          <p:nvPr/>
        </p:nvSpPr>
        <p:spPr>
          <a:xfrm>
            <a:off x="8229600" y="2138766"/>
            <a:ext cx="3006671" cy="1200329"/>
          </a:xfrm>
          <a:prstGeom prst="rect">
            <a:avLst/>
          </a:prstGeom>
          <a:noFill/>
        </p:spPr>
        <p:txBody>
          <a:bodyPr wrap="square" rtlCol="0">
            <a:spAutoFit/>
          </a:bodyPr>
          <a:lstStyle/>
          <a:p>
            <a:r>
              <a:rPr lang="zh-CN" altLang="en-US" dirty="0"/>
              <a:t>测试从易往难，能力较弱者，测试提前结束，测试序列较短，能力较强者，测试序列较长</a:t>
            </a:r>
          </a:p>
        </p:txBody>
      </p:sp>
    </p:spTree>
    <p:extLst>
      <p:ext uri="{BB962C8B-B14F-4D97-AF65-F5344CB8AC3E}">
        <p14:creationId xmlns:p14="http://schemas.microsoft.com/office/powerpoint/2010/main" val="4089009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8013" y="366772"/>
            <a:ext cx="6175408" cy="646331"/>
          </a:xfrm>
          <a:prstGeom prst="rect">
            <a:avLst/>
          </a:prstGeom>
        </p:spPr>
        <p:txBody>
          <a:bodyPr wrap="none">
            <a:spAutoFit/>
          </a:bodyPr>
          <a:lstStyle/>
          <a:p>
            <a:r>
              <a:rPr lang="zh-CN" altLang="en-US" sz="3600" b="1" dirty="0">
                <a:latin typeface="+mn-ea"/>
              </a:rPr>
              <a:t>基于知识空间理论的</a:t>
            </a:r>
            <a:r>
              <a:rPr lang="en-US" altLang="zh-CN" sz="3600" b="1" dirty="0">
                <a:latin typeface="+mn-ea"/>
              </a:rPr>
              <a:t>CAT</a:t>
            </a:r>
            <a:r>
              <a:rPr lang="zh-CN" altLang="en-US" sz="3600" b="1" dirty="0">
                <a:latin typeface="+mn-ea"/>
              </a:rPr>
              <a:t>方法</a:t>
            </a:r>
            <a:endParaRPr lang="zh-CN" altLang="zh-CN" sz="3600" b="1" dirty="0">
              <a:latin typeface="+mn-ea"/>
            </a:endParaRPr>
          </a:p>
        </p:txBody>
      </p:sp>
      <p:sp>
        <p:nvSpPr>
          <p:cNvPr id="3" name="文本框 2"/>
          <p:cNvSpPr txBox="1"/>
          <p:nvPr/>
        </p:nvSpPr>
        <p:spPr>
          <a:xfrm>
            <a:off x="478013" y="1034927"/>
            <a:ext cx="11719560" cy="369332"/>
          </a:xfrm>
          <a:prstGeom prst="rect">
            <a:avLst/>
          </a:prstGeom>
          <a:noFill/>
        </p:spPr>
        <p:txBody>
          <a:bodyPr wrap="square" rtlCol="0">
            <a:spAutoFit/>
          </a:bodyPr>
          <a:lstStyle/>
          <a:p>
            <a:r>
              <a:rPr lang="zh-CN" altLang="en-US" b="1" dirty="0"/>
              <a:t>获得学生的知识状态，如何得到学生掌握的技能情况？</a:t>
            </a:r>
            <a:endParaRPr lang="zh-CN" altLang="en-US" dirty="0"/>
          </a:p>
        </p:txBody>
      </p:sp>
      <p:sp>
        <p:nvSpPr>
          <p:cNvPr id="4" name="矩形 3"/>
          <p:cNvSpPr/>
          <p:nvPr/>
        </p:nvSpPr>
        <p:spPr>
          <a:xfrm>
            <a:off x="478013" y="1342447"/>
            <a:ext cx="10210800" cy="458459"/>
          </a:xfrm>
          <a:prstGeom prst="rect">
            <a:avLst/>
          </a:prstGeom>
        </p:spPr>
        <p:txBody>
          <a:bodyPr wrap="square">
            <a:spAutoFit/>
          </a:bodyPr>
          <a:lstStyle/>
          <a:p>
            <a:pPr lvl="0" algn="just">
              <a:lnSpc>
                <a:spcPct val="150000"/>
              </a:lnSpc>
              <a:spcAft>
                <a:spcPts val="0"/>
              </a:spcAft>
            </a:pPr>
            <a:r>
              <a:rPr lang="zh-CN" altLang="en-US" b="1" dirty="0"/>
              <a:t>同样，先定义一些基本概念</a:t>
            </a:r>
            <a:endParaRPr lang="en-US" altLang="zh-CN" b="1" dirty="0"/>
          </a:p>
        </p:txBody>
      </p:sp>
      <p:sp>
        <p:nvSpPr>
          <p:cNvPr id="7" name="矩形 6"/>
          <p:cNvSpPr/>
          <p:nvPr/>
        </p:nvSpPr>
        <p:spPr>
          <a:xfrm>
            <a:off x="478013" y="1771828"/>
            <a:ext cx="1261884" cy="458459"/>
          </a:xfrm>
          <a:prstGeom prst="rect">
            <a:avLst/>
          </a:prstGeom>
        </p:spPr>
        <p:txBody>
          <a:bodyPr wrap="none">
            <a:spAutoFit/>
          </a:bodyPr>
          <a:lstStyle/>
          <a:p>
            <a:pPr lvl="0" algn="just">
              <a:lnSpc>
                <a:spcPct val="150000"/>
              </a:lnSpc>
              <a:spcAft>
                <a:spcPts val="0"/>
              </a:spcAft>
            </a:pPr>
            <a:r>
              <a:rPr lang="zh-CN" altLang="en-US" b="1" dirty="0"/>
              <a:t>技能集合</a:t>
            </a:r>
            <a:r>
              <a:rPr lang="en-US" altLang="zh-CN" b="1" dirty="0"/>
              <a:t>S</a:t>
            </a:r>
            <a:endParaRPr lang="en-US" altLang="zh-CN" dirty="0"/>
          </a:p>
        </p:txBody>
      </p:sp>
      <mc:AlternateContent xmlns:mc="http://schemas.openxmlformats.org/markup-compatibility/2006" xmlns:a14="http://schemas.microsoft.com/office/drawing/2010/main">
        <mc:Choice Requires="a14">
          <p:sp>
            <p:nvSpPr>
              <p:cNvPr id="14" name="矩形 13"/>
              <p:cNvSpPr/>
              <p:nvPr/>
            </p:nvSpPr>
            <p:spPr>
              <a:xfrm>
                <a:off x="418450" y="2132606"/>
                <a:ext cx="6234971" cy="1131079"/>
              </a:xfrm>
              <a:prstGeom prst="rect">
                <a:avLst/>
              </a:prstGeom>
            </p:spPr>
            <p:txBody>
              <a:bodyPr wrap="square">
                <a:spAutoFit/>
              </a:bodyPr>
              <a:lstStyle/>
              <a:p>
                <a:pPr lvl="0" algn="just">
                  <a:lnSpc>
                    <a:spcPct val="125000"/>
                  </a:lnSpc>
                  <a:spcAft>
                    <a:spcPts val="0"/>
                  </a:spcAft>
                </a:pPr>
                <a:r>
                  <a:rPr lang="zh-CN" altLang="zh-CN" b="1" dirty="0"/>
                  <a:t>技能函数</a:t>
                </a:r>
                <a14:m>
                  <m:oMath xmlns:m="http://schemas.openxmlformats.org/officeDocument/2006/math">
                    <m:r>
                      <a:rPr lang="en-US" altLang="zh-CN" b="1" i="1">
                        <a:latin typeface="Cambria Math" panose="02040503050406030204" pitchFamily="18" charset="0"/>
                      </a:rPr>
                      <m:t>𝛄</m:t>
                    </m:r>
                  </m:oMath>
                </a14:m>
                <a:r>
                  <a:rPr lang="zh-CN" altLang="zh-CN" dirty="0"/>
                  <a:t>：</a:t>
                </a:r>
                <a14:m>
                  <m:oMath xmlns:m="http://schemas.openxmlformats.org/officeDocument/2006/math">
                    <m:r>
                      <m:rPr>
                        <m:sty m:val="p"/>
                      </m:rPr>
                      <a:rPr lang="en-US" altLang="zh-CN">
                        <a:latin typeface="Cambria Math" panose="02040503050406030204" pitchFamily="18" charset="0"/>
                      </a:rPr>
                      <m:t>γ</m:t>
                    </m:r>
                    <m:r>
                      <a:rPr lang="en-US" altLang="zh-CN">
                        <a:latin typeface="Cambria Math" panose="02040503050406030204" pitchFamily="18" charset="0"/>
                      </a:rPr>
                      <m:t>(</m:t>
                    </m:r>
                    <m:r>
                      <m:rPr>
                        <m:sty m:val="p"/>
                      </m:rPr>
                      <a:rPr lang="en-US" altLang="zh-CN">
                        <a:latin typeface="Cambria Math" panose="02040503050406030204" pitchFamily="18" charset="0"/>
                      </a:rPr>
                      <m:t>k</m:t>
                    </m:r>
                    <m:r>
                      <a:rPr lang="en-US" altLang="zh-CN">
                        <a:latin typeface="Cambria Math" panose="02040503050406030204" pitchFamily="18" charset="0"/>
                      </a:rPr>
                      <m:t>)</m:t>
                    </m:r>
                  </m:oMath>
                </a14:m>
                <a:r>
                  <a:rPr lang="zh-CN" altLang="zh-CN" dirty="0"/>
                  <a:t>表示解决试题集合</a:t>
                </a:r>
                <a:r>
                  <a:rPr lang="en-US" altLang="zh-CN" dirty="0"/>
                  <a:t>k</a:t>
                </a:r>
                <a:r>
                  <a:rPr lang="zh-CN" altLang="zh-CN" dirty="0"/>
                  <a:t>所需要的最小技能集合</a:t>
                </a:r>
                <a:r>
                  <a:rPr lang="zh-CN" altLang="zh-CN" b="1" dirty="0"/>
                  <a:t>问题函数</a:t>
                </a:r>
                <a14:m>
                  <m:oMath xmlns:m="http://schemas.openxmlformats.org/officeDocument/2006/math">
                    <m:r>
                      <a:rPr lang="en-US" altLang="zh-CN" b="1" i="1">
                        <a:latin typeface="Cambria Math" panose="02040503050406030204" pitchFamily="18" charset="0"/>
                      </a:rPr>
                      <m:t>𝛅</m:t>
                    </m:r>
                  </m:oMath>
                </a14:m>
                <a:r>
                  <a:rPr lang="zh-CN" altLang="zh-CN" dirty="0"/>
                  <a:t>：</a:t>
                </a:r>
                <a14:m>
                  <m:oMath xmlns:m="http://schemas.openxmlformats.org/officeDocument/2006/math">
                    <m:r>
                      <m:rPr>
                        <m:sty m:val="p"/>
                      </m:rPr>
                      <a:rPr lang="en-US" altLang="zh-CN">
                        <a:latin typeface="Cambria Math" panose="02040503050406030204" pitchFamily="18" charset="0"/>
                      </a:rPr>
                      <m:t>δ</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m:t>
                    </m:r>
                  </m:oMath>
                </a14:m>
                <a:r>
                  <a:rPr lang="zh-CN" altLang="zh-CN" dirty="0"/>
                  <a:t>表示</a:t>
                </a:r>
                <a:r>
                  <a:rPr lang="zh-CN" altLang="en-US" dirty="0"/>
                  <a:t>需要</a:t>
                </a:r>
                <a:r>
                  <a:rPr lang="zh-CN" altLang="zh-CN" dirty="0"/>
                  <a:t>技能</a:t>
                </a:r>
                <a:r>
                  <a:rPr lang="en-US" altLang="zh-CN" dirty="0"/>
                  <a:t>t</a:t>
                </a:r>
                <a:r>
                  <a:rPr lang="zh-CN" altLang="en-US" dirty="0"/>
                  <a:t>进行求解</a:t>
                </a:r>
                <a:r>
                  <a:rPr lang="zh-CN" altLang="zh-CN" dirty="0"/>
                  <a:t>的试题集合。</a:t>
                </a:r>
                <a:endParaRPr lang="en-US" altLang="zh-CN" dirty="0"/>
              </a:p>
              <a:p>
                <a:pPr algn="just">
                  <a:lnSpc>
                    <a:spcPct val="125000"/>
                  </a:lnSpc>
                </a:pPr>
                <a:r>
                  <a:rPr lang="zh-CN" altLang="zh-CN" b="1" dirty="0"/>
                  <a:t>技能状态函数</a:t>
                </a:r>
                <a14:m>
                  <m:oMath xmlns:m="http://schemas.openxmlformats.org/officeDocument/2006/math">
                    <m:r>
                      <a:rPr lang="en-US" altLang="zh-CN" b="1" i="1">
                        <a:latin typeface="Cambria Math" panose="02040503050406030204" pitchFamily="18" charset="0"/>
                      </a:rPr>
                      <m:t>𝛈</m:t>
                    </m:r>
                  </m:oMath>
                </a14:m>
                <a:r>
                  <a:rPr lang="zh-CN" altLang="zh-CN" dirty="0"/>
                  <a:t>：</a:t>
                </a:r>
                <a14:m>
                  <m:oMath xmlns:m="http://schemas.openxmlformats.org/officeDocument/2006/math">
                    <m:r>
                      <m:rPr>
                        <m:sty m:val="p"/>
                      </m:rPr>
                      <a:rPr lang="en-US" altLang="zh-CN">
                        <a:latin typeface="Cambria Math" panose="02040503050406030204" pitchFamily="18" charset="0"/>
                      </a:rPr>
                      <m:t>η</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m:t>
                    </m:r>
                  </m:oMath>
                </a14:m>
                <a:r>
                  <a:rPr lang="zh-CN" altLang="zh-CN" dirty="0"/>
                  <a:t>表示技能</a:t>
                </a:r>
                <a:r>
                  <a:rPr lang="en-US" altLang="zh-CN" dirty="0"/>
                  <a:t>t</a:t>
                </a:r>
                <a:r>
                  <a:rPr lang="zh-CN" altLang="zh-CN" dirty="0"/>
                  <a:t>可能解决的知识状态的集合。</a:t>
                </a:r>
                <a:endParaRPr lang="en-US" altLang="zh-CN" dirty="0"/>
              </a:p>
            </p:txBody>
          </p:sp>
        </mc:Choice>
        <mc:Fallback xmlns="">
          <p:sp>
            <p:nvSpPr>
              <p:cNvPr id="14" name="矩形 13"/>
              <p:cNvSpPr>
                <a:spLocks noRot="1" noChangeAspect="1" noMove="1" noResize="1" noEditPoints="1" noAdjustHandles="1" noChangeArrowheads="1" noChangeShapeType="1" noTextEdit="1"/>
              </p:cNvSpPr>
              <p:nvPr/>
            </p:nvSpPr>
            <p:spPr>
              <a:xfrm>
                <a:off x="418450" y="2132606"/>
                <a:ext cx="6234971" cy="1131079"/>
              </a:xfrm>
              <a:prstGeom prst="rect">
                <a:avLst/>
              </a:prstGeom>
              <a:blipFill rotWithShape="0">
                <a:blip r:embed="rId3"/>
                <a:stretch>
                  <a:fillRect l="-881" r="-4501"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407036" y="3284389"/>
                <a:ext cx="6257797" cy="1477328"/>
              </a:xfrm>
              <a:prstGeom prst="rect">
                <a:avLst/>
              </a:prstGeom>
            </p:spPr>
            <p:txBody>
              <a:bodyPr wrap="square">
                <a:spAutoFit/>
              </a:bodyPr>
              <a:lstStyle/>
              <a:p>
                <a:pPr algn="just">
                  <a:lnSpc>
                    <a:spcPct val="125000"/>
                  </a:lnSpc>
                </a:pPr>
                <a:r>
                  <a:rPr lang="zh-CN" altLang="en-US" dirty="0"/>
                  <a:t>技能状态函数</a:t>
                </a:r>
                <a14:m>
                  <m:oMath xmlns:m="http://schemas.openxmlformats.org/officeDocument/2006/math">
                    <m:r>
                      <a:rPr lang="en-US" altLang="zh-CN" b="1" i="1">
                        <a:latin typeface="Cambria Math" panose="02040503050406030204" pitchFamily="18" charset="0"/>
                      </a:rPr>
                      <m:t>𝛈</m:t>
                    </m:r>
                  </m:oMath>
                </a14:m>
                <a:r>
                  <a:rPr lang="zh-CN" altLang="en-US" dirty="0"/>
                  <a:t>计算过程：</a:t>
                </a:r>
              </a:p>
              <a:p>
                <a:pPr algn="just">
                  <a:lnSpc>
                    <a:spcPct val="125000"/>
                  </a:lnSpc>
                </a:pPr>
                <a:r>
                  <a:rPr lang="en-US" altLang="zh-CN" dirty="0"/>
                  <a:t>     </a:t>
                </a:r>
                <a:r>
                  <a:rPr lang="zh-CN" altLang="en-US" dirty="0"/>
                  <a:t>由教师或领域专家建立问题函数</a:t>
                </a:r>
                <a:r>
                  <a:rPr lang="en-US" altLang="zh-CN" dirty="0"/>
                  <a:t>δ(t)</a:t>
                </a:r>
              </a:p>
              <a:p>
                <a:pPr algn="just">
                  <a:lnSpc>
                    <a:spcPct val="125000"/>
                  </a:lnSpc>
                </a:pPr>
                <a:r>
                  <a:rPr lang="en-US" altLang="zh-CN" dirty="0"/>
                  <a:t>      </a:t>
                </a:r>
                <a:r>
                  <a:rPr lang="zh-CN" altLang="en-US" dirty="0"/>
                  <a:t>从知识结构中找出</a:t>
                </a:r>
                <a:r>
                  <a:rPr lang="en-US" altLang="zh-CN" dirty="0"/>
                  <a:t>δ(t)</a:t>
                </a:r>
                <a:r>
                  <a:rPr lang="zh-CN" altLang="en-US" dirty="0"/>
                  <a:t>的超集</a:t>
                </a:r>
              </a:p>
              <a:p>
                <a:pPr algn="just">
                  <a:lnSpc>
                    <a:spcPct val="125000"/>
                  </a:lnSpc>
                </a:pPr>
                <a:r>
                  <a:rPr lang="en-US" altLang="zh-CN" dirty="0"/>
                  <a:t>     </a:t>
                </a:r>
                <a:r>
                  <a:rPr lang="zh-CN" altLang="en-US" dirty="0"/>
                  <a:t>这些超集的集合就是函数</a:t>
                </a:r>
                <a:r>
                  <a:rPr lang="en-US" altLang="zh-CN" dirty="0"/>
                  <a:t>η(t)</a:t>
                </a:r>
                <a:r>
                  <a:rPr lang="zh-CN" altLang="en-US" dirty="0"/>
                  <a:t>的值。</a:t>
                </a:r>
              </a:p>
            </p:txBody>
          </p:sp>
        </mc:Choice>
        <mc:Fallback xmlns="">
          <p:sp>
            <p:nvSpPr>
              <p:cNvPr id="16" name="矩形 15"/>
              <p:cNvSpPr>
                <a:spLocks noRot="1" noChangeAspect="1" noMove="1" noResize="1" noEditPoints="1" noAdjustHandles="1" noChangeArrowheads="1" noChangeShapeType="1" noTextEdit="1"/>
              </p:cNvSpPr>
              <p:nvPr/>
            </p:nvSpPr>
            <p:spPr>
              <a:xfrm>
                <a:off x="407036" y="3284389"/>
                <a:ext cx="6257797" cy="1477328"/>
              </a:xfrm>
              <a:prstGeom prst="rect">
                <a:avLst/>
              </a:prstGeom>
              <a:blipFill rotWithShape="0">
                <a:blip r:embed="rId4"/>
                <a:stretch>
                  <a:fillRect l="-877" b="-37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461972" y="4747168"/>
                <a:ext cx="2693366" cy="370294"/>
              </a:xfrm>
              <a:prstGeom prst="rect">
                <a:avLst/>
              </a:prstGeom>
            </p:spPr>
            <p:txBody>
              <a:bodyPr wrap="none">
                <a:spAutoFit/>
              </a:bodyPr>
              <a:lstStyle/>
              <a:p>
                <a:r>
                  <a:rPr lang="zh-CN" altLang="zh-CN" b="1" dirty="0"/>
                  <a:t>技能函数</a:t>
                </a:r>
                <a14:m>
                  <m:oMath xmlns:m="http://schemas.openxmlformats.org/officeDocument/2006/math">
                    <m:r>
                      <m:rPr>
                        <m:sty m:val="p"/>
                      </m:rPr>
                      <a:rPr lang="en-US" altLang="zh-CN">
                        <a:latin typeface="Cambria Math" panose="02040503050406030204" pitchFamily="18" charset="0"/>
                      </a:rPr>
                      <m:t>γ</m:t>
                    </m:r>
                    <m:r>
                      <a:rPr lang="en-US" altLang="zh-CN">
                        <a:latin typeface="Cambria Math" panose="02040503050406030204" pitchFamily="18" charset="0"/>
                      </a:rPr>
                      <m:t>(</m:t>
                    </m:r>
                    <m:r>
                      <m:rPr>
                        <m:sty m:val="p"/>
                      </m:rPr>
                      <a:rPr lang="en-US" altLang="zh-CN">
                        <a:latin typeface="Cambria Math" panose="02040503050406030204" pitchFamily="18" charset="0"/>
                      </a:rPr>
                      <m:t>k</m:t>
                    </m:r>
                    <m:r>
                      <a:rPr lang="en-US" altLang="zh-CN">
                        <a:latin typeface="Cambria Math" panose="02040503050406030204" pitchFamily="18" charset="0"/>
                      </a:rPr>
                      <m:t>)</m:t>
                    </m:r>
                    <m:r>
                      <a:rPr lang="zh-CN" altLang="en-US" i="1">
                        <a:latin typeface="Cambria Math" panose="02040503050406030204" pitchFamily="18" charset="0"/>
                      </a:rPr>
                      <m:t>计算</m:t>
                    </m:r>
                  </m:oMath>
                </a14:m>
                <a:r>
                  <a:rPr lang="zh-CN" altLang="en-US" dirty="0"/>
                  <a:t>过程：</a:t>
                </a:r>
              </a:p>
            </p:txBody>
          </p:sp>
        </mc:Choice>
        <mc:Fallback xmlns="">
          <p:sp>
            <p:nvSpPr>
              <p:cNvPr id="19" name="矩形 18"/>
              <p:cNvSpPr>
                <a:spLocks noRot="1" noChangeAspect="1" noMove="1" noResize="1" noEditPoints="1" noAdjustHandles="1" noChangeArrowheads="1" noChangeShapeType="1" noTextEdit="1"/>
              </p:cNvSpPr>
              <p:nvPr/>
            </p:nvSpPr>
            <p:spPr>
              <a:xfrm>
                <a:off x="461972" y="4747168"/>
                <a:ext cx="2693366" cy="370294"/>
              </a:xfrm>
              <a:prstGeom prst="rect">
                <a:avLst/>
              </a:prstGeom>
              <a:blipFill rotWithShape="0">
                <a:blip r:embed="rId5"/>
                <a:stretch>
                  <a:fillRect l="-2036" t="-10000" r="-135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737937" y="5157243"/>
                <a:ext cx="5915484" cy="1477328"/>
              </a:xfrm>
              <a:prstGeom prst="rect">
                <a:avLst/>
              </a:prstGeom>
            </p:spPr>
            <p:txBody>
              <a:bodyPr wrap="square">
                <a:spAutoFit/>
              </a:bodyPr>
              <a:lstStyle/>
              <a:p>
                <a:pPr algn="just">
                  <a:lnSpc>
                    <a:spcPct val="125000"/>
                  </a:lnSpc>
                </a:pPr>
                <a:r>
                  <a:rPr lang="en-US" altLang="zh-CN" dirty="0"/>
                  <a:t>V= ∅</a:t>
                </a:r>
              </a:p>
              <a:p>
                <a:pPr algn="just">
                  <a:lnSpc>
                    <a:spcPct val="125000"/>
                  </a:lnSpc>
                </a:pPr>
                <a:r>
                  <a:rPr lang="zh-CN" altLang="en-US" dirty="0"/>
                  <a:t>获取所有技能的技能状态函数值</a:t>
                </a:r>
              </a:p>
              <a:p>
                <a:pPr algn="just">
                  <a:lnSpc>
                    <a:spcPct val="125000"/>
                  </a:lnSpc>
                </a:pPr>
                <a:r>
                  <a:rPr lang="zh-CN" altLang="en-US" dirty="0"/>
                  <a:t>遍历这些技能函数的值域，若</a:t>
                </a:r>
                <a:r>
                  <a:rPr lang="en-US" altLang="zh-CN" dirty="0" err="1"/>
                  <a:t>k∈η</a:t>
                </a:r>
                <a:r>
                  <a:rPr lang="en-US" altLang="zh-CN" dirty="0"/>
                  <a:t>(t),</a:t>
                </a:r>
                <a:r>
                  <a:rPr lang="zh-CN" altLang="en-US" dirty="0"/>
                  <a:t>那么</a:t>
                </a:r>
                <a:r>
                  <a:rPr lang="en-US" altLang="zh-CN" dirty="0"/>
                  <a:t>V= V∪{t}</a:t>
                </a:r>
              </a:p>
              <a:p>
                <a:pPr algn="just">
                  <a:lnSpc>
                    <a:spcPct val="125000"/>
                  </a:lnSpc>
                </a:pPr>
                <a14:m>
                  <m:oMath xmlns:m="http://schemas.openxmlformats.org/officeDocument/2006/math">
                    <m:r>
                      <m:rPr>
                        <m:sty m:val="p"/>
                      </m:rPr>
                      <a:rPr lang="en-US" altLang="zh-CN">
                        <a:latin typeface="Cambria Math" panose="02040503050406030204" pitchFamily="18" charset="0"/>
                      </a:rPr>
                      <m:t>γ</m:t>
                    </m:r>
                    <m:r>
                      <a:rPr lang="en-US" altLang="zh-CN">
                        <a:latin typeface="Cambria Math" panose="02040503050406030204" pitchFamily="18" charset="0"/>
                      </a:rPr>
                      <m:t>(</m:t>
                    </m:r>
                    <m:r>
                      <m:rPr>
                        <m:sty m:val="p"/>
                      </m:rPr>
                      <a:rPr lang="en-US" altLang="zh-CN">
                        <a:latin typeface="Cambria Math" panose="02040503050406030204" pitchFamily="18" charset="0"/>
                      </a:rPr>
                      <m:t>k</m:t>
                    </m:r>
                    <m:r>
                      <a:rPr lang="en-US" altLang="zh-CN">
                        <a:latin typeface="Cambria Math" panose="02040503050406030204" pitchFamily="18" charset="0"/>
                      </a:rPr>
                      <m:t>)</m:t>
                    </m:r>
                    <m:r>
                      <a:rPr lang="en-US" altLang="zh-CN" i="1">
                        <a:latin typeface="Cambria Math" panose="02040503050406030204" pitchFamily="18" charset="0"/>
                      </a:rPr>
                      <m:t> </m:t>
                    </m:r>
                  </m:oMath>
                </a14:m>
                <a:r>
                  <a:rPr lang="en-US" altLang="zh-CN" dirty="0"/>
                  <a:t>=V</a:t>
                </a:r>
              </a:p>
            </p:txBody>
          </p:sp>
        </mc:Choice>
        <mc:Fallback xmlns="">
          <p:sp>
            <p:nvSpPr>
              <p:cNvPr id="27" name="矩形 26"/>
              <p:cNvSpPr>
                <a:spLocks noRot="1" noChangeAspect="1" noMove="1" noResize="1" noEditPoints="1" noAdjustHandles="1" noChangeArrowheads="1" noChangeShapeType="1" noTextEdit="1"/>
              </p:cNvSpPr>
              <p:nvPr/>
            </p:nvSpPr>
            <p:spPr>
              <a:xfrm>
                <a:off x="737937" y="5157243"/>
                <a:ext cx="5915484" cy="1477328"/>
              </a:xfrm>
              <a:prstGeom prst="rect">
                <a:avLst/>
              </a:prstGeom>
              <a:blipFill rotWithShape="0">
                <a:blip r:embed="rId6"/>
                <a:stretch>
                  <a:fillRect l="-825" b="-3719"/>
                </a:stretch>
              </a:blipFill>
            </p:spPr>
            <p:txBody>
              <a:bodyPr/>
              <a:lstStyle/>
              <a:p>
                <a:r>
                  <a:rPr lang="zh-CN" altLang="en-US">
                    <a:noFill/>
                  </a:rPr>
                  <a:t> </a:t>
                </a:r>
              </a:p>
            </p:txBody>
          </p:sp>
        </mc:Fallback>
      </mc:AlternateContent>
      <p:sp>
        <p:nvSpPr>
          <p:cNvPr id="28" name="文本框 27"/>
          <p:cNvSpPr txBox="1"/>
          <p:nvPr/>
        </p:nvSpPr>
        <p:spPr>
          <a:xfrm>
            <a:off x="7229705" y="938546"/>
            <a:ext cx="3905438" cy="646331"/>
          </a:xfrm>
          <a:prstGeom prst="rect">
            <a:avLst/>
          </a:prstGeom>
          <a:noFill/>
        </p:spPr>
        <p:txBody>
          <a:bodyPr wrap="square" rtlCol="0">
            <a:spAutoFit/>
          </a:bodyPr>
          <a:lstStyle/>
          <a:p>
            <a:r>
              <a:rPr lang="zh-CN" altLang="en-US" dirty="0"/>
              <a:t>例：上述例子中假设得到被测者的知识状态为</a:t>
            </a:r>
            <a:r>
              <a:rPr lang="en-US" altLang="zh-CN" dirty="0"/>
              <a:t>{q2</a:t>
            </a:r>
            <a:r>
              <a:rPr lang="zh-CN" altLang="en-US" dirty="0"/>
              <a:t>，</a:t>
            </a:r>
            <a:r>
              <a:rPr lang="en-US" altLang="zh-CN" dirty="0"/>
              <a:t>q3}</a:t>
            </a:r>
            <a:endParaRPr lang="zh-CN" altLang="en-US" dirty="0"/>
          </a:p>
        </p:txBody>
      </p:sp>
      <p:sp>
        <p:nvSpPr>
          <p:cNvPr id="29" name="矩形 28"/>
          <p:cNvSpPr/>
          <p:nvPr/>
        </p:nvSpPr>
        <p:spPr>
          <a:xfrm>
            <a:off x="7271068" y="1489229"/>
            <a:ext cx="877163" cy="458459"/>
          </a:xfrm>
          <a:prstGeom prst="rect">
            <a:avLst/>
          </a:prstGeom>
        </p:spPr>
        <p:txBody>
          <a:bodyPr wrap="none">
            <a:spAutoFit/>
          </a:bodyPr>
          <a:lstStyle/>
          <a:p>
            <a:pPr lvl="0" algn="just">
              <a:lnSpc>
                <a:spcPct val="150000"/>
              </a:lnSpc>
              <a:spcAft>
                <a:spcPts val="0"/>
              </a:spcAft>
            </a:pPr>
            <a:r>
              <a:rPr lang="zh-CN" altLang="en-US" b="1" dirty="0"/>
              <a:t>已知：</a:t>
            </a:r>
            <a:endParaRPr lang="en-US" altLang="zh-CN" dirty="0"/>
          </a:p>
        </p:txBody>
      </p:sp>
      <p:sp>
        <p:nvSpPr>
          <p:cNvPr id="30" name="矩形 29"/>
          <p:cNvSpPr/>
          <p:nvPr/>
        </p:nvSpPr>
        <p:spPr>
          <a:xfrm>
            <a:off x="7271068" y="1885876"/>
            <a:ext cx="2007794" cy="507831"/>
          </a:xfrm>
          <a:prstGeom prst="rect">
            <a:avLst/>
          </a:prstGeom>
        </p:spPr>
        <p:txBody>
          <a:bodyPr wrap="none">
            <a:spAutoFit/>
          </a:bodyPr>
          <a:lstStyle/>
          <a:p>
            <a:pPr lvl="0" algn="just">
              <a:lnSpc>
                <a:spcPct val="150000"/>
              </a:lnSpc>
              <a:spcAft>
                <a:spcPts val="0"/>
              </a:spcAft>
            </a:pPr>
            <a:r>
              <a:rPr lang="zh-CN" altLang="en-US" b="1" dirty="0"/>
              <a:t>技能集合</a:t>
            </a:r>
            <a:r>
              <a:rPr lang="en-US" altLang="zh-CN" dirty="0"/>
              <a:t>S={</a:t>
            </a:r>
            <a:r>
              <a:rPr lang="en-US" altLang="zh-CN" dirty="0" err="1"/>
              <a:t>x,y,z</a:t>
            </a:r>
            <a:r>
              <a:rPr lang="en-US" altLang="zh-CN" dirty="0"/>
              <a:t>}</a:t>
            </a:r>
          </a:p>
        </p:txBody>
      </p:sp>
      <mc:AlternateContent xmlns:mc="http://schemas.openxmlformats.org/markup-compatibility/2006" xmlns:a14="http://schemas.microsoft.com/office/drawing/2010/main">
        <mc:Choice Requires="a14">
          <p:sp>
            <p:nvSpPr>
              <p:cNvPr id="31" name="矩形 30"/>
              <p:cNvSpPr/>
              <p:nvPr/>
            </p:nvSpPr>
            <p:spPr>
              <a:xfrm>
                <a:off x="7090341" y="4275908"/>
                <a:ext cx="4184167" cy="1850122"/>
              </a:xfrm>
              <a:prstGeom prst="rect">
                <a:avLst/>
              </a:prstGeom>
            </p:spPr>
            <p:txBody>
              <a:bodyPr wrap="square">
                <a:spAutoFit/>
              </a:bodyPr>
              <a:lstStyle/>
              <a:p>
                <a:pPr lvl="0" algn="just">
                  <a:lnSpc>
                    <a:spcPct val="150000"/>
                  </a:lnSpc>
                  <a:spcAft>
                    <a:spcPts val="0"/>
                  </a:spcAft>
                </a:pPr>
                <a14:m>
                  <m:oMathPara xmlns:m="http://schemas.openxmlformats.org/officeDocument/2006/math">
                    <m:oMathParaPr>
                      <m:jc m:val="left"/>
                    </m:oMathParaPr>
                    <m:oMath xmlns:m="http://schemas.openxmlformats.org/officeDocument/2006/math">
                      <m:r>
                        <m:rPr>
                          <m:sty m:val="p"/>
                        </m:rPr>
                        <a:rPr lang="en-US" altLang="zh-CN" smtClean="0">
                          <a:latin typeface="Cambria Math" panose="02040503050406030204" pitchFamily="18" charset="0"/>
                        </a:rPr>
                        <m:t>η</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y</m:t>
                          </m:r>
                        </m:e>
                      </m:d>
                      <m:r>
                        <a:rPr lang="en-US" altLang="zh-CN" i="1">
                          <a:latin typeface="Cambria Math" panose="02040503050406030204" pitchFamily="18" charset="0"/>
                        </a:rPr>
                        <m:t>=</m:t>
                      </m:r>
                      <m:d>
                        <m:dPr>
                          <m:begChr m:val="{"/>
                          <m:endChr m:val="}"/>
                          <m:ctrlPr>
                            <a:rPr lang="en-US" altLang="zh-CN" i="1" dirty="0">
                              <a:latin typeface="Cambria Math" panose="02040503050406030204" pitchFamily="18" charset="0"/>
                            </a:rPr>
                          </m:ctrlPr>
                        </m:dPr>
                        <m:e>
                          <m:eqArr>
                            <m:eqArrPr>
                              <m:ctrlPr>
                                <a:rPr lang="en-US" altLang="zh-CN" i="1" dirty="0">
                                  <a:latin typeface="Cambria Math" panose="02040503050406030204" pitchFamily="18" charset="0"/>
                                </a:rPr>
                              </m:ctrlPr>
                            </m:eqArrPr>
                            <m:e>
                              <m:r>
                                <m:rPr>
                                  <m:nor/>
                                </m:rPr>
                                <a:rPr lang="en-US" altLang="zh-CN" dirty="0"/>
                                <m:t>{</m:t>
                              </m:r>
                              <m:r>
                                <m:rPr>
                                  <m:nor/>
                                </m:rPr>
                                <a:rPr lang="en-US" altLang="zh-CN" dirty="0"/>
                                <m:t>q</m:t>
                              </m:r>
                              <m:r>
                                <m:rPr>
                                  <m:nor/>
                                </m:rPr>
                                <a:rPr lang="en-US" altLang="zh-CN" dirty="0"/>
                                <m:t>2}</m:t>
                              </m:r>
                              <m:r>
                                <a:rPr lang="en-US" altLang="zh-CN" i="1" dirty="0">
                                  <a:latin typeface="Cambria Math" panose="02040503050406030204" pitchFamily="18" charset="0"/>
                                </a:rPr>
                                <m:t>,</m:t>
                              </m:r>
                              <m:r>
                                <m:rPr>
                                  <m:nor/>
                                </m:rPr>
                                <a:rPr lang="en-US" altLang="zh-CN" dirty="0"/>
                                <m:t>{</m:t>
                              </m:r>
                              <m:r>
                                <m:rPr>
                                  <m:nor/>
                                </m:rPr>
                                <a:rPr lang="en-US" altLang="zh-CN" dirty="0"/>
                                <m:t>q</m:t>
                              </m:r>
                              <m:r>
                                <m:rPr>
                                  <m:nor/>
                                </m:rPr>
                                <a:rPr lang="en-US" altLang="zh-CN" dirty="0"/>
                                <m:t>1,</m:t>
                              </m:r>
                              <m:r>
                                <m:rPr>
                                  <m:nor/>
                                </m:rPr>
                                <a:rPr lang="en-US" altLang="zh-CN" dirty="0"/>
                                <m:t>q</m:t>
                              </m:r>
                              <m:r>
                                <m:rPr>
                                  <m:nor/>
                                </m:rPr>
                                <a:rPr lang="en-US" altLang="zh-CN" dirty="0"/>
                                <m:t>2}</m:t>
                              </m:r>
                              <m:r>
                                <a:rPr lang="en-US" altLang="zh-CN" i="1" dirty="0">
                                  <a:latin typeface="Cambria Math" panose="02040503050406030204" pitchFamily="18" charset="0"/>
                                </a:rPr>
                                <m:t>,</m:t>
                              </m:r>
                              <m:r>
                                <m:rPr>
                                  <m:nor/>
                                </m:rPr>
                                <a:rPr lang="en-US" altLang="zh-CN" dirty="0"/>
                                <m:t>{</m:t>
                              </m:r>
                              <m:r>
                                <m:rPr>
                                  <m:nor/>
                                </m:rPr>
                                <a:rPr lang="en-US" altLang="zh-CN" dirty="0"/>
                                <m:t>q</m:t>
                              </m:r>
                              <m:r>
                                <m:rPr>
                                  <m:nor/>
                                </m:rPr>
                                <a:rPr lang="en-US" altLang="zh-CN" dirty="0"/>
                                <m:t>2,</m:t>
                              </m:r>
                              <m:r>
                                <m:rPr>
                                  <m:nor/>
                                </m:rPr>
                                <a:rPr lang="en-US" altLang="zh-CN" dirty="0"/>
                                <m:t>q</m:t>
                              </m:r>
                              <m:r>
                                <m:rPr>
                                  <m:nor/>
                                </m:rPr>
                                <a:rPr lang="en-US" altLang="zh-CN" dirty="0"/>
                                <m:t>3},</m:t>
                              </m:r>
                            </m:e>
                            <m:e>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q</m:t>
                                  </m:r>
                                  <m:r>
                                    <a:rPr lang="en-US" altLang="zh-CN" dirty="0">
                                      <a:latin typeface="Cambria Math" panose="02040503050406030204" pitchFamily="18" charset="0"/>
                                    </a:rPr>
                                    <m:t>2,</m:t>
                                  </m:r>
                                  <m:r>
                                    <m:rPr>
                                      <m:sty m:val="p"/>
                                    </m:rPr>
                                    <a:rPr lang="en-US" altLang="zh-CN" dirty="0">
                                      <a:latin typeface="Cambria Math" panose="02040503050406030204" pitchFamily="18" charset="0"/>
                                    </a:rPr>
                                    <m:t>q</m:t>
                                  </m:r>
                                  <m:r>
                                    <a:rPr lang="en-US" altLang="zh-CN" dirty="0">
                                      <a:latin typeface="Cambria Math" panose="02040503050406030204" pitchFamily="18" charset="0"/>
                                    </a:rPr>
                                    <m:t>3,</m:t>
                                  </m:r>
                                  <m:r>
                                    <m:rPr>
                                      <m:sty m:val="p"/>
                                    </m:rPr>
                                    <a:rPr lang="en-US" altLang="zh-CN" dirty="0">
                                      <a:latin typeface="Cambria Math" panose="02040503050406030204" pitchFamily="18" charset="0"/>
                                    </a:rPr>
                                    <m:t>q</m:t>
                                  </m:r>
                                  <m:r>
                                    <a:rPr lang="en-US" altLang="zh-CN" dirty="0">
                                      <a:latin typeface="Cambria Math" panose="02040503050406030204" pitchFamily="18" charset="0"/>
                                    </a:rPr>
                                    <m:t>4</m:t>
                                  </m:r>
                                </m:e>
                              </m:d>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q</m:t>
                                  </m:r>
                                  <m:r>
                                    <a:rPr lang="en-US" altLang="zh-CN" dirty="0">
                                      <a:latin typeface="Cambria Math" panose="02040503050406030204" pitchFamily="18" charset="0"/>
                                    </a:rPr>
                                    <m:t>1,</m:t>
                                  </m:r>
                                  <m:r>
                                    <m:rPr>
                                      <m:sty m:val="p"/>
                                    </m:rPr>
                                    <a:rPr lang="en-US" altLang="zh-CN" dirty="0">
                                      <a:latin typeface="Cambria Math" panose="02040503050406030204" pitchFamily="18" charset="0"/>
                                    </a:rPr>
                                    <m:t>q</m:t>
                                  </m:r>
                                  <m:r>
                                    <a:rPr lang="en-US" altLang="zh-CN" dirty="0">
                                      <a:latin typeface="Cambria Math" panose="02040503050406030204" pitchFamily="18" charset="0"/>
                                    </a:rPr>
                                    <m:t>2,</m:t>
                                  </m:r>
                                  <m:r>
                                    <m:rPr>
                                      <m:sty m:val="p"/>
                                    </m:rPr>
                                    <a:rPr lang="en-US" altLang="zh-CN" dirty="0">
                                      <a:latin typeface="Cambria Math" panose="02040503050406030204" pitchFamily="18" charset="0"/>
                                    </a:rPr>
                                    <m:t>q</m:t>
                                  </m:r>
                                  <m:r>
                                    <a:rPr lang="en-US" altLang="zh-CN" dirty="0">
                                      <a:latin typeface="Cambria Math" panose="02040503050406030204" pitchFamily="18" charset="0"/>
                                    </a:rPr>
                                    <m:t>3,</m:t>
                                  </m:r>
                                  <m:r>
                                    <m:rPr>
                                      <m:sty m:val="p"/>
                                    </m:rPr>
                                    <a:rPr lang="en-US" altLang="zh-CN" dirty="0">
                                      <a:latin typeface="Cambria Math" panose="02040503050406030204" pitchFamily="18" charset="0"/>
                                    </a:rPr>
                                    <m:t>q</m:t>
                                  </m:r>
                                  <m:r>
                                    <a:rPr lang="en-US" altLang="zh-CN" dirty="0">
                                      <a:latin typeface="Cambria Math" panose="02040503050406030204" pitchFamily="18" charset="0"/>
                                    </a:rPr>
                                    <m:t>4</m:t>
                                  </m:r>
                                </m:e>
                              </m:d>
                            </m:e>
                          </m:eqArr>
                        </m:e>
                      </m:d>
                    </m:oMath>
                  </m:oMathPara>
                </a14:m>
                <a:endParaRPr lang="en-US" altLang="zh-CN" i="1" dirty="0">
                  <a:latin typeface="Cambria Math" panose="02040503050406030204" pitchFamily="18" charset="0"/>
                </a:endParaRPr>
              </a:p>
              <a:p>
                <a:pPr lvl="0" algn="just">
                  <a:lnSpc>
                    <a:spcPct val="150000"/>
                  </a:lnSpc>
                  <a:spcAft>
                    <a:spcPts val="0"/>
                  </a:spcAft>
                </a:pPr>
                <a14:m>
                  <m:oMath xmlns:m="http://schemas.openxmlformats.org/officeDocument/2006/math">
                    <m:r>
                      <m:rPr>
                        <m:sty m:val="p"/>
                      </m:rPr>
                      <a:rPr lang="en-US" altLang="zh-CN">
                        <a:latin typeface="Cambria Math" panose="02040503050406030204" pitchFamily="18" charset="0"/>
                      </a:rPr>
                      <m:t>η</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z</m:t>
                        </m:r>
                      </m:e>
                    </m:d>
                    <m:r>
                      <a:rPr lang="en-US" altLang="zh-CN" i="1">
                        <a:latin typeface="Cambria Math" panose="02040503050406030204" pitchFamily="18" charset="0"/>
                      </a:rPr>
                      <m:t>=</m:t>
                    </m:r>
                  </m:oMath>
                </a14:m>
                <a:r>
                  <a:rPr lang="en-US" altLang="zh-CN" dirty="0"/>
                  <a:t>{</a:t>
                </a:r>
                <a14:m>
                  <m:oMath xmlns:m="http://schemas.openxmlformats.org/officeDocument/2006/math">
                    <m:r>
                      <m:rPr>
                        <m:nor/>
                      </m:rPr>
                      <a:rPr lang="en-US" altLang="zh-CN" dirty="0"/>
                      <m:t>{</m:t>
                    </m:r>
                    <m:r>
                      <m:rPr>
                        <m:nor/>
                      </m:rPr>
                      <a:rPr lang="en-US" altLang="zh-CN" dirty="0"/>
                      <m:t>q</m:t>
                    </m:r>
                    <m:r>
                      <m:rPr>
                        <m:nor/>
                      </m:rPr>
                      <a:rPr lang="en-US" altLang="zh-CN" dirty="0"/>
                      <m:t>2}</m:t>
                    </m:r>
                    <m:r>
                      <a:rPr lang="en-US" altLang="zh-CN" i="1" dirty="0">
                        <a:latin typeface="Cambria Math" panose="02040503050406030204" pitchFamily="18" charset="0"/>
                      </a:rPr>
                      <m:t>,</m:t>
                    </m:r>
                    <m:r>
                      <m:rPr>
                        <m:nor/>
                      </m:rPr>
                      <a:rPr lang="en-US" altLang="zh-CN" dirty="0"/>
                      <m:t>{</m:t>
                    </m:r>
                    <m:r>
                      <m:rPr>
                        <m:nor/>
                      </m:rPr>
                      <a:rPr lang="en-US" altLang="zh-CN" dirty="0"/>
                      <m:t>q</m:t>
                    </m:r>
                    <m:r>
                      <m:rPr>
                        <m:nor/>
                      </m:rPr>
                      <a:rPr lang="en-US" altLang="zh-CN" dirty="0"/>
                      <m:t>1,</m:t>
                    </m:r>
                    <m:r>
                      <m:rPr>
                        <m:nor/>
                      </m:rPr>
                      <a:rPr lang="en-US" altLang="zh-CN" dirty="0"/>
                      <m:t>q</m:t>
                    </m:r>
                    <m:r>
                      <m:rPr>
                        <m:nor/>
                      </m:rPr>
                      <a:rPr lang="en-US" altLang="zh-CN" dirty="0"/>
                      <m:t>2}</m:t>
                    </m:r>
                  </m:oMath>
                </a14:m>
                <a:r>
                  <a:rPr lang="en-US" altLang="zh-CN" dirty="0"/>
                  <a:t>, </a:t>
                </a:r>
                <a14:m>
                  <m:oMath xmlns:m="http://schemas.openxmlformats.org/officeDocument/2006/math">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q</m:t>
                        </m:r>
                        <m:r>
                          <a:rPr lang="en-US" altLang="zh-CN" dirty="0">
                            <a:latin typeface="Cambria Math" panose="02040503050406030204" pitchFamily="18" charset="0"/>
                          </a:rPr>
                          <m:t>1,</m:t>
                        </m:r>
                        <m:r>
                          <m:rPr>
                            <m:sty m:val="p"/>
                          </m:rPr>
                          <a:rPr lang="en-US" altLang="zh-CN" dirty="0">
                            <a:latin typeface="Cambria Math" panose="02040503050406030204" pitchFamily="18" charset="0"/>
                          </a:rPr>
                          <m:t>q</m:t>
                        </m:r>
                        <m:r>
                          <a:rPr lang="en-US" altLang="zh-CN" dirty="0">
                            <a:latin typeface="Cambria Math" panose="02040503050406030204" pitchFamily="18" charset="0"/>
                          </a:rPr>
                          <m:t>3</m:t>
                        </m:r>
                      </m:e>
                    </m:d>
                  </m:oMath>
                </a14:m>
                <a:r>
                  <a:rPr lang="en-US" altLang="zh-CN" dirty="0"/>
                  <a:t>, </a:t>
                </a:r>
                <a14:m>
                  <m:oMath xmlns:m="http://schemas.openxmlformats.org/officeDocument/2006/math">
                    <m:r>
                      <m:rPr>
                        <m:nor/>
                      </m:rPr>
                      <a:rPr lang="en-US" altLang="zh-CN" dirty="0"/>
                      <m:t>{</m:t>
                    </m:r>
                    <m:r>
                      <m:rPr>
                        <m:nor/>
                      </m:rPr>
                      <a:rPr lang="en-US" altLang="zh-CN" dirty="0"/>
                      <m:t>q</m:t>
                    </m:r>
                    <m:r>
                      <m:rPr>
                        <m:nor/>
                      </m:rPr>
                      <a:rPr lang="en-US" altLang="zh-CN" dirty="0"/>
                      <m:t>2,</m:t>
                    </m:r>
                    <m:r>
                      <m:rPr>
                        <m:nor/>
                      </m:rPr>
                      <a:rPr lang="en-US" altLang="zh-CN" dirty="0"/>
                      <m:t>q</m:t>
                    </m:r>
                    <m:r>
                      <m:rPr>
                        <m:nor/>
                      </m:rPr>
                      <a:rPr lang="en-US" altLang="zh-CN" dirty="0"/>
                      <m:t>3}</m:t>
                    </m:r>
                  </m:oMath>
                </a14:m>
                <a:r>
                  <a:rPr lang="en-US" altLang="zh-CN" dirty="0"/>
                  <a:t>, </a:t>
                </a:r>
                <a14:m>
                  <m:oMath xmlns:m="http://schemas.openxmlformats.org/officeDocument/2006/math">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q</m:t>
                        </m:r>
                        <m:r>
                          <a:rPr lang="en-US" altLang="zh-CN" dirty="0">
                            <a:latin typeface="Cambria Math" panose="02040503050406030204" pitchFamily="18" charset="0"/>
                          </a:rPr>
                          <m:t>2,</m:t>
                        </m:r>
                        <m:r>
                          <m:rPr>
                            <m:sty m:val="p"/>
                          </m:rPr>
                          <a:rPr lang="en-US" altLang="zh-CN" dirty="0">
                            <a:latin typeface="Cambria Math" panose="02040503050406030204" pitchFamily="18" charset="0"/>
                          </a:rPr>
                          <m:t>q</m:t>
                        </m:r>
                        <m:r>
                          <a:rPr lang="en-US" altLang="zh-CN" dirty="0">
                            <a:latin typeface="Cambria Math" panose="02040503050406030204" pitchFamily="18" charset="0"/>
                          </a:rPr>
                          <m:t>3,</m:t>
                        </m:r>
                        <m:r>
                          <m:rPr>
                            <m:sty m:val="p"/>
                          </m:rPr>
                          <a:rPr lang="en-US" altLang="zh-CN" dirty="0">
                            <a:latin typeface="Cambria Math" panose="02040503050406030204" pitchFamily="18" charset="0"/>
                          </a:rPr>
                          <m:t>q</m:t>
                        </m:r>
                        <m:r>
                          <a:rPr lang="en-US" altLang="zh-CN" dirty="0">
                            <a:latin typeface="Cambria Math" panose="02040503050406030204" pitchFamily="18" charset="0"/>
                          </a:rPr>
                          <m:t>4</m:t>
                        </m:r>
                      </m:e>
                    </m:d>
                    <m:r>
                      <a:rPr lang="en-US" altLang="zh-CN" dirty="0">
                        <a:latin typeface="Cambria Math" panose="02040503050406030204" pitchFamily="18" charset="0"/>
                      </a:rPr>
                      <m:t>,</m:t>
                    </m:r>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q</m:t>
                        </m:r>
                        <m:r>
                          <a:rPr lang="en-US" altLang="zh-CN" dirty="0">
                            <a:latin typeface="Cambria Math" panose="02040503050406030204" pitchFamily="18" charset="0"/>
                          </a:rPr>
                          <m:t>1,</m:t>
                        </m:r>
                        <m:r>
                          <m:rPr>
                            <m:sty m:val="p"/>
                          </m:rPr>
                          <a:rPr lang="en-US" altLang="zh-CN" dirty="0">
                            <a:latin typeface="Cambria Math" panose="02040503050406030204" pitchFamily="18" charset="0"/>
                          </a:rPr>
                          <m:t>q</m:t>
                        </m:r>
                        <m:r>
                          <a:rPr lang="en-US" altLang="zh-CN" dirty="0">
                            <a:latin typeface="Cambria Math" panose="02040503050406030204" pitchFamily="18" charset="0"/>
                          </a:rPr>
                          <m:t>3,</m:t>
                        </m:r>
                        <m:r>
                          <m:rPr>
                            <m:sty m:val="p"/>
                          </m:rPr>
                          <a:rPr lang="en-US" altLang="zh-CN" dirty="0">
                            <a:latin typeface="Cambria Math" panose="02040503050406030204" pitchFamily="18" charset="0"/>
                          </a:rPr>
                          <m:t>q</m:t>
                        </m:r>
                        <m:r>
                          <a:rPr lang="en-US" altLang="zh-CN" dirty="0">
                            <a:latin typeface="Cambria Math" panose="02040503050406030204" pitchFamily="18" charset="0"/>
                          </a:rPr>
                          <m:t>4</m:t>
                        </m:r>
                      </m:e>
                    </m:d>
                    <m:r>
                      <a:rPr lang="en-US" altLang="zh-CN" dirty="0">
                        <a:latin typeface="Cambria Math" panose="02040503050406030204" pitchFamily="18" charset="0"/>
                      </a:rPr>
                      <m:t>,{</m:t>
                    </m:r>
                    <m:r>
                      <m:rPr>
                        <m:sty m:val="p"/>
                      </m:rPr>
                      <a:rPr lang="en-US" altLang="zh-CN" dirty="0">
                        <a:latin typeface="Cambria Math" panose="02040503050406030204" pitchFamily="18" charset="0"/>
                      </a:rPr>
                      <m:t>q</m:t>
                    </m:r>
                    <m:r>
                      <a:rPr lang="en-US" altLang="zh-CN" dirty="0">
                        <a:latin typeface="Cambria Math" panose="02040503050406030204" pitchFamily="18" charset="0"/>
                      </a:rPr>
                      <m:t>1,</m:t>
                    </m:r>
                    <m:r>
                      <m:rPr>
                        <m:sty m:val="p"/>
                      </m:rPr>
                      <a:rPr lang="en-US" altLang="zh-CN" dirty="0">
                        <a:latin typeface="Cambria Math" panose="02040503050406030204" pitchFamily="18" charset="0"/>
                      </a:rPr>
                      <m:t>q</m:t>
                    </m:r>
                    <m:r>
                      <a:rPr lang="en-US" altLang="zh-CN" dirty="0">
                        <a:latin typeface="Cambria Math" panose="02040503050406030204" pitchFamily="18" charset="0"/>
                      </a:rPr>
                      <m:t>2,</m:t>
                    </m:r>
                    <m:r>
                      <m:rPr>
                        <m:sty m:val="p"/>
                      </m:rPr>
                      <a:rPr lang="en-US" altLang="zh-CN" dirty="0">
                        <a:latin typeface="Cambria Math" panose="02040503050406030204" pitchFamily="18" charset="0"/>
                      </a:rPr>
                      <m:t>q</m:t>
                    </m:r>
                    <m:r>
                      <a:rPr lang="en-US" altLang="zh-CN" dirty="0">
                        <a:latin typeface="Cambria Math" panose="02040503050406030204" pitchFamily="18" charset="0"/>
                      </a:rPr>
                      <m:t>3,</m:t>
                    </m:r>
                    <m:r>
                      <m:rPr>
                        <m:sty m:val="p"/>
                      </m:rPr>
                      <a:rPr lang="en-US" altLang="zh-CN" dirty="0">
                        <a:latin typeface="Cambria Math" panose="02040503050406030204" pitchFamily="18" charset="0"/>
                      </a:rPr>
                      <m:t>q</m:t>
                    </m:r>
                    <m:r>
                      <a:rPr lang="en-US" altLang="zh-CN" dirty="0">
                        <a:latin typeface="Cambria Math" panose="02040503050406030204" pitchFamily="18" charset="0"/>
                      </a:rPr>
                      <m:t>4}</m:t>
                    </m:r>
                  </m:oMath>
                </a14:m>
                <a:r>
                  <a:rPr lang="en-US" altLang="zh-CN" dirty="0"/>
                  <a:t>}</a:t>
                </a:r>
              </a:p>
            </p:txBody>
          </p:sp>
        </mc:Choice>
        <mc:Fallback xmlns="">
          <p:sp>
            <p:nvSpPr>
              <p:cNvPr id="31" name="矩形 30"/>
              <p:cNvSpPr>
                <a:spLocks noRot="1" noChangeAspect="1" noMove="1" noResize="1" noEditPoints="1" noAdjustHandles="1" noChangeArrowheads="1" noChangeShapeType="1" noTextEdit="1"/>
              </p:cNvSpPr>
              <p:nvPr/>
            </p:nvSpPr>
            <p:spPr>
              <a:xfrm>
                <a:off x="7090341" y="4275908"/>
                <a:ext cx="4184167" cy="1850122"/>
              </a:xfrm>
              <a:prstGeom prst="rect">
                <a:avLst/>
              </a:prstGeom>
              <a:blipFill rotWithShape="0">
                <a:blip r:embed="rId7"/>
                <a:stretch>
                  <a:fillRect r="-1312" b="-16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7271068" y="2313831"/>
                <a:ext cx="4535921" cy="974819"/>
              </a:xfrm>
              <a:prstGeom prst="rect">
                <a:avLst/>
              </a:prstGeom>
            </p:spPr>
            <p:txBody>
              <a:bodyPr wrap="square">
                <a:spAutoFit/>
              </a:bodyPr>
              <a:lstStyle/>
              <a:p>
                <a:pPr lvl="0" algn="just">
                  <a:lnSpc>
                    <a:spcPct val="150000"/>
                  </a:lnSpc>
                  <a:spcAft>
                    <a:spcPts val="0"/>
                  </a:spcAft>
                </a:pPr>
                <a:r>
                  <a:rPr lang="zh-CN" altLang="en-US" b="1" kern="100" dirty="0">
                    <a:latin typeface="Calibri" panose="020F0502020204030204" pitchFamily="34" charset="0"/>
                    <a:ea typeface="宋体" panose="02010600030101010101" pitchFamily="2" charset="-122"/>
                    <a:cs typeface="Times New Roman" panose="02020603050405020304" pitchFamily="18" charset="0"/>
                  </a:rPr>
                  <a:t>问题函数：</a:t>
                </a:r>
                <a:r>
                  <a:rPr lang="en-US" altLang="zh-CN" dirty="0"/>
                  <a:t> </a:t>
                </a:r>
                <a14:m>
                  <m:oMath xmlns:m="http://schemas.openxmlformats.org/officeDocument/2006/math">
                    <m:r>
                      <m:rPr>
                        <m:sty m:val="p"/>
                      </m:rPr>
                      <a:rPr lang="en-US" altLang="zh-CN">
                        <a:latin typeface="Cambria Math" panose="02040503050406030204" pitchFamily="18" charset="0"/>
                      </a:rPr>
                      <m:t>δ</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x</m:t>
                        </m:r>
                      </m:e>
                    </m:d>
                    <m:r>
                      <a:rPr lang="en-US" altLang="zh-CN">
                        <a:latin typeface="Cambria Math" panose="02040503050406030204" pitchFamily="18" charset="0"/>
                      </a:rPr>
                      <m:t>={</m:t>
                    </m:r>
                    <m:d>
                      <m:dPr>
                        <m:begChr m:val="{"/>
                        <m:endChr m:val="}"/>
                        <m:ctrlPr>
                          <a:rPr lang="en-US" altLang="zh-CN" i="1">
                            <a:latin typeface="Cambria Math" panose="02040503050406030204" pitchFamily="18" charset="0"/>
                          </a:rPr>
                        </m:ctrlPr>
                      </m:dPr>
                      <m:e>
                        <m:r>
                          <m:rPr>
                            <m:sty m:val="p"/>
                          </m:rPr>
                          <a:rPr lang="en-US" altLang="zh-CN">
                            <a:latin typeface="Cambria Math" panose="02040503050406030204" pitchFamily="18" charset="0"/>
                          </a:rPr>
                          <m:t>q</m:t>
                        </m:r>
                        <m:r>
                          <a:rPr lang="en-US" altLang="zh-CN">
                            <a:latin typeface="Cambria Math" panose="02040503050406030204" pitchFamily="18" charset="0"/>
                          </a:rPr>
                          <m:t>1</m:t>
                        </m:r>
                      </m:e>
                    </m:d>
                    <m:r>
                      <a:rPr lang="en-US" altLang="zh-CN">
                        <a:latin typeface="Cambria Math" panose="02040503050406030204" pitchFamily="18" charset="0"/>
                      </a:rPr>
                      <m:t>,{</m:t>
                    </m:r>
                    <m:r>
                      <m:rPr>
                        <m:sty m:val="p"/>
                      </m:rPr>
                      <a:rPr lang="en-US" altLang="zh-CN">
                        <a:latin typeface="Cambria Math" panose="02040503050406030204" pitchFamily="18" charset="0"/>
                      </a:rPr>
                      <m:t>q</m:t>
                    </m:r>
                    <m:r>
                      <a:rPr lang="en-US" altLang="zh-CN">
                        <a:latin typeface="Cambria Math" panose="02040503050406030204" pitchFamily="18" charset="0"/>
                      </a:rPr>
                      <m:t>4}}</m:t>
                    </m:r>
                  </m:oMath>
                </a14:m>
                <a:r>
                  <a:rPr lang="en-US" altLang="zh-CN"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dirty="0"/>
                  <a:t> </a:t>
                </a:r>
                <a14:m>
                  <m:oMath xmlns:m="http://schemas.openxmlformats.org/officeDocument/2006/math">
                    <m:r>
                      <m:rPr>
                        <m:sty m:val="p"/>
                      </m:rPr>
                      <a:rPr lang="en-US" altLang="zh-CN">
                        <a:latin typeface="Cambria Math" panose="02040503050406030204" pitchFamily="18" charset="0"/>
                      </a:rPr>
                      <m:t>δ</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y</m:t>
                        </m:r>
                      </m:e>
                    </m:d>
                    <m:r>
                      <a:rPr lang="en-US" altLang="zh-CN">
                        <a:latin typeface="Cambria Math" panose="02040503050406030204" pitchFamily="18" charset="0"/>
                      </a:rPr>
                      <m:t>=</m:t>
                    </m:r>
                    <m:d>
                      <m:dPr>
                        <m:begChr m:val="{"/>
                        <m:endChr m:val="}"/>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m:rPr>
                                <m:sty m:val="p"/>
                              </m:rPr>
                              <a:rPr lang="en-US" altLang="zh-CN">
                                <a:latin typeface="Cambria Math" panose="02040503050406030204" pitchFamily="18" charset="0"/>
                              </a:rPr>
                              <m:t>q</m:t>
                            </m:r>
                            <m:r>
                              <a:rPr lang="en-US" altLang="zh-CN">
                                <a:latin typeface="Cambria Math" panose="02040503050406030204" pitchFamily="18" charset="0"/>
                              </a:rPr>
                              <m:t>2</m:t>
                            </m:r>
                          </m:e>
                        </m:d>
                      </m:e>
                    </m:d>
                    <m:r>
                      <a:rPr lang="en-US" altLang="zh-CN" b="0" i="1" smtClean="0">
                        <a:latin typeface="Cambria Math" panose="02040503050406030204" pitchFamily="18" charset="0"/>
                      </a:rPr>
                      <m:t>,</m:t>
                    </m:r>
                    <m:r>
                      <m:rPr>
                        <m:sty m:val="p"/>
                      </m:rPr>
                      <a:rPr lang="en-US" altLang="zh-CN">
                        <a:latin typeface="Cambria Math" panose="02040503050406030204" pitchFamily="18" charset="0"/>
                      </a:rPr>
                      <m:t>δ</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z</m:t>
                        </m:r>
                      </m:e>
                    </m:d>
                    <m:r>
                      <a:rPr lang="en-US" altLang="zh-CN">
                        <a:latin typeface="Cambria Math" panose="02040503050406030204" pitchFamily="18" charset="0"/>
                      </a:rPr>
                      <m:t>={{</m:t>
                    </m:r>
                    <m:r>
                      <m:rPr>
                        <m:sty m:val="p"/>
                      </m:rPr>
                      <a:rPr lang="en-US" altLang="zh-CN">
                        <a:latin typeface="Cambria Math" panose="02040503050406030204" pitchFamily="18" charset="0"/>
                      </a:rPr>
                      <m:t>q</m:t>
                    </m:r>
                    <m:r>
                      <a:rPr lang="en-US" altLang="zh-CN">
                        <a:latin typeface="Cambria Math" panose="02040503050406030204" pitchFamily="18" charset="0"/>
                      </a:rPr>
                      <m:t>2</m:t>
                    </m:r>
                    <m:r>
                      <a:rPr lang="en-US" altLang="zh-CN" i="1">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m:t>
                    </m:r>
                    <m:r>
                      <m:rPr>
                        <m:sty m:val="p"/>
                      </m:rPr>
                      <a:rPr lang="en-US" altLang="zh-CN" i="1">
                        <a:latin typeface="Cambria Math" panose="02040503050406030204" pitchFamily="18" charset="0"/>
                      </a:rPr>
                      <m:t>q</m:t>
                    </m:r>
                    <m:r>
                      <a:rPr lang="en-US" altLang="zh-CN" i="1">
                        <a:latin typeface="Cambria Math" panose="02040503050406030204" pitchFamily="18" charset="0"/>
                      </a:rPr>
                      <m:t>3}</m:t>
                    </m:r>
                    <m:r>
                      <a:rPr lang="en-US" altLang="zh-CN">
                        <a:latin typeface="Cambria Math" panose="02040503050406030204" pitchFamily="18" charset="0"/>
                      </a:rPr>
                      <m:t>}</m:t>
                    </m:r>
                  </m:oMath>
                </a14:m>
                <a:endParaRPr lang="en-US" altLang="zh-CN" b="1" kern="100" dirty="0">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32" name="矩形 31"/>
              <p:cNvSpPr>
                <a:spLocks noRot="1" noChangeAspect="1" noMove="1" noResize="1" noEditPoints="1" noAdjustHandles="1" noChangeArrowheads="1" noChangeShapeType="1" noTextEdit="1"/>
              </p:cNvSpPr>
              <p:nvPr/>
            </p:nvSpPr>
            <p:spPr>
              <a:xfrm>
                <a:off x="7271068" y="2313831"/>
                <a:ext cx="4535921" cy="974819"/>
              </a:xfrm>
              <a:prstGeom prst="rect">
                <a:avLst/>
              </a:prstGeom>
              <a:blipFill rotWithShape="0">
                <a:blip r:embed="rId8"/>
                <a:stretch>
                  <a:fillRect l="-1210"/>
                </a:stretch>
              </a:blipFill>
            </p:spPr>
            <p:txBody>
              <a:bodyPr/>
              <a:lstStyle/>
              <a:p>
                <a:r>
                  <a:rPr lang="zh-CN" altLang="en-US">
                    <a:noFill/>
                  </a:rPr>
                  <a:t> </a:t>
                </a:r>
              </a:p>
            </p:txBody>
          </p:sp>
        </mc:Fallback>
      </mc:AlternateContent>
      <p:sp>
        <p:nvSpPr>
          <p:cNvPr id="33" name="矩形 32"/>
          <p:cNvSpPr/>
          <p:nvPr/>
        </p:nvSpPr>
        <p:spPr>
          <a:xfrm>
            <a:off x="7282480" y="3144829"/>
            <a:ext cx="2677465" cy="507831"/>
          </a:xfrm>
          <a:prstGeom prst="rect">
            <a:avLst/>
          </a:prstGeom>
        </p:spPr>
        <p:txBody>
          <a:bodyPr wrap="square">
            <a:spAutoFit/>
          </a:bodyPr>
          <a:lstStyle/>
          <a:p>
            <a:pPr lvl="0" algn="just">
              <a:lnSpc>
                <a:spcPct val="150000"/>
              </a:lnSpc>
              <a:spcAft>
                <a:spcPts val="0"/>
              </a:spcAft>
            </a:pPr>
            <a:r>
              <a:rPr lang="zh-CN" altLang="en-US" b="1" kern="100" dirty="0">
                <a:latin typeface="Calibri" panose="020F0502020204030204" pitchFamily="34" charset="0"/>
                <a:ea typeface="宋体" panose="02010600030101010101" pitchFamily="2" charset="-122"/>
                <a:cs typeface="Times New Roman" panose="02020603050405020304" pitchFamily="18" charset="0"/>
              </a:rPr>
              <a:t>技能状态函数：</a:t>
            </a:r>
            <a:endParaRPr lang="en-US" altLang="zh-CN" b="1" kern="100" dirty="0">
              <a:latin typeface="Calibri" panose="020F0502020204030204" pitchFamily="34"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4" name="矩形 33"/>
              <p:cNvSpPr/>
              <p:nvPr/>
            </p:nvSpPr>
            <p:spPr>
              <a:xfrm>
                <a:off x="6664832" y="3601093"/>
                <a:ext cx="5398831" cy="923330"/>
              </a:xfrm>
              <a:prstGeom prst="rect">
                <a:avLst/>
              </a:prstGeom>
            </p:spPr>
            <p:txBody>
              <a:bodyPr wrap="square">
                <a:spAutoFit/>
              </a:bodyPr>
              <a:lstStyle/>
              <a:p>
                <a:pPr lvl="0" algn="just">
                  <a:lnSpc>
                    <a:spcPct val="150000"/>
                  </a:lnSpc>
                  <a:spcAft>
                    <a:spcPts val="0"/>
                  </a:spcAft>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η</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x</m:t>
                          </m:r>
                        </m:e>
                      </m:d>
                      <m:r>
                        <a:rPr lang="en-US" altLang="zh-CN">
                          <a:latin typeface="Cambria Math" panose="02040503050406030204" pitchFamily="18" charset="0"/>
                        </a:rPr>
                        <m:t>={</m:t>
                      </m:r>
                      <m:d>
                        <m:dPr>
                          <m:begChr m:val="{"/>
                          <m:endChr m:val="}"/>
                          <m:ctrlPr>
                            <a:rPr lang="en-US" altLang="zh-CN" i="1">
                              <a:latin typeface="Cambria Math" panose="02040503050406030204" pitchFamily="18" charset="0"/>
                            </a:rPr>
                          </m:ctrlPr>
                        </m:dPr>
                        <m:e>
                          <m:r>
                            <m:rPr>
                              <m:sty m:val="p"/>
                            </m:rPr>
                            <a:rPr lang="en-US" altLang="zh-CN">
                              <a:latin typeface="Cambria Math" panose="02040503050406030204" pitchFamily="18" charset="0"/>
                            </a:rPr>
                            <m:t>q</m:t>
                          </m:r>
                          <m:r>
                            <a:rPr lang="en-US" altLang="zh-CN">
                              <a:latin typeface="Cambria Math" panose="02040503050406030204" pitchFamily="18" charset="0"/>
                            </a:rPr>
                            <m:t>1</m:t>
                          </m:r>
                        </m:e>
                      </m:d>
                      <m:r>
                        <a:rPr lang="en-US" altLang="zh-CN">
                          <a:latin typeface="Cambria Math" panose="02040503050406030204" pitchFamily="18" charset="0"/>
                        </a:rPr>
                        <m:t>,</m:t>
                      </m:r>
                      <m:d>
                        <m:dPr>
                          <m:begChr m:val="{"/>
                          <m:endChr m:val="}"/>
                          <m:ctrlPr>
                            <a:rPr lang="en-US" altLang="zh-CN" i="1">
                              <a:latin typeface="Cambria Math" panose="02040503050406030204" pitchFamily="18" charset="0"/>
                            </a:rPr>
                          </m:ctrlPr>
                        </m:dPr>
                        <m:e>
                          <m:r>
                            <m:rPr>
                              <m:sty m:val="p"/>
                            </m:rPr>
                            <a:rPr lang="en-US" altLang="zh-CN">
                              <a:latin typeface="Cambria Math" panose="02040503050406030204" pitchFamily="18" charset="0"/>
                            </a:rPr>
                            <m:t>q</m:t>
                          </m:r>
                          <m:r>
                            <a:rPr lang="en-US" altLang="zh-CN">
                              <a:latin typeface="Cambria Math" panose="02040503050406030204" pitchFamily="18" charset="0"/>
                            </a:rPr>
                            <m:t>4</m:t>
                          </m:r>
                        </m:e>
                      </m:d>
                      <m:r>
                        <a:rPr lang="en-US" altLang="zh-CN">
                          <a:latin typeface="Cambria Math" panose="02040503050406030204" pitchFamily="18" charset="0"/>
                        </a:rPr>
                        <m:t>,</m:t>
                      </m:r>
                      <m:r>
                        <m:rPr>
                          <m:nor/>
                        </m:rPr>
                        <a:rPr lang="en-US" altLang="zh-CN" dirty="0"/>
                        <m:t>{</m:t>
                      </m:r>
                      <m:r>
                        <m:rPr>
                          <m:nor/>
                        </m:rPr>
                        <a:rPr lang="en-US" altLang="zh-CN" dirty="0"/>
                        <m:t>q</m:t>
                      </m:r>
                      <m:r>
                        <m:rPr>
                          <m:nor/>
                        </m:rPr>
                        <a:rPr lang="en-US" altLang="zh-CN" dirty="0"/>
                        <m:t>1,</m:t>
                      </m:r>
                      <m:r>
                        <m:rPr>
                          <m:nor/>
                        </m:rPr>
                        <a:rPr lang="en-US" altLang="zh-CN" dirty="0"/>
                        <m:t>q</m:t>
                      </m:r>
                      <m:r>
                        <m:rPr>
                          <m:nor/>
                        </m:rPr>
                        <a:rPr lang="en-US" altLang="zh-CN" dirty="0"/>
                        <m:t>2}</m:t>
                      </m:r>
                      <m:r>
                        <a:rPr lang="en-US" altLang="zh-CN" dirty="0">
                          <a:latin typeface="Cambria Math" panose="02040503050406030204" pitchFamily="18" charset="0"/>
                        </a:rPr>
                        <m:t>,</m:t>
                      </m:r>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q</m:t>
                          </m:r>
                          <m:r>
                            <a:rPr lang="en-US" altLang="zh-CN" dirty="0">
                              <a:latin typeface="Cambria Math" panose="02040503050406030204" pitchFamily="18" charset="0"/>
                            </a:rPr>
                            <m:t>2,</m:t>
                          </m:r>
                          <m:r>
                            <m:rPr>
                              <m:sty m:val="p"/>
                            </m:rPr>
                            <a:rPr lang="en-US" altLang="zh-CN" dirty="0">
                              <a:latin typeface="Cambria Math" panose="02040503050406030204" pitchFamily="18" charset="0"/>
                            </a:rPr>
                            <m:t>q</m:t>
                          </m:r>
                          <m:r>
                            <a:rPr lang="en-US" altLang="zh-CN" dirty="0">
                              <a:latin typeface="Cambria Math" panose="02040503050406030204" pitchFamily="18" charset="0"/>
                            </a:rPr>
                            <m:t>4</m:t>
                          </m:r>
                        </m:e>
                      </m:d>
                      <m:r>
                        <a:rPr lang="en-US" altLang="zh-CN" dirty="0">
                          <a:latin typeface="Cambria Math" panose="02040503050406030204" pitchFamily="18" charset="0"/>
                        </a:rPr>
                        <m:t>,</m:t>
                      </m:r>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q</m:t>
                          </m:r>
                          <m:r>
                            <a:rPr lang="en-US" altLang="zh-CN" dirty="0">
                              <a:latin typeface="Cambria Math" panose="02040503050406030204" pitchFamily="18" charset="0"/>
                            </a:rPr>
                            <m:t>1,</m:t>
                          </m:r>
                          <m:r>
                            <m:rPr>
                              <m:sty m:val="p"/>
                            </m:rPr>
                            <a:rPr lang="en-US" altLang="zh-CN" dirty="0">
                              <a:latin typeface="Cambria Math" panose="02040503050406030204" pitchFamily="18" charset="0"/>
                            </a:rPr>
                            <m:t>q</m:t>
                          </m:r>
                          <m:r>
                            <a:rPr lang="en-US" altLang="zh-CN" dirty="0">
                              <a:latin typeface="Cambria Math" panose="02040503050406030204" pitchFamily="18" charset="0"/>
                            </a:rPr>
                            <m:t>3</m:t>
                          </m:r>
                        </m:e>
                      </m:d>
                      <m:r>
                        <a:rPr lang="en-US" altLang="zh-CN" dirty="0">
                          <a:latin typeface="Cambria Math" panose="02040503050406030204" pitchFamily="18" charset="0"/>
                        </a:rPr>
                        <m:t>,</m:t>
                      </m:r>
                    </m:oMath>
                  </m:oMathPara>
                </a14:m>
                <a:endParaRPr lang="en-US" altLang="zh-CN" dirty="0">
                  <a:latin typeface="Cambria Math" panose="02040503050406030204" pitchFamily="18" charset="0"/>
                </a:endParaRPr>
              </a:p>
              <a:p>
                <a:pPr lvl="0" algn="just">
                  <a:lnSpc>
                    <a:spcPct val="150000"/>
                  </a:lnSpc>
                  <a:spcAft>
                    <a:spcPts val="0"/>
                  </a:spcAft>
                </a:pPr>
                <a14:m>
                  <m:oMathPara xmlns:m="http://schemas.openxmlformats.org/officeDocument/2006/math">
                    <m:oMathParaPr>
                      <m:jc m:val="centerGroup"/>
                    </m:oMathParaPr>
                    <m:oMath xmlns:m="http://schemas.openxmlformats.org/officeDocument/2006/math">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q</m:t>
                          </m:r>
                          <m:r>
                            <a:rPr lang="en-US" altLang="zh-CN" dirty="0">
                              <a:latin typeface="Cambria Math" panose="02040503050406030204" pitchFamily="18" charset="0"/>
                            </a:rPr>
                            <m:t>2,</m:t>
                          </m:r>
                          <m:r>
                            <m:rPr>
                              <m:sty m:val="p"/>
                            </m:rPr>
                            <a:rPr lang="en-US" altLang="zh-CN" dirty="0">
                              <a:latin typeface="Cambria Math" panose="02040503050406030204" pitchFamily="18" charset="0"/>
                            </a:rPr>
                            <m:t>q</m:t>
                          </m:r>
                          <m:r>
                            <a:rPr lang="en-US" altLang="zh-CN" dirty="0">
                              <a:latin typeface="Cambria Math" panose="02040503050406030204" pitchFamily="18" charset="0"/>
                            </a:rPr>
                            <m:t>3,</m:t>
                          </m:r>
                          <m:r>
                            <m:rPr>
                              <m:sty m:val="p"/>
                            </m:rPr>
                            <a:rPr lang="en-US" altLang="zh-CN" dirty="0">
                              <a:latin typeface="Cambria Math" panose="02040503050406030204" pitchFamily="18" charset="0"/>
                            </a:rPr>
                            <m:t>q</m:t>
                          </m:r>
                          <m:r>
                            <a:rPr lang="en-US" altLang="zh-CN" dirty="0">
                              <a:latin typeface="Cambria Math" panose="02040503050406030204" pitchFamily="18" charset="0"/>
                            </a:rPr>
                            <m:t>4</m:t>
                          </m:r>
                        </m:e>
                      </m:d>
                      <m:r>
                        <a:rPr lang="en-US" altLang="zh-CN" dirty="0">
                          <a:latin typeface="Cambria Math" panose="02040503050406030204" pitchFamily="18" charset="0"/>
                        </a:rPr>
                        <m:t>,</m:t>
                      </m:r>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q</m:t>
                          </m:r>
                          <m:r>
                            <a:rPr lang="en-US" altLang="zh-CN" dirty="0">
                              <a:latin typeface="Cambria Math" panose="02040503050406030204" pitchFamily="18" charset="0"/>
                            </a:rPr>
                            <m:t>1,</m:t>
                          </m:r>
                          <m:r>
                            <m:rPr>
                              <m:sty m:val="p"/>
                            </m:rPr>
                            <a:rPr lang="en-US" altLang="zh-CN" dirty="0">
                              <a:latin typeface="Cambria Math" panose="02040503050406030204" pitchFamily="18" charset="0"/>
                            </a:rPr>
                            <m:t>q</m:t>
                          </m:r>
                          <m:r>
                            <a:rPr lang="en-US" altLang="zh-CN" dirty="0">
                              <a:latin typeface="Cambria Math" panose="02040503050406030204" pitchFamily="18" charset="0"/>
                            </a:rPr>
                            <m:t>3,</m:t>
                          </m:r>
                          <m:r>
                            <m:rPr>
                              <m:sty m:val="p"/>
                            </m:rPr>
                            <a:rPr lang="en-US" altLang="zh-CN" dirty="0">
                              <a:latin typeface="Cambria Math" panose="02040503050406030204" pitchFamily="18" charset="0"/>
                            </a:rPr>
                            <m:t>q</m:t>
                          </m:r>
                          <m:r>
                            <a:rPr lang="en-US" altLang="zh-CN" dirty="0">
                              <a:latin typeface="Cambria Math" panose="02040503050406030204" pitchFamily="18" charset="0"/>
                            </a:rPr>
                            <m:t>4</m:t>
                          </m:r>
                        </m:e>
                      </m:d>
                      <m:r>
                        <a:rPr lang="en-US" altLang="zh-CN" dirty="0">
                          <a:latin typeface="Cambria Math" panose="02040503050406030204" pitchFamily="18" charset="0"/>
                        </a:rPr>
                        <m:t>,{</m:t>
                      </m:r>
                      <m:r>
                        <m:rPr>
                          <m:sty m:val="p"/>
                        </m:rPr>
                        <a:rPr lang="en-US" altLang="zh-CN" dirty="0">
                          <a:latin typeface="Cambria Math" panose="02040503050406030204" pitchFamily="18" charset="0"/>
                        </a:rPr>
                        <m:t>q</m:t>
                      </m:r>
                      <m:r>
                        <a:rPr lang="en-US" altLang="zh-CN" dirty="0">
                          <a:latin typeface="Cambria Math" panose="02040503050406030204" pitchFamily="18" charset="0"/>
                        </a:rPr>
                        <m:t>1,</m:t>
                      </m:r>
                      <m:r>
                        <m:rPr>
                          <m:sty m:val="p"/>
                        </m:rPr>
                        <a:rPr lang="en-US" altLang="zh-CN" dirty="0">
                          <a:latin typeface="Cambria Math" panose="02040503050406030204" pitchFamily="18" charset="0"/>
                        </a:rPr>
                        <m:t>q</m:t>
                      </m:r>
                      <m:r>
                        <a:rPr lang="en-US" altLang="zh-CN" dirty="0">
                          <a:latin typeface="Cambria Math" panose="02040503050406030204" pitchFamily="18" charset="0"/>
                        </a:rPr>
                        <m:t>2,</m:t>
                      </m:r>
                      <m:r>
                        <m:rPr>
                          <m:sty m:val="p"/>
                        </m:rPr>
                        <a:rPr lang="en-US" altLang="zh-CN" dirty="0">
                          <a:latin typeface="Cambria Math" panose="02040503050406030204" pitchFamily="18" charset="0"/>
                        </a:rPr>
                        <m:t>q</m:t>
                      </m:r>
                      <m:r>
                        <a:rPr lang="en-US" altLang="zh-CN" dirty="0">
                          <a:latin typeface="Cambria Math" panose="02040503050406030204" pitchFamily="18" charset="0"/>
                        </a:rPr>
                        <m:t>3,</m:t>
                      </m:r>
                      <m:r>
                        <m:rPr>
                          <m:sty m:val="p"/>
                        </m:rPr>
                        <a:rPr lang="en-US" altLang="zh-CN" dirty="0">
                          <a:latin typeface="Cambria Math" panose="02040503050406030204" pitchFamily="18" charset="0"/>
                        </a:rPr>
                        <m:t>q</m:t>
                      </m:r>
                      <m:r>
                        <a:rPr lang="en-US" altLang="zh-CN" dirty="0">
                          <a:latin typeface="Cambria Math" panose="02040503050406030204" pitchFamily="18" charset="0"/>
                        </a:rPr>
                        <m:t>4}}</m:t>
                      </m:r>
                    </m:oMath>
                  </m:oMathPara>
                </a14:m>
                <a:endParaRPr lang="en-US" altLang="zh-CN" dirty="0">
                  <a:latin typeface="Cambria Math" panose="02040503050406030204" pitchFamily="18" charset="0"/>
                </a:endParaRPr>
              </a:p>
            </p:txBody>
          </p:sp>
        </mc:Choice>
        <mc:Fallback xmlns="">
          <p:sp>
            <p:nvSpPr>
              <p:cNvPr id="34" name="矩形 33"/>
              <p:cNvSpPr>
                <a:spLocks noRot="1" noChangeAspect="1" noMove="1" noResize="1" noEditPoints="1" noAdjustHandles="1" noChangeArrowheads="1" noChangeShapeType="1" noTextEdit="1"/>
              </p:cNvSpPr>
              <p:nvPr/>
            </p:nvSpPr>
            <p:spPr>
              <a:xfrm>
                <a:off x="6664832" y="3601093"/>
                <a:ext cx="5398831" cy="923330"/>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p:cNvSpPr/>
              <p:nvPr/>
            </p:nvSpPr>
            <p:spPr>
              <a:xfrm>
                <a:off x="7171804" y="6221665"/>
                <a:ext cx="2980368" cy="369332"/>
              </a:xfrm>
              <a:prstGeom prst="rect">
                <a:avLst/>
              </a:prstGeom>
            </p:spPr>
            <p:txBody>
              <a:bodyPr wrap="none">
                <a:spAutoFit/>
              </a:bodyPr>
              <a:lstStyle/>
              <a:p>
                <a:r>
                  <a:rPr lang="zh-CN" altLang="zh-CN" b="1" dirty="0"/>
                  <a:t>技能函数</a:t>
                </a:r>
                <a14:m>
                  <m:oMath xmlns:m="http://schemas.openxmlformats.org/officeDocument/2006/math">
                    <m:r>
                      <m:rPr>
                        <m:sty m:val="p"/>
                      </m:rPr>
                      <a:rPr lang="en-US" altLang="zh-CN">
                        <a:latin typeface="Cambria Math" panose="02040503050406030204" pitchFamily="18" charset="0"/>
                      </a:rPr>
                      <m:t>γ</m:t>
                    </m:r>
                    <m:d>
                      <m:dPr>
                        <m:ctrlPr>
                          <a:rPr lang="en-US" altLang="zh-CN" i="1">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q</m:t>
                            </m:r>
                            <m:r>
                              <a:rPr lang="en-US" altLang="zh-CN" b="0" i="0" smtClean="0">
                                <a:latin typeface="Cambria Math" panose="02040503050406030204" pitchFamily="18" charset="0"/>
                              </a:rPr>
                              <m:t>2,</m:t>
                            </m:r>
                            <m:r>
                              <m:rPr>
                                <m:sty m:val="p"/>
                              </m:rPr>
                              <a:rPr lang="en-US" altLang="zh-CN" b="0" i="0" smtClean="0">
                                <a:latin typeface="Cambria Math" panose="02040503050406030204" pitchFamily="18" charset="0"/>
                              </a:rPr>
                              <m:t>q</m:t>
                            </m:r>
                            <m:r>
                              <a:rPr lang="en-US" altLang="zh-CN" b="0" i="0" smtClean="0">
                                <a:latin typeface="Cambria Math" panose="02040503050406030204" pitchFamily="18" charset="0"/>
                              </a:rPr>
                              <m:t>3</m:t>
                            </m:r>
                          </m:e>
                        </m:d>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y</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z</m:t>
                    </m:r>
                    <m:r>
                      <a:rPr lang="en-US" altLang="zh-CN" b="0" i="0" smtClean="0">
                        <a:latin typeface="Cambria Math" panose="02040503050406030204" pitchFamily="18" charset="0"/>
                      </a:rPr>
                      <m:t>}</m:t>
                    </m:r>
                  </m:oMath>
                </a14:m>
                <a:endParaRPr lang="zh-CN" altLang="en-US" dirty="0"/>
              </a:p>
            </p:txBody>
          </p:sp>
        </mc:Choice>
        <mc:Fallback xmlns="">
          <p:sp>
            <p:nvSpPr>
              <p:cNvPr id="35" name="矩形 34"/>
              <p:cNvSpPr>
                <a:spLocks noRot="1" noChangeAspect="1" noMove="1" noResize="1" noEditPoints="1" noAdjustHandles="1" noChangeArrowheads="1" noChangeShapeType="1" noTextEdit="1"/>
              </p:cNvSpPr>
              <p:nvPr/>
            </p:nvSpPr>
            <p:spPr>
              <a:xfrm>
                <a:off x="7171804" y="6221665"/>
                <a:ext cx="2980368" cy="369332"/>
              </a:xfrm>
              <a:prstGeom prst="rect">
                <a:avLst/>
              </a:prstGeom>
              <a:blipFill rotWithShape="0">
                <a:blip r:embed="rId10"/>
                <a:stretch>
                  <a:fillRect l="-1636" t="-10000" r="-409" b="-26667"/>
                </a:stretch>
              </a:blipFill>
            </p:spPr>
            <p:txBody>
              <a:bodyPr/>
              <a:lstStyle/>
              <a:p>
                <a:r>
                  <a:rPr lang="zh-CN" altLang="en-US">
                    <a:noFill/>
                  </a:rPr>
                  <a:t> </a:t>
                </a:r>
              </a:p>
            </p:txBody>
          </p:sp>
        </mc:Fallback>
      </mc:AlternateContent>
      <p:cxnSp>
        <p:nvCxnSpPr>
          <p:cNvPr id="37" name="直接连接符 36"/>
          <p:cNvCxnSpPr/>
          <p:nvPr/>
        </p:nvCxnSpPr>
        <p:spPr>
          <a:xfrm>
            <a:off x="6817895" y="1013103"/>
            <a:ext cx="0" cy="557789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459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custDataLst>
              <p:tags r:id="rId2"/>
            </p:custDataLst>
          </p:nvPr>
        </p:nvSpPr>
        <p:spPr>
          <a:xfrm>
            <a:off x="462739" y="231331"/>
            <a:ext cx="6903751" cy="914601"/>
          </a:xfrm>
          <a:prstGeom prst="rect">
            <a:avLst/>
          </a:prstGeom>
          <a:noFill/>
        </p:spPr>
        <p:txBody>
          <a:bodyPr wrap="square" rtlCol="0" anchor="ctr" anchorCtr="0">
            <a:normAutofit/>
          </a:bodyPr>
          <a:lstStyle/>
          <a:p>
            <a:pPr marL="0" indent="0" algn="l">
              <a:lnSpc>
                <a:spcPct val="100000"/>
              </a:lnSpc>
              <a:spcBef>
                <a:spcPts val="0"/>
              </a:spcBef>
              <a:spcAft>
                <a:spcPts val="0"/>
              </a:spcAft>
              <a:buSzPct val="100000"/>
            </a:pPr>
            <a:r>
              <a:rPr lang="zh-CN" altLang="en-US" sz="3600" b="1" dirty="0">
                <a:latin typeface="Calibri Light" panose="020F0302020204030204" charset="0"/>
                <a:ea typeface="+mn-ea"/>
                <a:cs typeface="+mn-ea"/>
              </a:rPr>
              <a:t>基于</a:t>
            </a:r>
            <a:r>
              <a:rPr lang="en-US" altLang="zh-CN" sz="3600" b="1" dirty="0">
                <a:latin typeface="Calibri Light" panose="020F0302020204030204" charset="0"/>
                <a:ea typeface="+mn-ea"/>
                <a:cs typeface="+mn-ea"/>
              </a:rPr>
              <a:t>IRT</a:t>
            </a:r>
            <a:r>
              <a:rPr lang="zh-CN" altLang="en-US" sz="3600" b="1" dirty="0">
                <a:latin typeface="Calibri Light" panose="020F0302020204030204" charset="0"/>
                <a:ea typeface="+mn-ea"/>
                <a:cs typeface="+mn-ea"/>
              </a:rPr>
              <a:t>的</a:t>
            </a:r>
            <a:r>
              <a:rPr lang="en-US" altLang="zh-CN" sz="3600" b="1" dirty="0">
                <a:latin typeface="Calibri Light" panose="020F0302020204030204" charset="0"/>
                <a:ea typeface="+mn-ea"/>
                <a:cs typeface="+mn-ea"/>
              </a:rPr>
              <a:t>CAT</a:t>
            </a:r>
            <a:r>
              <a:rPr lang="zh-CN" altLang="en-US" sz="3600" b="1" dirty="0">
                <a:latin typeface="Calibri Light" panose="020F0302020204030204" charset="0"/>
                <a:ea typeface="+mn-ea"/>
                <a:cs typeface="+mn-ea"/>
              </a:rPr>
              <a:t>方法</a:t>
            </a:r>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5640" y="1286999"/>
            <a:ext cx="6120680" cy="5351335"/>
          </a:xfrm>
          <a:prstGeom prst="rect">
            <a:avLst/>
          </a:prstGeom>
        </p:spPr>
      </p:pic>
      <p:sp>
        <p:nvSpPr>
          <p:cNvPr id="2" name="文本框 1"/>
          <p:cNvSpPr txBox="1"/>
          <p:nvPr/>
        </p:nvSpPr>
        <p:spPr>
          <a:xfrm>
            <a:off x="914400" y="5410200"/>
            <a:ext cx="1737360" cy="923330"/>
          </a:xfrm>
          <a:prstGeom prst="rect">
            <a:avLst/>
          </a:prstGeom>
          <a:noFill/>
        </p:spPr>
        <p:txBody>
          <a:bodyPr wrap="square" rtlCol="0">
            <a:spAutoFit/>
          </a:bodyPr>
          <a:lstStyle/>
          <a:p>
            <a:r>
              <a:rPr lang="zh-CN" altLang="en-US" dirty="0"/>
              <a:t>要素</a:t>
            </a:r>
            <a:r>
              <a:rPr lang="en-US" altLang="zh-CN" dirty="0"/>
              <a:t>1</a:t>
            </a:r>
            <a:r>
              <a:rPr lang="zh-CN" altLang="en-US" dirty="0"/>
              <a:t>：基于</a:t>
            </a:r>
            <a:r>
              <a:rPr lang="en-US" altLang="zh-CN" dirty="0"/>
              <a:t>IRT</a:t>
            </a:r>
            <a:r>
              <a:rPr lang="zh-CN" altLang="en-US" dirty="0"/>
              <a:t>的答题行为能力评估模型</a:t>
            </a:r>
          </a:p>
        </p:txBody>
      </p:sp>
      <p:sp>
        <p:nvSpPr>
          <p:cNvPr id="21" name="文本框 20"/>
          <p:cNvSpPr txBox="1"/>
          <p:nvPr/>
        </p:nvSpPr>
        <p:spPr>
          <a:xfrm>
            <a:off x="1016340" y="3501001"/>
            <a:ext cx="1737360" cy="923330"/>
          </a:xfrm>
          <a:prstGeom prst="rect">
            <a:avLst/>
          </a:prstGeom>
          <a:noFill/>
        </p:spPr>
        <p:txBody>
          <a:bodyPr wrap="square" rtlCol="0">
            <a:spAutoFit/>
          </a:bodyPr>
          <a:lstStyle/>
          <a:p>
            <a:r>
              <a:rPr lang="zh-CN" altLang="en-US" dirty="0"/>
              <a:t>要素</a:t>
            </a:r>
            <a:r>
              <a:rPr lang="en-US" altLang="zh-CN" dirty="0"/>
              <a:t>2</a:t>
            </a:r>
            <a:r>
              <a:rPr lang="zh-CN" altLang="en-US" dirty="0"/>
              <a:t>：基于</a:t>
            </a:r>
            <a:r>
              <a:rPr lang="en-US" altLang="zh-CN" dirty="0"/>
              <a:t>fisher</a:t>
            </a:r>
            <a:r>
              <a:rPr lang="zh-CN" altLang="en-US" dirty="0"/>
              <a:t>信息函数的选题策略</a:t>
            </a:r>
          </a:p>
        </p:txBody>
      </p:sp>
      <p:sp>
        <p:nvSpPr>
          <p:cNvPr id="22" name="文本框 21"/>
          <p:cNvSpPr txBox="1"/>
          <p:nvPr/>
        </p:nvSpPr>
        <p:spPr>
          <a:xfrm>
            <a:off x="8849700" y="3962666"/>
            <a:ext cx="2580300" cy="369332"/>
          </a:xfrm>
          <a:prstGeom prst="rect">
            <a:avLst/>
          </a:prstGeom>
          <a:noFill/>
        </p:spPr>
        <p:txBody>
          <a:bodyPr wrap="square" rtlCol="0">
            <a:spAutoFit/>
          </a:bodyPr>
          <a:lstStyle/>
          <a:p>
            <a:r>
              <a:rPr lang="zh-CN" altLang="en-US" dirty="0"/>
              <a:t>要素</a:t>
            </a:r>
            <a:r>
              <a:rPr lang="en-US" altLang="zh-CN" dirty="0"/>
              <a:t>3</a:t>
            </a:r>
            <a:r>
              <a:rPr lang="zh-CN" altLang="en-US" dirty="0"/>
              <a:t>：终止策略</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custDataLst>
              <p:tags r:id="rId3"/>
            </p:custDataLst>
          </p:nvPr>
        </p:nvSpPr>
        <p:spPr>
          <a:xfrm>
            <a:off x="462739" y="231331"/>
            <a:ext cx="6903751" cy="914601"/>
          </a:xfrm>
          <a:prstGeom prst="rect">
            <a:avLst/>
          </a:prstGeom>
          <a:noFill/>
        </p:spPr>
        <p:txBody>
          <a:bodyPr wrap="square" rtlCol="0" anchor="ctr" anchorCtr="0">
            <a:normAutofit/>
          </a:bodyPr>
          <a:lstStyle/>
          <a:p>
            <a:pPr marL="0" indent="0" algn="l">
              <a:lnSpc>
                <a:spcPct val="100000"/>
              </a:lnSpc>
              <a:spcBef>
                <a:spcPts val="0"/>
              </a:spcBef>
              <a:spcAft>
                <a:spcPts val="0"/>
              </a:spcAft>
              <a:buSzPct val="100000"/>
            </a:pPr>
            <a:r>
              <a:rPr lang="zh-CN" altLang="en-US" sz="3600" b="1" dirty="0">
                <a:latin typeface="Calibri Light" panose="020F0302020204030204" charset="0"/>
                <a:ea typeface="+mn-ea"/>
                <a:cs typeface="+mn-ea"/>
              </a:rPr>
              <a:t>基于</a:t>
            </a:r>
            <a:r>
              <a:rPr lang="en-US" altLang="zh-CN" sz="3600" b="1" dirty="0">
                <a:latin typeface="Calibri Light" panose="020F0302020204030204" charset="0"/>
                <a:ea typeface="+mn-ea"/>
                <a:cs typeface="+mn-ea"/>
              </a:rPr>
              <a:t>IRT</a:t>
            </a:r>
            <a:r>
              <a:rPr lang="zh-CN" altLang="en-US" sz="3600" b="1" dirty="0">
                <a:latin typeface="Calibri Light" panose="020F0302020204030204" charset="0"/>
                <a:ea typeface="+mn-ea"/>
                <a:cs typeface="+mn-ea"/>
              </a:rPr>
              <a:t>的</a:t>
            </a:r>
            <a:r>
              <a:rPr lang="en-US" altLang="zh-CN" sz="3600" b="1" dirty="0">
                <a:latin typeface="Calibri Light" panose="020F0302020204030204" charset="0"/>
                <a:ea typeface="+mn-ea"/>
                <a:cs typeface="+mn-ea"/>
              </a:rPr>
              <a:t>CAT</a:t>
            </a:r>
            <a:r>
              <a:rPr lang="zh-CN" altLang="en-US" sz="3600" b="1" dirty="0">
                <a:latin typeface="Calibri Light" panose="020F0302020204030204" charset="0"/>
                <a:ea typeface="+mn-ea"/>
                <a:cs typeface="+mn-ea"/>
              </a:rPr>
              <a:t>方法</a:t>
            </a:r>
          </a:p>
        </p:txBody>
      </p:sp>
      <p:sp>
        <p:nvSpPr>
          <p:cNvPr id="3" name="文本框 2"/>
          <p:cNvSpPr txBox="1"/>
          <p:nvPr/>
        </p:nvSpPr>
        <p:spPr>
          <a:xfrm>
            <a:off x="407663" y="1806811"/>
            <a:ext cx="11439701" cy="369332"/>
          </a:xfrm>
          <a:prstGeom prst="rect">
            <a:avLst/>
          </a:prstGeom>
          <a:noFill/>
        </p:spPr>
        <p:txBody>
          <a:bodyPr wrap="square" rtlCol="0">
            <a:spAutoFit/>
          </a:bodyPr>
          <a:lstStyle/>
          <a:p>
            <a:r>
              <a:rPr lang="en-US" altLang="zh-CN" dirty="0">
                <a:latin typeface="+mn-ea"/>
              </a:rPr>
              <a:t>IRT</a:t>
            </a:r>
            <a:r>
              <a:rPr lang="zh-CN" altLang="en-US" dirty="0">
                <a:latin typeface="+mn-ea"/>
              </a:rPr>
              <a:t>题库构建：题库上每道题都有用户答题行为，基于</a:t>
            </a:r>
            <a:r>
              <a:rPr lang="en-US" altLang="zh-CN" dirty="0">
                <a:latin typeface="+mn-ea"/>
              </a:rPr>
              <a:t>3-</a:t>
            </a:r>
            <a:r>
              <a:rPr lang="zh-CN" altLang="en-US" dirty="0">
                <a:latin typeface="+mn-ea"/>
              </a:rPr>
              <a:t>参数</a:t>
            </a:r>
            <a:r>
              <a:rPr lang="en-US" altLang="zh-CN" dirty="0">
                <a:latin typeface="+mn-ea"/>
              </a:rPr>
              <a:t>IRT</a:t>
            </a:r>
            <a:r>
              <a:rPr lang="zh-CN" altLang="en-US" dirty="0">
                <a:latin typeface="+mn-ea"/>
              </a:rPr>
              <a:t>可以估计题库的参数（区分度、难度、猜测度）</a:t>
            </a:r>
          </a:p>
        </p:txBody>
      </p:sp>
      <p:sp>
        <p:nvSpPr>
          <p:cNvPr id="8" name="文本框 7"/>
          <p:cNvSpPr txBox="1"/>
          <p:nvPr/>
        </p:nvSpPr>
        <p:spPr>
          <a:xfrm>
            <a:off x="407663" y="2246589"/>
            <a:ext cx="11018520" cy="646331"/>
          </a:xfrm>
          <a:prstGeom prst="rect">
            <a:avLst/>
          </a:prstGeom>
          <a:noFill/>
        </p:spPr>
        <p:txBody>
          <a:bodyPr wrap="square" rtlCol="0">
            <a:spAutoFit/>
          </a:bodyPr>
          <a:lstStyle/>
          <a:p>
            <a:r>
              <a:rPr lang="zh-CN" altLang="en-US" dirty="0">
                <a:latin typeface="+mn-ea"/>
              </a:rPr>
              <a:t>能力</a:t>
            </a:r>
            <a:r>
              <a:rPr lang="en-US" altLang="zh-CN" dirty="0">
                <a:latin typeface="+mn-ea"/>
              </a:rPr>
              <a:t>θ</a:t>
            </a:r>
            <a:r>
              <a:rPr lang="zh-CN" altLang="en-US" dirty="0">
                <a:latin typeface="+mn-ea"/>
              </a:rPr>
              <a:t>评估：基于被测者当前时刻之前的答题行为，可以估计出</a:t>
            </a:r>
            <a:r>
              <a:rPr lang="en-US" altLang="zh-CN" dirty="0">
                <a:latin typeface="+mn-ea"/>
              </a:rPr>
              <a:t>θ</a:t>
            </a:r>
            <a:r>
              <a:rPr lang="zh-CN" altLang="en-US" dirty="0">
                <a:latin typeface="+mn-ea"/>
              </a:rPr>
              <a:t>值（采用极大似然参数估计算法</a:t>
            </a:r>
            <a:r>
              <a:rPr lang="en-US" altLang="zh-CN" dirty="0">
                <a:latin typeface="+mn-ea"/>
              </a:rPr>
              <a:t>+</a:t>
            </a:r>
            <a:r>
              <a:rPr lang="zh-CN" altLang="en-US" dirty="0">
                <a:latin typeface="+mn-ea"/>
              </a:rPr>
              <a:t>牛顿迭代近似计算）</a:t>
            </a:r>
          </a:p>
        </p:txBody>
      </p:sp>
      <mc:AlternateContent xmlns:mc="http://schemas.openxmlformats.org/markup-compatibility/2006" xmlns:a14="http://schemas.microsoft.com/office/drawing/2010/main">
        <mc:Choice Requires="a14">
          <p:sp>
            <p:nvSpPr>
              <p:cNvPr id="4" name="矩形 3"/>
              <p:cNvSpPr/>
              <p:nvPr/>
            </p:nvSpPr>
            <p:spPr>
              <a:xfrm>
                <a:off x="3975931" y="1059547"/>
                <a:ext cx="4303166" cy="662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𝑃</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=1</m:t>
                          </m:r>
                        </m:e>
                        <m:e>
                          <m:r>
                            <a:rPr lang="zh-CN" altLang="en-US" b="1" i="1">
                              <a:latin typeface="Cambria Math" panose="02040503050406030204" pitchFamily="18" charset="0"/>
                            </a:rPr>
                            <m:t>𝜽</m:t>
                          </m:r>
                        </m:e>
                      </m:d>
                      <m:r>
                        <a:rPr lang="zh-CN" altLang="en-US" b="0" i="0">
                          <a:latin typeface="Cambria Math" panose="02040503050406030204" pitchFamily="18" charset="0"/>
                        </a:rPr>
                        <m:t>=</m:t>
                      </m:r>
                      <m:r>
                        <a:rPr lang="zh-CN" altLang="en-US" b="0" i="1">
                          <a:latin typeface="Cambria Math" panose="02040503050406030204" pitchFamily="18" charset="0"/>
                        </a:rPr>
                        <m:t>𝑐</m:t>
                      </m:r>
                      <m:r>
                        <a:rPr lang="zh-CN" altLang="en-US" b="0" i="0">
                          <a:latin typeface="Cambria Math" panose="02040503050406030204" pitchFamily="18" charset="0"/>
                        </a:rPr>
                        <m:t>+</m:t>
                      </m:r>
                      <m:f>
                        <m:fPr>
                          <m:ctrlPr>
                            <a:rPr lang="zh-CN" altLang="en-US" b="0" i="1">
                              <a:latin typeface="Cambria Math" panose="02040503050406030204" pitchFamily="18" charset="0"/>
                            </a:rPr>
                          </m:ctrlPr>
                        </m:fPr>
                        <m:num>
                          <m:r>
                            <a:rPr lang="zh-CN" altLang="en-US" b="0" i="0">
                              <a:latin typeface="Cambria Math" panose="02040503050406030204" pitchFamily="18" charset="0"/>
                            </a:rPr>
                            <m:t>1−</m:t>
                          </m:r>
                          <m:r>
                            <a:rPr lang="zh-CN" altLang="en-US" b="0" i="1">
                              <a:latin typeface="Cambria Math" panose="02040503050406030204" pitchFamily="18" charset="0"/>
                            </a:rPr>
                            <m:t>𝑐</m:t>
                          </m:r>
                        </m:num>
                        <m:den>
                          <m:d>
                            <m:dPr>
                              <m:begChr m:val=""/>
                              <m:endChr m:val="]"/>
                              <m:ctrlPr>
                                <a:rPr lang="zh-CN" altLang="en-US" b="0" i="1">
                                  <a:latin typeface="Cambria Math" panose="02040503050406030204" pitchFamily="18" charset="0"/>
                                </a:rPr>
                              </m:ctrlPr>
                            </m:dPr>
                            <m:e>
                              <m:r>
                                <a:rPr lang="zh-CN" altLang="en-US" b="0" i="0">
                                  <a:latin typeface="Cambria Math" panose="02040503050406030204" pitchFamily="18" charset="0"/>
                                </a:rPr>
                                <m:t>1+</m:t>
                              </m:r>
                              <m:r>
                                <m:rPr>
                                  <m:sty m:val="p"/>
                                </m:rPr>
                                <a:rPr lang="zh-CN" altLang="en-US" b="0" i="0">
                                  <a:latin typeface="Cambria Math" panose="02040503050406030204" pitchFamily="18" charset="0"/>
                                </a:rPr>
                                <m:t>ex</m:t>
                              </m:r>
                              <m:func>
                                <m:funcPr>
                                  <m:ctrlPr>
                                    <a:rPr lang="zh-CN" altLang="en-US" b="0" i="1">
                                      <a:latin typeface="Cambria Math" panose="02040503050406030204" pitchFamily="18" charset="0"/>
                                    </a:rPr>
                                  </m:ctrlPr>
                                </m:funcPr>
                                <m:fName>
                                  <m:r>
                                    <m:rPr>
                                      <m:sty m:val="p"/>
                                    </m:rPr>
                                    <a:rPr lang="zh-CN" altLang="en-US" b="0" i="0">
                                      <a:latin typeface="Cambria Math" panose="02040503050406030204" pitchFamily="18" charset="0"/>
                                    </a:rPr>
                                    <m:t>p</m:t>
                                  </m:r>
                                </m:fName>
                                <m:e>
                                  <m:r>
                                    <a:rPr lang="zh-CN" altLang="en-US" b="0" i="0">
                                      <a:latin typeface="Cambria Math" panose="02040503050406030204" pitchFamily="18" charset="0"/>
                                    </a:rPr>
                                    <m:t>[</m:t>
                                  </m:r>
                                </m:e>
                              </m:func>
                              <m:r>
                                <a:rPr lang="zh-CN" altLang="en-US" b="0" i="0">
                                  <a:latin typeface="Cambria Math" panose="02040503050406030204" pitchFamily="18" charset="0"/>
                                </a:rPr>
                                <m:t>−(</m:t>
                              </m:r>
                              <m:sSup>
                                <m:sSupPr>
                                  <m:ctrlPr>
                                    <a:rPr lang="zh-CN" altLang="en-US" b="0" i="1">
                                      <a:latin typeface="Cambria Math" panose="02040503050406030204" pitchFamily="18" charset="0"/>
                                    </a:rPr>
                                  </m:ctrlPr>
                                </m:sSupPr>
                                <m:e>
                                  <m:r>
                                    <a:rPr lang="zh-CN" altLang="en-US" b="1" i="1">
                                      <a:latin typeface="Cambria Math" panose="02040503050406030204" pitchFamily="18" charset="0"/>
                                    </a:rPr>
                                    <m:t>𝒂</m:t>
                                  </m:r>
                                </m:e>
                                <m:sup>
                                  <m:r>
                                    <a:rPr lang="zh-CN" altLang="en-US" b="0" i="1">
                                      <a:latin typeface="Cambria Math" panose="02040503050406030204" pitchFamily="18" charset="0"/>
                                    </a:rPr>
                                    <m:t>𝑇</m:t>
                                  </m:r>
                                </m:sup>
                              </m:sSup>
                              <m:r>
                                <a:rPr lang="zh-CN" altLang="en-US" b="1" i="1">
                                  <a:latin typeface="Cambria Math" panose="02040503050406030204" pitchFamily="18" charset="0"/>
                                </a:rPr>
                                <m:t>𝜽</m:t>
                              </m:r>
                              <m:r>
                                <a:rPr lang="zh-CN" altLang="en-US" b="0" i="0">
                                  <a:latin typeface="Cambria Math" panose="02040503050406030204" pitchFamily="18" charset="0"/>
                                </a:rPr>
                                <m:t>+</m:t>
                              </m:r>
                              <m:r>
                                <a:rPr lang="zh-CN" altLang="en-US" b="0" i="1">
                                  <a:latin typeface="Cambria Math" panose="02040503050406030204" pitchFamily="18" charset="0"/>
                                </a:rPr>
                                <m:t>𝑑</m:t>
                              </m:r>
                              <m:r>
                                <a:rPr lang="zh-CN" altLang="en-US" b="0" i="0">
                                  <a:latin typeface="Cambria Math" panose="02040503050406030204" pitchFamily="18" charset="0"/>
                                </a:rPr>
                                <m:t>)</m:t>
                              </m:r>
                            </m:e>
                          </m:d>
                        </m:den>
                      </m:f>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3975931" y="1059547"/>
                <a:ext cx="4303166" cy="662554"/>
              </a:xfrm>
              <a:prstGeom prst="rect">
                <a:avLst/>
              </a:prstGeom>
              <a:blipFill rotWithShape="0">
                <a:blip r:embed="rId6"/>
                <a:stretch>
                  <a:fillRect/>
                </a:stretch>
              </a:blipFill>
            </p:spPr>
            <p:txBody>
              <a:bodyPr/>
              <a:lstStyle/>
              <a:p>
                <a:r>
                  <a:rPr lang="zh-CN" altLang="en-US">
                    <a:noFill/>
                  </a:rPr>
                  <a:t> </a:t>
                </a:r>
              </a:p>
            </p:txBody>
          </p:sp>
        </mc:Fallback>
      </mc:AlternateContent>
      <p:sp>
        <p:nvSpPr>
          <p:cNvPr id="5" name="文本框 4"/>
          <p:cNvSpPr txBox="1"/>
          <p:nvPr/>
        </p:nvSpPr>
        <p:spPr>
          <a:xfrm>
            <a:off x="512455" y="1148458"/>
            <a:ext cx="3413760" cy="369332"/>
          </a:xfrm>
          <a:prstGeom prst="rect">
            <a:avLst/>
          </a:prstGeom>
          <a:noFill/>
        </p:spPr>
        <p:txBody>
          <a:bodyPr wrap="square" rtlCol="0">
            <a:spAutoFit/>
          </a:bodyPr>
          <a:lstStyle/>
          <a:p>
            <a:r>
              <a:rPr lang="zh-CN" altLang="en-US" dirty="0"/>
              <a:t>单维度三参数</a:t>
            </a:r>
            <a:r>
              <a:rPr lang="en-US" altLang="zh-CN" dirty="0"/>
              <a:t>IRT</a:t>
            </a:r>
            <a:r>
              <a:rPr lang="zh-CN" altLang="en-US" dirty="0"/>
              <a:t>模型的形式为：</a:t>
            </a:r>
          </a:p>
        </p:txBody>
      </p:sp>
      <p:sp>
        <p:nvSpPr>
          <p:cNvPr id="11" name="文本框 10"/>
          <p:cNvSpPr txBox="1"/>
          <p:nvPr/>
        </p:nvSpPr>
        <p:spPr>
          <a:xfrm>
            <a:off x="387986" y="2994987"/>
            <a:ext cx="2284436" cy="369332"/>
          </a:xfrm>
          <a:prstGeom prst="rect">
            <a:avLst/>
          </a:prstGeom>
          <a:noFill/>
        </p:spPr>
        <p:txBody>
          <a:bodyPr wrap="square" rtlCol="0">
            <a:spAutoFit/>
          </a:bodyPr>
          <a:lstStyle/>
          <a:p>
            <a:r>
              <a:rPr lang="zh-CN" altLang="en-US" b="1" dirty="0">
                <a:latin typeface="+mn-ea"/>
              </a:rPr>
              <a:t>下一道题的选择策略</a:t>
            </a:r>
            <a:r>
              <a:rPr lang="zh-CN" altLang="en-US" dirty="0">
                <a:latin typeface="+mn-ea"/>
              </a:rPr>
              <a:t>：</a:t>
            </a:r>
          </a:p>
        </p:txBody>
      </p:sp>
      <p:graphicFrame>
        <p:nvGraphicFramePr>
          <p:cNvPr id="20" name="对象 19"/>
          <p:cNvGraphicFramePr>
            <a:graphicFrameLocks noChangeAspect="1"/>
          </p:cNvGraphicFramePr>
          <p:nvPr/>
        </p:nvGraphicFramePr>
        <p:xfrm>
          <a:off x="7383600" y="4541642"/>
          <a:ext cx="869293" cy="327061"/>
        </p:xfrm>
        <a:graphic>
          <a:graphicData uri="http://schemas.openxmlformats.org/presentationml/2006/ole">
            <mc:AlternateContent xmlns:mc="http://schemas.openxmlformats.org/markup-compatibility/2006">
              <mc:Choice xmlns:v="urn:schemas-microsoft-com:vml" Requires="v">
                <p:oleObj spid="_x0000_s1044" r:id="rId7" imgW="431613" imgH="139639" progId="Equation.DSMT4">
                  <p:embed/>
                </p:oleObj>
              </mc:Choice>
              <mc:Fallback>
                <p:oleObj r:id="rId7" imgW="431613" imgH="139639" progId="Equation.DSMT4">
                  <p:embed/>
                  <p:pic>
                    <p:nvPicPr>
                      <p:cNvPr id="20" name="对象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3600" y="4541642"/>
                        <a:ext cx="869293" cy="327061"/>
                      </a:xfrm>
                      <a:prstGeom prst="rect">
                        <a:avLst/>
                      </a:prstGeom>
                      <a:noFill/>
                    </p:spPr>
                  </p:pic>
                </p:oleObj>
              </mc:Fallback>
            </mc:AlternateContent>
          </a:graphicData>
        </a:graphic>
      </p:graphicFrame>
      <p:graphicFrame>
        <p:nvGraphicFramePr>
          <p:cNvPr id="23" name="对象 22"/>
          <p:cNvGraphicFramePr>
            <a:graphicFrameLocks noChangeAspect="1"/>
          </p:cNvGraphicFramePr>
          <p:nvPr/>
        </p:nvGraphicFramePr>
        <p:xfrm>
          <a:off x="8919219" y="4325019"/>
          <a:ext cx="1616459" cy="669315"/>
        </p:xfrm>
        <a:graphic>
          <a:graphicData uri="http://schemas.openxmlformats.org/presentationml/2006/ole">
            <mc:AlternateContent xmlns:mc="http://schemas.openxmlformats.org/markup-compatibility/2006">
              <mc:Choice xmlns:v="urn:schemas-microsoft-com:vml" Requires="v">
                <p:oleObj spid="_x0000_s1045" r:id="rId9" imgW="1219200" imgH="508000" progId="Equation.DSMT4">
                  <p:embed/>
                </p:oleObj>
              </mc:Choice>
              <mc:Fallback>
                <p:oleObj r:id="rId9" imgW="1219200" imgH="508000" progId="Equation.DSMT4">
                  <p:embed/>
                  <p:pic>
                    <p:nvPicPr>
                      <p:cNvPr id="23" name="对象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19219" y="4325019"/>
                        <a:ext cx="1616459" cy="669315"/>
                      </a:xfrm>
                      <a:prstGeom prst="rect">
                        <a:avLst/>
                      </a:prstGeom>
                      <a:noFill/>
                    </p:spPr>
                  </p:pic>
                </p:oleObj>
              </mc:Fallback>
            </mc:AlternateContent>
          </a:graphicData>
        </a:graphic>
      </p:graphicFrame>
      <p:graphicFrame>
        <p:nvGraphicFramePr>
          <p:cNvPr id="24" name="对象 23"/>
          <p:cNvGraphicFramePr>
            <a:graphicFrameLocks noChangeAspect="1"/>
          </p:cNvGraphicFramePr>
          <p:nvPr/>
        </p:nvGraphicFramePr>
        <p:xfrm>
          <a:off x="3170764" y="4940084"/>
          <a:ext cx="399967" cy="536621"/>
        </p:xfrm>
        <a:graphic>
          <a:graphicData uri="http://schemas.openxmlformats.org/presentationml/2006/ole">
            <mc:AlternateContent xmlns:mc="http://schemas.openxmlformats.org/markup-compatibility/2006">
              <mc:Choice xmlns:v="urn:schemas-microsoft-com:vml" Requires="v">
                <p:oleObj spid="_x0000_s1046" r:id="rId11" imgW="177569" imgH="215619" progId="Equation.DSMT4">
                  <p:embed/>
                </p:oleObj>
              </mc:Choice>
              <mc:Fallback>
                <p:oleObj r:id="rId11" imgW="177569" imgH="215619" progId="Equation.DSMT4">
                  <p:embed/>
                  <p:pic>
                    <p:nvPicPr>
                      <p:cNvPr id="24" name="对象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0764" y="4940084"/>
                        <a:ext cx="399967" cy="536621"/>
                      </a:xfrm>
                      <a:prstGeom prst="rect">
                        <a:avLst/>
                      </a:prstGeom>
                      <a:noFill/>
                    </p:spPr>
                  </p:pic>
                </p:oleObj>
              </mc:Fallback>
            </mc:AlternateContent>
          </a:graphicData>
        </a:graphic>
      </p:graphicFrame>
      <p:graphicFrame>
        <p:nvGraphicFramePr>
          <p:cNvPr id="25" name="对象 24"/>
          <p:cNvGraphicFramePr>
            <a:graphicFrameLocks noChangeAspect="1"/>
          </p:cNvGraphicFramePr>
          <p:nvPr/>
        </p:nvGraphicFramePr>
        <p:xfrm>
          <a:off x="4753922" y="4987650"/>
          <a:ext cx="324402" cy="465856"/>
        </p:xfrm>
        <a:graphic>
          <a:graphicData uri="http://schemas.openxmlformats.org/presentationml/2006/ole">
            <mc:AlternateContent xmlns:mc="http://schemas.openxmlformats.org/markup-compatibility/2006">
              <mc:Choice xmlns:v="urn:schemas-microsoft-com:vml" Requires="v">
                <p:oleObj spid="_x0000_s1047" r:id="rId13" imgW="165028" imgH="228501" progId="Equation.DSMT4">
                  <p:embed/>
                </p:oleObj>
              </mc:Choice>
              <mc:Fallback>
                <p:oleObj r:id="rId13" imgW="165028" imgH="228501" progId="Equation.DSMT4">
                  <p:embed/>
                  <p:pic>
                    <p:nvPicPr>
                      <p:cNvPr id="25" name="对象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53922" y="4987650"/>
                        <a:ext cx="324402" cy="465856"/>
                      </a:xfrm>
                      <a:prstGeom prst="rect">
                        <a:avLst/>
                      </a:prstGeom>
                      <a:noFill/>
                    </p:spPr>
                  </p:pic>
                </p:oleObj>
              </mc:Fallback>
            </mc:AlternateContent>
          </a:graphicData>
        </a:graphic>
      </p:graphicFrame>
      <p:graphicFrame>
        <p:nvGraphicFramePr>
          <p:cNvPr id="26" name="对象 25"/>
          <p:cNvGraphicFramePr>
            <a:graphicFrameLocks noChangeAspect="1"/>
          </p:cNvGraphicFramePr>
          <p:nvPr/>
        </p:nvGraphicFramePr>
        <p:xfrm>
          <a:off x="9811394" y="4943849"/>
          <a:ext cx="669096" cy="446064"/>
        </p:xfrm>
        <a:graphic>
          <a:graphicData uri="http://schemas.openxmlformats.org/presentationml/2006/ole">
            <mc:AlternateContent xmlns:mc="http://schemas.openxmlformats.org/markup-compatibility/2006">
              <mc:Choice xmlns:v="urn:schemas-microsoft-com:vml" Requires="v">
                <p:oleObj spid="_x0000_s1048" r:id="rId15" imgW="368140" imgH="253890" progId="Equation.DSMT4">
                  <p:embed/>
                </p:oleObj>
              </mc:Choice>
              <mc:Fallback>
                <p:oleObj r:id="rId15" imgW="368140" imgH="253890" progId="Equation.DSMT4">
                  <p:embed/>
                  <p:pic>
                    <p:nvPicPr>
                      <p:cNvPr id="26" name="对象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811394" y="4943849"/>
                        <a:ext cx="669096" cy="446064"/>
                      </a:xfrm>
                      <a:prstGeom prst="rect">
                        <a:avLst/>
                      </a:prstGeom>
                      <a:noFill/>
                    </p:spPr>
                  </p:pic>
                </p:oleObj>
              </mc:Fallback>
            </mc:AlternateContent>
          </a:graphicData>
        </a:graphic>
      </p:graphicFrame>
      <p:sp>
        <p:nvSpPr>
          <p:cNvPr id="27" name="Rectangle 17"/>
          <p:cNvSpPr>
            <a:spLocks noChangeArrowheads="1"/>
          </p:cNvSpPr>
          <p:nvPr/>
        </p:nvSpPr>
        <p:spPr bwMode="auto">
          <a:xfrm>
            <a:off x="2371559" y="4520233"/>
            <a:ext cx="50321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mn-ea"/>
                <a:cs typeface="Times New Roman" panose="02020603050405020304" pitchFamily="18" charset="0"/>
              </a:rPr>
              <a:t>能力参数的估计值渐进服从一个正态分布，即当</a:t>
            </a:r>
            <a:endParaRPr kumimoji="0" lang="zh-CN" altLang="en-US" b="0" i="0" u="none" strike="noStrike" cap="none" normalizeH="0" baseline="0" dirty="0">
              <a:ln>
                <a:noFill/>
              </a:ln>
              <a:solidFill>
                <a:schemeClr val="tx1"/>
              </a:solidFill>
              <a:effectLst/>
              <a:latin typeface="+mn-ea"/>
            </a:endParaRPr>
          </a:p>
        </p:txBody>
      </p:sp>
      <p:sp>
        <p:nvSpPr>
          <p:cNvPr id="28" name="Rectangle 18"/>
          <p:cNvSpPr>
            <a:spLocks noChangeArrowheads="1"/>
          </p:cNvSpPr>
          <p:nvPr/>
        </p:nvSpPr>
        <p:spPr bwMode="auto">
          <a:xfrm>
            <a:off x="8252893" y="4507192"/>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mn-ea"/>
                <a:cs typeface="Times New Roman" panose="02020603050405020304" pitchFamily="18" charset="0"/>
              </a:rPr>
              <a:t>时，</a:t>
            </a:r>
            <a:endParaRPr kumimoji="0" lang="zh-CN" altLang="en-US" b="0" i="0" u="none" strike="noStrike" cap="none" normalizeH="0" baseline="0" dirty="0">
              <a:ln>
                <a:noFill/>
              </a:ln>
              <a:solidFill>
                <a:schemeClr val="tx1"/>
              </a:solidFill>
              <a:effectLst/>
              <a:latin typeface="+mn-ea"/>
            </a:endParaRPr>
          </a:p>
        </p:txBody>
      </p:sp>
      <p:sp>
        <p:nvSpPr>
          <p:cNvPr id="29" name="Rectangle 19"/>
          <p:cNvSpPr>
            <a:spLocks noChangeArrowheads="1"/>
          </p:cNvSpPr>
          <p:nvPr/>
        </p:nvSpPr>
        <p:spPr bwMode="auto">
          <a:xfrm>
            <a:off x="2415754" y="5051515"/>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mn-ea"/>
                <a:cs typeface="Times New Roman" panose="02020603050405020304" pitchFamily="18" charset="0"/>
              </a:rPr>
              <a:t>其中，</a:t>
            </a:r>
            <a:endParaRPr kumimoji="0" lang="zh-CN" altLang="en-US" b="0" i="0" u="none" strike="noStrike" cap="none" normalizeH="0" baseline="0" dirty="0">
              <a:ln>
                <a:noFill/>
              </a:ln>
              <a:solidFill>
                <a:schemeClr val="tx1"/>
              </a:solidFill>
              <a:effectLst/>
              <a:latin typeface="+mn-ea"/>
            </a:endParaRPr>
          </a:p>
        </p:txBody>
      </p:sp>
      <p:sp>
        <p:nvSpPr>
          <p:cNvPr id="30" name="Rectangle 20"/>
          <p:cNvSpPr>
            <a:spLocks noChangeArrowheads="1"/>
          </p:cNvSpPr>
          <p:nvPr/>
        </p:nvSpPr>
        <p:spPr bwMode="auto">
          <a:xfrm>
            <a:off x="3487158" y="5051515"/>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mn-ea"/>
                <a:cs typeface="Times New Roman" panose="02020603050405020304" pitchFamily="18" charset="0"/>
              </a:rPr>
              <a:t>为估计值，</a:t>
            </a:r>
            <a:endParaRPr kumimoji="0" lang="zh-CN" altLang="en-US" b="0" i="0" u="none" strike="noStrike" cap="none" normalizeH="0" baseline="0" dirty="0">
              <a:ln>
                <a:noFill/>
              </a:ln>
              <a:solidFill>
                <a:schemeClr val="tx1"/>
              </a:solidFill>
              <a:effectLst/>
              <a:latin typeface="+mn-ea"/>
            </a:endParaRPr>
          </a:p>
        </p:txBody>
      </p:sp>
      <p:sp>
        <p:nvSpPr>
          <p:cNvPr id="31" name="Rectangle 21"/>
          <p:cNvSpPr>
            <a:spLocks noChangeArrowheads="1"/>
          </p:cNvSpPr>
          <p:nvPr/>
        </p:nvSpPr>
        <p:spPr bwMode="auto">
          <a:xfrm>
            <a:off x="5156155" y="5020581"/>
            <a:ext cx="47195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mn-ea"/>
                <a:cs typeface="Times New Roman" panose="02020603050405020304" pitchFamily="18" charset="0"/>
              </a:rPr>
              <a:t>为真值，估计方差的倒数就是</a:t>
            </a:r>
            <a:r>
              <a:rPr kumimoji="0" lang="en-US" altLang="zh-CN" b="0" i="0" u="none" strike="noStrike" cap="none" normalizeH="0" baseline="0" dirty="0">
                <a:ln>
                  <a:noFill/>
                </a:ln>
                <a:solidFill>
                  <a:schemeClr val="tx1"/>
                </a:solidFill>
                <a:effectLst/>
                <a:latin typeface="+mn-ea"/>
                <a:cs typeface="Times New Roman" panose="02020603050405020304" pitchFamily="18" charset="0"/>
              </a:rPr>
              <a:t>fisher</a:t>
            </a:r>
            <a:r>
              <a:rPr kumimoji="0" lang="zh-CN" altLang="en-US" b="0" i="0" u="none" strike="noStrike" cap="none" normalizeH="0" baseline="0" dirty="0">
                <a:ln>
                  <a:noFill/>
                </a:ln>
                <a:solidFill>
                  <a:schemeClr val="tx1"/>
                </a:solidFill>
                <a:effectLst/>
                <a:latin typeface="+mn-ea"/>
                <a:cs typeface="Times New Roman" panose="02020603050405020304" pitchFamily="18" charset="0"/>
              </a:rPr>
              <a:t>信息函数</a:t>
            </a:r>
            <a:endParaRPr kumimoji="0" lang="zh-CN" altLang="en-US" b="0" i="0" u="none" strike="noStrike" cap="none" normalizeH="0" baseline="0" dirty="0">
              <a:ln>
                <a:noFill/>
              </a:ln>
              <a:solidFill>
                <a:schemeClr val="tx1"/>
              </a:solidFill>
              <a:effectLst/>
              <a:latin typeface="+mn-ea"/>
            </a:endParaRPr>
          </a:p>
        </p:txBody>
      </p:sp>
      <p:sp>
        <p:nvSpPr>
          <p:cNvPr id="32" name="Rectangle 22"/>
          <p:cNvSpPr>
            <a:spLocks noChangeArrowheads="1"/>
          </p:cNvSpPr>
          <p:nvPr/>
        </p:nvSpPr>
        <p:spPr bwMode="auto">
          <a:xfrm>
            <a:off x="456624" y="3475750"/>
            <a:ext cx="28201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a:ln>
                  <a:noFill/>
                </a:ln>
                <a:solidFill>
                  <a:schemeClr val="tx1"/>
                </a:solidFill>
                <a:effectLst/>
                <a:latin typeface="+mn-ea"/>
                <a:cs typeface="Times New Roman" panose="02020603050405020304" pitchFamily="18" charset="0"/>
              </a:rPr>
              <a:t>就是让</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Fisher</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信息函数</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I(θ)</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增长最大的一道题</a:t>
            </a:r>
            <a:r>
              <a:rPr kumimoji="0" lang="zh-CN" altLang="en-US" b="1" i="0" u="none" strike="noStrike" cap="none" normalizeH="0" baseline="0" dirty="0">
                <a:ln>
                  <a:noFill/>
                </a:ln>
                <a:solidFill>
                  <a:schemeClr val="tx1"/>
                </a:solidFill>
                <a:effectLst/>
                <a:latin typeface="+mn-ea"/>
              </a:rPr>
              <a:t> </a:t>
            </a:r>
          </a:p>
        </p:txBody>
      </p:sp>
      <p:sp>
        <p:nvSpPr>
          <p:cNvPr id="33" name="Rectangle 24"/>
          <p:cNvSpPr>
            <a:spLocks noChangeArrowheads="1"/>
          </p:cNvSpPr>
          <p:nvPr/>
        </p:nvSpPr>
        <p:spPr bwMode="auto">
          <a:xfrm>
            <a:off x="4852791" y="48896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 name="对象 33"/>
          <p:cNvGraphicFramePr>
            <a:graphicFrameLocks noChangeAspect="1"/>
          </p:cNvGraphicFramePr>
          <p:nvPr/>
        </p:nvGraphicFramePr>
        <p:xfrm>
          <a:off x="4132707" y="2761801"/>
          <a:ext cx="3125297" cy="802441"/>
        </p:xfrm>
        <a:graphic>
          <a:graphicData uri="http://schemas.openxmlformats.org/presentationml/2006/ole">
            <mc:AlternateContent xmlns:mc="http://schemas.openxmlformats.org/markup-compatibility/2006">
              <mc:Choice xmlns:v="urn:schemas-microsoft-com:vml" Requires="v">
                <p:oleObj spid="_x0000_s1049" r:id="rId17" imgW="2120900" imgH="546100" progId="Equation.DSMT4">
                  <p:embed/>
                </p:oleObj>
              </mc:Choice>
              <mc:Fallback>
                <p:oleObj r:id="rId17" imgW="2120900" imgH="546100" progId="Equation.DSMT4">
                  <p:embed/>
                  <p:pic>
                    <p:nvPicPr>
                      <p:cNvPr id="34" name="对象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32707" y="2761801"/>
                        <a:ext cx="3125297" cy="802441"/>
                      </a:xfrm>
                      <a:prstGeom prst="rect">
                        <a:avLst/>
                      </a:prstGeom>
                      <a:noFill/>
                    </p:spPr>
                  </p:pic>
                </p:oleObj>
              </mc:Fallback>
            </mc:AlternateContent>
          </a:graphicData>
        </a:graphic>
      </p:graphicFrame>
      <p:sp>
        <p:nvSpPr>
          <p:cNvPr id="36" name="文本框 35"/>
          <p:cNvSpPr txBox="1"/>
          <p:nvPr/>
        </p:nvSpPr>
        <p:spPr>
          <a:xfrm>
            <a:off x="410208" y="4595791"/>
            <a:ext cx="1783676" cy="646331"/>
          </a:xfrm>
          <a:prstGeom prst="rect">
            <a:avLst/>
          </a:prstGeom>
          <a:noFill/>
        </p:spPr>
        <p:txBody>
          <a:bodyPr wrap="square" rtlCol="0">
            <a:spAutoFit/>
          </a:bodyPr>
          <a:lstStyle/>
          <a:p>
            <a:r>
              <a:rPr lang="en-US" altLang="zh-CN" b="1" dirty="0">
                <a:latin typeface="+mn-ea"/>
              </a:rPr>
              <a:t>Fisher</a:t>
            </a:r>
            <a:r>
              <a:rPr lang="zh-CN" altLang="en-US" b="1" dirty="0">
                <a:latin typeface="+mn-ea"/>
              </a:rPr>
              <a:t>信息函数的物理意义：</a:t>
            </a:r>
          </a:p>
        </p:txBody>
      </p:sp>
      <p:sp>
        <p:nvSpPr>
          <p:cNvPr id="37" name="文本框 36"/>
          <p:cNvSpPr txBox="1"/>
          <p:nvPr/>
        </p:nvSpPr>
        <p:spPr>
          <a:xfrm>
            <a:off x="2440983" y="5490157"/>
            <a:ext cx="9885234" cy="369332"/>
          </a:xfrm>
          <a:prstGeom prst="rect">
            <a:avLst/>
          </a:prstGeom>
          <a:noFill/>
        </p:spPr>
        <p:txBody>
          <a:bodyPr wrap="square" rtlCol="0">
            <a:spAutoFit/>
          </a:bodyPr>
          <a:lstStyle/>
          <a:p>
            <a:r>
              <a:rPr lang="zh-CN" altLang="en-US" dirty="0">
                <a:latin typeface="+mn-ea"/>
              </a:rPr>
              <a:t>所以按照</a:t>
            </a:r>
            <a:r>
              <a:rPr lang="en-US" altLang="zh-CN" dirty="0">
                <a:latin typeface="+mn-ea"/>
              </a:rPr>
              <a:t>fisher</a:t>
            </a:r>
            <a:r>
              <a:rPr lang="zh-CN" altLang="en-US" dirty="0">
                <a:latin typeface="+mn-ea"/>
              </a:rPr>
              <a:t>增长最快选题，就是让</a:t>
            </a:r>
            <a:r>
              <a:rPr lang="en-US" altLang="zh-CN" dirty="0">
                <a:latin typeface="+mn-ea"/>
              </a:rPr>
              <a:t>θ</a:t>
            </a:r>
            <a:r>
              <a:rPr lang="zh-CN" altLang="en-US" dirty="0">
                <a:latin typeface="+mn-ea"/>
              </a:rPr>
              <a:t>的最大似然估计的方差缩减的最快</a:t>
            </a:r>
          </a:p>
        </p:txBody>
      </p:sp>
      <p:sp>
        <p:nvSpPr>
          <p:cNvPr id="44" name="Rectangle 61"/>
          <p:cNvSpPr>
            <a:spLocks noChangeArrowheads="1"/>
          </p:cNvSpPr>
          <p:nvPr/>
        </p:nvSpPr>
        <p:spPr bwMode="auto">
          <a:xfrm>
            <a:off x="879260" y="3897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66"/>
          <p:cNvSpPr>
            <a:spLocks noChangeArrowheads="1"/>
          </p:cNvSpPr>
          <p:nvPr/>
        </p:nvSpPr>
        <p:spPr bwMode="auto">
          <a:xfrm>
            <a:off x="879260" y="5069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0" name="图片 49"/>
          <p:cNvPicPr>
            <a:picLocks noChangeAspect="1"/>
          </p:cNvPicPr>
          <p:nvPr/>
        </p:nvPicPr>
        <p:blipFill>
          <a:blip r:embed="rId19"/>
          <a:stretch>
            <a:fillRect/>
          </a:stretch>
        </p:blipFill>
        <p:spPr>
          <a:xfrm>
            <a:off x="3943115" y="3547564"/>
            <a:ext cx="6553200" cy="847725"/>
          </a:xfrm>
          <a:prstGeom prst="rect">
            <a:avLst/>
          </a:prstGeom>
        </p:spPr>
      </p:pic>
      <p:sp>
        <p:nvSpPr>
          <p:cNvPr id="51" name="文本框 50"/>
          <p:cNvSpPr txBox="1"/>
          <p:nvPr/>
        </p:nvSpPr>
        <p:spPr>
          <a:xfrm>
            <a:off x="451858" y="6016920"/>
            <a:ext cx="1963896" cy="369332"/>
          </a:xfrm>
          <a:prstGeom prst="rect">
            <a:avLst/>
          </a:prstGeom>
          <a:noFill/>
        </p:spPr>
        <p:txBody>
          <a:bodyPr wrap="square" rtlCol="0">
            <a:spAutoFit/>
          </a:bodyPr>
          <a:lstStyle/>
          <a:p>
            <a:r>
              <a:rPr lang="zh-CN" altLang="en-US" b="1" dirty="0"/>
              <a:t>终止条件：</a:t>
            </a:r>
          </a:p>
        </p:txBody>
      </p:sp>
      <p:sp>
        <p:nvSpPr>
          <p:cNvPr id="52" name="文本框 51"/>
          <p:cNvSpPr txBox="1"/>
          <p:nvPr/>
        </p:nvSpPr>
        <p:spPr>
          <a:xfrm>
            <a:off x="1866705" y="6016920"/>
            <a:ext cx="9559478" cy="646331"/>
          </a:xfrm>
          <a:prstGeom prst="rect">
            <a:avLst/>
          </a:prstGeom>
          <a:noFill/>
        </p:spPr>
        <p:txBody>
          <a:bodyPr wrap="square" rtlCol="0">
            <a:spAutoFit/>
          </a:bodyPr>
          <a:lstStyle/>
          <a:p>
            <a:r>
              <a:rPr lang="en-US" altLang="zh-CN" dirty="0"/>
              <a:t>Fisher</a:t>
            </a:r>
            <a:r>
              <a:rPr lang="zh-CN" altLang="en-US" dirty="0"/>
              <a:t>信息函数的均方根的倒数小于一个预先设置的值，也即</a:t>
            </a:r>
            <a:r>
              <a:rPr lang="en-US" altLang="zh-CN" dirty="0">
                <a:latin typeface="+mn-ea"/>
              </a:rPr>
              <a:t>θ</a:t>
            </a:r>
            <a:r>
              <a:rPr lang="zh-CN" altLang="en-US" dirty="0">
                <a:latin typeface="+mn-ea"/>
              </a:rPr>
              <a:t>的最大似然估计的标准差足够小，则终止</a:t>
            </a:r>
            <a:endParaRPr lang="zh-CN" altLang="en-US" dirty="0"/>
          </a:p>
        </p:txBody>
      </p:sp>
    </p:spTree>
    <p:custDataLst>
      <p:tags r:id="rId2"/>
    </p:custDataLst>
    <p:extLst>
      <p:ext uri="{BB962C8B-B14F-4D97-AF65-F5344CB8AC3E}">
        <p14:creationId xmlns:p14="http://schemas.microsoft.com/office/powerpoint/2010/main" val="950119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3AD3E-9465-4A88-B8D1-80EA2859C970}"/>
              </a:ext>
            </a:extLst>
          </p:cNvPr>
          <p:cNvSpPr>
            <a:spLocks noGrp="1"/>
          </p:cNvSpPr>
          <p:nvPr>
            <p:ph type="title"/>
          </p:nvPr>
        </p:nvSpPr>
        <p:spPr>
          <a:xfrm>
            <a:off x="479385" y="226427"/>
            <a:ext cx="10515600" cy="827067"/>
          </a:xfrm>
        </p:spPr>
        <p:txBody>
          <a:bodyPr>
            <a:normAutofit/>
          </a:bodyPr>
          <a:lstStyle/>
          <a:p>
            <a:r>
              <a:rPr lang="zh-CN" altLang="en-US" sz="3600" dirty="0">
                <a:latin typeface="微软雅黑" panose="020B0503020204020204" pitchFamily="34" charset="-122"/>
                <a:ea typeface="微软雅黑" panose="020B0503020204020204" pitchFamily="34" charset="-122"/>
              </a:rPr>
              <a:t>计算机自适应测评</a:t>
            </a:r>
            <a:r>
              <a:rPr lang="en-US" altLang="zh-CN" sz="3600" dirty="0">
                <a:latin typeface="微软雅黑" panose="020B0503020204020204" pitchFamily="34" charset="-122"/>
                <a:ea typeface="微软雅黑" panose="020B0503020204020204" pitchFamily="34" charset="-122"/>
              </a:rPr>
              <a:t>(CAT)</a:t>
            </a:r>
            <a:endParaRPr lang="zh-CN" altLang="en-US" sz="36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265DA60F-53DD-40DC-B547-5E6355123BAE}"/>
              </a:ext>
            </a:extLst>
          </p:cNvPr>
          <p:cNvSpPr>
            <a:spLocks noChangeArrowheads="1"/>
          </p:cNvSpPr>
          <p:nvPr/>
        </p:nvSpPr>
        <p:spPr bwMode="auto">
          <a:xfrm>
            <a:off x="479385" y="1784896"/>
            <a:ext cx="12028170" cy="19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defTabSz="914400">
              <a:lnSpc>
                <a:spcPct val="120000"/>
              </a:lnSpc>
              <a:buClr>
                <a:schemeClr val="accent5"/>
              </a:buClr>
              <a:buSzPct val="80000"/>
              <a:buFont typeface="Wingdings" panose="05000000000000000000" pitchFamily="2" charset="2"/>
              <a:buChar char="n"/>
              <a:defRPr/>
            </a:pPr>
            <a:r>
              <a:rPr lang="zh-CN" altLang="en-US" sz="2400" b="1" dirty="0">
                <a:solidFill>
                  <a:srgbClr val="0070C0"/>
                </a:solidFill>
                <a:latin typeface="微软雅黑" panose="020B0503020204020204" pitchFamily="34" charset="-122"/>
                <a:ea typeface="微软雅黑" panose="020B0503020204020204" pitchFamily="34" charset="-122"/>
              </a:rPr>
              <a:t>自适应测评方式</a:t>
            </a:r>
            <a:endParaRPr lang="en-US" altLang="zh-CN" sz="2400" b="1" dirty="0">
              <a:solidFill>
                <a:srgbClr val="0070C0"/>
              </a:solidFill>
              <a:latin typeface="微软雅黑" panose="020B0503020204020204" pitchFamily="34" charset="-122"/>
              <a:ea typeface="微软雅黑" panose="020B0503020204020204" pitchFamily="34" charset="-122"/>
            </a:endParaRPr>
          </a:p>
          <a:p>
            <a:pPr>
              <a:lnSpc>
                <a:spcPct val="120000"/>
              </a:lnSpc>
              <a:buClr>
                <a:schemeClr val="accent5"/>
              </a:buClr>
              <a:buSzPct val="80000"/>
              <a:buFont typeface="Wingdings" panose="05000000000000000000" pitchFamily="2" charset="2"/>
              <a:buChar char="n"/>
              <a:defRPr/>
            </a:pPr>
            <a:r>
              <a:rPr lang="zh-CN" altLang="en-US" sz="2000" dirty="0">
                <a:solidFill>
                  <a:schemeClr val="tx1">
                    <a:lumMod val="85000"/>
                    <a:lumOff val="15000"/>
                  </a:schemeClr>
                </a:solidFill>
                <a:latin typeface="Times New Roman" panose="02020603050405020304" pitchFamily="18" charset="0"/>
                <a:ea typeface="微软雅黑" panose="020B0503020204020204" pitchFamily="34" charset="-122"/>
              </a:rPr>
              <a:t>基于学生上一题及之前测评题上的作答情况，采用大数据及人工智能技术自适应选择下一道测评习题</a:t>
            </a:r>
            <a:endParaRPr lang="en-US" altLang="zh-CN" sz="2000" dirty="0">
              <a:solidFill>
                <a:schemeClr val="tx1">
                  <a:lumMod val="85000"/>
                  <a:lumOff val="15000"/>
                </a:schemeClr>
              </a:solidFill>
              <a:latin typeface="Times New Roman" panose="02020603050405020304" pitchFamily="18" charset="0"/>
              <a:ea typeface="微软雅黑" panose="020B0503020204020204" pitchFamily="34" charset="-122"/>
            </a:endParaRPr>
          </a:p>
          <a:p>
            <a:pPr>
              <a:lnSpc>
                <a:spcPct val="120000"/>
              </a:lnSpc>
              <a:buClr>
                <a:schemeClr val="accent5"/>
              </a:buClr>
              <a:buSzPct val="80000"/>
              <a:buFont typeface="Wingdings" panose="05000000000000000000" pitchFamily="2" charset="2"/>
              <a:buChar char="n"/>
              <a:defRPr/>
            </a:pPr>
            <a:r>
              <a:rPr lang="zh-CN" altLang="en-US" sz="2000" dirty="0">
                <a:solidFill>
                  <a:schemeClr val="tx1">
                    <a:lumMod val="85000"/>
                    <a:lumOff val="15000"/>
                  </a:schemeClr>
                </a:solidFill>
                <a:latin typeface="Times New Roman" panose="02020603050405020304" pitchFamily="18" charset="0"/>
                <a:ea typeface="微软雅黑" panose="020B0503020204020204" pitchFamily="34" charset="-122"/>
              </a:rPr>
              <a:t>每个人最终形成一套个性化的测评题集</a:t>
            </a:r>
            <a:endParaRPr lang="en-US" altLang="zh-CN" sz="2000" dirty="0">
              <a:solidFill>
                <a:schemeClr val="tx1">
                  <a:lumMod val="85000"/>
                  <a:lumOff val="15000"/>
                </a:schemeClr>
              </a:solidFill>
              <a:latin typeface="Times New Roman" panose="02020603050405020304" pitchFamily="18" charset="0"/>
              <a:ea typeface="微软雅黑" panose="020B0503020204020204" pitchFamily="34" charset="-122"/>
            </a:endParaRPr>
          </a:p>
          <a:p>
            <a:pPr>
              <a:lnSpc>
                <a:spcPct val="120000"/>
              </a:lnSpc>
              <a:buClr>
                <a:schemeClr val="accent5"/>
              </a:buClr>
              <a:buSzPct val="80000"/>
              <a:buFont typeface="Wingdings" panose="05000000000000000000" pitchFamily="2" charset="2"/>
              <a:buChar char="n"/>
              <a:defRPr/>
            </a:pPr>
            <a:r>
              <a:rPr lang="zh-CN" altLang="en-US" sz="2000" dirty="0">
                <a:solidFill>
                  <a:schemeClr val="tx1">
                    <a:lumMod val="85000"/>
                    <a:lumOff val="15000"/>
                  </a:schemeClr>
                </a:solidFill>
                <a:latin typeface="Times New Roman" panose="02020603050405020304" pitchFamily="18" charset="0"/>
                <a:ea typeface="微软雅黑" panose="020B0503020204020204" pitchFamily="34" charset="-122"/>
              </a:rPr>
              <a:t>高效：仅少量的题可测评出学生能力</a:t>
            </a:r>
            <a:endParaRPr lang="en-US" altLang="zh-CN" sz="2000" dirty="0">
              <a:solidFill>
                <a:schemeClr val="tx1">
                  <a:lumMod val="85000"/>
                  <a:lumOff val="15000"/>
                </a:schemeClr>
              </a:solidFill>
              <a:latin typeface="Times New Roman" panose="02020603050405020304" pitchFamily="18" charset="0"/>
              <a:ea typeface="微软雅黑" panose="020B0503020204020204" pitchFamily="34" charset="-122"/>
            </a:endParaRPr>
          </a:p>
        </p:txBody>
      </p:sp>
      <p:sp>
        <p:nvSpPr>
          <p:cNvPr id="11" name="矩形 10">
            <a:extLst>
              <a:ext uri="{FF2B5EF4-FFF2-40B4-BE49-F238E27FC236}">
                <a16:creationId xmlns:a16="http://schemas.microsoft.com/office/drawing/2014/main" id="{04482E6B-7475-493F-B150-56C0474EBDBC}"/>
              </a:ext>
            </a:extLst>
          </p:cNvPr>
          <p:cNvSpPr>
            <a:spLocks noChangeArrowheads="1"/>
          </p:cNvSpPr>
          <p:nvPr/>
        </p:nvSpPr>
        <p:spPr bwMode="auto">
          <a:xfrm>
            <a:off x="479385" y="1297295"/>
            <a:ext cx="10047157" cy="97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a:lnSpc>
                <a:spcPct val="120000"/>
              </a:lnSpc>
              <a:buClr>
                <a:schemeClr val="accent5"/>
              </a:buClr>
              <a:buSzPct val="80000"/>
              <a:buFont typeface="Wingdings" panose="05000000000000000000" pitchFamily="2" charset="2"/>
              <a:buChar char="n"/>
              <a:defRPr/>
            </a:pPr>
            <a:r>
              <a:rPr lang="zh-CN" altLang="en-US" sz="2400" b="1" dirty="0">
                <a:solidFill>
                  <a:srgbClr val="000000"/>
                </a:solidFill>
                <a:latin typeface="微软雅黑" panose="020B0503020204020204" pitchFamily="34" charset="-122"/>
                <a:ea typeface="微软雅黑" panose="020B0503020204020204" pitchFamily="34" charset="-122"/>
              </a:rPr>
              <a:t>传统的测评方式</a:t>
            </a:r>
            <a:r>
              <a:rPr lang="zh-CN" altLang="en-US" sz="2000" dirty="0">
                <a:solidFill>
                  <a:schemeClr val="tx1">
                    <a:lumMod val="85000"/>
                    <a:lumOff val="15000"/>
                  </a:schemeClr>
                </a:solidFill>
                <a:latin typeface="Times New Roman" panose="02020603050405020304" pitchFamily="18" charset="0"/>
                <a:ea typeface="微软雅黑" panose="020B0503020204020204" pitchFamily="34" charset="-122"/>
              </a:rPr>
              <a:t>：一张考试卷（纸质或电子），所有人相同的测评题集</a:t>
            </a:r>
            <a:endParaRPr lang="en-US" altLang="zh-CN" sz="2000" dirty="0">
              <a:solidFill>
                <a:schemeClr val="tx1">
                  <a:lumMod val="85000"/>
                  <a:lumOff val="15000"/>
                </a:schemeClr>
              </a:solidFill>
              <a:latin typeface="Times New Roman" panose="02020603050405020304" pitchFamily="18" charset="0"/>
              <a:ea typeface="微软雅黑" panose="020B0503020204020204" pitchFamily="34" charset="-122"/>
            </a:endParaRPr>
          </a:p>
          <a:p>
            <a:pPr marL="0" indent="0">
              <a:lnSpc>
                <a:spcPct val="120000"/>
              </a:lnSpc>
              <a:buClr>
                <a:schemeClr val="accent5"/>
              </a:buClr>
              <a:buSzPct val="80000"/>
              <a:buNone/>
              <a:defRPr/>
            </a:pPr>
            <a:endParaRPr lang="en-US" altLang="zh-CN" sz="2000" dirty="0">
              <a:solidFill>
                <a:schemeClr val="tx1">
                  <a:lumMod val="85000"/>
                  <a:lumOff val="15000"/>
                </a:schemeClr>
              </a:solidFill>
              <a:latin typeface="Times New Roman" panose="02020603050405020304" pitchFamily="18" charset="0"/>
              <a:ea typeface="微软雅黑" panose="020B0503020204020204" pitchFamily="34" charset="-122"/>
            </a:endParaRPr>
          </a:p>
        </p:txBody>
      </p:sp>
      <p:grpSp>
        <p:nvGrpSpPr>
          <p:cNvPr id="16" name="组合 15">
            <a:extLst>
              <a:ext uri="{FF2B5EF4-FFF2-40B4-BE49-F238E27FC236}">
                <a16:creationId xmlns:a16="http://schemas.microsoft.com/office/drawing/2014/main" id="{2B5EAF37-F77D-46AF-BB52-9C29DAF9B1E8}"/>
              </a:ext>
            </a:extLst>
          </p:cNvPr>
          <p:cNvGrpSpPr/>
          <p:nvPr/>
        </p:nvGrpSpPr>
        <p:grpSpPr>
          <a:xfrm>
            <a:off x="2407446" y="3749174"/>
            <a:ext cx="7286774" cy="3038983"/>
            <a:chOff x="5966460" y="2923719"/>
            <a:chExt cx="6225540" cy="2283246"/>
          </a:xfrm>
        </p:grpSpPr>
        <p:pic>
          <p:nvPicPr>
            <p:cNvPr id="17" name="图片 16">
              <a:extLst>
                <a:ext uri="{FF2B5EF4-FFF2-40B4-BE49-F238E27FC236}">
                  <a16:creationId xmlns:a16="http://schemas.microsoft.com/office/drawing/2014/main" id="{C949242B-ECE9-4A0C-AA4A-273F0967554F}"/>
                </a:ext>
              </a:extLst>
            </p:cNvPr>
            <p:cNvPicPr>
              <a:picLocks noChangeAspect="1"/>
            </p:cNvPicPr>
            <p:nvPr/>
          </p:nvPicPr>
          <p:blipFill>
            <a:blip r:embed="rId2"/>
            <a:stretch>
              <a:fillRect/>
            </a:stretch>
          </p:blipFill>
          <p:spPr>
            <a:xfrm>
              <a:off x="5966460" y="2923719"/>
              <a:ext cx="5974275" cy="2283246"/>
            </a:xfrm>
            <a:prstGeom prst="rect">
              <a:avLst/>
            </a:prstGeom>
          </p:spPr>
        </p:pic>
        <p:sp>
          <p:nvSpPr>
            <p:cNvPr id="18" name="矩形 17">
              <a:extLst>
                <a:ext uri="{FF2B5EF4-FFF2-40B4-BE49-F238E27FC236}">
                  <a16:creationId xmlns:a16="http://schemas.microsoft.com/office/drawing/2014/main" id="{9F8B47CA-5867-41C8-8F3D-0598C624F7E8}"/>
                </a:ext>
              </a:extLst>
            </p:cNvPr>
            <p:cNvSpPr/>
            <p:nvPr/>
          </p:nvSpPr>
          <p:spPr>
            <a:xfrm>
              <a:off x="10135650" y="3461540"/>
              <a:ext cx="1694404" cy="6887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9" name="文本框 18">
              <a:extLst>
                <a:ext uri="{FF2B5EF4-FFF2-40B4-BE49-F238E27FC236}">
                  <a16:creationId xmlns:a16="http://schemas.microsoft.com/office/drawing/2014/main" id="{0AD0367A-1BBD-4B74-AD80-3EAC0BE205E5}"/>
                </a:ext>
              </a:extLst>
            </p:cNvPr>
            <p:cNvSpPr txBox="1"/>
            <p:nvPr/>
          </p:nvSpPr>
          <p:spPr>
            <a:xfrm>
              <a:off x="10058472" y="3149741"/>
              <a:ext cx="2133528" cy="369332"/>
            </a:xfrm>
            <a:prstGeom prst="rect">
              <a:avLst/>
            </a:prstGeom>
            <a:noFill/>
          </p:spPr>
          <p:txBody>
            <a:bodyPr wrap="square" rtlCol="0">
              <a:spAutoFit/>
            </a:bodyPr>
            <a:lstStyle/>
            <a:p>
              <a:r>
                <a:rPr lang="zh-CN" altLang="en-US" dirty="0"/>
                <a:t>个性化的测评题集</a:t>
              </a:r>
            </a:p>
          </p:txBody>
        </p:sp>
      </p:grpSp>
    </p:spTree>
    <p:extLst>
      <p:ext uri="{BB962C8B-B14F-4D97-AF65-F5344CB8AC3E}">
        <p14:creationId xmlns:p14="http://schemas.microsoft.com/office/powerpoint/2010/main" val="3944175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custDataLst>
              <p:tags r:id="rId2"/>
            </p:custDataLst>
          </p:nvPr>
        </p:nvSpPr>
        <p:spPr>
          <a:xfrm>
            <a:off x="405212" y="129137"/>
            <a:ext cx="6903751" cy="914601"/>
          </a:xfrm>
          <a:prstGeom prst="rect">
            <a:avLst/>
          </a:prstGeom>
          <a:noFill/>
        </p:spPr>
        <p:txBody>
          <a:bodyPr wrap="square" rtlCol="0" anchor="ctr" anchorCtr="0">
            <a:normAutofit/>
          </a:bodyPr>
          <a:lstStyle/>
          <a:p>
            <a:pPr marL="0" indent="0" algn="l">
              <a:lnSpc>
                <a:spcPct val="100000"/>
              </a:lnSpc>
              <a:spcBef>
                <a:spcPts val="0"/>
              </a:spcBef>
              <a:spcAft>
                <a:spcPts val="0"/>
              </a:spcAft>
              <a:buSzPct val="100000"/>
            </a:pPr>
            <a:r>
              <a:rPr lang="zh-CN" altLang="en-US" sz="3600" b="1" dirty="0">
                <a:latin typeface="Calibri Light" panose="020F0302020204030204" charset="0"/>
                <a:ea typeface="+mn-ea"/>
                <a:cs typeface="+mn-ea"/>
              </a:rPr>
              <a:t>基于贝叶斯网络的</a:t>
            </a:r>
            <a:r>
              <a:rPr lang="en-US" altLang="zh-CN" sz="3600" b="1" dirty="0">
                <a:latin typeface="Calibri Light" panose="020F0302020204030204" charset="0"/>
                <a:ea typeface="+mn-ea"/>
                <a:cs typeface="+mn-ea"/>
              </a:rPr>
              <a:t>CAT</a:t>
            </a:r>
            <a:r>
              <a:rPr lang="zh-CN" altLang="en-US" sz="3600" b="1" dirty="0">
                <a:latin typeface="Calibri Light" panose="020F0302020204030204" charset="0"/>
                <a:ea typeface="+mn-ea"/>
                <a:cs typeface="+mn-ea"/>
              </a:rPr>
              <a:t>方法</a:t>
            </a:r>
          </a:p>
        </p:txBody>
      </p:sp>
      <p:pic>
        <p:nvPicPr>
          <p:cNvPr id="54" name="图片 53"/>
          <p:cNvPicPr/>
          <p:nvPr/>
        </p:nvPicPr>
        <p:blipFill>
          <a:blip r:embed="rId5"/>
          <a:stretch>
            <a:fillRect/>
          </a:stretch>
        </p:blipFill>
        <p:spPr>
          <a:xfrm>
            <a:off x="405212" y="840422"/>
            <a:ext cx="8845468" cy="5606098"/>
          </a:xfrm>
          <a:prstGeom prst="rect">
            <a:avLst/>
          </a:prstGeom>
        </p:spPr>
      </p:pic>
      <p:sp>
        <p:nvSpPr>
          <p:cNvPr id="4" name="文本框 3"/>
          <p:cNvSpPr txBox="1"/>
          <p:nvPr/>
        </p:nvSpPr>
        <p:spPr>
          <a:xfrm>
            <a:off x="9316668" y="3135355"/>
            <a:ext cx="2788920" cy="1754326"/>
          </a:xfrm>
          <a:prstGeom prst="rect">
            <a:avLst/>
          </a:prstGeom>
          <a:noFill/>
        </p:spPr>
        <p:txBody>
          <a:bodyPr wrap="square" rtlCol="0">
            <a:spAutoFit/>
          </a:bodyPr>
          <a:lstStyle/>
          <a:p>
            <a:r>
              <a:rPr lang="zh-CN" altLang="en-US" dirty="0">
                <a:latin typeface="+mn-ea"/>
              </a:rPr>
              <a:t>题库共</a:t>
            </a:r>
            <a:r>
              <a:rPr lang="en-US" altLang="zh-CN" dirty="0">
                <a:latin typeface="+mn-ea"/>
              </a:rPr>
              <a:t>63</a:t>
            </a:r>
            <a:r>
              <a:rPr lang="zh-CN" altLang="en-US" dirty="0">
                <a:latin typeface="+mn-ea"/>
              </a:rPr>
              <a:t>道题，题目以</a:t>
            </a:r>
            <a:r>
              <a:rPr lang="en-US" altLang="zh-CN" dirty="0">
                <a:latin typeface="+mn-ea"/>
              </a:rPr>
              <a:t>0,1</a:t>
            </a:r>
            <a:r>
              <a:rPr lang="zh-CN" altLang="en-US" dirty="0">
                <a:latin typeface="+mn-ea"/>
              </a:rPr>
              <a:t>计分，共</a:t>
            </a:r>
            <a:r>
              <a:rPr lang="en-US" altLang="zh-CN" dirty="0">
                <a:latin typeface="+mn-ea"/>
              </a:rPr>
              <a:t>7</a:t>
            </a:r>
            <a:r>
              <a:rPr lang="zh-CN" altLang="en-US" dirty="0">
                <a:latin typeface="+mn-ea"/>
              </a:rPr>
              <a:t>个</a:t>
            </a:r>
            <a:r>
              <a:rPr lang="en-US" altLang="zh-CN" dirty="0">
                <a:latin typeface="+mn-ea"/>
              </a:rPr>
              <a:t>skill</a:t>
            </a:r>
            <a:r>
              <a:rPr lang="zh-CN" altLang="en-US" dirty="0">
                <a:latin typeface="+mn-ea"/>
              </a:rPr>
              <a:t>，左图的红色部分对应这</a:t>
            </a:r>
            <a:r>
              <a:rPr lang="en-US" altLang="zh-CN" dirty="0">
                <a:latin typeface="+mn-ea"/>
              </a:rPr>
              <a:t>7</a:t>
            </a:r>
            <a:r>
              <a:rPr lang="zh-CN" altLang="en-US" dirty="0">
                <a:latin typeface="+mn-ea"/>
              </a:rPr>
              <a:t>个</a:t>
            </a:r>
            <a:r>
              <a:rPr lang="en-US" altLang="zh-CN" dirty="0">
                <a:latin typeface="+mn-ea"/>
              </a:rPr>
              <a:t>skill</a:t>
            </a:r>
            <a:r>
              <a:rPr lang="zh-CN" altLang="en-US" dirty="0">
                <a:latin typeface="+mn-ea"/>
              </a:rPr>
              <a:t>，黄色的表示试题，每道题所考察的</a:t>
            </a:r>
            <a:r>
              <a:rPr lang="en-US" altLang="zh-CN" dirty="0">
                <a:latin typeface="+mn-ea"/>
              </a:rPr>
              <a:t>skill</a:t>
            </a:r>
            <a:r>
              <a:rPr lang="zh-CN" altLang="en-US" dirty="0">
                <a:latin typeface="+mn-ea"/>
              </a:rPr>
              <a:t>用箭头表示</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2302" y="402610"/>
            <a:ext cx="6329361" cy="707886"/>
          </a:xfrm>
          <a:prstGeom prst="rect">
            <a:avLst/>
          </a:prstGeom>
        </p:spPr>
        <p:txBody>
          <a:bodyPr wrap="none">
            <a:spAutoFit/>
          </a:bodyPr>
          <a:lstStyle/>
          <a:p>
            <a:r>
              <a:rPr lang="zh-CN" altLang="en-US" sz="4000" b="1" dirty="0"/>
              <a:t>基于贝叶斯网络的</a:t>
            </a:r>
            <a:r>
              <a:rPr lang="en-US" altLang="zh-CN" sz="4000" b="1" dirty="0"/>
              <a:t>CAT</a:t>
            </a:r>
            <a:r>
              <a:rPr lang="zh-CN" altLang="en-US" sz="4000" b="1" dirty="0"/>
              <a:t>方法</a:t>
            </a:r>
            <a:endParaRPr lang="zh-CN" altLang="zh-CN" sz="4000" b="1" dirty="0"/>
          </a:p>
        </p:txBody>
      </p:sp>
      <p:pic>
        <p:nvPicPr>
          <p:cNvPr id="9" name="图片 8"/>
          <p:cNvPicPr>
            <a:picLocks noChangeAspect="1"/>
          </p:cNvPicPr>
          <p:nvPr/>
        </p:nvPicPr>
        <p:blipFill>
          <a:blip r:embed="rId3"/>
          <a:stretch>
            <a:fillRect/>
          </a:stretch>
        </p:blipFill>
        <p:spPr>
          <a:xfrm>
            <a:off x="482302" y="1110496"/>
            <a:ext cx="8798858" cy="550079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2302" y="402610"/>
            <a:ext cx="8024376" cy="646331"/>
          </a:xfrm>
          <a:prstGeom prst="rect">
            <a:avLst/>
          </a:prstGeom>
        </p:spPr>
        <p:txBody>
          <a:bodyPr wrap="none">
            <a:spAutoFit/>
          </a:bodyPr>
          <a:lstStyle/>
          <a:p>
            <a:r>
              <a:rPr lang="zh-CN" altLang="en-US" sz="3600" b="1" dirty="0"/>
              <a:t>业界代表性企业所使用的</a:t>
            </a:r>
            <a:r>
              <a:rPr lang="en-US" altLang="zh-CN" sz="3600" b="1" dirty="0"/>
              <a:t>CAT</a:t>
            </a:r>
            <a:r>
              <a:rPr lang="zh-CN" altLang="en-US" sz="3600" b="1" dirty="0"/>
              <a:t>方法分析</a:t>
            </a:r>
            <a:endParaRPr lang="zh-CN" altLang="zh-CN" sz="3600" b="1" dirty="0"/>
          </a:p>
        </p:txBody>
      </p:sp>
      <p:sp>
        <p:nvSpPr>
          <p:cNvPr id="3" name="文本框 2"/>
          <p:cNvSpPr txBox="1"/>
          <p:nvPr/>
        </p:nvSpPr>
        <p:spPr>
          <a:xfrm>
            <a:off x="604433" y="1348353"/>
            <a:ext cx="10306373" cy="646331"/>
          </a:xfrm>
          <a:prstGeom prst="rect">
            <a:avLst/>
          </a:prstGeom>
          <a:noFill/>
        </p:spPr>
        <p:txBody>
          <a:bodyPr wrap="square" rtlCol="0">
            <a:spAutoFit/>
          </a:bodyPr>
          <a:lstStyle/>
          <a:p>
            <a:r>
              <a:rPr lang="en-US" altLang="zh-CN" dirty="0">
                <a:latin typeface="+mn-ea"/>
              </a:rPr>
              <a:t>ALEKS:</a:t>
            </a:r>
            <a:r>
              <a:rPr lang="zh-CN" altLang="en-US" dirty="0">
                <a:latin typeface="+mn-ea"/>
              </a:rPr>
              <a:t>基于知识空间理论的</a:t>
            </a:r>
            <a:r>
              <a:rPr lang="en-US" altLang="zh-CN" dirty="0">
                <a:latin typeface="+mn-ea"/>
              </a:rPr>
              <a:t>CAT</a:t>
            </a:r>
            <a:r>
              <a:rPr lang="zh-CN" altLang="en-US" dirty="0">
                <a:latin typeface="+mn-ea"/>
              </a:rPr>
              <a:t>方法，知识域为</a:t>
            </a:r>
            <a:r>
              <a:rPr lang="en-US" altLang="zh-CN" dirty="0">
                <a:latin typeface="+mn-ea"/>
              </a:rPr>
              <a:t>20-30</a:t>
            </a:r>
            <a:r>
              <a:rPr lang="zh-CN" altLang="en-US" dirty="0">
                <a:latin typeface="+mn-ea"/>
              </a:rPr>
              <a:t>个开放式问题（答案为数学表达式、化学方程式等）即可覆盖数百个知识点</a:t>
            </a:r>
            <a:endParaRPr lang="en-US" altLang="zh-CN" dirty="0">
              <a:latin typeface="+mn-ea"/>
            </a:endParaRPr>
          </a:p>
        </p:txBody>
      </p:sp>
      <p:sp>
        <p:nvSpPr>
          <p:cNvPr id="5" name="文本框 4"/>
          <p:cNvSpPr txBox="1"/>
          <p:nvPr/>
        </p:nvSpPr>
        <p:spPr>
          <a:xfrm>
            <a:off x="604432" y="2294096"/>
            <a:ext cx="10306373" cy="646331"/>
          </a:xfrm>
          <a:prstGeom prst="rect">
            <a:avLst/>
          </a:prstGeom>
          <a:noFill/>
        </p:spPr>
        <p:txBody>
          <a:bodyPr wrap="square" rtlCol="0">
            <a:spAutoFit/>
          </a:bodyPr>
          <a:lstStyle/>
          <a:p>
            <a:r>
              <a:rPr lang="en-US" altLang="zh-CN" dirty="0" err="1">
                <a:latin typeface="+mn-ea"/>
              </a:rPr>
              <a:t>Knewton</a:t>
            </a:r>
            <a:r>
              <a:rPr lang="en-US" altLang="zh-CN" dirty="0">
                <a:latin typeface="+mn-ea"/>
              </a:rPr>
              <a:t>:</a:t>
            </a:r>
            <a:r>
              <a:rPr lang="zh-CN" altLang="en-US" dirty="0">
                <a:latin typeface="+mn-ea"/>
              </a:rPr>
              <a:t>基于</a:t>
            </a:r>
            <a:r>
              <a:rPr lang="en-US" altLang="zh-CN" dirty="0">
                <a:latin typeface="+mn-ea"/>
              </a:rPr>
              <a:t>IRT</a:t>
            </a:r>
            <a:r>
              <a:rPr lang="zh-CN" altLang="en-US" dirty="0">
                <a:latin typeface="+mn-ea"/>
              </a:rPr>
              <a:t>的框架，但是其考虑了点之间的额关系，所以用贝叶斯的方法估计参数，以及采用贝叶斯网络</a:t>
            </a:r>
            <a:r>
              <a:rPr lang="en-US" altLang="zh-CN" dirty="0">
                <a:latin typeface="+mn-ea"/>
              </a:rPr>
              <a:t>CAT</a:t>
            </a:r>
            <a:r>
              <a:rPr lang="zh-CN" altLang="en-US" dirty="0">
                <a:latin typeface="+mn-ea"/>
              </a:rPr>
              <a:t>方法进行自适应测试</a:t>
            </a:r>
            <a:endParaRPr lang="en-US" altLang="zh-CN" dirty="0">
              <a:latin typeface="+mn-ea"/>
            </a:endParaRPr>
          </a:p>
        </p:txBody>
      </p:sp>
      <p:sp>
        <p:nvSpPr>
          <p:cNvPr id="6" name="文本框 5"/>
          <p:cNvSpPr txBox="1"/>
          <p:nvPr/>
        </p:nvSpPr>
        <p:spPr>
          <a:xfrm>
            <a:off x="604432" y="3429000"/>
            <a:ext cx="10306373" cy="646331"/>
          </a:xfrm>
          <a:prstGeom prst="rect">
            <a:avLst/>
          </a:prstGeom>
          <a:noFill/>
        </p:spPr>
        <p:txBody>
          <a:bodyPr wrap="square" rtlCol="0">
            <a:spAutoFit/>
          </a:bodyPr>
          <a:lstStyle/>
          <a:p>
            <a:r>
              <a:rPr lang="zh-CN" altLang="en-US" dirty="0">
                <a:latin typeface="+mn-ea"/>
              </a:rPr>
              <a:t>松鼠</a:t>
            </a:r>
            <a:r>
              <a:rPr lang="en-US" altLang="zh-CN" dirty="0">
                <a:latin typeface="+mn-ea"/>
              </a:rPr>
              <a:t>AI:</a:t>
            </a:r>
            <a:r>
              <a:rPr lang="zh-CN" altLang="en-US" dirty="0">
                <a:latin typeface="+mn-ea"/>
              </a:rPr>
              <a:t>基于</a:t>
            </a:r>
            <a:r>
              <a:rPr lang="en-US" altLang="zh-CN" dirty="0">
                <a:latin typeface="+mn-ea"/>
              </a:rPr>
              <a:t>IRT</a:t>
            </a:r>
            <a:r>
              <a:rPr lang="zh-CN" altLang="en-US" dirty="0">
                <a:latin typeface="+mn-ea"/>
              </a:rPr>
              <a:t>的框架，但是其考虑了点之间的关系，所以用贝叶斯的方法估计参数，以及采用贝叶斯网络</a:t>
            </a:r>
            <a:r>
              <a:rPr lang="en-US" altLang="zh-CN" dirty="0">
                <a:latin typeface="+mn-ea"/>
              </a:rPr>
              <a:t>CAT</a:t>
            </a:r>
            <a:r>
              <a:rPr lang="zh-CN" altLang="en-US" dirty="0">
                <a:latin typeface="+mn-ea"/>
              </a:rPr>
              <a:t>方法进行自适应测试</a:t>
            </a:r>
            <a:endParaRPr lang="en-US" altLang="zh-CN" dirty="0">
              <a:latin typeface="+mn-ea"/>
            </a:endParaRPr>
          </a:p>
        </p:txBody>
      </p:sp>
    </p:spTree>
    <p:extLst>
      <p:ext uri="{BB962C8B-B14F-4D97-AF65-F5344CB8AC3E}">
        <p14:creationId xmlns:p14="http://schemas.microsoft.com/office/powerpoint/2010/main" val="208085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88" y="55114"/>
            <a:ext cx="1107996" cy="369332"/>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教育背景</a:t>
            </a:r>
          </a:p>
        </p:txBody>
      </p:sp>
      <p:sp>
        <p:nvSpPr>
          <p:cNvPr id="25" name="矩形 24"/>
          <p:cNvSpPr/>
          <p:nvPr/>
        </p:nvSpPr>
        <p:spPr>
          <a:xfrm>
            <a:off x="482301" y="246919"/>
            <a:ext cx="4801314" cy="646331"/>
          </a:xfrm>
          <a:prstGeom prst="rect">
            <a:avLst/>
          </a:prstGeom>
        </p:spPr>
        <p:txBody>
          <a:bodyPr wrap="none">
            <a:spAutoFit/>
          </a:bodyPr>
          <a:lstStyle/>
          <a:p>
            <a:r>
              <a:rPr lang="zh-CN" altLang="en-US" sz="3600" dirty="0">
                <a:latin typeface="微软雅黑" panose="020B0503020204020204" pitchFamily="34" charset="-122"/>
                <a:ea typeface="微软雅黑" panose="020B0503020204020204" pitchFamily="34" charset="-122"/>
              </a:rPr>
              <a:t>计算机自适应工作原理</a:t>
            </a:r>
            <a:endParaRPr lang="zh-CN" altLang="zh-CN" sz="3600" dirty="0">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941478F8-3088-420E-9530-AA8567ACB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616" y="999706"/>
            <a:ext cx="9690673" cy="5699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8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E1501F5-C27A-453C-807F-F40A8D20CCA4}"/>
              </a:ext>
            </a:extLst>
          </p:cNvPr>
          <p:cNvSpPr>
            <a:spLocks noGrp="1"/>
          </p:cNvSpPr>
          <p:nvPr>
            <p:ph type="title"/>
          </p:nvPr>
        </p:nvSpPr>
        <p:spPr>
          <a:xfrm>
            <a:off x="560407" y="307252"/>
            <a:ext cx="10515600" cy="827067"/>
          </a:xfrm>
        </p:spPr>
        <p:txBody>
          <a:bodyPr>
            <a:normAutofit/>
          </a:bodyPr>
          <a:lstStyle/>
          <a:p>
            <a:pPr algn="just" latinLnBrk="1"/>
            <a:r>
              <a:rPr lang="zh-CN" altLang="en-US" sz="3600" b="0" i="0" dirty="0">
                <a:solidFill>
                  <a:srgbClr val="222222"/>
                </a:solidFill>
                <a:effectLst/>
                <a:latin typeface="微软雅黑" panose="020B0503020204020204" pitchFamily="34" charset="-122"/>
                <a:ea typeface="微软雅黑" panose="020B0503020204020204" pitchFamily="34" charset="-122"/>
              </a:rPr>
              <a:t>计算机自适应测验的流程步骤</a:t>
            </a:r>
            <a:endParaRPr lang="zh-CN" altLang="en-US" sz="3600" dirty="0">
              <a:latin typeface="微软雅黑" panose="020B0503020204020204" pitchFamily="34" charset="-122"/>
              <a:ea typeface="微软雅黑" panose="020B0503020204020204" pitchFamily="34" charset="-122"/>
            </a:endParaRPr>
          </a:p>
        </p:txBody>
      </p:sp>
      <p:pic>
        <p:nvPicPr>
          <p:cNvPr id="8" name="图片 1">
            <a:extLst>
              <a:ext uri="{FF2B5EF4-FFF2-40B4-BE49-F238E27FC236}">
                <a16:creationId xmlns:a16="http://schemas.microsoft.com/office/drawing/2014/main" id="{78D32355-2115-4539-B8F3-16AFEA4369F3}"/>
              </a:ext>
            </a:extLst>
          </p:cNvPr>
          <p:cNvPicPr/>
          <p:nvPr/>
        </p:nvPicPr>
        <p:blipFill>
          <a:blip r:embed="rId3">
            <a:extLst>
              <a:ext uri="{28A0092B-C50C-407E-A947-70E740481C1C}">
                <a14:useLocalDpi xmlns:a14="http://schemas.microsoft.com/office/drawing/2010/main" val="0"/>
              </a:ext>
            </a:extLst>
          </a:blip>
          <a:stretch>
            <a:fillRect/>
          </a:stretch>
        </p:blipFill>
        <p:spPr>
          <a:xfrm>
            <a:off x="680239" y="2053984"/>
            <a:ext cx="5164380" cy="3526684"/>
          </a:xfrm>
          <a:prstGeom prst="rect">
            <a:avLst/>
          </a:prstGeom>
        </p:spPr>
      </p:pic>
      <p:pic>
        <p:nvPicPr>
          <p:cNvPr id="2052" name="Picture 4">
            <a:extLst>
              <a:ext uri="{FF2B5EF4-FFF2-40B4-BE49-F238E27FC236}">
                <a16:creationId xmlns:a16="http://schemas.microsoft.com/office/drawing/2014/main" id="{35EA5634-C58F-4FFF-9E23-5E71CD23C2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2031" y="1231740"/>
            <a:ext cx="405765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49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88" y="55114"/>
            <a:ext cx="1107996" cy="369332"/>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教育背景</a:t>
            </a:r>
          </a:p>
        </p:txBody>
      </p:sp>
      <p:sp>
        <p:nvSpPr>
          <p:cNvPr id="25" name="矩形 24"/>
          <p:cNvSpPr/>
          <p:nvPr/>
        </p:nvSpPr>
        <p:spPr>
          <a:xfrm>
            <a:off x="482301" y="246919"/>
            <a:ext cx="3867084" cy="646331"/>
          </a:xfrm>
          <a:prstGeom prst="rect">
            <a:avLst/>
          </a:prstGeom>
        </p:spPr>
        <p:txBody>
          <a:bodyPr wrap="none">
            <a:spAutoFit/>
          </a:bodyPr>
          <a:lstStyle/>
          <a:p>
            <a:r>
              <a:rPr lang="en-US" altLang="zh-CN" sz="3600" dirty="0">
                <a:latin typeface="微软雅黑" panose="020B0503020204020204" pitchFamily="34" charset="-122"/>
                <a:ea typeface="微软雅黑" panose="020B0503020204020204" pitchFamily="34" charset="-122"/>
              </a:rPr>
              <a:t>CAT</a:t>
            </a:r>
            <a:r>
              <a:rPr lang="zh-CN" altLang="en-US" sz="3600" dirty="0">
                <a:latin typeface="微软雅黑" panose="020B0503020204020204" pitchFamily="34" charset="-122"/>
                <a:ea typeface="微软雅黑" panose="020B0503020204020204" pitchFamily="34" charset="-122"/>
              </a:rPr>
              <a:t>关键解决问题</a:t>
            </a:r>
            <a:endParaRPr lang="zh-CN" altLang="zh-CN" sz="3600" dirty="0">
              <a:latin typeface="微软雅黑" panose="020B0503020204020204" pitchFamily="34" charset="-122"/>
              <a:ea typeface="微软雅黑" panose="020B0503020204020204" pitchFamily="34" charset="-122"/>
            </a:endParaRPr>
          </a:p>
        </p:txBody>
      </p:sp>
      <p:sp>
        <p:nvSpPr>
          <p:cNvPr id="39" name="Rounded Rectangle 8"/>
          <p:cNvSpPr>
            <a:spLocks noChangeArrowheads="1"/>
          </p:cNvSpPr>
          <p:nvPr/>
        </p:nvSpPr>
        <p:spPr bwMode="auto">
          <a:xfrm>
            <a:off x="509608" y="1085055"/>
            <a:ext cx="10751185" cy="4956930"/>
          </a:xfrm>
          <a:prstGeom prst="roundRect">
            <a:avLst>
              <a:gd name="adj" fmla="val 3789"/>
            </a:avLst>
          </a:prstGeom>
          <a:noFill/>
          <a:ln w="28575">
            <a:solidFill>
              <a:srgbClr val="00037F"/>
            </a:solidFill>
            <a:round/>
          </a:ln>
        </p:spPr>
        <p:txBody>
          <a:bodyPr wrap="none"/>
          <a:lstStyle>
            <a:lvl1pPr defTabSz="457200">
              <a:lnSpc>
                <a:spcPct val="90000"/>
              </a:lnSpc>
              <a:spcBef>
                <a:spcPts val="1000"/>
              </a:spcBef>
              <a:buFont typeface="ZapfDingbatsITC"/>
              <a:buChar char="❖"/>
              <a:defRPr sz="2800">
                <a:solidFill>
                  <a:schemeClr val="tx1"/>
                </a:solidFill>
                <a:latin typeface="黑体" panose="02010609060101010101" charset="-122"/>
                <a:ea typeface="黑体" panose="02010609060101010101" charset="-122"/>
              </a:defRPr>
            </a:lvl1pPr>
            <a:lvl2pPr marL="742950" indent="-285750" defTabSz="457200">
              <a:lnSpc>
                <a:spcPct val="90000"/>
              </a:lnSpc>
              <a:spcBef>
                <a:spcPts val="500"/>
              </a:spcBef>
              <a:buFont typeface="ZapfDingbatsITC"/>
              <a:buChar char="✤"/>
              <a:defRPr sz="2400">
                <a:solidFill>
                  <a:schemeClr val="tx1"/>
                </a:solidFill>
                <a:latin typeface="黑体" panose="02010609060101010101" charset="-122"/>
                <a:ea typeface="黑体" panose="02010609060101010101" charset="-122"/>
              </a:defRPr>
            </a:lvl2pPr>
            <a:lvl3pPr marL="1143000" indent="-228600" defTabSz="457200">
              <a:lnSpc>
                <a:spcPct val="90000"/>
              </a:lnSpc>
              <a:spcBef>
                <a:spcPts val="500"/>
              </a:spcBef>
              <a:buFont typeface="LucidaGrande"/>
              <a:buChar char="•"/>
              <a:defRPr sz="2000">
                <a:solidFill>
                  <a:schemeClr val="tx1"/>
                </a:solidFill>
                <a:latin typeface="黑体" panose="02010609060101010101" charset="-122"/>
                <a:ea typeface="黑体" panose="02010609060101010101" charset="-122"/>
              </a:defRPr>
            </a:lvl3pPr>
            <a:lvl4pPr marL="1600200" indent="-228600" defTabSz="457200">
              <a:lnSpc>
                <a:spcPct val="90000"/>
              </a:lnSpc>
              <a:spcBef>
                <a:spcPts val="500"/>
              </a:spcBef>
              <a:buFont typeface="ZapfDingbatsITC"/>
              <a:buChar char="❖"/>
              <a:defRPr>
                <a:solidFill>
                  <a:schemeClr val="tx1"/>
                </a:solidFill>
                <a:latin typeface="黑体" panose="02010609060101010101" charset="-122"/>
                <a:ea typeface="黑体" panose="02010609060101010101" charset="-122"/>
              </a:defRPr>
            </a:lvl4pPr>
            <a:lvl5pPr marL="2057400" indent="-228600" defTabSz="457200">
              <a:lnSpc>
                <a:spcPct val="90000"/>
              </a:lnSpc>
              <a:spcBef>
                <a:spcPts val="500"/>
              </a:spcBef>
              <a:buFont typeface="ZapfDingbatsITC"/>
              <a:buChar char="❖"/>
              <a:defRPr>
                <a:solidFill>
                  <a:schemeClr val="tx1"/>
                </a:solidFill>
                <a:latin typeface="黑体" panose="02010609060101010101" charset="-122"/>
                <a:ea typeface="黑体" panose="02010609060101010101" charset="-122"/>
              </a:defRPr>
            </a:lvl5pPr>
            <a:lvl6pPr marL="2514600" indent="-228600" defTabSz="457200" eaLnBrk="0" fontAlgn="base" hangingPunct="0">
              <a:lnSpc>
                <a:spcPct val="90000"/>
              </a:lnSpc>
              <a:spcBef>
                <a:spcPts val="500"/>
              </a:spcBef>
              <a:spcAft>
                <a:spcPct val="0"/>
              </a:spcAft>
              <a:buFont typeface="ZapfDingbatsITC"/>
              <a:buChar char="❖"/>
              <a:defRPr>
                <a:solidFill>
                  <a:schemeClr val="tx1"/>
                </a:solidFill>
                <a:latin typeface="黑体" panose="02010609060101010101" charset="-122"/>
                <a:ea typeface="黑体" panose="02010609060101010101" charset="-122"/>
              </a:defRPr>
            </a:lvl6pPr>
            <a:lvl7pPr marL="2971800" indent="-228600" defTabSz="457200" eaLnBrk="0" fontAlgn="base" hangingPunct="0">
              <a:lnSpc>
                <a:spcPct val="90000"/>
              </a:lnSpc>
              <a:spcBef>
                <a:spcPts val="500"/>
              </a:spcBef>
              <a:spcAft>
                <a:spcPct val="0"/>
              </a:spcAft>
              <a:buFont typeface="ZapfDingbatsITC"/>
              <a:buChar char="❖"/>
              <a:defRPr>
                <a:solidFill>
                  <a:schemeClr val="tx1"/>
                </a:solidFill>
                <a:latin typeface="黑体" panose="02010609060101010101" charset="-122"/>
                <a:ea typeface="黑体" panose="02010609060101010101" charset="-122"/>
              </a:defRPr>
            </a:lvl7pPr>
            <a:lvl8pPr marL="3429000" indent="-228600" defTabSz="457200" eaLnBrk="0" fontAlgn="base" hangingPunct="0">
              <a:lnSpc>
                <a:spcPct val="90000"/>
              </a:lnSpc>
              <a:spcBef>
                <a:spcPts val="500"/>
              </a:spcBef>
              <a:spcAft>
                <a:spcPct val="0"/>
              </a:spcAft>
              <a:buFont typeface="ZapfDingbatsITC"/>
              <a:buChar char="❖"/>
              <a:defRPr>
                <a:solidFill>
                  <a:schemeClr val="tx1"/>
                </a:solidFill>
                <a:latin typeface="黑体" panose="02010609060101010101" charset="-122"/>
                <a:ea typeface="黑体" panose="02010609060101010101" charset="-122"/>
              </a:defRPr>
            </a:lvl8pPr>
            <a:lvl9pPr marL="3886200" indent="-228600" defTabSz="457200" eaLnBrk="0" fontAlgn="base" hangingPunct="0">
              <a:lnSpc>
                <a:spcPct val="90000"/>
              </a:lnSpc>
              <a:spcBef>
                <a:spcPts val="500"/>
              </a:spcBef>
              <a:spcAft>
                <a:spcPct val="0"/>
              </a:spcAft>
              <a:buFont typeface="ZapfDingbatsITC"/>
              <a:buChar char="❖"/>
              <a:defRPr>
                <a:solidFill>
                  <a:schemeClr val="tx1"/>
                </a:solidFill>
                <a:latin typeface="黑体" panose="02010609060101010101" charset="-122"/>
                <a:ea typeface="黑体" panose="02010609060101010101" charset="-122"/>
              </a:defRPr>
            </a:lvl9pPr>
          </a:lstStyle>
          <a:p>
            <a:pPr algn="ctr">
              <a:lnSpc>
                <a:spcPct val="100000"/>
              </a:lnSpc>
              <a:spcBef>
                <a:spcPts val="600"/>
              </a:spcBef>
              <a:buFont typeface="ZapfDingbatsITC"/>
              <a:buNone/>
            </a:pPr>
            <a:endParaRPr lang="en-US" altLang="zh-CN" sz="1800" b="0" dirty="0">
              <a:solidFill>
                <a:srgbClr val="C000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931207" y="1905506"/>
            <a:ext cx="9810099" cy="3046988"/>
          </a:xfrm>
          <a:prstGeom prst="rect">
            <a:avLst/>
          </a:prstGeom>
          <a:noFill/>
        </p:spPr>
        <p:txBody>
          <a:bodyPr wrap="square" rtlCol="0">
            <a:spAutoFit/>
          </a:bodyPr>
          <a:lstStyle/>
          <a:p>
            <a:r>
              <a:rPr lang="zh-CN" altLang="en-US" sz="2400" dirty="0"/>
              <a:t>关键要素：</a:t>
            </a:r>
          </a:p>
          <a:p>
            <a:r>
              <a:rPr lang="zh-CN" altLang="en-US" sz="2400" b="1" dirty="0"/>
              <a:t>底层的认知诊断模型</a:t>
            </a:r>
            <a:r>
              <a:rPr lang="zh-CN" altLang="en-US" sz="2400" dirty="0"/>
              <a:t>：在已有的测试数据下，能最大程度准确估计学生能力，且根据学生交互式的做题数据，快速更新模型。</a:t>
            </a:r>
          </a:p>
          <a:p>
            <a:r>
              <a:rPr lang="zh-CN" altLang="en-US" sz="2400" b="1" dirty="0"/>
              <a:t>选题策略</a:t>
            </a:r>
            <a:r>
              <a:rPr lang="zh-CN" altLang="en-US" sz="2400" dirty="0"/>
              <a:t>：量化选题目标，基于底层认知诊断模型的输出，确定测试题</a:t>
            </a:r>
            <a:endParaRPr lang="en-US" altLang="zh-CN" sz="2400" dirty="0"/>
          </a:p>
          <a:p>
            <a:r>
              <a:rPr lang="zh-CN" altLang="en-US" sz="2400" b="1" dirty="0"/>
              <a:t>能力评估</a:t>
            </a:r>
            <a:r>
              <a:rPr lang="zh-CN" altLang="en-US" sz="2400" dirty="0"/>
              <a:t>：估计能力参数的常用方法有极大似然估计法和贝叶斯期望后验估计</a:t>
            </a:r>
            <a:r>
              <a:rPr lang="en-US" altLang="zh-CN" sz="2400" dirty="0"/>
              <a:t>(EAP)</a:t>
            </a:r>
            <a:r>
              <a:rPr lang="zh-CN" altLang="en-US" sz="2400" dirty="0"/>
              <a:t>方法。</a:t>
            </a:r>
          </a:p>
          <a:p>
            <a:r>
              <a:rPr lang="zh-CN" altLang="en-US" sz="2400" b="1" dirty="0"/>
              <a:t>终止规则</a:t>
            </a:r>
            <a:r>
              <a:rPr lang="en-US" altLang="zh-CN" sz="2400" b="1" dirty="0"/>
              <a:t>:</a:t>
            </a:r>
            <a:r>
              <a:rPr lang="zh-CN" altLang="en-US" sz="2400" dirty="0"/>
              <a:t>固定测试长度，项目数累计到预设值即行停止；按预定的能力估计标准误的要求终止测验</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E425F-B814-4BB7-A4D0-1000B3BFA9C7}"/>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CEBAFED-F9F2-4A6E-B9C6-4F62C05E2B39}"/>
              </a:ext>
            </a:extLst>
          </p:cNvPr>
          <p:cNvSpPr>
            <a:spLocks noGrp="1"/>
          </p:cNvSpPr>
          <p:nvPr>
            <p:ph idx="1"/>
          </p:nvPr>
        </p:nvSpPr>
        <p:spPr/>
        <p:txBody>
          <a:bodyPr>
            <a:normAutofit lnSpcReduction="10000"/>
          </a:bodyPr>
          <a:lstStyle/>
          <a:p>
            <a:r>
              <a:rPr lang="zh-CN" altLang="en-US" dirty="0"/>
              <a:t>计算机自适应测试</a:t>
            </a:r>
            <a:r>
              <a:rPr lang="en-US" altLang="zh-CN" dirty="0"/>
              <a:t>(CAT)</a:t>
            </a:r>
          </a:p>
          <a:p>
            <a:pPr marL="0" indent="0">
              <a:buNone/>
            </a:pPr>
            <a:endParaRPr lang="en-US" altLang="zh-CN" dirty="0"/>
          </a:p>
          <a:p>
            <a:r>
              <a:rPr lang="zh-CN" altLang="en-US" b="1" dirty="0"/>
              <a:t>认知诊断模型</a:t>
            </a:r>
            <a:r>
              <a:rPr lang="en-US" altLang="zh-CN" b="1" dirty="0"/>
              <a:t>—IRT</a:t>
            </a:r>
          </a:p>
          <a:p>
            <a:pPr marL="0" indent="0">
              <a:buNone/>
            </a:pPr>
            <a:endParaRPr lang="en-US" altLang="zh-CN" dirty="0"/>
          </a:p>
          <a:p>
            <a:r>
              <a:rPr lang="zh-CN" altLang="en-US" dirty="0"/>
              <a:t>选题策略</a:t>
            </a:r>
            <a:endParaRPr lang="en-US" altLang="zh-CN" dirty="0"/>
          </a:p>
          <a:p>
            <a:pPr marL="0" indent="0">
              <a:buNone/>
            </a:pPr>
            <a:endParaRPr lang="en-US" altLang="zh-CN" dirty="0"/>
          </a:p>
          <a:p>
            <a:r>
              <a:rPr lang="zh-CN" altLang="en-US" dirty="0"/>
              <a:t>能力估计</a:t>
            </a:r>
            <a:endParaRPr lang="en-US" altLang="zh-CN" dirty="0"/>
          </a:p>
          <a:p>
            <a:endParaRPr lang="en-US" altLang="zh-CN" dirty="0"/>
          </a:p>
          <a:p>
            <a:r>
              <a:rPr lang="en-US" altLang="zh-CN" dirty="0"/>
              <a:t>CAT</a:t>
            </a:r>
            <a:r>
              <a:rPr lang="zh-CN" altLang="en-US" dirty="0"/>
              <a:t>主要的流派</a:t>
            </a:r>
            <a:endParaRPr lang="en-US" altLang="zh-CN" dirty="0"/>
          </a:p>
          <a:p>
            <a:pPr marL="0" indent="0">
              <a:buNone/>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5863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88" y="55114"/>
            <a:ext cx="1107996" cy="369332"/>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教育背景</a:t>
            </a:r>
          </a:p>
        </p:txBody>
      </p:sp>
      <p:sp>
        <p:nvSpPr>
          <p:cNvPr id="25" name="矩形 24"/>
          <p:cNvSpPr/>
          <p:nvPr/>
        </p:nvSpPr>
        <p:spPr>
          <a:xfrm>
            <a:off x="482301" y="246919"/>
            <a:ext cx="2954655" cy="646331"/>
          </a:xfrm>
          <a:prstGeom prst="rect">
            <a:avLst/>
          </a:prstGeom>
        </p:spPr>
        <p:txBody>
          <a:bodyPr wrap="none">
            <a:spAutoFit/>
          </a:bodyPr>
          <a:lstStyle/>
          <a:p>
            <a:r>
              <a:rPr lang="zh-CN" altLang="en-US" sz="3600" dirty="0">
                <a:latin typeface="微软雅黑" panose="020B0503020204020204" pitchFamily="34" charset="-122"/>
                <a:ea typeface="微软雅黑" panose="020B0503020204020204" pitchFamily="34" charset="-122"/>
              </a:rPr>
              <a:t>认知诊断模型</a:t>
            </a:r>
            <a:endParaRPr lang="en-US" altLang="zh-CN" sz="3600" dirty="0">
              <a:latin typeface="微软雅黑" panose="020B0503020204020204" pitchFamily="34" charset="-122"/>
              <a:ea typeface="微软雅黑" panose="020B0503020204020204" pitchFamily="34" charset="-122"/>
            </a:endParaRPr>
          </a:p>
        </p:txBody>
      </p:sp>
      <p:sp>
        <p:nvSpPr>
          <p:cNvPr id="32" name="矩形 31"/>
          <p:cNvSpPr>
            <a:spLocks noChangeArrowheads="1"/>
          </p:cNvSpPr>
          <p:nvPr/>
        </p:nvSpPr>
        <p:spPr bwMode="auto">
          <a:xfrm>
            <a:off x="359803" y="1142881"/>
            <a:ext cx="5736197"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a:lnSpc>
                <a:spcPct val="120000"/>
              </a:lnSpc>
              <a:buClr>
                <a:schemeClr val="accent5"/>
              </a:buClr>
              <a:buSzPct val="80000"/>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认知诊断问题定义</a:t>
            </a:r>
            <a:endParaRPr lang="en-US" altLang="zh-CN" sz="2400" b="1"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9511357" y="2316713"/>
            <a:ext cx="1921691" cy="1525355"/>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9487" y="2200555"/>
            <a:ext cx="1955389" cy="1785528"/>
          </a:xfrm>
          <a:prstGeom prst="rect">
            <a:avLst/>
          </a:prstGeom>
        </p:spPr>
      </p:pic>
      <p:pic>
        <p:nvPicPr>
          <p:cNvPr id="15" name="图片 14"/>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45911" y="4797501"/>
            <a:ext cx="2362164" cy="1710308"/>
          </a:xfrm>
          <a:prstGeom prst="rect">
            <a:avLst/>
          </a:prstGeom>
          <a:noFill/>
          <a:ln>
            <a:noFill/>
          </a:ln>
        </p:spPr>
      </p:pic>
      <p:sp>
        <p:nvSpPr>
          <p:cNvPr id="16" name="右箭头 39"/>
          <p:cNvSpPr/>
          <p:nvPr/>
        </p:nvSpPr>
        <p:spPr>
          <a:xfrm rot="5400000">
            <a:off x="9161370" y="4068146"/>
            <a:ext cx="628743" cy="647293"/>
          </a:xfrm>
          <a:prstGeom prst="rightArrow">
            <a:avLst/>
          </a:prstGeom>
          <a:solidFill>
            <a:sysClr val="window" lastClr="FFFFFF"/>
          </a:solidFill>
          <a:ln w="25400" cap="flat" cmpd="sng" algn="ctr">
            <a:solidFill>
              <a:srgbClr val="85ADBC"/>
            </a:solidFill>
            <a:prstDash val="solid"/>
          </a:ln>
          <a:effectLst/>
        </p:spPr>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eaLnBrk="1" fontAlgn="auto" hangingPunct="1">
              <a:spcBef>
                <a:spcPts val="0"/>
              </a:spcBef>
              <a:spcAft>
                <a:spcPts val="0"/>
              </a:spcAft>
              <a:defRPr/>
            </a:pPr>
            <a:endParaRPr lang="zh-CN" altLang="en-US" kern="0" dirty="0">
              <a:solidFill>
                <a:prstClr val="black"/>
              </a:solidFill>
              <a:latin typeface="Franklin Gothic Book" panose="020B0503020102020204"/>
              <a:ea typeface="黑体" panose="02010609060101010101" charset="-122"/>
            </a:endParaRPr>
          </a:p>
        </p:txBody>
      </p:sp>
      <mc:AlternateContent xmlns:mc="http://schemas.openxmlformats.org/markup-compatibility/2006" xmlns:a14="http://schemas.microsoft.com/office/drawing/2010/main">
        <mc:Choice Requires="a14">
          <p:sp>
            <p:nvSpPr>
              <p:cNvPr id="17" name="矩形 16"/>
              <p:cNvSpPr/>
              <p:nvPr/>
            </p:nvSpPr>
            <p:spPr>
              <a:xfrm>
                <a:off x="606311" y="1799969"/>
                <a:ext cx="5489689" cy="2571923"/>
              </a:xfrm>
              <a:prstGeom prst="rect">
                <a:avLst/>
              </a:prstGeom>
            </p:spPr>
            <p:txBody>
              <a:bodyPr wrap="square">
                <a:spAutoFit/>
              </a:bodyPr>
              <a:lstStyle/>
              <a:p>
                <a:pPr lvl="0">
                  <a:lnSpc>
                    <a:spcPct val="115000"/>
                  </a:lnSpc>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输入：</a:t>
                </a:r>
                <a:endPar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lnSpc>
                    <a:spcPct val="115000"/>
                  </a:lnSpc>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学生答题矩阵</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R</a:t>
                </a:r>
              </a:p>
              <a:p>
                <a:pPr lvl="2">
                  <a:lnSpc>
                    <a:spcPct val="115000"/>
                  </a:lnSpc>
                  <a:buClr>
                    <a:srgbClr val="004586"/>
                  </a:buClr>
                  <a:buSzPct val="70000"/>
                  <a:buFont typeface="Wingdings" panose="05000000000000000000" pitchFamily="2" charset="2"/>
                  <a:buChar char="Ø"/>
                </a:pPr>
                <a14:m>
                  <m:oMath xmlns:m="http://schemas.openxmlformats.org/officeDocument/2006/math">
                    <m:sSub>
                      <m:sSubPr>
                        <m:ctrlPr>
                          <a:rPr lang="en-US" altLang="zh-CN" sz="2000" i="1" dirty="0">
                            <a:solidFill>
                              <a:srgbClr val="1C1C1C"/>
                            </a:solidFill>
                            <a:latin typeface="Cambria Math" panose="02040503050406030204" pitchFamily="18" charset="0"/>
                            <a:ea typeface="Microsoft YaHei" pitchFamily="50"/>
                            <a:cs typeface="Times New Roman" panose="02020603050405020304" pitchFamily="18" charset="0"/>
                          </a:rPr>
                        </m:ctrlPr>
                      </m:sSubPr>
                      <m:e>
                        <m:r>
                          <a:rPr lang="en-US" altLang="zh-CN" sz="2000" i="1" dirty="0">
                            <a:solidFill>
                              <a:srgbClr val="1C1C1C"/>
                            </a:solidFill>
                            <a:latin typeface="Cambria Math" charset="0"/>
                            <a:ea typeface="Microsoft YaHei" pitchFamily="50"/>
                            <a:cs typeface="Times New Roman" panose="02020603050405020304" pitchFamily="18" charset="0"/>
                          </a:rPr>
                          <m:t>𝑅</m:t>
                        </m:r>
                      </m:e>
                      <m:sub>
                        <m:r>
                          <a:rPr lang="en-US" altLang="zh-CN" sz="2000" i="1" dirty="0">
                            <a:solidFill>
                              <a:srgbClr val="1C1C1C"/>
                            </a:solidFill>
                            <a:latin typeface="Cambria Math" charset="0"/>
                            <a:ea typeface="Microsoft YaHei" pitchFamily="50"/>
                            <a:cs typeface="Times New Roman" panose="02020603050405020304" pitchFamily="18" charset="0"/>
                          </a:rPr>
                          <m:t>𝑖𝑗</m:t>
                        </m:r>
                      </m:sub>
                    </m:sSub>
                  </m:oMath>
                </a14:m>
                <a:r>
                  <a:rPr lang="en-US" altLang="zh-CN" sz="2000" dirty="0">
                    <a:solidFill>
                      <a:srgbClr val="1C1C1C"/>
                    </a:solidFill>
                    <a:latin typeface="Times New Roman" panose="02020603050405020304" pitchFamily="18" charset="0"/>
                    <a:ea typeface="Microsoft YaHei" pitchFamily="50"/>
                    <a:cs typeface="Times New Roman" panose="02020603050405020304" pitchFamily="18" charset="0"/>
                  </a:rPr>
                  <a:t> </a:t>
                </a:r>
                <a:r>
                  <a:rPr lang="zh-CN" altLang="en-US" sz="2000" dirty="0">
                    <a:solidFill>
                      <a:srgbClr val="1C1C1C"/>
                    </a:solidFill>
                    <a:latin typeface="Times New Roman" panose="02020603050405020304" pitchFamily="18" charset="0"/>
                    <a:ea typeface="Microsoft YaHei" pitchFamily="50"/>
                    <a:cs typeface="Times New Roman" panose="02020603050405020304" pitchFamily="18" charset="0"/>
                  </a:rPr>
                  <a:t>表示学生</a:t>
                </a:r>
                <a:r>
                  <a:rPr lang="en-US" altLang="zh-CN" sz="2000" dirty="0">
                    <a:solidFill>
                      <a:srgbClr val="1C1C1C"/>
                    </a:solidFill>
                    <a:latin typeface="Times New Roman" panose="02020603050405020304" pitchFamily="18" charset="0"/>
                    <a:ea typeface="Microsoft YaHei" pitchFamily="50"/>
                    <a:cs typeface="Times New Roman" panose="02020603050405020304" pitchFamily="18" charset="0"/>
                  </a:rPr>
                  <a:t> </a:t>
                </a:r>
                <a:r>
                  <a:rPr lang="en-US" altLang="zh-CN" sz="2000" dirty="0" err="1">
                    <a:solidFill>
                      <a:srgbClr val="1C1C1C"/>
                    </a:solidFill>
                    <a:latin typeface="Times New Roman" panose="02020603050405020304" pitchFamily="18" charset="0"/>
                    <a:ea typeface="Microsoft YaHei" pitchFamily="50"/>
                    <a:cs typeface="Times New Roman" panose="02020603050405020304" pitchFamily="18" charset="0"/>
                  </a:rPr>
                  <a:t>i</a:t>
                </a:r>
                <a:r>
                  <a:rPr lang="en-US" altLang="zh-CN" sz="2000" dirty="0">
                    <a:solidFill>
                      <a:srgbClr val="1C1C1C"/>
                    </a:solidFill>
                    <a:latin typeface="Times New Roman" panose="02020603050405020304" pitchFamily="18" charset="0"/>
                    <a:ea typeface="Microsoft YaHei" pitchFamily="50"/>
                    <a:cs typeface="Times New Roman" panose="02020603050405020304" pitchFamily="18" charset="0"/>
                  </a:rPr>
                  <a:t> </a:t>
                </a:r>
                <a:r>
                  <a:rPr lang="zh-CN" altLang="en-US" sz="2000" dirty="0">
                    <a:solidFill>
                      <a:srgbClr val="1C1C1C"/>
                    </a:solidFill>
                    <a:latin typeface="Times New Roman" panose="02020603050405020304" pitchFamily="18" charset="0"/>
                    <a:ea typeface="Microsoft YaHei" pitchFamily="50"/>
                    <a:cs typeface="Times New Roman" panose="02020603050405020304" pitchFamily="18" charset="0"/>
                  </a:rPr>
                  <a:t>在试题</a:t>
                </a:r>
                <a:r>
                  <a:rPr lang="en-US" altLang="zh-CN" sz="2000" dirty="0">
                    <a:solidFill>
                      <a:srgbClr val="1C1C1C"/>
                    </a:solidFill>
                    <a:latin typeface="Times New Roman" panose="02020603050405020304" pitchFamily="18" charset="0"/>
                    <a:ea typeface="Microsoft YaHei" pitchFamily="50"/>
                    <a:cs typeface="Times New Roman" panose="02020603050405020304" pitchFamily="18" charset="0"/>
                  </a:rPr>
                  <a:t>j</a:t>
                </a:r>
                <a:r>
                  <a:rPr lang="zh-CN" altLang="en-US" sz="2000" dirty="0">
                    <a:solidFill>
                      <a:srgbClr val="1C1C1C"/>
                    </a:solidFill>
                    <a:latin typeface="Times New Roman" panose="02020603050405020304" pitchFamily="18" charset="0"/>
                    <a:ea typeface="Microsoft YaHei" pitchFamily="50"/>
                    <a:cs typeface="Times New Roman" panose="02020603050405020304" pitchFamily="18" charset="0"/>
                  </a:rPr>
                  <a:t>上的得分</a:t>
                </a:r>
                <a:endParaRPr lang="en-US" altLang="zh-CN" sz="20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lnSpc>
                    <a:spcPct val="115000"/>
                  </a:lnSpc>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试题与知识的关系矩阵</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 Q-matrix</a:t>
                </a:r>
              </a:p>
              <a:p>
                <a:pPr lvl="2">
                  <a:lnSpc>
                    <a:spcPct val="115000"/>
                  </a:lnSpc>
                  <a:buClr>
                    <a:srgbClr val="004586"/>
                  </a:buClr>
                  <a:buSzPct val="70000"/>
                  <a:buFont typeface="Wingdings" panose="05000000000000000000" pitchFamily="2" charset="2"/>
                  <a:buChar char="Ø"/>
                </a:pPr>
                <a:r>
                  <a:rPr lang="zh-CN" altLang="en-US" sz="2000" dirty="0">
                    <a:solidFill>
                      <a:srgbClr val="1C1C1C"/>
                    </a:solidFill>
                    <a:latin typeface="Times New Roman" panose="02020603050405020304" pitchFamily="18" charset="0"/>
                    <a:ea typeface="Microsoft YaHei" pitchFamily="50"/>
                    <a:cs typeface="Times New Roman" panose="02020603050405020304" pitchFamily="18" charset="0"/>
                  </a:rPr>
                  <a:t>如果试题</a:t>
                </a:r>
                <a:r>
                  <a:rPr lang="en-US" altLang="zh-CN" sz="2000" dirty="0">
                    <a:solidFill>
                      <a:srgbClr val="1C1C1C"/>
                    </a:solidFill>
                    <a:latin typeface="Times New Roman" panose="02020603050405020304" pitchFamily="18" charset="0"/>
                    <a:ea typeface="Microsoft YaHei" pitchFamily="50"/>
                    <a:cs typeface="Times New Roman" panose="02020603050405020304" pitchFamily="18" charset="0"/>
                  </a:rPr>
                  <a:t>𝑗 </a:t>
                </a:r>
                <a:r>
                  <a:rPr lang="zh-CN" altLang="en-US" sz="2000" dirty="0">
                    <a:solidFill>
                      <a:srgbClr val="1C1C1C"/>
                    </a:solidFill>
                    <a:latin typeface="Times New Roman" panose="02020603050405020304" pitchFamily="18" charset="0"/>
                    <a:ea typeface="Microsoft YaHei" pitchFamily="50"/>
                    <a:cs typeface="Times New Roman" panose="02020603050405020304" pitchFamily="18" charset="0"/>
                  </a:rPr>
                  <a:t>含有知识点</a:t>
                </a:r>
                <a:r>
                  <a:rPr lang="en-US" altLang="zh-CN" sz="2000" dirty="0">
                    <a:solidFill>
                      <a:srgbClr val="1C1C1C"/>
                    </a:solidFill>
                    <a:latin typeface="Times New Roman" panose="02020603050405020304" pitchFamily="18" charset="0"/>
                    <a:ea typeface="Microsoft YaHei" pitchFamily="50"/>
                    <a:cs typeface="Times New Roman" panose="02020603050405020304" pitchFamily="18" charset="0"/>
                  </a:rPr>
                  <a:t>𝑘, </a:t>
                </a:r>
                <a14:m>
                  <m:oMath xmlns:m="http://schemas.openxmlformats.org/officeDocument/2006/math">
                    <m:sSub>
                      <m:sSubPr>
                        <m:ctrlPr>
                          <a:rPr lang="en-US" altLang="zh-CN" sz="2000" i="1" dirty="0">
                            <a:solidFill>
                              <a:srgbClr val="1C1C1C"/>
                            </a:solidFill>
                            <a:latin typeface="Cambria Math" panose="02040503050406030204" pitchFamily="18" charset="0"/>
                            <a:ea typeface="Microsoft YaHei" pitchFamily="50"/>
                            <a:cs typeface="Times New Roman" panose="02020603050405020304" pitchFamily="18" charset="0"/>
                          </a:rPr>
                        </m:ctrlPr>
                      </m:sSubPr>
                      <m:e>
                        <m:r>
                          <a:rPr lang="en-US" altLang="zh-CN" sz="2000" i="1" dirty="0">
                            <a:solidFill>
                              <a:srgbClr val="1C1C1C"/>
                            </a:solidFill>
                            <a:latin typeface="Cambria Math" charset="0"/>
                            <a:ea typeface="Microsoft YaHei" pitchFamily="50"/>
                            <a:cs typeface="Times New Roman" panose="02020603050405020304" pitchFamily="18" charset="0"/>
                          </a:rPr>
                          <m:t>𝑄</m:t>
                        </m:r>
                      </m:e>
                      <m:sub>
                        <m:r>
                          <a:rPr lang="en-US" altLang="zh-CN" sz="2000" i="1" dirty="0">
                            <a:solidFill>
                              <a:srgbClr val="1C1C1C"/>
                            </a:solidFill>
                            <a:latin typeface="Cambria Math" panose="02040503050406030204" pitchFamily="18" charset="0"/>
                            <a:ea typeface="Microsoft YaHei" pitchFamily="50"/>
                            <a:cs typeface="Times New Roman" panose="02020603050405020304" pitchFamily="18" charset="0"/>
                          </a:rPr>
                          <m:t>𝑗𝑘</m:t>
                        </m:r>
                      </m:sub>
                    </m:sSub>
                    <m:r>
                      <a:rPr lang="en-US" altLang="zh-CN" sz="2000" i="1" dirty="0">
                        <a:solidFill>
                          <a:srgbClr val="1C1C1C"/>
                        </a:solidFill>
                        <a:latin typeface="Cambria Math" charset="0"/>
                        <a:ea typeface="Microsoft YaHei" pitchFamily="50"/>
                        <a:cs typeface="Times New Roman" panose="02020603050405020304" pitchFamily="18" charset="0"/>
                      </a:rPr>
                      <m:t>=1</m:t>
                    </m:r>
                    <m:r>
                      <a:rPr lang="zh-CN" altLang="en-US" sz="2000" i="1" dirty="0">
                        <a:solidFill>
                          <a:srgbClr val="1C1C1C"/>
                        </a:solidFill>
                        <a:latin typeface="Cambria Math" panose="02040503050406030204" pitchFamily="18" charset="0"/>
                        <a:ea typeface="Microsoft YaHei" pitchFamily="50"/>
                        <a:cs typeface="Times New Roman" panose="02020603050405020304" pitchFamily="18" charset="0"/>
                      </a:rPr>
                      <m:t>，</m:t>
                    </m:r>
                  </m:oMath>
                </a14:m>
                <a:r>
                  <a:rPr lang="zh-CN" altLang="en-US" sz="2000" dirty="0">
                    <a:solidFill>
                      <a:srgbClr val="1C1C1C"/>
                    </a:solidFill>
                    <a:latin typeface="Times New Roman" panose="02020603050405020304" pitchFamily="18" charset="0"/>
                    <a:ea typeface="Microsoft YaHei" pitchFamily="50"/>
                    <a:cs typeface="Times New Roman" panose="02020603050405020304" pitchFamily="18" charset="0"/>
                  </a:rPr>
                  <a:t>否则</a:t>
                </a:r>
                <a14:m>
                  <m:oMath xmlns:m="http://schemas.openxmlformats.org/officeDocument/2006/math">
                    <m:sSub>
                      <m:sSubPr>
                        <m:ctrlPr>
                          <a:rPr lang="en-US" altLang="zh-CN" sz="2000" i="1" dirty="0">
                            <a:solidFill>
                              <a:srgbClr val="1C1C1C"/>
                            </a:solidFill>
                            <a:latin typeface="Cambria Math" panose="02040503050406030204" pitchFamily="18" charset="0"/>
                            <a:ea typeface="Microsoft YaHei" pitchFamily="50"/>
                            <a:cs typeface="Times New Roman" panose="02020603050405020304" pitchFamily="18" charset="0"/>
                          </a:rPr>
                        </m:ctrlPr>
                      </m:sSubPr>
                      <m:e>
                        <m:r>
                          <a:rPr lang="en-US" altLang="zh-CN" sz="2000" i="1" dirty="0">
                            <a:solidFill>
                              <a:srgbClr val="1C1C1C"/>
                            </a:solidFill>
                            <a:latin typeface="Cambria Math" charset="0"/>
                            <a:ea typeface="Microsoft YaHei" pitchFamily="50"/>
                            <a:cs typeface="Times New Roman" panose="02020603050405020304" pitchFamily="18" charset="0"/>
                          </a:rPr>
                          <m:t>𝑄</m:t>
                        </m:r>
                      </m:e>
                      <m:sub>
                        <m:r>
                          <a:rPr lang="en-US" altLang="zh-CN" sz="2000" i="1" dirty="0">
                            <a:solidFill>
                              <a:srgbClr val="1C1C1C"/>
                            </a:solidFill>
                            <a:latin typeface="Cambria Math" panose="02040503050406030204" pitchFamily="18" charset="0"/>
                            <a:ea typeface="Microsoft YaHei" pitchFamily="50"/>
                            <a:cs typeface="Times New Roman" panose="02020603050405020304" pitchFamily="18" charset="0"/>
                          </a:rPr>
                          <m:t>𝑗𝑘</m:t>
                        </m:r>
                      </m:sub>
                    </m:sSub>
                    <m:r>
                      <a:rPr lang="en-US" altLang="zh-CN" sz="2000" i="1" dirty="0">
                        <a:solidFill>
                          <a:srgbClr val="1C1C1C"/>
                        </a:solidFill>
                        <a:latin typeface="Cambria Math" charset="0"/>
                        <a:ea typeface="Microsoft YaHei" pitchFamily="50"/>
                        <a:cs typeface="Times New Roman" panose="02020603050405020304" pitchFamily="18" charset="0"/>
                      </a:rPr>
                      <m:t>=</m:t>
                    </m:r>
                    <m:r>
                      <a:rPr lang="en-US" altLang="zh-CN" sz="2000" b="0" i="1" dirty="0" smtClean="0">
                        <a:solidFill>
                          <a:srgbClr val="1C1C1C"/>
                        </a:solidFill>
                        <a:latin typeface="Cambria Math" panose="02040503050406030204" pitchFamily="18" charset="0"/>
                        <a:ea typeface="Microsoft YaHei" pitchFamily="50"/>
                        <a:cs typeface="Times New Roman" panose="02020603050405020304" pitchFamily="18" charset="0"/>
                      </a:rPr>
                      <m:t>0</m:t>
                    </m:r>
                  </m:oMath>
                </a14:m>
                <a:endParaRPr lang="en-US" altLang="zh-CN" sz="2000" dirty="0">
                  <a:solidFill>
                    <a:srgbClr val="1C1C1C"/>
                  </a:solidFill>
                  <a:latin typeface="Times New Roman" panose="02020603050405020304" pitchFamily="18" charset="0"/>
                  <a:ea typeface="Microsoft YaHei" pitchFamily="50"/>
                  <a:cs typeface="Times New Roman" panose="02020603050405020304" pitchFamily="18" charset="0"/>
                </a:endParaRPr>
              </a:p>
            </p:txBody>
          </p:sp>
        </mc:Choice>
        <mc:Fallback xmlns="">
          <p:sp>
            <p:nvSpPr>
              <p:cNvPr id="17" name="矩形 16"/>
              <p:cNvSpPr>
                <a:spLocks noRot="1" noChangeAspect="1" noMove="1" noResize="1" noEditPoints="1" noAdjustHandles="1" noChangeArrowheads="1" noChangeShapeType="1" noTextEdit="1"/>
              </p:cNvSpPr>
              <p:nvPr/>
            </p:nvSpPr>
            <p:spPr>
              <a:xfrm>
                <a:off x="606311" y="1799969"/>
                <a:ext cx="5489689" cy="2571923"/>
              </a:xfrm>
              <a:prstGeom prst="rect">
                <a:avLst/>
              </a:prstGeom>
              <a:blipFill rotWithShape="1">
                <a:blip r:embed="rId6"/>
                <a:stretch>
                  <a:fillRect l="-888" t="-1422" b="-2370"/>
                </a:stretch>
              </a:blipFill>
            </p:spPr>
            <p:txBody>
              <a:bodyPr/>
              <a:lstStyle/>
              <a:p>
                <a:r>
                  <a:rPr lang="zh-CN" altLang="en-US">
                    <a:noFill/>
                  </a:rPr>
                  <a:t> </a:t>
                </a:r>
                <a:endParaRPr lang="zh-CN" altLang="en-US">
                  <a:noFill/>
                </a:endParaRPr>
              </a:p>
            </p:txBody>
          </p:sp>
        </mc:Fallback>
      </mc:AlternateContent>
      <p:sp>
        <p:nvSpPr>
          <p:cNvPr id="18" name="矩形 17"/>
          <p:cNvSpPr/>
          <p:nvPr/>
        </p:nvSpPr>
        <p:spPr>
          <a:xfrm>
            <a:off x="7279108" y="1807253"/>
            <a:ext cx="2133918" cy="446276"/>
          </a:xfrm>
          <a:prstGeom prst="rect">
            <a:avLst/>
          </a:prstGeom>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buClr>
                <a:srgbClr val="004586"/>
              </a:buClr>
              <a:buSzPct val="70000"/>
            </a:pP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Response matrix R</a:t>
            </a:r>
          </a:p>
        </p:txBody>
      </p:sp>
      <p:sp>
        <p:nvSpPr>
          <p:cNvPr id="19" name="矩形 18"/>
          <p:cNvSpPr/>
          <p:nvPr/>
        </p:nvSpPr>
        <p:spPr>
          <a:xfrm>
            <a:off x="10078781" y="1813674"/>
            <a:ext cx="1186543" cy="446276"/>
          </a:xfrm>
          <a:prstGeom prst="rect">
            <a:avLst/>
          </a:prstGeom>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buClr>
                <a:srgbClr val="004586"/>
              </a:buClr>
              <a:buSzPct val="70000"/>
            </a:pP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Q-matrix </a:t>
            </a:r>
          </a:p>
        </p:txBody>
      </p:sp>
      <p:sp>
        <p:nvSpPr>
          <p:cNvPr id="20" name="矩形 19"/>
          <p:cNvSpPr/>
          <p:nvPr/>
        </p:nvSpPr>
        <p:spPr>
          <a:xfrm>
            <a:off x="606311" y="4633959"/>
            <a:ext cx="6698189" cy="136461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a:lnSpc>
                <a:spcPct val="115000"/>
              </a:lnSpc>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微软雅黑" panose="020B0503020204020204" pitchFamily="34" charset="-122"/>
                <a:cs typeface="Times New Roman" panose="02020603050405020304" pitchFamily="18" charset="0"/>
              </a:rPr>
              <a:t>输出：</a:t>
            </a:r>
          </a:p>
          <a:p>
            <a:pPr lvl="1">
              <a:lnSpc>
                <a:spcPct val="115000"/>
              </a:lnSpc>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微软雅黑" panose="020B0503020204020204" pitchFamily="34" charset="-122"/>
                <a:cs typeface="Times New Roman" panose="02020603050405020304" pitchFamily="18" charset="0"/>
              </a:rPr>
              <a:t>学生在各个知识或技能上的水平</a:t>
            </a:r>
            <a:endParaRPr lang="en-US" altLang="zh-CN" sz="2800" dirty="0">
              <a:solidFill>
                <a:srgbClr val="1C1C1C"/>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15000"/>
              </a:lnSpc>
              <a:buClr>
                <a:srgbClr val="004586"/>
              </a:buClr>
              <a:buSzPct val="70000"/>
              <a:buFont typeface="Wingdings" panose="05000000000000000000" pitchFamily="2" charset="2"/>
              <a:buChar char="Ø"/>
            </a:pPr>
            <a:endParaRPr lang="en-US" altLang="zh-CN" sz="2000" dirty="0">
              <a:solidFill>
                <a:srgbClr val="1C1C1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20"/>
          <p:cNvSpPr/>
          <p:nvPr/>
        </p:nvSpPr>
        <p:spPr>
          <a:xfrm>
            <a:off x="9842862" y="3998277"/>
            <a:ext cx="1258678" cy="707886"/>
          </a:xfrm>
          <a:prstGeom prst="rect">
            <a:avLst/>
          </a:prstGeom>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Cognitive </a:t>
            </a:r>
          </a:p>
          <a:p>
            <a:pPr algn="ct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diagnosis </a:t>
            </a: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88" y="55114"/>
            <a:ext cx="1107996" cy="369332"/>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教育背景</a:t>
            </a:r>
          </a:p>
        </p:txBody>
      </p:sp>
      <p:sp>
        <p:nvSpPr>
          <p:cNvPr id="32" name="矩形 31"/>
          <p:cNvSpPr>
            <a:spLocks noChangeArrowheads="1"/>
          </p:cNvSpPr>
          <p:nvPr/>
        </p:nvSpPr>
        <p:spPr bwMode="auto">
          <a:xfrm>
            <a:off x="359803" y="1142881"/>
            <a:ext cx="5736197"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a:lnSpc>
                <a:spcPct val="120000"/>
              </a:lnSpc>
              <a:buClr>
                <a:schemeClr val="accent5"/>
              </a:buClr>
              <a:buSzPct val="80000"/>
              <a:buFont typeface="Wingdings" panose="05000000000000000000" pitchFamily="2" charset="2"/>
              <a:buChar char="n"/>
              <a:defRPr/>
            </a:pPr>
            <a:r>
              <a:rPr lang="zh-CN" sz="2400" b="1" dirty="0">
                <a:latin typeface="微软雅黑" panose="020B0503020204020204" pitchFamily="34" charset="-122"/>
                <a:ea typeface="微软雅黑" panose="020B0503020204020204" pitchFamily="34" charset="-122"/>
              </a:rPr>
              <a:t>传统的认知诊断模型</a:t>
            </a:r>
          </a:p>
        </p:txBody>
      </p:sp>
      <p:sp>
        <p:nvSpPr>
          <p:cNvPr id="299013" name="内容占位符 2"/>
          <p:cNvSpPr>
            <a:spLocks noGrp="1"/>
          </p:cNvSpPr>
          <p:nvPr/>
        </p:nvSpPr>
        <p:spPr bwMode="auto">
          <a:xfrm>
            <a:off x="-9820" y="1638773"/>
            <a:ext cx="8866188" cy="1561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405" indent="-319405">
              <a:defRPr>
                <a:solidFill>
                  <a:schemeClr val="tx1"/>
                </a:solidFill>
                <a:latin typeface="Arial" panose="020B0604020202020204" pitchFamily="34" charset="0"/>
                <a:ea typeface="宋体" panose="02010600030101010101" pitchFamily="2" charset="-122"/>
              </a:defRPr>
            </a:lvl1pPr>
            <a:lvl2pPr marL="640080" indent="-273050">
              <a:defRPr>
                <a:solidFill>
                  <a:schemeClr val="tx1"/>
                </a:solidFill>
                <a:latin typeface="Arial" panose="020B0604020202020204" pitchFamily="34" charset="0"/>
                <a:ea typeface="宋体" panose="02010600030101010101" pitchFamily="2" charset="-122"/>
              </a:defRPr>
            </a:lvl2pPr>
            <a:lvl3pPr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09930" lvl="1" indent="-342900" eaLnBrk="1" hangingPunct="1">
              <a:spcBef>
                <a:spcPts val="550"/>
              </a:spcBef>
              <a:buClr>
                <a:schemeClr val="accent5"/>
              </a:buClr>
              <a:buSzPct val="70000"/>
              <a:buFont typeface="Wingdings" panose="05000000000000000000" pitchFamily="2" charset="2"/>
              <a:buChar char="p"/>
              <a:defRPr/>
            </a:pPr>
            <a:r>
              <a:rPr lang="zh-CN" altLang="en-US" sz="2200" dirty="0">
                <a:solidFill>
                  <a:srgbClr val="000000"/>
                </a:solidFill>
                <a:latin typeface="微软雅黑" panose="020B0503020204020204" pitchFamily="34" charset="-122"/>
                <a:ea typeface="微软雅黑" panose="020B0503020204020204" pitchFamily="34" charset="-122"/>
              </a:rPr>
              <a:t>项目反应理论</a:t>
            </a:r>
            <a:r>
              <a:rPr lang="en-US" altLang="zh-CN" sz="2200" dirty="0">
                <a:solidFill>
                  <a:srgbClr val="000000"/>
                </a:solidFill>
                <a:latin typeface="微软雅黑" panose="020B0503020204020204" pitchFamily="34" charset="-122"/>
                <a:ea typeface="微软雅黑" panose="020B0503020204020204" pitchFamily="34" charset="-122"/>
              </a:rPr>
              <a:t>(IRT)</a:t>
            </a:r>
          </a:p>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单技能维度：假设某个测试只测量被试的某一种能力</a:t>
            </a: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立性假设：被试在项目上作答反应是相互独立、互不影响的</a:t>
            </a: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模型假设：被试在项目上的正确反应概率与被试能力水平有一定关系</a:t>
            </a:r>
            <a:endParaRPr lang="en-US" altLang="zh-CN" sz="2000" dirty="0">
              <a:solidFill>
                <a:srgbClr val="000000"/>
              </a:solidFill>
              <a:latin typeface="微软雅黑" panose="020B0503020204020204" pitchFamily="34" charset="-122"/>
              <a:ea typeface="微软雅黑" panose="020B0503020204020204" pitchFamily="34" charset="-122"/>
            </a:endParaRPr>
          </a:p>
          <a:p>
            <a:pPr marL="685800" lvl="2" indent="0" eaLnBrk="1" hangingPunct="1">
              <a:spcBef>
                <a:spcPts val="500"/>
              </a:spcBef>
              <a:buClr>
                <a:schemeClr val="accent5"/>
              </a:buClr>
              <a:buSzPct val="70000"/>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685800" lvl="2" indent="0" eaLnBrk="1" hangingPunct="1">
              <a:spcBef>
                <a:spcPts val="500"/>
              </a:spcBef>
              <a:buClr>
                <a:schemeClr val="accent5"/>
              </a:buClr>
              <a:buSzPct val="70000"/>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685800" lvl="2" indent="0" eaLnBrk="1" hangingPunct="1">
              <a:spcBef>
                <a:spcPts val="500"/>
              </a:spcBef>
              <a:buClr>
                <a:schemeClr val="accent5"/>
              </a:buClr>
              <a:buSzPct val="70000"/>
              <a:defRPr/>
            </a:pPr>
            <a:r>
              <a:rPr lang="zh-CN" altLang="en-US" sz="2000" dirty="0">
                <a:solidFill>
                  <a:srgbClr val="000000"/>
                </a:solidFill>
                <a:latin typeface="微软雅黑" panose="020B0503020204020204" pitchFamily="34" charset="-122"/>
                <a:ea typeface="微软雅黑" panose="020B0503020204020204" pitchFamily="34" charset="-122"/>
              </a:rPr>
              <a:t>一参数</a:t>
            </a:r>
            <a:r>
              <a:rPr lang="en-US" altLang="zh-CN" sz="2000" dirty="0">
                <a:solidFill>
                  <a:srgbClr val="000000"/>
                </a:solidFill>
                <a:latin typeface="微软雅黑" panose="020B0503020204020204" pitchFamily="34" charset="-122"/>
                <a:ea typeface="微软雅黑" panose="020B0503020204020204" pitchFamily="34" charset="-122"/>
              </a:rPr>
              <a:t>Rasch</a:t>
            </a:r>
            <a:r>
              <a:rPr lang="zh-CN" altLang="en-US" sz="2000" dirty="0">
                <a:solidFill>
                  <a:srgbClr val="000000"/>
                </a:solidFill>
                <a:latin typeface="微软雅黑" panose="020B0503020204020204" pitchFamily="34" charset="-122"/>
                <a:ea typeface="微软雅黑" panose="020B0503020204020204" pitchFamily="34" charset="-122"/>
              </a:rPr>
              <a:t>模型</a:t>
            </a:r>
            <a:endParaRPr lang="en-US" altLang="zh-CN" sz="2000" dirty="0">
              <a:solidFill>
                <a:srgbClr val="000000"/>
              </a:solidFill>
              <a:latin typeface="微软雅黑" panose="020B0503020204020204" pitchFamily="34" charset="-122"/>
              <a:ea typeface="微软雅黑" panose="020B0503020204020204" pitchFamily="34" charset="-122"/>
            </a:endParaRPr>
          </a:p>
          <a:p>
            <a:pPr marL="685800" lvl="2" indent="0" eaLnBrk="1" hangingPunct="1">
              <a:spcBef>
                <a:spcPts val="500"/>
              </a:spcBef>
              <a:buClr>
                <a:schemeClr val="accent5"/>
              </a:buClr>
              <a:buSzPct val="70000"/>
              <a:defRPr/>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685800" lvl="2" indent="0" eaLnBrk="1" hangingPunct="1">
              <a:spcBef>
                <a:spcPts val="500"/>
              </a:spcBef>
              <a:buClr>
                <a:schemeClr val="accent5"/>
              </a:buClr>
              <a:buSzPct val="70000"/>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1670050" lvl="3" indent="-342900" eaLnBrk="1" hangingPunct="1">
              <a:spcBef>
                <a:spcPts val="550"/>
              </a:spcBef>
              <a:buClr>
                <a:schemeClr val="accent5"/>
              </a:buClr>
              <a:buSzPct val="70000"/>
              <a:buFont typeface="Wingdings" panose="05000000000000000000" pitchFamily="2" charset="2"/>
              <a:buChar char="p"/>
              <a:defRPr/>
            </a:pPr>
            <a:endParaRPr lang="en-US" altLang="zh-CN" dirty="0">
              <a:solidFill>
                <a:srgbClr val="000000"/>
              </a:solidFill>
              <a:latin typeface="微软雅黑" panose="020B0503020204020204" pitchFamily="34" charset="-122"/>
              <a:ea typeface="微软雅黑" panose="020B0503020204020204" pitchFamily="34" charset="-122"/>
            </a:endParaRPr>
          </a:p>
          <a:p>
            <a:pPr marL="1670050" lvl="3" indent="-342900" eaLnBrk="1" hangingPunct="1">
              <a:spcBef>
                <a:spcPts val="550"/>
              </a:spcBef>
              <a:buClr>
                <a:schemeClr val="accent5"/>
              </a:buClr>
              <a:buSzPct val="70000"/>
              <a:buFont typeface="Wingdings" panose="05000000000000000000" pitchFamily="2" charset="2"/>
              <a:buChar char="p"/>
              <a:defRPr/>
            </a:pPr>
            <a:endParaRPr lang="en-US" altLang="zh-CN" sz="2200" dirty="0">
              <a:solidFill>
                <a:srgbClr val="000000"/>
              </a:solidFill>
              <a:latin typeface="微软雅黑" panose="020B0503020204020204" pitchFamily="34" charset="-122"/>
              <a:ea typeface="微软雅黑" panose="020B0503020204020204" pitchFamily="34" charset="-122"/>
            </a:endParaRPr>
          </a:p>
          <a:p>
            <a:pPr lvl="1" eaLnBrk="1" hangingPunct="1">
              <a:spcBef>
                <a:spcPts val="550"/>
              </a:spcBef>
              <a:buClr>
                <a:srgbClr val="5B9BD5"/>
              </a:buClr>
              <a:buSzPct val="70000"/>
              <a:buFont typeface="Wingdings" panose="05000000000000000000" pitchFamily="2" charset="2"/>
              <a:buChar char="o"/>
              <a:defRPr/>
            </a:pPr>
            <a:endParaRPr lang="en-US" altLang="zh-CN" sz="2200" dirty="0">
              <a:solidFill>
                <a:srgbClr val="000000"/>
              </a:solidFill>
              <a:latin typeface="Palatino Linotype" panose="02040502050505030304" pitchFamily="18" charset="0"/>
              <a:ea typeface="华文仿宋" panose="02010600040101010101" pitchFamily="2" charset="-122"/>
            </a:endParaRPr>
          </a:p>
          <a:p>
            <a:pPr eaLnBrk="1" hangingPunct="1">
              <a:spcBef>
                <a:spcPts val="700"/>
              </a:spcBef>
              <a:buClr>
                <a:srgbClr val="ED7D31"/>
              </a:buClr>
              <a:buSzPct val="60000"/>
              <a:buFont typeface="Wingdings" panose="05000000000000000000" pitchFamily="2" charset="2"/>
              <a:buChar char=""/>
              <a:defRPr/>
            </a:pPr>
            <a:endParaRPr lang="en-US" altLang="zh-CN" sz="2800" dirty="0">
              <a:solidFill>
                <a:srgbClr val="000000"/>
              </a:solidFill>
              <a:latin typeface="Palatino Linotype" panose="02040502050505030304" pitchFamily="18" charset="0"/>
              <a:ea typeface="华文仿宋" panose="02010600040101010101" pitchFamily="2" charset="-122"/>
            </a:endParaRPr>
          </a:p>
          <a:p>
            <a:pPr eaLnBrk="1" hangingPunct="1">
              <a:spcBef>
                <a:spcPts val="700"/>
              </a:spcBef>
              <a:buClr>
                <a:srgbClr val="ED7D31"/>
              </a:buClr>
              <a:buSzPct val="60000"/>
              <a:buFont typeface="Wingdings" panose="05000000000000000000" pitchFamily="2" charset="2"/>
              <a:buChar char=""/>
              <a:defRPr/>
            </a:pPr>
            <a:endParaRPr lang="en-US" altLang="zh-CN" sz="2800" dirty="0">
              <a:solidFill>
                <a:srgbClr val="000000"/>
              </a:solidFill>
              <a:latin typeface="Palatino Linotype" panose="02040502050505030304" pitchFamily="18" charset="0"/>
              <a:ea typeface="华文仿宋" panose="02010600040101010101" pitchFamily="2" charset="-122"/>
            </a:endParaRPr>
          </a:p>
          <a:p>
            <a:pPr eaLnBrk="1" hangingPunct="1">
              <a:spcBef>
                <a:spcPts val="700"/>
              </a:spcBef>
              <a:buClr>
                <a:srgbClr val="ED7D31"/>
              </a:buClr>
              <a:buSzPct val="60000"/>
              <a:buFont typeface="Wingdings" panose="05000000000000000000" pitchFamily="2" charset="2"/>
              <a:buChar char=""/>
              <a:defRPr/>
            </a:pPr>
            <a:endParaRPr lang="zh-CN" altLang="en-US" sz="2800" dirty="0">
              <a:solidFill>
                <a:srgbClr val="000000"/>
              </a:solidFill>
              <a:latin typeface="Palatino Linotype" panose="02040502050505030304" pitchFamily="18" charset="0"/>
              <a:ea typeface="华文仿宋" panose="02010600040101010101" pitchFamily="2" charset="-122"/>
            </a:endParaRPr>
          </a:p>
        </p:txBody>
      </p:sp>
      <p:pic>
        <p:nvPicPr>
          <p:cNvPr id="43" name="图片 42" descr="ICC"/>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13206" y="3278635"/>
            <a:ext cx="4434595" cy="3579365"/>
          </a:xfrm>
          <a:prstGeom prst="rect">
            <a:avLst/>
          </a:prstGeom>
          <a:noFill/>
          <a:ln>
            <a:noFill/>
          </a:ln>
        </p:spPr>
      </p:pic>
      <p:sp>
        <p:nvSpPr>
          <p:cNvPr id="5" name="矩形 4">
            <a:extLst>
              <a:ext uri="{FF2B5EF4-FFF2-40B4-BE49-F238E27FC236}">
                <a16:creationId xmlns:a16="http://schemas.microsoft.com/office/drawing/2014/main" id="{5564CA1C-55BE-41FA-BF4F-B486539FEB98}"/>
              </a:ext>
            </a:extLst>
          </p:cNvPr>
          <p:cNvSpPr/>
          <p:nvPr/>
        </p:nvSpPr>
        <p:spPr>
          <a:xfrm>
            <a:off x="482301" y="246919"/>
            <a:ext cx="2954655" cy="646331"/>
          </a:xfrm>
          <a:prstGeom prst="rect">
            <a:avLst/>
          </a:prstGeom>
        </p:spPr>
        <p:txBody>
          <a:bodyPr wrap="none">
            <a:spAutoFit/>
          </a:bodyPr>
          <a:lstStyle/>
          <a:p>
            <a:r>
              <a:rPr lang="zh-CN" altLang="en-US" sz="3600" dirty="0">
                <a:latin typeface="微软雅黑" panose="020B0503020204020204" pitchFamily="34" charset="-122"/>
                <a:ea typeface="微软雅黑" panose="020B0503020204020204" pitchFamily="34" charset="-122"/>
              </a:rPr>
              <a:t>认知诊断模型</a:t>
            </a:r>
            <a:endParaRPr lang="en-US" altLang="zh-CN" sz="3600" dirty="0">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8B839B89-FF9C-4D67-86CD-DD515DD026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498" y="4684638"/>
            <a:ext cx="3556856" cy="851027"/>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组合 19">
            <a:extLst>
              <a:ext uri="{FF2B5EF4-FFF2-40B4-BE49-F238E27FC236}">
                <a16:creationId xmlns:a16="http://schemas.microsoft.com/office/drawing/2014/main" id="{CB6B2415-832D-49AA-BAF3-A900D0B3E034}"/>
              </a:ext>
            </a:extLst>
          </p:cNvPr>
          <p:cNvGrpSpPr/>
          <p:nvPr/>
        </p:nvGrpSpPr>
        <p:grpSpPr>
          <a:xfrm>
            <a:off x="4244186" y="4203545"/>
            <a:ext cx="1440160" cy="945580"/>
            <a:chOff x="3902589" y="2464340"/>
            <a:chExt cx="1440160" cy="945580"/>
          </a:xfrm>
        </p:grpSpPr>
        <p:sp>
          <p:nvSpPr>
            <p:cNvPr id="21" name="TextBox 15">
              <a:extLst>
                <a:ext uri="{FF2B5EF4-FFF2-40B4-BE49-F238E27FC236}">
                  <a16:creationId xmlns:a16="http://schemas.microsoft.com/office/drawing/2014/main" id="{1413DA91-45E8-48E1-BCCF-EF9A732C6E4B}"/>
                </a:ext>
              </a:extLst>
            </p:cNvPr>
            <p:cNvSpPr txBox="1">
              <a:spLocks noChangeArrowheads="1"/>
            </p:cNvSpPr>
            <p:nvPr/>
          </p:nvSpPr>
          <p:spPr bwMode="auto">
            <a:xfrm>
              <a:off x="3902589" y="2464340"/>
              <a:ext cx="1440160"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dirty="0">
                  <a:solidFill>
                    <a:srgbClr val="000000"/>
                  </a:solidFill>
                  <a:latin typeface="微软雅黑" panose="020B0503020204020204" pitchFamily="34" charset="-122"/>
                  <a:ea typeface="微软雅黑" panose="020B0503020204020204" pitchFamily="34" charset="-122"/>
                </a:rPr>
                <a:t>学生的能力</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D7B852EE-A508-4AE5-9CA1-BC41055E40BF}"/>
                </a:ext>
              </a:extLst>
            </p:cNvPr>
            <p:cNvCxnSpPr/>
            <p:nvPr/>
          </p:nvCxnSpPr>
          <p:spPr>
            <a:xfrm flipH="1">
              <a:off x="4788024" y="2841045"/>
              <a:ext cx="73958" cy="56887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6" name="TextBox 15">
            <a:extLst>
              <a:ext uri="{FF2B5EF4-FFF2-40B4-BE49-F238E27FC236}">
                <a16:creationId xmlns:a16="http://schemas.microsoft.com/office/drawing/2014/main" id="{AF591987-3C37-4F04-92A2-BDDA4ADFC1E4}"/>
              </a:ext>
            </a:extLst>
          </p:cNvPr>
          <p:cNvSpPr txBox="1">
            <a:spLocks noChangeArrowheads="1"/>
          </p:cNvSpPr>
          <p:nvPr/>
        </p:nvSpPr>
        <p:spPr bwMode="auto">
          <a:xfrm>
            <a:off x="4640212" y="5798794"/>
            <a:ext cx="1570037"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dirty="0">
                <a:solidFill>
                  <a:srgbClr val="000000"/>
                </a:solidFill>
                <a:latin typeface="微软雅黑" panose="020B0503020204020204" pitchFamily="34" charset="-122"/>
                <a:ea typeface="微软雅黑" panose="020B0503020204020204" pitchFamily="34" charset="-122"/>
              </a:rPr>
              <a:t>试题的难度</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cxnSp>
        <p:nvCxnSpPr>
          <p:cNvPr id="25" name="直接箭头连接符 24">
            <a:extLst>
              <a:ext uri="{FF2B5EF4-FFF2-40B4-BE49-F238E27FC236}">
                <a16:creationId xmlns:a16="http://schemas.microsoft.com/office/drawing/2014/main" id="{5DDAE959-D835-48C7-85D7-3819D7B43E13}"/>
              </a:ext>
            </a:extLst>
          </p:cNvPr>
          <p:cNvCxnSpPr/>
          <p:nvPr/>
        </p:nvCxnSpPr>
        <p:spPr>
          <a:xfrm flipV="1">
            <a:off x="5425231" y="5458462"/>
            <a:ext cx="34655" cy="34033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F9241573-AF5A-428A-9087-1A610BCFDD5D}"/>
              </a:ext>
            </a:extLst>
          </p:cNvPr>
          <p:cNvSpPr/>
          <p:nvPr/>
        </p:nvSpPr>
        <p:spPr>
          <a:xfrm>
            <a:off x="0" y="4311267"/>
            <a:ext cx="3018775" cy="400110"/>
          </a:xfrm>
          <a:prstGeom prst="rect">
            <a:avLst/>
          </a:prstGeom>
        </p:spPr>
        <p:txBody>
          <a:bodyPr wrap="none">
            <a:spAutoFit/>
          </a:bodyPr>
          <a:lstStyle/>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项目反应函数：</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95"/>
  <p:tag name="KSO_WM_TAG_VERSION" val="1.0"/>
  <p:tag name="KSO_WM_SLIDE_ID" val="diagram160595_6"/>
  <p:tag name="KSO_WM_SLIDE_INDEX" val="6"/>
  <p:tag name="KSO_WM_SLIDE_ITEM_CNT" val="6"/>
  <p:tag name="KSO_WM_SLIDE_LAYOUT" val="a_f_m"/>
  <p:tag name="KSO_WM_SLIDE_LAYOUT_CNT" val="1_1_1"/>
  <p:tag name="KSO_WM_SLIDE_TYPE" val="text"/>
  <p:tag name="KSO_WM_BEAUTIFY_FLAG" val="#wm#"/>
  <p:tag name="KSO_WM_SLIDE_POSITION" val="74*139"/>
  <p:tag name="KSO_WM_SLIDE_SIZE" val="812*356"/>
  <p:tag name="KSO_WM_DIAGRAM_GROUP_CODE" val="m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95"/>
  <p:tag name="KSO_WM_UNIT_TYPE" val="a"/>
  <p:tag name="KSO_WM_UNIT_INDEX" val="1"/>
  <p:tag name="KSO_WM_UNIT_ID" val="diagram160595_6*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95"/>
  <p:tag name="KSO_WM_TAG_VERSION" val="1.0"/>
  <p:tag name="KSO_WM_SLIDE_ID" val="diagram160595_6"/>
  <p:tag name="KSO_WM_SLIDE_INDEX" val="6"/>
  <p:tag name="KSO_WM_SLIDE_ITEM_CNT" val="6"/>
  <p:tag name="KSO_WM_SLIDE_LAYOUT" val="a_f_m"/>
  <p:tag name="KSO_WM_SLIDE_LAYOUT_CNT" val="1_1_1"/>
  <p:tag name="KSO_WM_SLIDE_TYPE" val="text"/>
  <p:tag name="KSO_WM_BEAUTIFY_FLAG" val="#wm#"/>
  <p:tag name="KSO_WM_SLIDE_POSITION" val="74*139"/>
  <p:tag name="KSO_WM_SLIDE_SIZE" val="812*356"/>
  <p:tag name="KSO_WM_DIAGRAM_GROUP_CODE" val="m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95"/>
  <p:tag name="KSO_WM_UNIT_TYPE" val="a"/>
  <p:tag name="KSO_WM_UNIT_INDEX" val="1"/>
  <p:tag name="KSO_WM_UNIT_ID" val="diagram160595_6*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5"/>
  <p:tag name="KSO_WM_SLIDE_LAYOUT" val="a_f_m"/>
  <p:tag name="KSO_WM_SLIDE_LAYOUT_CNT" val="1_1_1"/>
  <p:tag name="KSO_WM_SLIDE_TYPE" val="text"/>
  <p:tag name="KSO_WM_BEAUTIFY_FLAG" val="#wm#"/>
  <p:tag name="KSO_WM_SLIDE_POSITION" val="87.2728*126.033"/>
  <p:tag name="KSO_WM_SLIDE_SIZE" val="799.937*389.581"/>
  <p:tag name="KSO_WM_TEMPLATE_CATEGORY" val="diagram"/>
  <p:tag name="KSO_WM_TEMPLATE_INDEX" val="20200113"/>
  <p:tag name="KSO_WM_SLIDE_ID" val="diagram20200113_4"/>
  <p:tag name="KSO_WM_SLIDE_INDEX" val="4"/>
  <p:tag name="KSO_WM_DIAGRAM_GROUP_CODE" val="m1-1"/>
  <p:tag name="KSO_WM_SLIDE_SUBTYPE" val="diag"/>
  <p:tag name="KSO_WM_TEMPLATE_SUBCATEGORY" val="0"/>
  <p:tag name="KSO_WM_SLIDE_DIAGTYPE" val="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95"/>
  <p:tag name="KSO_WM_UNIT_TYPE" val="a"/>
  <p:tag name="KSO_WM_UNIT_INDEX" val="1"/>
  <p:tag name="KSO_WM_UNIT_ID" val="diagram160595_6*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2037</TotalTime>
  <Words>2610</Words>
  <Application>Microsoft Office PowerPoint</Application>
  <PresentationFormat>宽屏</PresentationFormat>
  <Paragraphs>292</Paragraphs>
  <Slides>32</Slides>
  <Notes>21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9" baseType="lpstr">
      <vt:lpstr>-apple-system</vt:lpstr>
      <vt:lpstr>PingFang SC</vt:lpstr>
      <vt:lpstr>ZapfDingbatsITC</vt:lpstr>
      <vt:lpstr>等线</vt:lpstr>
      <vt:lpstr>等线 Light</vt:lpstr>
      <vt:lpstr>微软雅黑</vt:lpstr>
      <vt:lpstr>微软雅黑</vt:lpstr>
      <vt:lpstr>Arial</vt:lpstr>
      <vt:lpstr>Calibri</vt:lpstr>
      <vt:lpstr>Calibri Light</vt:lpstr>
      <vt:lpstr>Cambria Math</vt:lpstr>
      <vt:lpstr>Franklin Gothic Book</vt:lpstr>
      <vt:lpstr>Palatino Linotype</vt:lpstr>
      <vt:lpstr>Times New Roman</vt:lpstr>
      <vt:lpstr>Wingdings</vt:lpstr>
      <vt:lpstr>Office 主题​​</vt:lpstr>
      <vt:lpstr>Equation.DSMT4</vt:lpstr>
      <vt:lpstr>COMPUTERIZED ADAPTIVE TESTING （CAT）分享（一）</vt:lpstr>
      <vt:lpstr>目录</vt:lpstr>
      <vt:lpstr>计算机自适应测评(CAT)</vt:lpstr>
      <vt:lpstr>PowerPoint 演示文稿</vt:lpstr>
      <vt:lpstr>计算机自适应测验的流程步骤</vt:lpstr>
      <vt:lpstr>PowerPoint 演示文稿</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COMPUTERIZED ADAPTIVE TESTING （CAT）</dc:title>
  <dc:creator>曾 毅</dc:creator>
  <cp:lastModifiedBy>曾 毅</cp:lastModifiedBy>
  <cp:revision>45</cp:revision>
  <dcterms:created xsi:type="dcterms:W3CDTF">2020-08-27T13:22:00Z</dcterms:created>
  <dcterms:modified xsi:type="dcterms:W3CDTF">2020-08-29T10:10:22Z</dcterms:modified>
</cp:coreProperties>
</file>