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0" r:id="rId5"/>
    <p:sldId id="258" r:id="rId6"/>
    <p:sldId id="281" r:id="rId7"/>
    <p:sldId id="283" r:id="rId8"/>
    <p:sldId id="262" r:id="rId9"/>
    <p:sldId id="265" r:id="rId10"/>
    <p:sldId id="267" r:id="rId11"/>
    <p:sldId id="268" r:id="rId12"/>
    <p:sldId id="298" r:id="rId13"/>
    <p:sldId id="294" r:id="rId14"/>
    <p:sldId id="269" r:id="rId15"/>
    <p:sldId id="292" r:id="rId16"/>
    <p:sldId id="270" r:id="rId17"/>
    <p:sldId id="300" r:id="rId18"/>
    <p:sldId id="288" r:id="rId19"/>
    <p:sldId id="299" r:id="rId20"/>
    <p:sldId id="287" r:id="rId21"/>
    <p:sldId id="271" r:id="rId22"/>
    <p:sldId id="273" r:id="rId23"/>
    <p:sldId id="274" r:id="rId24"/>
    <p:sldId id="275" r:id="rId25"/>
    <p:sldId id="276" r:id="rId26"/>
    <p:sldId id="289" r:id="rId27"/>
    <p:sldId id="290" r:id="rId28"/>
    <p:sldId id="285" r:id="rId29"/>
    <p:sldId id="277" r:id="rId30"/>
    <p:sldId id="278" r:id="rId31"/>
    <p:sldId id="284" r:id="rId32"/>
    <p:sldId id="297" r:id="rId33"/>
    <p:sldId id="296" r:id="rId34"/>
    <p:sldId id="29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4B183"/>
    <a:srgbClr val="9DC3E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6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23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9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2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7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4A6C-8B9B-4FE4-9847-85D8A5BAF8F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A477-EF2D-40F0-BFED-79547DDB3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19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79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94.png"/><Relationship Id="rId5" Type="http://schemas.openxmlformats.org/officeDocument/2006/relationships/image" Target="../media/image1710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1610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21" Type="http://schemas.openxmlformats.org/officeDocument/2006/relationships/image" Target="../media/image119.png"/><Relationship Id="rId7" Type="http://schemas.openxmlformats.org/officeDocument/2006/relationships/image" Target="../media/image19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82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5" Type="http://schemas.openxmlformats.org/officeDocument/2006/relationships/image" Target="../media/image1710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61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0.png"/><Relationship Id="rId26" Type="http://schemas.openxmlformats.org/officeDocument/2006/relationships/image" Target="../media/image134.png"/><Relationship Id="rId21" Type="http://schemas.openxmlformats.org/officeDocument/2006/relationships/image" Target="../media/image840.png"/><Relationship Id="rId7" Type="http://schemas.openxmlformats.org/officeDocument/2006/relationships/image" Target="../media/image19.png"/><Relationship Id="rId12" Type="http://schemas.openxmlformats.org/officeDocument/2006/relationships/image" Target="../media/image129.png"/><Relationship Id="rId17" Type="http://schemas.openxmlformats.org/officeDocument/2006/relationships/image" Target="../media/image132.png"/><Relationship Id="rId25" Type="http://schemas.openxmlformats.org/officeDocument/2006/relationships/image" Target="../media/image123.png"/><Relationship Id="rId33" Type="http://schemas.openxmlformats.org/officeDocument/2006/relationships/image" Target="../media/image141.png"/><Relationship Id="rId2" Type="http://schemas.openxmlformats.org/officeDocument/2006/relationships/image" Target="../media/image83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128.png"/><Relationship Id="rId32" Type="http://schemas.openxmlformats.org/officeDocument/2006/relationships/image" Target="../media/image140.png"/><Relationship Id="rId5" Type="http://schemas.openxmlformats.org/officeDocument/2006/relationships/image" Target="../media/image1710.png"/><Relationship Id="rId23" Type="http://schemas.openxmlformats.org/officeDocument/2006/relationships/image" Target="../media/image121.png"/><Relationship Id="rId28" Type="http://schemas.openxmlformats.org/officeDocument/2006/relationships/image" Target="../media/image136.png"/><Relationship Id="rId10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610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1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4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5" Type="http://schemas.openxmlformats.org/officeDocument/2006/relationships/image" Target="../media/image1710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1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20.png"/><Relationship Id="rId3" Type="http://schemas.openxmlformats.org/officeDocument/2006/relationships/image" Target="../media/image151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34.png"/><Relationship Id="rId21" Type="http://schemas.openxmlformats.org/officeDocument/2006/relationships/image" Target="../media/image68.png"/><Relationship Id="rId7" Type="http://schemas.openxmlformats.org/officeDocument/2006/relationships/image" Target="../media/image38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36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" Type="http://schemas.openxmlformats.org/officeDocument/2006/relationships/image" Target="../media/image35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433" y="2528684"/>
            <a:ext cx="884158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b="0" spc="-30" dirty="0">
                <a:latin typeface="Calibri Light"/>
                <a:cs typeface="Calibri Light"/>
              </a:rPr>
              <a:t>Graph </a:t>
            </a:r>
            <a:r>
              <a:rPr lang="en-US" sz="6000" b="0" spc="-25" dirty="0" smtClean="0">
                <a:latin typeface="Calibri Light"/>
                <a:cs typeface="Calibri Light"/>
              </a:rPr>
              <a:t>Convolution</a:t>
            </a:r>
            <a:r>
              <a:rPr sz="6000" b="0" spc="-30" dirty="0" smtClean="0">
                <a:latin typeface="Calibri Light"/>
                <a:cs typeface="Calibri Light"/>
              </a:rPr>
              <a:t> </a:t>
            </a:r>
            <a:r>
              <a:rPr sz="6000" b="0" spc="-25" dirty="0" smtClean="0">
                <a:latin typeface="Calibri Light"/>
                <a:cs typeface="Calibri Light"/>
              </a:rPr>
              <a:t>Networks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5310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/34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2137" y="4803227"/>
            <a:ext cx="48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刘嘉聿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2020.8.22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87"/>
    </mc:Choice>
    <mc:Fallback xmlns="">
      <p:transition spd="slow" advTm="2958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59268"/>
            <a:ext cx="1145880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MoNET</a:t>
            </a:r>
            <a:r>
              <a:rPr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3600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Mixture Model Networks</a:t>
            </a:r>
            <a:r>
              <a:rPr sz="36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3" y="611581"/>
                <a:ext cx="11994112" cy="283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aggregate: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有权求和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𝒖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deg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deg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⁡(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𝒖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tanh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𝒖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𝑤𝑒𝑖𝑔h𝑡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𝒖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𝒖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sz="16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zh-CN" altLang="en-US" sz="16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Output Layer: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表示为一个矩阵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" y="611581"/>
                <a:ext cx="11994112" cy="2839111"/>
              </a:xfrm>
              <a:prstGeom prst="rect">
                <a:avLst/>
              </a:prstGeom>
              <a:blipFill>
                <a:blip r:embed="rId2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37" name="矩形 336"/>
          <p:cNvSpPr/>
          <p:nvPr/>
        </p:nvSpPr>
        <p:spPr>
          <a:xfrm>
            <a:off x="-49872" y="6473212"/>
            <a:ext cx="1204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[3]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Monti, Federico 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Boscaini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Davide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Masci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Jonathan 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Rodolà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Emanuele &amp; Svoboda, Jan &amp; Bronstein, Michael.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Geometric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 learning on graphs and manifolds using mixture model CNNs</a:t>
            </a:r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[C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CVPR 2017.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object 3"/>
          <p:cNvSpPr/>
          <p:nvPr/>
        </p:nvSpPr>
        <p:spPr>
          <a:xfrm>
            <a:off x="3645386" y="6120811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6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3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6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7" name="object 4"/>
          <p:cNvSpPr/>
          <p:nvPr/>
        </p:nvSpPr>
        <p:spPr>
          <a:xfrm>
            <a:off x="4117298" y="585879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8" name="object 5"/>
          <p:cNvSpPr/>
          <p:nvPr/>
        </p:nvSpPr>
        <p:spPr>
          <a:xfrm>
            <a:off x="4475980" y="6120811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6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3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6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9" name="object 6"/>
          <p:cNvSpPr/>
          <p:nvPr/>
        </p:nvSpPr>
        <p:spPr>
          <a:xfrm>
            <a:off x="4548918" y="5809960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5"/>
                </a:lnTo>
                <a:lnTo>
                  <a:pt x="179423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0" name="object 7"/>
          <p:cNvSpPr/>
          <p:nvPr/>
        </p:nvSpPr>
        <p:spPr>
          <a:xfrm>
            <a:off x="4842869" y="6124127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6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3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6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1" name="object 8"/>
          <p:cNvSpPr/>
          <p:nvPr/>
        </p:nvSpPr>
        <p:spPr>
          <a:xfrm>
            <a:off x="4206840" y="5858794"/>
            <a:ext cx="342176" cy="48954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2" name="object 9"/>
          <p:cNvSpPr/>
          <p:nvPr/>
        </p:nvSpPr>
        <p:spPr>
          <a:xfrm>
            <a:off x="3734930" y="6169645"/>
            <a:ext cx="741157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3" name="object 10"/>
          <p:cNvSpPr/>
          <p:nvPr/>
        </p:nvSpPr>
        <p:spPr>
          <a:xfrm>
            <a:off x="4638462" y="5883210"/>
            <a:ext cx="224511" cy="245059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4" name="object 11"/>
          <p:cNvSpPr/>
          <p:nvPr/>
        </p:nvSpPr>
        <p:spPr>
          <a:xfrm>
            <a:off x="4545562" y="5907627"/>
            <a:ext cx="48149" cy="227868"/>
          </a:xfrm>
          <a:custGeom>
            <a:avLst/>
            <a:gdLst/>
            <a:ahLst/>
            <a:cxnLst/>
            <a:rect l="l" t="t" r="r" b="b"/>
            <a:pathLst>
              <a:path w="113029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5" name="object 12"/>
          <p:cNvSpPr/>
          <p:nvPr/>
        </p:nvSpPr>
        <p:spPr>
          <a:xfrm>
            <a:off x="3697673" y="5932119"/>
            <a:ext cx="441448" cy="188821"/>
          </a:xfrm>
          <a:custGeom>
            <a:avLst/>
            <a:gdLst/>
            <a:ahLst/>
            <a:cxnLst/>
            <a:rect l="l" t="t" r="r" b="b"/>
            <a:pathLst>
              <a:path w="1036320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6" name="object 34"/>
          <p:cNvSpPr/>
          <p:nvPr/>
        </p:nvSpPr>
        <p:spPr>
          <a:xfrm>
            <a:off x="3234238" y="5223003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7" name="object 49"/>
          <p:cNvSpPr txBox="1"/>
          <p:nvPr/>
        </p:nvSpPr>
        <p:spPr>
          <a:xfrm>
            <a:off x="5619633" y="4924688"/>
            <a:ext cx="91698" cy="42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𝑥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58" name="object 52"/>
          <p:cNvSpPr/>
          <p:nvPr/>
        </p:nvSpPr>
        <p:spPr>
          <a:xfrm>
            <a:off x="3612140" y="514750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9" name="object 53"/>
          <p:cNvSpPr/>
          <p:nvPr/>
        </p:nvSpPr>
        <p:spPr>
          <a:xfrm>
            <a:off x="4084050" y="488548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0" name="object 54"/>
          <p:cNvSpPr/>
          <p:nvPr/>
        </p:nvSpPr>
        <p:spPr>
          <a:xfrm>
            <a:off x="4442732" y="514750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1" name="object 55"/>
          <p:cNvSpPr/>
          <p:nvPr/>
        </p:nvSpPr>
        <p:spPr>
          <a:xfrm>
            <a:off x="4515671" y="4836652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2" name="object 56"/>
          <p:cNvSpPr/>
          <p:nvPr/>
        </p:nvSpPr>
        <p:spPr>
          <a:xfrm>
            <a:off x="4809621" y="5150819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8"/>
                </a:lnTo>
                <a:lnTo>
                  <a:pt x="30784" y="181664"/>
                </a:lnTo>
                <a:lnTo>
                  <a:pt x="64193" y="204470"/>
                </a:lnTo>
                <a:lnTo>
                  <a:pt x="105103" y="212832"/>
                </a:lnTo>
                <a:lnTo>
                  <a:pt x="146014" y="204470"/>
                </a:lnTo>
                <a:lnTo>
                  <a:pt x="179423" y="181664"/>
                </a:lnTo>
                <a:lnTo>
                  <a:pt x="201948" y="147838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3" name="object 57"/>
          <p:cNvSpPr/>
          <p:nvPr/>
        </p:nvSpPr>
        <p:spPr>
          <a:xfrm>
            <a:off x="4173593" y="4885485"/>
            <a:ext cx="342176" cy="48954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4" name="object 58"/>
          <p:cNvSpPr/>
          <p:nvPr/>
        </p:nvSpPr>
        <p:spPr>
          <a:xfrm>
            <a:off x="3701683" y="5196337"/>
            <a:ext cx="741157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5" name="object 59"/>
          <p:cNvSpPr/>
          <p:nvPr/>
        </p:nvSpPr>
        <p:spPr>
          <a:xfrm>
            <a:off x="4605214" y="4909901"/>
            <a:ext cx="224511" cy="245059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6" name="object 60"/>
          <p:cNvSpPr/>
          <p:nvPr/>
        </p:nvSpPr>
        <p:spPr>
          <a:xfrm>
            <a:off x="4512315" y="4934319"/>
            <a:ext cx="48149" cy="227868"/>
          </a:xfrm>
          <a:custGeom>
            <a:avLst/>
            <a:gdLst/>
            <a:ahLst/>
            <a:cxnLst/>
            <a:rect l="l" t="t" r="r" b="b"/>
            <a:pathLst>
              <a:path w="113029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7" name="object 61"/>
          <p:cNvSpPr/>
          <p:nvPr/>
        </p:nvSpPr>
        <p:spPr>
          <a:xfrm>
            <a:off x="3664426" y="4958810"/>
            <a:ext cx="441448" cy="188821"/>
          </a:xfrm>
          <a:custGeom>
            <a:avLst/>
            <a:gdLst/>
            <a:ahLst/>
            <a:cxnLst/>
            <a:rect l="l" t="t" r="r" b="b"/>
            <a:pathLst>
              <a:path w="1036320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8" name="object 65"/>
          <p:cNvSpPr/>
          <p:nvPr/>
        </p:nvSpPr>
        <p:spPr>
          <a:xfrm>
            <a:off x="3600615" y="442153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9" name="object 66"/>
          <p:cNvSpPr/>
          <p:nvPr/>
        </p:nvSpPr>
        <p:spPr>
          <a:xfrm>
            <a:off x="4072526" y="4159518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8"/>
                </a:lnTo>
                <a:lnTo>
                  <a:pt x="30784" y="181664"/>
                </a:lnTo>
                <a:lnTo>
                  <a:pt x="64193" y="204470"/>
                </a:lnTo>
                <a:lnTo>
                  <a:pt x="105103" y="212832"/>
                </a:lnTo>
                <a:lnTo>
                  <a:pt x="146014" y="204470"/>
                </a:lnTo>
                <a:lnTo>
                  <a:pt x="179423" y="181664"/>
                </a:lnTo>
                <a:lnTo>
                  <a:pt x="201948" y="147838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0" name="object 67"/>
          <p:cNvSpPr/>
          <p:nvPr/>
        </p:nvSpPr>
        <p:spPr>
          <a:xfrm>
            <a:off x="4431209" y="442153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1" name="object 68"/>
          <p:cNvSpPr/>
          <p:nvPr/>
        </p:nvSpPr>
        <p:spPr>
          <a:xfrm>
            <a:off x="4504146" y="411068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2" name="object 69"/>
          <p:cNvSpPr/>
          <p:nvPr/>
        </p:nvSpPr>
        <p:spPr>
          <a:xfrm>
            <a:off x="4798097" y="4424850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3" name="object 70"/>
          <p:cNvSpPr/>
          <p:nvPr/>
        </p:nvSpPr>
        <p:spPr>
          <a:xfrm>
            <a:off x="4162069" y="4159517"/>
            <a:ext cx="342176" cy="48954"/>
          </a:xfrm>
          <a:custGeom>
            <a:avLst/>
            <a:gdLst/>
            <a:ahLst/>
            <a:cxnLst/>
            <a:rect l="l" t="t" r="r" b="b"/>
            <a:pathLst>
              <a:path w="803275" h="106680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4" name="object 71"/>
          <p:cNvSpPr/>
          <p:nvPr/>
        </p:nvSpPr>
        <p:spPr>
          <a:xfrm>
            <a:off x="3690159" y="4470368"/>
            <a:ext cx="741157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5" name="object 72"/>
          <p:cNvSpPr/>
          <p:nvPr/>
        </p:nvSpPr>
        <p:spPr>
          <a:xfrm>
            <a:off x="4593690" y="4183934"/>
            <a:ext cx="224511" cy="245059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6" name="object 73"/>
          <p:cNvSpPr/>
          <p:nvPr/>
        </p:nvSpPr>
        <p:spPr>
          <a:xfrm>
            <a:off x="4500791" y="4208351"/>
            <a:ext cx="48149" cy="227868"/>
          </a:xfrm>
          <a:custGeom>
            <a:avLst/>
            <a:gdLst/>
            <a:ahLst/>
            <a:cxnLst/>
            <a:rect l="l" t="t" r="r" b="b"/>
            <a:pathLst>
              <a:path w="113029" h="496569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7" name="object 74"/>
          <p:cNvSpPr/>
          <p:nvPr/>
        </p:nvSpPr>
        <p:spPr>
          <a:xfrm>
            <a:off x="3652902" y="4232842"/>
            <a:ext cx="441448" cy="188821"/>
          </a:xfrm>
          <a:custGeom>
            <a:avLst/>
            <a:gdLst/>
            <a:ahLst/>
            <a:cxnLst/>
            <a:rect l="l" t="t" r="r" b="b"/>
            <a:pathLst>
              <a:path w="1036320" h="411480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8" name="object 75"/>
          <p:cNvSpPr/>
          <p:nvPr/>
        </p:nvSpPr>
        <p:spPr>
          <a:xfrm>
            <a:off x="4605214" y="3984971"/>
            <a:ext cx="168185" cy="120041"/>
          </a:xfrm>
          <a:custGeom>
            <a:avLst/>
            <a:gdLst/>
            <a:ahLst/>
            <a:cxnLst/>
            <a:rect l="l" t="t" r="r" b="b"/>
            <a:pathLst>
              <a:path w="457200" h="211455">
                <a:moveTo>
                  <a:pt x="54516" y="141552"/>
                </a:moveTo>
                <a:lnTo>
                  <a:pt x="0" y="207021"/>
                </a:lnTo>
                <a:lnTo>
                  <a:pt x="85083" y="211353"/>
                </a:lnTo>
                <a:lnTo>
                  <a:pt x="75851" y="190272"/>
                </a:lnTo>
                <a:lnTo>
                  <a:pt x="61987" y="190272"/>
                </a:lnTo>
                <a:lnTo>
                  <a:pt x="54345" y="172822"/>
                </a:lnTo>
                <a:lnTo>
                  <a:pt x="65978" y="167728"/>
                </a:lnTo>
                <a:lnTo>
                  <a:pt x="54516" y="141552"/>
                </a:lnTo>
                <a:close/>
              </a:path>
              <a:path w="457200" h="211455">
                <a:moveTo>
                  <a:pt x="65978" y="167728"/>
                </a:moveTo>
                <a:lnTo>
                  <a:pt x="54345" y="172822"/>
                </a:lnTo>
                <a:lnTo>
                  <a:pt x="61987" y="190272"/>
                </a:lnTo>
                <a:lnTo>
                  <a:pt x="73620" y="185178"/>
                </a:lnTo>
                <a:lnTo>
                  <a:pt x="65978" y="167728"/>
                </a:lnTo>
                <a:close/>
              </a:path>
              <a:path w="457200" h="211455">
                <a:moveTo>
                  <a:pt x="73620" y="185178"/>
                </a:moveTo>
                <a:lnTo>
                  <a:pt x="61987" y="190272"/>
                </a:lnTo>
                <a:lnTo>
                  <a:pt x="75851" y="190272"/>
                </a:lnTo>
                <a:lnTo>
                  <a:pt x="73620" y="185178"/>
                </a:lnTo>
                <a:close/>
              </a:path>
              <a:path w="457200" h="211455">
                <a:moveTo>
                  <a:pt x="448980" y="0"/>
                </a:moveTo>
                <a:lnTo>
                  <a:pt x="65978" y="167728"/>
                </a:lnTo>
                <a:lnTo>
                  <a:pt x="73620" y="185178"/>
                </a:lnTo>
                <a:lnTo>
                  <a:pt x="456623" y="17449"/>
                </a:lnTo>
                <a:lnTo>
                  <a:pt x="4489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9" name="object 76"/>
          <p:cNvSpPr/>
          <p:nvPr/>
        </p:nvSpPr>
        <p:spPr>
          <a:xfrm>
            <a:off x="4083853" y="4888147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5"/>
                </a:lnTo>
                <a:lnTo>
                  <a:pt x="179423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1" name="object 77"/>
          <p:cNvSpPr/>
          <p:nvPr/>
        </p:nvSpPr>
        <p:spPr>
          <a:xfrm>
            <a:off x="4442535" y="515016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8"/>
                </a:lnTo>
                <a:lnTo>
                  <a:pt x="30783" y="181664"/>
                </a:lnTo>
                <a:lnTo>
                  <a:pt x="64191" y="204470"/>
                </a:lnTo>
                <a:lnTo>
                  <a:pt x="105102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3" name="object 78"/>
          <p:cNvSpPr/>
          <p:nvPr/>
        </p:nvSpPr>
        <p:spPr>
          <a:xfrm>
            <a:off x="4515474" y="483931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4" name="object 79"/>
          <p:cNvSpPr/>
          <p:nvPr/>
        </p:nvSpPr>
        <p:spPr>
          <a:xfrm>
            <a:off x="4809424" y="5153481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90" name="object 90"/>
          <p:cNvSpPr txBox="1"/>
          <p:nvPr/>
        </p:nvSpPr>
        <p:spPr>
          <a:xfrm>
            <a:off x="6004790" y="3679013"/>
            <a:ext cx="126072" cy="21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+</a:t>
            </a:r>
          </a:p>
        </p:txBody>
      </p:sp>
      <p:sp>
        <p:nvSpPr>
          <p:cNvPr id="193" name="object 97"/>
          <p:cNvSpPr/>
          <p:nvPr/>
        </p:nvSpPr>
        <p:spPr>
          <a:xfrm>
            <a:off x="3801302" y="3712551"/>
            <a:ext cx="388482" cy="238044"/>
          </a:xfrm>
          <a:custGeom>
            <a:avLst/>
            <a:gdLst/>
            <a:ahLst/>
            <a:cxnLst/>
            <a:rect l="l" t="t" r="r" b="b"/>
            <a:pathLst>
              <a:path w="438784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bject 100"/>
              <p:cNvSpPr txBox="1"/>
              <p:nvPr/>
            </p:nvSpPr>
            <p:spPr>
              <a:xfrm>
                <a:off x="4194262" y="3606457"/>
                <a:ext cx="479519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zh-CN" sz="2400" i="1" baseline="3968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</m:oMath>
                  </m:oMathPara>
                </a14:m>
                <a:endParaRPr sz="1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94" name="object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62" y="3606457"/>
                <a:ext cx="47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组合 194"/>
          <p:cNvGrpSpPr/>
          <p:nvPr/>
        </p:nvGrpSpPr>
        <p:grpSpPr>
          <a:xfrm>
            <a:off x="3760278" y="5515669"/>
            <a:ext cx="433984" cy="289333"/>
            <a:chOff x="6382228" y="3719338"/>
            <a:chExt cx="708124" cy="456061"/>
          </a:xfrm>
        </p:grpSpPr>
        <p:sp>
          <p:nvSpPr>
            <p:cNvPr id="242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/>
                <p:cNvSpPr/>
                <p:nvPr/>
              </p:nvSpPr>
              <p:spPr>
                <a:xfrm>
                  <a:off x="6382228" y="3719338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28" y="3719338"/>
                  <a:ext cx="708124" cy="447804"/>
                </a:xfrm>
                <a:prstGeom prst="rect">
                  <a:avLst/>
                </a:prstGeom>
                <a:blipFill>
                  <a:blip r:embed="rId4"/>
                  <a:stretch>
                    <a:fillRect r="-11268" b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组合 195"/>
          <p:cNvGrpSpPr/>
          <p:nvPr/>
        </p:nvGrpSpPr>
        <p:grpSpPr>
          <a:xfrm>
            <a:off x="4752737" y="5585983"/>
            <a:ext cx="433984" cy="292706"/>
            <a:chOff x="6226570" y="3646198"/>
            <a:chExt cx="708124" cy="461378"/>
          </a:xfrm>
        </p:grpSpPr>
        <p:sp>
          <p:nvSpPr>
            <p:cNvPr id="240" name="object 18"/>
            <p:cNvSpPr/>
            <p:nvPr/>
          </p:nvSpPr>
          <p:spPr>
            <a:xfrm>
              <a:off x="6255735" y="3778650"/>
              <a:ext cx="671406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/>
                <p:cNvSpPr/>
                <p:nvPr/>
              </p:nvSpPr>
              <p:spPr>
                <a:xfrm>
                  <a:off x="6226570" y="3646198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5" name="矩形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70" y="3646198"/>
                  <a:ext cx="708124" cy="447804"/>
                </a:xfrm>
                <a:prstGeom prst="rect">
                  <a:avLst/>
                </a:prstGeom>
                <a:blipFill>
                  <a:blip r:embed="rId5"/>
                  <a:stretch>
                    <a:fillRect r="-11111" b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组合 196"/>
          <p:cNvGrpSpPr/>
          <p:nvPr/>
        </p:nvGrpSpPr>
        <p:grpSpPr>
          <a:xfrm>
            <a:off x="3182798" y="6098579"/>
            <a:ext cx="433984" cy="290262"/>
            <a:chOff x="6392577" y="3717873"/>
            <a:chExt cx="708124" cy="457526"/>
          </a:xfrm>
        </p:grpSpPr>
        <p:sp>
          <p:nvSpPr>
            <p:cNvPr id="238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/>
                <p:cNvSpPr/>
                <p:nvPr/>
              </p:nvSpPr>
              <p:spPr>
                <a:xfrm>
                  <a:off x="6392577" y="3717873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矩形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577" y="3717873"/>
                  <a:ext cx="708124" cy="447804"/>
                </a:xfrm>
                <a:prstGeom prst="rect">
                  <a:avLst/>
                </a:prstGeom>
                <a:blipFill>
                  <a:blip r:embed="rId6"/>
                  <a:stretch>
                    <a:fillRect r="-1126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组合 197"/>
          <p:cNvGrpSpPr/>
          <p:nvPr/>
        </p:nvGrpSpPr>
        <p:grpSpPr>
          <a:xfrm>
            <a:off x="4285818" y="6178830"/>
            <a:ext cx="436051" cy="290718"/>
            <a:chOff x="6373459" y="3717155"/>
            <a:chExt cx="711497" cy="458244"/>
          </a:xfrm>
        </p:grpSpPr>
        <p:sp>
          <p:nvSpPr>
            <p:cNvPr id="236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/>
                <p:cNvSpPr/>
                <p:nvPr/>
              </p:nvSpPr>
              <p:spPr>
                <a:xfrm>
                  <a:off x="6373459" y="3717155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459" y="3717155"/>
                  <a:ext cx="708124" cy="447804"/>
                </a:xfrm>
                <a:prstGeom prst="rect">
                  <a:avLst/>
                </a:prstGeom>
                <a:blipFill>
                  <a:blip r:embed="rId7"/>
                  <a:stretch>
                    <a:fillRect r="-1126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/>
          <p:cNvGrpSpPr/>
          <p:nvPr/>
        </p:nvGrpSpPr>
        <p:grpSpPr>
          <a:xfrm>
            <a:off x="4964837" y="6133598"/>
            <a:ext cx="433984" cy="289930"/>
            <a:chOff x="6392757" y="3718397"/>
            <a:chExt cx="708124" cy="457002"/>
          </a:xfrm>
        </p:grpSpPr>
        <p:sp>
          <p:nvSpPr>
            <p:cNvPr id="234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/>
                <p:cNvSpPr/>
                <p:nvPr/>
              </p:nvSpPr>
              <p:spPr>
                <a:xfrm>
                  <a:off x="6392757" y="3718397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4" name="矩形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757" y="3718397"/>
                  <a:ext cx="708124" cy="447804"/>
                </a:xfrm>
                <a:prstGeom prst="rect">
                  <a:avLst/>
                </a:prstGeom>
                <a:blipFill>
                  <a:blip r:embed="rId8"/>
                  <a:stretch>
                    <a:fillRect r="-12676" b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/>
              <p:cNvSpPr/>
              <p:nvPr/>
            </p:nvSpPr>
            <p:spPr>
              <a:xfrm>
                <a:off x="3149378" y="5216835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0" name="矩形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78" y="5216835"/>
                <a:ext cx="474044" cy="211310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bject 34"/>
          <p:cNvSpPr/>
          <p:nvPr/>
        </p:nvSpPr>
        <p:spPr>
          <a:xfrm>
            <a:off x="3783365" y="4604395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/>
              <p:cNvSpPr/>
              <p:nvPr/>
            </p:nvSpPr>
            <p:spPr>
              <a:xfrm>
                <a:off x="3700790" y="4592097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2" name="矩形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90" y="4592097"/>
                <a:ext cx="474044" cy="211310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object 34"/>
          <p:cNvSpPr/>
          <p:nvPr/>
        </p:nvSpPr>
        <p:spPr>
          <a:xfrm>
            <a:off x="4719799" y="4569141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/>
              <p:cNvSpPr/>
              <p:nvPr/>
            </p:nvSpPr>
            <p:spPr>
              <a:xfrm>
                <a:off x="4639617" y="4568776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4" name="矩形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17" y="4568776"/>
                <a:ext cx="474044" cy="21131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bject 34"/>
          <p:cNvSpPr/>
          <p:nvPr/>
        </p:nvSpPr>
        <p:spPr>
          <a:xfrm>
            <a:off x="4914504" y="5251594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/>
              <p:cNvSpPr/>
              <p:nvPr/>
            </p:nvSpPr>
            <p:spPr>
              <a:xfrm>
                <a:off x="4830014" y="5259033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1" name="矩形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14" y="5259033"/>
                <a:ext cx="474044" cy="211310"/>
              </a:xfrm>
              <a:prstGeom prst="rect">
                <a:avLst/>
              </a:prstGeom>
              <a:blipFill>
                <a:blip r:embed="rId1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bject 34"/>
          <p:cNvSpPr/>
          <p:nvPr/>
        </p:nvSpPr>
        <p:spPr>
          <a:xfrm>
            <a:off x="4203117" y="5287995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矩形 214"/>
              <p:cNvSpPr/>
              <p:nvPr/>
            </p:nvSpPr>
            <p:spPr>
              <a:xfrm>
                <a:off x="4148397" y="5280969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5" name="矩形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97" y="5280969"/>
                <a:ext cx="474044" cy="211310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object 62"/>
          <p:cNvSpPr/>
          <p:nvPr/>
        </p:nvSpPr>
        <p:spPr>
          <a:xfrm>
            <a:off x="3840545" y="4631748"/>
            <a:ext cx="1204245" cy="760821"/>
          </a:xfrm>
          <a:custGeom>
            <a:avLst/>
            <a:gdLst/>
            <a:ahLst/>
            <a:cxnLst/>
            <a:rect l="l" t="t" r="r" b="b"/>
            <a:pathLst>
              <a:path w="2827020" h="1657985">
                <a:moveTo>
                  <a:pt x="0" y="828864"/>
                </a:moveTo>
                <a:lnTo>
                  <a:pt x="4926" y="759160"/>
                </a:lnTo>
                <a:lnTo>
                  <a:pt x="19444" y="691054"/>
                </a:lnTo>
                <a:lnTo>
                  <a:pt x="43160" y="624776"/>
                </a:lnTo>
                <a:lnTo>
                  <a:pt x="75683" y="560556"/>
                </a:lnTo>
                <a:lnTo>
                  <a:pt x="116620" y="498624"/>
                </a:lnTo>
                <a:lnTo>
                  <a:pt x="140121" y="468588"/>
                </a:lnTo>
                <a:lnTo>
                  <a:pt x="165578" y="439210"/>
                </a:lnTo>
                <a:lnTo>
                  <a:pt x="192943" y="410520"/>
                </a:lnTo>
                <a:lnTo>
                  <a:pt x="222166" y="382545"/>
                </a:lnTo>
                <a:lnTo>
                  <a:pt x="253198" y="355316"/>
                </a:lnTo>
                <a:lnTo>
                  <a:pt x="285990" y="328859"/>
                </a:lnTo>
                <a:lnTo>
                  <a:pt x="320493" y="303205"/>
                </a:lnTo>
                <a:lnTo>
                  <a:pt x="356659" y="278382"/>
                </a:lnTo>
                <a:lnTo>
                  <a:pt x="394437" y="254418"/>
                </a:lnTo>
                <a:lnTo>
                  <a:pt x="433780" y="231344"/>
                </a:lnTo>
                <a:lnTo>
                  <a:pt x="474637" y="209186"/>
                </a:lnTo>
                <a:lnTo>
                  <a:pt x="516960" y="187974"/>
                </a:lnTo>
                <a:lnTo>
                  <a:pt x="560700" y="167737"/>
                </a:lnTo>
                <a:lnTo>
                  <a:pt x="605808" y="148504"/>
                </a:lnTo>
                <a:lnTo>
                  <a:pt x="652234" y="130303"/>
                </a:lnTo>
                <a:lnTo>
                  <a:pt x="699930" y="113164"/>
                </a:lnTo>
                <a:lnTo>
                  <a:pt x="748847" y="97114"/>
                </a:lnTo>
                <a:lnTo>
                  <a:pt x="798935" y="82183"/>
                </a:lnTo>
                <a:lnTo>
                  <a:pt x="850145" y="68399"/>
                </a:lnTo>
                <a:lnTo>
                  <a:pt x="902429" y="55791"/>
                </a:lnTo>
                <a:lnTo>
                  <a:pt x="955738" y="44389"/>
                </a:lnTo>
                <a:lnTo>
                  <a:pt x="1010022" y="34220"/>
                </a:lnTo>
                <a:lnTo>
                  <a:pt x="1065232" y="25314"/>
                </a:lnTo>
                <a:lnTo>
                  <a:pt x="1121319" y="17699"/>
                </a:lnTo>
                <a:lnTo>
                  <a:pt x="1178235" y="11404"/>
                </a:lnTo>
                <a:lnTo>
                  <a:pt x="1235930" y="6458"/>
                </a:lnTo>
                <a:lnTo>
                  <a:pt x="1294355" y="2889"/>
                </a:lnTo>
                <a:lnTo>
                  <a:pt x="1353461" y="727"/>
                </a:lnTo>
                <a:lnTo>
                  <a:pt x="1413199" y="0"/>
                </a:lnTo>
                <a:lnTo>
                  <a:pt x="1472936" y="727"/>
                </a:lnTo>
                <a:lnTo>
                  <a:pt x="1532042" y="2889"/>
                </a:lnTo>
                <a:lnTo>
                  <a:pt x="1590467" y="6458"/>
                </a:lnTo>
                <a:lnTo>
                  <a:pt x="1648162" y="11404"/>
                </a:lnTo>
                <a:lnTo>
                  <a:pt x="1705078" y="17699"/>
                </a:lnTo>
                <a:lnTo>
                  <a:pt x="1761165" y="25314"/>
                </a:lnTo>
                <a:lnTo>
                  <a:pt x="1816375" y="34220"/>
                </a:lnTo>
                <a:lnTo>
                  <a:pt x="1870659" y="44389"/>
                </a:lnTo>
                <a:lnTo>
                  <a:pt x="1923967" y="55791"/>
                </a:lnTo>
                <a:lnTo>
                  <a:pt x="1976252" y="68399"/>
                </a:lnTo>
                <a:lnTo>
                  <a:pt x="2027462" y="82183"/>
                </a:lnTo>
                <a:lnTo>
                  <a:pt x="2077550" y="97114"/>
                </a:lnTo>
                <a:lnTo>
                  <a:pt x="2126467" y="113164"/>
                </a:lnTo>
                <a:lnTo>
                  <a:pt x="2174163" y="130303"/>
                </a:lnTo>
                <a:lnTo>
                  <a:pt x="2220589" y="148504"/>
                </a:lnTo>
                <a:lnTo>
                  <a:pt x="2265697" y="167737"/>
                </a:lnTo>
                <a:lnTo>
                  <a:pt x="2309437" y="187974"/>
                </a:lnTo>
                <a:lnTo>
                  <a:pt x="2351760" y="209186"/>
                </a:lnTo>
                <a:lnTo>
                  <a:pt x="2392617" y="231344"/>
                </a:lnTo>
                <a:lnTo>
                  <a:pt x="2431960" y="254418"/>
                </a:lnTo>
                <a:lnTo>
                  <a:pt x="2469738" y="278382"/>
                </a:lnTo>
                <a:lnTo>
                  <a:pt x="2505904" y="303205"/>
                </a:lnTo>
                <a:lnTo>
                  <a:pt x="2540407" y="328859"/>
                </a:lnTo>
                <a:lnTo>
                  <a:pt x="2573199" y="355316"/>
                </a:lnTo>
                <a:lnTo>
                  <a:pt x="2604231" y="382545"/>
                </a:lnTo>
                <a:lnTo>
                  <a:pt x="2633454" y="410520"/>
                </a:lnTo>
                <a:lnTo>
                  <a:pt x="2660819" y="439210"/>
                </a:lnTo>
                <a:lnTo>
                  <a:pt x="2686276" y="468588"/>
                </a:lnTo>
                <a:lnTo>
                  <a:pt x="2709777" y="498624"/>
                </a:lnTo>
                <a:lnTo>
                  <a:pt x="2750714" y="560556"/>
                </a:lnTo>
                <a:lnTo>
                  <a:pt x="2783237" y="624776"/>
                </a:lnTo>
                <a:lnTo>
                  <a:pt x="2806954" y="691054"/>
                </a:lnTo>
                <a:lnTo>
                  <a:pt x="2821471" y="759160"/>
                </a:lnTo>
                <a:lnTo>
                  <a:pt x="2826398" y="828864"/>
                </a:lnTo>
                <a:lnTo>
                  <a:pt x="2825158" y="863901"/>
                </a:lnTo>
                <a:lnTo>
                  <a:pt x="2815387" y="932834"/>
                </a:lnTo>
                <a:lnTo>
                  <a:pt x="2796221" y="1000055"/>
                </a:lnTo>
                <a:lnTo>
                  <a:pt x="2768052" y="1065333"/>
                </a:lnTo>
                <a:lnTo>
                  <a:pt x="2731273" y="1128438"/>
                </a:lnTo>
                <a:lnTo>
                  <a:pt x="2686276" y="1189139"/>
                </a:lnTo>
                <a:lnTo>
                  <a:pt x="2660819" y="1218517"/>
                </a:lnTo>
                <a:lnTo>
                  <a:pt x="2633454" y="1247207"/>
                </a:lnTo>
                <a:lnTo>
                  <a:pt x="2604231" y="1275182"/>
                </a:lnTo>
                <a:lnTo>
                  <a:pt x="2573199" y="1302411"/>
                </a:lnTo>
                <a:lnTo>
                  <a:pt x="2540407" y="1328868"/>
                </a:lnTo>
                <a:lnTo>
                  <a:pt x="2505904" y="1354522"/>
                </a:lnTo>
                <a:lnTo>
                  <a:pt x="2469738" y="1379345"/>
                </a:lnTo>
                <a:lnTo>
                  <a:pt x="2431960" y="1403309"/>
                </a:lnTo>
                <a:lnTo>
                  <a:pt x="2392617" y="1426384"/>
                </a:lnTo>
                <a:lnTo>
                  <a:pt x="2351760" y="1448541"/>
                </a:lnTo>
                <a:lnTo>
                  <a:pt x="2309437" y="1469753"/>
                </a:lnTo>
                <a:lnTo>
                  <a:pt x="2265697" y="1489990"/>
                </a:lnTo>
                <a:lnTo>
                  <a:pt x="2220589" y="1509223"/>
                </a:lnTo>
                <a:lnTo>
                  <a:pt x="2174163" y="1527424"/>
                </a:lnTo>
                <a:lnTo>
                  <a:pt x="2126467" y="1544563"/>
                </a:lnTo>
                <a:lnTo>
                  <a:pt x="2077550" y="1560613"/>
                </a:lnTo>
                <a:lnTo>
                  <a:pt x="2027462" y="1575544"/>
                </a:lnTo>
                <a:lnTo>
                  <a:pt x="1976252" y="1589328"/>
                </a:lnTo>
                <a:lnTo>
                  <a:pt x="1923967" y="1601936"/>
                </a:lnTo>
                <a:lnTo>
                  <a:pt x="1870659" y="1613338"/>
                </a:lnTo>
                <a:lnTo>
                  <a:pt x="1816375" y="1623507"/>
                </a:lnTo>
                <a:lnTo>
                  <a:pt x="1761165" y="1632413"/>
                </a:lnTo>
                <a:lnTo>
                  <a:pt x="1705078" y="1640028"/>
                </a:lnTo>
                <a:lnTo>
                  <a:pt x="1648162" y="1646323"/>
                </a:lnTo>
                <a:lnTo>
                  <a:pt x="1590467" y="1651269"/>
                </a:lnTo>
                <a:lnTo>
                  <a:pt x="1532042" y="1654838"/>
                </a:lnTo>
                <a:lnTo>
                  <a:pt x="1472936" y="1657000"/>
                </a:lnTo>
                <a:lnTo>
                  <a:pt x="1413199" y="1657728"/>
                </a:lnTo>
                <a:lnTo>
                  <a:pt x="1353461" y="1657000"/>
                </a:lnTo>
                <a:lnTo>
                  <a:pt x="1294355" y="1654838"/>
                </a:lnTo>
                <a:lnTo>
                  <a:pt x="1235930" y="1651269"/>
                </a:lnTo>
                <a:lnTo>
                  <a:pt x="1178235" y="1646323"/>
                </a:lnTo>
                <a:lnTo>
                  <a:pt x="1121319" y="1640028"/>
                </a:lnTo>
                <a:lnTo>
                  <a:pt x="1065232" y="1632413"/>
                </a:lnTo>
                <a:lnTo>
                  <a:pt x="1010022" y="1623507"/>
                </a:lnTo>
                <a:lnTo>
                  <a:pt x="955738" y="1613338"/>
                </a:lnTo>
                <a:lnTo>
                  <a:pt x="902429" y="1601936"/>
                </a:lnTo>
                <a:lnTo>
                  <a:pt x="850145" y="1589328"/>
                </a:lnTo>
                <a:lnTo>
                  <a:pt x="798935" y="1575544"/>
                </a:lnTo>
                <a:lnTo>
                  <a:pt x="748847" y="1560613"/>
                </a:lnTo>
                <a:lnTo>
                  <a:pt x="699930" y="1544563"/>
                </a:lnTo>
                <a:lnTo>
                  <a:pt x="652234" y="1527424"/>
                </a:lnTo>
                <a:lnTo>
                  <a:pt x="605808" y="1509223"/>
                </a:lnTo>
                <a:lnTo>
                  <a:pt x="560700" y="1489990"/>
                </a:lnTo>
                <a:lnTo>
                  <a:pt x="516960" y="1469753"/>
                </a:lnTo>
                <a:lnTo>
                  <a:pt x="474637" y="1448541"/>
                </a:lnTo>
                <a:lnTo>
                  <a:pt x="433780" y="1426384"/>
                </a:lnTo>
                <a:lnTo>
                  <a:pt x="394437" y="1403309"/>
                </a:lnTo>
                <a:lnTo>
                  <a:pt x="356659" y="1379345"/>
                </a:lnTo>
                <a:lnTo>
                  <a:pt x="320493" y="1354522"/>
                </a:lnTo>
                <a:lnTo>
                  <a:pt x="285990" y="1328868"/>
                </a:lnTo>
                <a:lnTo>
                  <a:pt x="253198" y="1302411"/>
                </a:lnTo>
                <a:lnTo>
                  <a:pt x="222166" y="1275182"/>
                </a:lnTo>
                <a:lnTo>
                  <a:pt x="192943" y="1247207"/>
                </a:lnTo>
                <a:lnTo>
                  <a:pt x="165578" y="1218517"/>
                </a:lnTo>
                <a:lnTo>
                  <a:pt x="140121" y="1189139"/>
                </a:lnTo>
                <a:lnTo>
                  <a:pt x="116620" y="1159103"/>
                </a:lnTo>
                <a:lnTo>
                  <a:pt x="75683" y="1097171"/>
                </a:lnTo>
                <a:lnTo>
                  <a:pt x="43160" y="1032951"/>
                </a:lnTo>
                <a:lnTo>
                  <a:pt x="19444" y="966673"/>
                </a:lnTo>
                <a:lnTo>
                  <a:pt x="4926" y="898567"/>
                </a:lnTo>
                <a:lnTo>
                  <a:pt x="0" y="82886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矩形 216"/>
              <p:cNvSpPr/>
              <p:nvPr/>
            </p:nvSpPr>
            <p:spPr>
              <a:xfrm>
                <a:off x="3726648" y="3706320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7" name="矩形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48" y="3706320"/>
                <a:ext cx="474044" cy="211310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object 88"/>
              <p:cNvSpPr/>
              <p:nvPr/>
            </p:nvSpPr>
            <p:spPr>
              <a:xfrm>
                <a:off x="4727127" y="3697044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32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27" y="3697044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-2198" t="-2273" r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498656" y="3664376"/>
            <a:ext cx="474044" cy="270380"/>
            <a:chOff x="5366578" y="3659753"/>
            <a:chExt cx="474044" cy="270380"/>
          </a:xfrm>
        </p:grpSpPr>
        <p:sp>
          <p:nvSpPr>
            <p:cNvPr id="185" name="object 80"/>
            <p:cNvSpPr/>
            <p:nvPr/>
          </p:nvSpPr>
          <p:spPr>
            <a:xfrm>
              <a:off x="5445519" y="3693816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/>
                <p:cNvSpPr/>
                <p:nvPr/>
              </p:nvSpPr>
              <p:spPr>
                <a:xfrm>
                  <a:off x="5366578" y="3659753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4" name="矩形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578" y="3659753"/>
                  <a:ext cx="474044" cy="211310"/>
                </a:xfrm>
                <a:prstGeom prst="rect">
                  <a:avLst/>
                </a:prstGeom>
                <a:blipFill>
                  <a:blip r:embed="rId1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7050411" y="3665199"/>
            <a:ext cx="474044" cy="268474"/>
            <a:chOff x="8639483" y="3681002"/>
            <a:chExt cx="474044" cy="268474"/>
          </a:xfrm>
        </p:grpSpPr>
        <p:sp>
          <p:nvSpPr>
            <p:cNvPr id="225" name="object 80"/>
            <p:cNvSpPr/>
            <p:nvPr/>
          </p:nvSpPr>
          <p:spPr>
            <a:xfrm>
              <a:off x="8724380" y="3713159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/>
                <p:cNvSpPr/>
                <p:nvPr/>
              </p:nvSpPr>
              <p:spPr>
                <a:xfrm>
                  <a:off x="8639483" y="3681002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6" name="矩形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83" y="3681002"/>
                  <a:ext cx="474044" cy="211310"/>
                </a:xfrm>
                <a:prstGeom prst="rect">
                  <a:avLst/>
                </a:prstGeom>
                <a:blipFill>
                  <a:blip r:embed="rId1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8617334" y="3661107"/>
            <a:ext cx="474044" cy="265327"/>
            <a:chOff x="9217396" y="3687853"/>
            <a:chExt cx="474044" cy="265327"/>
          </a:xfrm>
        </p:grpSpPr>
        <p:sp>
          <p:nvSpPr>
            <p:cNvPr id="227" name="object 80"/>
            <p:cNvSpPr/>
            <p:nvPr/>
          </p:nvSpPr>
          <p:spPr>
            <a:xfrm>
              <a:off x="9306124" y="3716863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/>
                <p:cNvSpPr/>
                <p:nvPr/>
              </p:nvSpPr>
              <p:spPr>
                <a:xfrm>
                  <a:off x="9217396" y="3687853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8" name="矩形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396" y="3687853"/>
                  <a:ext cx="474044" cy="211310"/>
                </a:xfrm>
                <a:prstGeom prst="rect">
                  <a:avLst/>
                </a:prstGeom>
                <a:blipFill>
                  <a:blip r:embed="rId18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object 88"/>
              <p:cNvSpPr/>
              <p:nvPr/>
            </p:nvSpPr>
            <p:spPr>
              <a:xfrm>
                <a:off x="6276317" y="3697044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44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17" y="3697044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/>
                <a:stretch>
                  <a:fillRect l="-3333" t="-2273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bject 90"/>
          <p:cNvSpPr txBox="1"/>
          <p:nvPr/>
        </p:nvSpPr>
        <p:spPr>
          <a:xfrm>
            <a:off x="5322508" y="3679013"/>
            <a:ext cx="193882" cy="284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70" dirty="0" smtClean="0">
                <a:latin typeface="Cambria Math"/>
                <a:cs typeface="Cambria Math"/>
              </a:rPr>
              <a:t>×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1686" y="3644423"/>
            <a:ext cx="329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70" dirty="0">
                <a:latin typeface="Cambria Math"/>
                <a:cs typeface="Cambria Math"/>
              </a:rPr>
              <a:t>×</a:t>
            </a:r>
            <a:endParaRPr lang="zh-CN" altLang="en-US" dirty="0"/>
          </a:p>
        </p:txBody>
      </p:sp>
      <p:sp>
        <p:nvSpPr>
          <p:cNvPr id="246" name="object 90"/>
          <p:cNvSpPr txBox="1"/>
          <p:nvPr/>
        </p:nvSpPr>
        <p:spPr>
          <a:xfrm>
            <a:off x="7557114" y="3673068"/>
            <a:ext cx="126072" cy="21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bject 88"/>
              <p:cNvSpPr/>
              <p:nvPr/>
            </p:nvSpPr>
            <p:spPr>
              <a:xfrm>
                <a:off x="7824957" y="3694190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47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57" y="3694190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 l="-3333" t="-2326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矩形 247"/>
          <p:cNvSpPr/>
          <p:nvPr/>
        </p:nvSpPr>
        <p:spPr>
          <a:xfrm>
            <a:off x="8360505" y="3630309"/>
            <a:ext cx="329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70" dirty="0">
                <a:latin typeface="Cambria Math"/>
                <a:cs typeface="Cambria Math"/>
              </a:rPr>
              <a:t>×</a:t>
            </a:r>
            <a:endParaRPr lang="zh-CN" altLang="en-US" dirty="0"/>
          </a:p>
        </p:txBody>
      </p:sp>
      <p:sp>
        <p:nvSpPr>
          <p:cNvPr id="88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10/34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2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86102"/>
            <a:ext cx="11458802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GraphSAGE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3" y="611581"/>
                <a:ext cx="11994112" cy="544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aggregate: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为了提高运算效率，邻居节点通过采样获得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𝑲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𝐶𝑜𝑛𝑐𝑎𝑡𝑒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𝐴𝑔𝑔𝑟𝑒𝑔𝑎𝑡𝑒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𝑲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zh-CN" altLang="en-US" sz="16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16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ea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的邻居随机选取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个获得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重新采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𝐴𝑔𝑔𝑟𝑒𝑔𝑎𝑡𝑒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包括三种：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Mean, LSTM, Max-pooling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1)Mean: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𝑲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2)LSTM: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随机打乱顺序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每一层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时重新打乱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为序列后输入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LSTM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3)Max-pooling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⁡({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𝑝𝑜𝑜𝑙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𝑝𝑜𝑜𝑙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Output Layer: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表示为一个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训练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图上所有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vertex   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VS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14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minibatch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2.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训练时邻居每一轮更新重新采，而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inference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时邻居是完整邻居集合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代码见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https://github.com/williamleif/GraphSAGE/blob/master/graphsage/</a:t>
                </a: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" y="611581"/>
                <a:ext cx="11994112" cy="5440335"/>
              </a:xfrm>
              <a:prstGeom prst="rect">
                <a:avLst/>
              </a:prstGeom>
              <a:blipFill>
                <a:blip r:embed="rId2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37" name="矩形 336"/>
          <p:cNvSpPr/>
          <p:nvPr/>
        </p:nvSpPr>
        <p:spPr>
          <a:xfrm>
            <a:off x="0" y="6596390"/>
            <a:ext cx="120451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[4]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Hamilton W L , Ying R ,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Leskovec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J . Inductive Representation Learning on Large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Graphs[C]. NIPS 2017.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11/34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34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5115"/>
          <a:stretch/>
        </p:blipFill>
        <p:spPr>
          <a:xfrm>
            <a:off x="1484259" y="300811"/>
            <a:ext cx="5788899" cy="51487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5997" y="2190357"/>
            <a:ext cx="2779071" cy="9737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47510" y="2492558"/>
            <a:ext cx="351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层邻居</a:t>
            </a:r>
          </a:p>
        </p:txBody>
      </p:sp>
      <p:sp>
        <p:nvSpPr>
          <p:cNvPr id="8" name="矩形 7"/>
          <p:cNvSpPr/>
          <p:nvPr/>
        </p:nvSpPr>
        <p:spPr>
          <a:xfrm>
            <a:off x="2372384" y="758717"/>
            <a:ext cx="2036706" cy="2397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05068" y="840828"/>
            <a:ext cx="30045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05619" y="656162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输入带训练的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57620" y="2716925"/>
            <a:ext cx="3047999" cy="15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78549" y="3382230"/>
            <a:ext cx="3960099" cy="200432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787330" y="4537556"/>
            <a:ext cx="2027111" cy="15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63123" y="4352890"/>
            <a:ext cx="351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前向传播求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中的点的特征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831581" y="5527757"/>
            <a:ext cx="3178" cy="50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32710" y="6114318"/>
            <a:ext cx="351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根据任务的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12/34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4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45" y="2051395"/>
            <a:ext cx="8214661" cy="3077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869" y="126152"/>
            <a:ext cx="27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GraphSAGE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2420" y="1366343"/>
            <a:ext cx="306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 results: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13/34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1488" y="1785622"/>
            <a:ext cx="2422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 classification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1894" y="1785622"/>
            <a:ext cx="2422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 classification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5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86102"/>
            <a:ext cx="11458802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GAT(Graph Attention Network)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3" y="611581"/>
                <a:ext cx="11994112" cy="356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aggregate: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MoNET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类似，但是相邻节点之间的权重利用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1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softmax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建模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self-attention: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点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包括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本身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𝑤𝑒𝑖𝑔h𝑡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𝐿𝑒𝑎𝑘𝑦𝑅𝑒𝐿𝑈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𝑲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∗[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𝑲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𝑲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]))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𝐿𝑒𝑎𝑘𝑦𝑅𝑒𝐿𝑈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𝑲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∗[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𝑲</m:t>
                                    </m:r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𝑲</m:t>
                                    </m:r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]))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6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multi-head attention: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做多次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self-attention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，对结果进行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concatenate(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最后一层是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average)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Output Layer: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表示为一个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" y="611581"/>
                <a:ext cx="11994112" cy="3562129"/>
              </a:xfrm>
              <a:prstGeom prst="rect">
                <a:avLst/>
              </a:prstGeom>
              <a:blipFill>
                <a:blip r:embed="rId2"/>
                <a:stretch>
                  <a:fillRect l="-407" b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37" name="矩形 336"/>
          <p:cNvSpPr/>
          <p:nvPr/>
        </p:nvSpPr>
        <p:spPr>
          <a:xfrm>
            <a:off x="0" y="6596390"/>
            <a:ext cx="120451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[5]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Petar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Veličković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Guillem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Cucurull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Arantxa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Casanova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Adriana Romero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Pietro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Liò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Yoshua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Bengio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 Attention Networks[C]. ICLR 2018.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4116440" y="6113181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6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3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6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2" name="object 4"/>
          <p:cNvSpPr/>
          <p:nvPr/>
        </p:nvSpPr>
        <p:spPr>
          <a:xfrm>
            <a:off x="4588352" y="585116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3" name="object 5"/>
          <p:cNvSpPr/>
          <p:nvPr/>
        </p:nvSpPr>
        <p:spPr>
          <a:xfrm>
            <a:off x="4947034" y="6113181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6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3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6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4" name="object 6"/>
          <p:cNvSpPr/>
          <p:nvPr/>
        </p:nvSpPr>
        <p:spPr>
          <a:xfrm>
            <a:off x="5019972" y="5802330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5"/>
                </a:lnTo>
                <a:lnTo>
                  <a:pt x="179423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5" name="object 7"/>
          <p:cNvSpPr/>
          <p:nvPr/>
        </p:nvSpPr>
        <p:spPr>
          <a:xfrm>
            <a:off x="5313923" y="6116497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6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3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6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6" name="object 8"/>
          <p:cNvSpPr/>
          <p:nvPr/>
        </p:nvSpPr>
        <p:spPr>
          <a:xfrm>
            <a:off x="4677894" y="5851164"/>
            <a:ext cx="342176" cy="48954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7" name="object 9"/>
          <p:cNvSpPr/>
          <p:nvPr/>
        </p:nvSpPr>
        <p:spPr>
          <a:xfrm>
            <a:off x="4205984" y="6162015"/>
            <a:ext cx="741157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8" name="object 10"/>
          <p:cNvSpPr/>
          <p:nvPr/>
        </p:nvSpPr>
        <p:spPr>
          <a:xfrm>
            <a:off x="5109516" y="5875580"/>
            <a:ext cx="224511" cy="245059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9" name="object 11"/>
          <p:cNvSpPr/>
          <p:nvPr/>
        </p:nvSpPr>
        <p:spPr>
          <a:xfrm>
            <a:off x="5016616" y="5899997"/>
            <a:ext cx="48149" cy="227868"/>
          </a:xfrm>
          <a:custGeom>
            <a:avLst/>
            <a:gdLst/>
            <a:ahLst/>
            <a:cxnLst/>
            <a:rect l="l" t="t" r="r" b="b"/>
            <a:pathLst>
              <a:path w="113029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0" name="object 12"/>
          <p:cNvSpPr/>
          <p:nvPr/>
        </p:nvSpPr>
        <p:spPr>
          <a:xfrm>
            <a:off x="4168727" y="5924489"/>
            <a:ext cx="441448" cy="188821"/>
          </a:xfrm>
          <a:custGeom>
            <a:avLst/>
            <a:gdLst/>
            <a:ahLst/>
            <a:cxnLst/>
            <a:rect l="l" t="t" r="r" b="b"/>
            <a:pathLst>
              <a:path w="1036320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1" name="object 34"/>
          <p:cNvSpPr/>
          <p:nvPr/>
        </p:nvSpPr>
        <p:spPr>
          <a:xfrm>
            <a:off x="3705292" y="5215373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2" name="object 49"/>
          <p:cNvSpPr txBox="1"/>
          <p:nvPr/>
        </p:nvSpPr>
        <p:spPr>
          <a:xfrm>
            <a:off x="6090687" y="4917058"/>
            <a:ext cx="91698" cy="42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𝑥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03" name="object 52"/>
          <p:cNvSpPr/>
          <p:nvPr/>
        </p:nvSpPr>
        <p:spPr>
          <a:xfrm>
            <a:off x="4083194" y="513987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4" name="object 53"/>
          <p:cNvSpPr/>
          <p:nvPr/>
        </p:nvSpPr>
        <p:spPr>
          <a:xfrm>
            <a:off x="4555104" y="487785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5" name="object 54"/>
          <p:cNvSpPr/>
          <p:nvPr/>
        </p:nvSpPr>
        <p:spPr>
          <a:xfrm>
            <a:off x="4913786" y="513987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6" name="object 55"/>
          <p:cNvSpPr/>
          <p:nvPr/>
        </p:nvSpPr>
        <p:spPr>
          <a:xfrm>
            <a:off x="4986725" y="4829022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8" name="object 56"/>
          <p:cNvSpPr/>
          <p:nvPr/>
        </p:nvSpPr>
        <p:spPr>
          <a:xfrm>
            <a:off x="5280675" y="5143189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8"/>
                </a:lnTo>
                <a:lnTo>
                  <a:pt x="30784" y="181664"/>
                </a:lnTo>
                <a:lnTo>
                  <a:pt x="64193" y="204470"/>
                </a:lnTo>
                <a:lnTo>
                  <a:pt x="105103" y="212832"/>
                </a:lnTo>
                <a:lnTo>
                  <a:pt x="146014" y="204470"/>
                </a:lnTo>
                <a:lnTo>
                  <a:pt x="179423" y="181664"/>
                </a:lnTo>
                <a:lnTo>
                  <a:pt x="201948" y="147838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0" name="object 57"/>
          <p:cNvSpPr/>
          <p:nvPr/>
        </p:nvSpPr>
        <p:spPr>
          <a:xfrm>
            <a:off x="4644647" y="4877855"/>
            <a:ext cx="342176" cy="48954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1" name="object 58"/>
          <p:cNvSpPr/>
          <p:nvPr/>
        </p:nvSpPr>
        <p:spPr>
          <a:xfrm>
            <a:off x="4172737" y="5188707"/>
            <a:ext cx="741157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2" name="object 59"/>
          <p:cNvSpPr/>
          <p:nvPr/>
        </p:nvSpPr>
        <p:spPr>
          <a:xfrm>
            <a:off x="5076268" y="4902271"/>
            <a:ext cx="224511" cy="245059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3" name="object 60"/>
          <p:cNvSpPr/>
          <p:nvPr/>
        </p:nvSpPr>
        <p:spPr>
          <a:xfrm>
            <a:off x="4983369" y="4926689"/>
            <a:ext cx="48149" cy="227868"/>
          </a:xfrm>
          <a:custGeom>
            <a:avLst/>
            <a:gdLst/>
            <a:ahLst/>
            <a:cxnLst/>
            <a:rect l="l" t="t" r="r" b="b"/>
            <a:pathLst>
              <a:path w="113029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4" name="object 61"/>
          <p:cNvSpPr/>
          <p:nvPr/>
        </p:nvSpPr>
        <p:spPr>
          <a:xfrm>
            <a:off x="4135480" y="4951180"/>
            <a:ext cx="441448" cy="188821"/>
          </a:xfrm>
          <a:custGeom>
            <a:avLst/>
            <a:gdLst/>
            <a:ahLst/>
            <a:cxnLst/>
            <a:rect l="l" t="t" r="r" b="b"/>
            <a:pathLst>
              <a:path w="1036320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5" name="object 65"/>
          <p:cNvSpPr/>
          <p:nvPr/>
        </p:nvSpPr>
        <p:spPr>
          <a:xfrm>
            <a:off x="4071669" y="441390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6" name="object 66"/>
          <p:cNvSpPr/>
          <p:nvPr/>
        </p:nvSpPr>
        <p:spPr>
          <a:xfrm>
            <a:off x="4543580" y="4151888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8"/>
                </a:lnTo>
                <a:lnTo>
                  <a:pt x="30784" y="181664"/>
                </a:lnTo>
                <a:lnTo>
                  <a:pt x="64193" y="204470"/>
                </a:lnTo>
                <a:lnTo>
                  <a:pt x="105103" y="212832"/>
                </a:lnTo>
                <a:lnTo>
                  <a:pt x="146014" y="204470"/>
                </a:lnTo>
                <a:lnTo>
                  <a:pt x="179423" y="181664"/>
                </a:lnTo>
                <a:lnTo>
                  <a:pt x="201948" y="147838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7" name="object 67"/>
          <p:cNvSpPr/>
          <p:nvPr/>
        </p:nvSpPr>
        <p:spPr>
          <a:xfrm>
            <a:off x="4902263" y="441390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8" name="object 68"/>
          <p:cNvSpPr/>
          <p:nvPr/>
        </p:nvSpPr>
        <p:spPr>
          <a:xfrm>
            <a:off x="4975200" y="410305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9" name="object 69"/>
          <p:cNvSpPr/>
          <p:nvPr/>
        </p:nvSpPr>
        <p:spPr>
          <a:xfrm>
            <a:off x="5269151" y="4417220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0" name="object 70"/>
          <p:cNvSpPr/>
          <p:nvPr/>
        </p:nvSpPr>
        <p:spPr>
          <a:xfrm>
            <a:off x="4633123" y="4151887"/>
            <a:ext cx="342176" cy="48954"/>
          </a:xfrm>
          <a:custGeom>
            <a:avLst/>
            <a:gdLst/>
            <a:ahLst/>
            <a:cxnLst/>
            <a:rect l="l" t="t" r="r" b="b"/>
            <a:pathLst>
              <a:path w="803275" h="106680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1" name="object 71"/>
          <p:cNvSpPr/>
          <p:nvPr/>
        </p:nvSpPr>
        <p:spPr>
          <a:xfrm>
            <a:off x="4161213" y="4462738"/>
            <a:ext cx="741157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2" name="object 72"/>
          <p:cNvSpPr/>
          <p:nvPr/>
        </p:nvSpPr>
        <p:spPr>
          <a:xfrm>
            <a:off x="5064744" y="4176304"/>
            <a:ext cx="224511" cy="245059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3" name="object 73"/>
          <p:cNvSpPr/>
          <p:nvPr/>
        </p:nvSpPr>
        <p:spPr>
          <a:xfrm>
            <a:off x="4971845" y="4200721"/>
            <a:ext cx="48149" cy="227868"/>
          </a:xfrm>
          <a:custGeom>
            <a:avLst/>
            <a:gdLst/>
            <a:ahLst/>
            <a:cxnLst/>
            <a:rect l="l" t="t" r="r" b="b"/>
            <a:pathLst>
              <a:path w="113029" h="496569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4" name="object 74"/>
          <p:cNvSpPr/>
          <p:nvPr/>
        </p:nvSpPr>
        <p:spPr>
          <a:xfrm>
            <a:off x="4123956" y="4225212"/>
            <a:ext cx="441448" cy="188821"/>
          </a:xfrm>
          <a:custGeom>
            <a:avLst/>
            <a:gdLst/>
            <a:ahLst/>
            <a:cxnLst/>
            <a:rect l="l" t="t" r="r" b="b"/>
            <a:pathLst>
              <a:path w="1036320" h="411480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5" name="object 75"/>
          <p:cNvSpPr/>
          <p:nvPr/>
        </p:nvSpPr>
        <p:spPr>
          <a:xfrm>
            <a:off x="5076268" y="3977341"/>
            <a:ext cx="168185" cy="120041"/>
          </a:xfrm>
          <a:custGeom>
            <a:avLst/>
            <a:gdLst/>
            <a:ahLst/>
            <a:cxnLst/>
            <a:rect l="l" t="t" r="r" b="b"/>
            <a:pathLst>
              <a:path w="457200" h="211455">
                <a:moveTo>
                  <a:pt x="54516" y="141552"/>
                </a:moveTo>
                <a:lnTo>
                  <a:pt x="0" y="207021"/>
                </a:lnTo>
                <a:lnTo>
                  <a:pt x="85083" y="211353"/>
                </a:lnTo>
                <a:lnTo>
                  <a:pt x="75851" y="190272"/>
                </a:lnTo>
                <a:lnTo>
                  <a:pt x="61987" y="190272"/>
                </a:lnTo>
                <a:lnTo>
                  <a:pt x="54345" y="172822"/>
                </a:lnTo>
                <a:lnTo>
                  <a:pt x="65978" y="167728"/>
                </a:lnTo>
                <a:lnTo>
                  <a:pt x="54516" y="141552"/>
                </a:lnTo>
                <a:close/>
              </a:path>
              <a:path w="457200" h="211455">
                <a:moveTo>
                  <a:pt x="65978" y="167728"/>
                </a:moveTo>
                <a:lnTo>
                  <a:pt x="54345" y="172822"/>
                </a:lnTo>
                <a:lnTo>
                  <a:pt x="61987" y="190272"/>
                </a:lnTo>
                <a:lnTo>
                  <a:pt x="73620" y="185178"/>
                </a:lnTo>
                <a:lnTo>
                  <a:pt x="65978" y="167728"/>
                </a:lnTo>
                <a:close/>
              </a:path>
              <a:path w="457200" h="211455">
                <a:moveTo>
                  <a:pt x="73620" y="185178"/>
                </a:moveTo>
                <a:lnTo>
                  <a:pt x="61987" y="190272"/>
                </a:lnTo>
                <a:lnTo>
                  <a:pt x="75851" y="190272"/>
                </a:lnTo>
                <a:lnTo>
                  <a:pt x="73620" y="185178"/>
                </a:lnTo>
                <a:close/>
              </a:path>
              <a:path w="457200" h="211455">
                <a:moveTo>
                  <a:pt x="448980" y="0"/>
                </a:moveTo>
                <a:lnTo>
                  <a:pt x="65978" y="167728"/>
                </a:lnTo>
                <a:lnTo>
                  <a:pt x="73620" y="185178"/>
                </a:lnTo>
                <a:lnTo>
                  <a:pt x="456623" y="17449"/>
                </a:lnTo>
                <a:lnTo>
                  <a:pt x="4489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6" name="object 76"/>
          <p:cNvSpPr/>
          <p:nvPr/>
        </p:nvSpPr>
        <p:spPr>
          <a:xfrm>
            <a:off x="4554907" y="4880517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5"/>
                </a:lnTo>
                <a:lnTo>
                  <a:pt x="179423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7" name="object 77"/>
          <p:cNvSpPr/>
          <p:nvPr/>
        </p:nvSpPr>
        <p:spPr>
          <a:xfrm>
            <a:off x="4913589" y="5142535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8"/>
                </a:lnTo>
                <a:lnTo>
                  <a:pt x="30783" y="181664"/>
                </a:lnTo>
                <a:lnTo>
                  <a:pt x="64191" y="204470"/>
                </a:lnTo>
                <a:lnTo>
                  <a:pt x="105102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8" name="object 78"/>
          <p:cNvSpPr/>
          <p:nvPr/>
        </p:nvSpPr>
        <p:spPr>
          <a:xfrm>
            <a:off x="4986528" y="4831684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9" name="object 79"/>
          <p:cNvSpPr/>
          <p:nvPr/>
        </p:nvSpPr>
        <p:spPr>
          <a:xfrm>
            <a:off x="5280478" y="5145851"/>
            <a:ext cx="89804" cy="97907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0" name="object 90"/>
          <p:cNvSpPr txBox="1"/>
          <p:nvPr/>
        </p:nvSpPr>
        <p:spPr>
          <a:xfrm>
            <a:off x="6628274" y="3653650"/>
            <a:ext cx="126072" cy="21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+</a:t>
            </a:r>
          </a:p>
        </p:txBody>
      </p:sp>
      <p:sp>
        <p:nvSpPr>
          <p:cNvPr id="131" name="object 97"/>
          <p:cNvSpPr/>
          <p:nvPr/>
        </p:nvSpPr>
        <p:spPr>
          <a:xfrm>
            <a:off x="4272356" y="3704921"/>
            <a:ext cx="388482" cy="238044"/>
          </a:xfrm>
          <a:custGeom>
            <a:avLst/>
            <a:gdLst/>
            <a:ahLst/>
            <a:cxnLst/>
            <a:rect l="l" t="t" r="r" b="b"/>
            <a:pathLst>
              <a:path w="438784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133" name="组合 132"/>
          <p:cNvGrpSpPr/>
          <p:nvPr/>
        </p:nvGrpSpPr>
        <p:grpSpPr>
          <a:xfrm>
            <a:off x="4231332" y="5508039"/>
            <a:ext cx="433984" cy="289333"/>
            <a:chOff x="6382228" y="3719338"/>
            <a:chExt cx="708124" cy="456061"/>
          </a:xfrm>
        </p:grpSpPr>
        <p:sp>
          <p:nvSpPr>
            <p:cNvPr id="134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6382228" y="3719338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(0)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28" y="3719338"/>
                  <a:ext cx="708124" cy="447804"/>
                </a:xfrm>
                <a:prstGeom prst="rect">
                  <a:avLst/>
                </a:prstGeom>
                <a:blipFill>
                  <a:blip r:embed="rId4"/>
                  <a:stretch>
                    <a:fillRect r="-11268" b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/>
          <p:cNvGrpSpPr/>
          <p:nvPr/>
        </p:nvGrpSpPr>
        <p:grpSpPr>
          <a:xfrm>
            <a:off x="5223791" y="5578353"/>
            <a:ext cx="433984" cy="292706"/>
            <a:chOff x="6226570" y="3646198"/>
            <a:chExt cx="708124" cy="461378"/>
          </a:xfrm>
        </p:grpSpPr>
        <p:sp>
          <p:nvSpPr>
            <p:cNvPr id="137" name="object 18"/>
            <p:cNvSpPr/>
            <p:nvPr/>
          </p:nvSpPr>
          <p:spPr>
            <a:xfrm>
              <a:off x="6255735" y="3778650"/>
              <a:ext cx="671406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6226570" y="3646198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(3)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5" name="矩形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70" y="3646198"/>
                  <a:ext cx="708124" cy="447804"/>
                </a:xfrm>
                <a:prstGeom prst="rect">
                  <a:avLst/>
                </a:prstGeom>
                <a:blipFill>
                  <a:blip r:embed="rId5"/>
                  <a:stretch>
                    <a:fillRect r="-11111" b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组合 138"/>
          <p:cNvGrpSpPr/>
          <p:nvPr/>
        </p:nvGrpSpPr>
        <p:grpSpPr>
          <a:xfrm>
            <a:off x="3653852" y="6090949"/>
            <a:ext cx="433984" cy="290262"/>
            <a:chOff x="6392577" y="3717873"/>
            <a:chExt cx="708124" cy="457526"/>
          </a:xfrm>
        </p:grpSpPr>
        <p:sp>
          <p:nvSpPr>
            <p:cNvPr id="140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矩形 140"/>
                <p:cNvSpPr/>
                <p:nvPr/>
              </p:nvSpPr>
              <p:spPr>
                <a:xfrm>
                  <a:off x="6392577" y="3717873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(1)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矩形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577" y="3717873"/>
                  <a:ext cx="708124" cy="447804"/>
                </a:xfrm>
                <a:prstGeom prst="rect">
                  <a:avLst/>
                </a:prstGeom>
                <a:blipFill>
                  <a:blip r:embed="rId6"/>
                  <a:stretch>
                    <a:fillRect r="-1126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组合 141"/>
          <p:cNvGrpSpPr/>
          <p:nvPr/>
        </p:nvGrpSpPr>
        <p:grpSpPr>
          <a:xfrm>
            <a:off x="4756872" y="6171200"/>
            <a:ext cx="436051" cy="290718"/>
            <a:chOff x="6373459" y="3717155"/>
            <a:chExt cx="711497" cy="458244"/>
          </a:xfrm>
        </p:grpSpPr>
        <p:sp>
          <p:nvSpPr>
            <p:cNvPr id="143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>
                <a:xfrm>
                  <a:off x="6373459" y="3717155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(2)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459" y="3717155"/>
                  <a:ext cx="708124" cy="447804"/>
                </a:xfrm>
                <a:prstGeom prst="rect">
                  <a:avLst/>
                </a:prstGeom>
                <a:blipFill>
                  <a:blip r:embed="rId7"/>
                  <a:stretch>
                    <a:fillRect r="-1126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/>
          <p:cNvGrpSpPr/>
          <p:nvPr/>
        </p:nvGrpSpPr>
        <p:grpSpPr>
          <a:xfrm>
            <a:off x="5435891" y="6125968"/>
            <a:ext cx="433984" cy="289930"/>
            <a:chOff x="6392757" y="3718397"/>
            <a:chExt cx="708124" cy="457002"/>
          </a:xfrm>
        </p:grpSpPr>
        <p:sp>
          <p:nvSpPr>
            <p:cNvPr id="146" name="object 18"/>
            <p:cNvSpPr/>
            <p:nvPr/>
          </p:nvSpPr>
          <p:spPr>
            <a:xfrm>
              <a:off x="6413551" y="3846473"/>
              <a:ext cx="671405" cy="328926"/>
            </a:xfrm>
            <a:custGeom>
              <a:avLst/>
              <a:gdLst/>
              <a:ahLst/>
              <a:cxnLst/>
              <a:rect l="l" t="t" r="r" b="b"/>
              <a:pathLst>
                <a:path w="2006600" h="360045">
                  <a:moveTo>
                    <a:pt x="0" y="0"/>
                  </a:moveTo>
                  <a:lnTo>
                    <a:pt x="2006539" y="0"/>
                  </a:lnTo>
                  <a:lnTo>
                    <a:pt x="2006539" y="359959"/>
                  </a:lnTo>
                  <a:lnTo>
                    <a:pt x="0" y="359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6392757" y="3718397"/>
                  <a:ext cx="708124" cy="447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(4)</m:t>
                        </m:r>
                      </m:oMath>
                    </m:oMathPara>
                  </a14:m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4" name="矩形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757" y="3718397"/>
                  <a:ext cx="708124" cy="447804"/>
                </a:xfrm>
                <a:prstGeom prst="rect">
                  <a:avLst/>
                </a:prstGeom>
                <a:blipFill>
                  <a:blip r:embed="rId8"/>
                  <a:stretch>
                    <a:fillRect r="-12676" b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/>
              <p:cNvSpPr/>
              <p:nvPr/>
            </p:nvSpPr>
            <p:spPr>
              <a:xfrm>
                <a:off x="3620432" y="5209205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8" name="矩形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32" y="5209205"/>
                <a:ext cx="474044" cy="211310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object 34"/>
          <p:cNvSpPr/>
          <p:nvPr/>
        </p:nvSpPr>
        <p:spPr>
          <a:xfrm>
            <a:off x="4254419" y="4596765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/>
              <p:cNvSpPr/>
              <p:nvPr/>
            </p:nvSpPr>
            <p:spPr>
              <a:xfrm>
                <a:off x="4171844" y="4584467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0" name="矩形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844" y="4584467"/>
                <a:ext cx="474044" cy="211310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bject 34"/>
          <p:cNvSpPr/>
          <p:nvPr/>
        </p:nvSpPr>
        <p:spPr>
          <a:xfrm>
            <a:off x="5190853" y="4561511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/>
              <p:cNvSpPr/>
              <p:nvPr/>
            </p:nvSpPr>
            <p:spPr>
              <a:xfrm>
                <a:off x="5110671" y="4561146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671" y="4561146"/>
                <a:ext cx="474044" cy="21131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bject 34"/>
          <p:cNvSpPr/>
          <p:nvPr/>
        </p:nvSpPr>
        <p:spPr>
          <a:xfrm>
            <a:off x="5385558" y="5243964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/>
              <p:cNvSpPr/>
              <p:nvPr/>
            </p:nvSpPr>
            <p:spPr>
              <a:xfrm>
                <a:off x="5301068" y="5251403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68" y="5251403"/>
                <a:ext cx="474044" cy="211310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object 34"/>
          <p:cNvSpPr/>
          <p:nvPr/>
        </p:nvSpPr>
        <p:spPr>
          <a:xfrm>
            <a:off x="4674171" y="5280365"/>
            <a:ext cx="370012" cy="253281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/>
              <p:cNvSpPr/>
              <p:nvPr/>
            </p:nvSpPr>
            <p:spPr>
              <a:xfrm>
                <a:off x="4619451" y="5273339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6" name="矩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1" y="5273339"/>
                <a:ext cx="474044" cy="211310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bject 62"/>
          <p:cNvSpPr/>
          <p:nvPr/>
        </p:nvSpPr>
        <p:spPr>
          <a:xfrm>
            <a:off x="4311599" y="4624118"/>
            <a:ext cx="1204245" cy="760821"/>
          </a:xfrm>
          <a:custGeom>
            <a:avLst/>
            <a:gdLst/>
            <a:ahLst/>
            <a:cxnLst/>
            <a:rect l="l" t="t" r="r" b="b"/>
            <a:pathLst>
              <a:path w="2827020" h="1657985">
                <a:moveTo>
                  <a:pt x="0" y="828864"/>
                </a:moveTo>
                <a:lnTo>
                  <a:pt x="4926" y="759160"/>
                </a:lnTo>
                <a:lnTo>
                  <a:pt x="19444" y="691054"/>
                </a:lnTo>
                <a:lnTo>
                  <a:pt x="43160" y="624776"/>
                </a:lnTo>
                <a:lnTo>
                  <a:pt x="75683" y="560556"/>
                </a:lnTo>
                <a:lnTo>
                  <a:pt x="116620" y="498624"/>
                </a:lnTo>
                <a:lnTo>
                  <a:pt x="140121" y="468588"/>
                </a:lnTo>
                <a:lnTo>
                  <a:pt x="165578" y="439210"/>
                </a:lnTo>
                <a:lnTo>
                  <a:pt x="192943" y="410520"/>
                </a:lnTo>
                <a:lnTo>
                  <a:pt x="222166" y="382545"/>
                </a:lnTo>
                <a:lnTo>
                  <a:pt x="253198" y="355316"/>
                </a:lnTo>
                <a:lnTo>
                  <a:pt x="285990" y="328859"/>
                </a:lnTo>
                <a:lnTo>
                  <a:pt x="320493" y="303205"/>
                </a:lnTo>
                <a:lnTo>
                  <a:pt x="356659" y="278382"/>
                </a:lnTo>
                <a:lnTo>
                  <a:pt x="394437" y="254418"/>
                </a:lnTo>
                <a:lnTo>
                  <a:pt x="433780" y="231344"/>
                </a:lnTo>
                <a:lnTo>
                  <a:pt x="474637" y="209186"/>
                </a:lnTo>
                <a:lnTo>
                  <a:pt x="516960" y="187974"/>
                </a:lnTo>
                <a:lnTo>
                  <a:pt x="560700" y="167737"/>
                </a:lnTo>
                <a:lnTo>
                  <a:pt x="605808" y="148504"/>
                </a:lnTo>
                <a:lnTo>
                  <a:pt x="652234" y="130303"/>
                </a:lnTo>
                <a:lnTo>
                  <a:pt x="699930" y="113164"/>
                </a:lnTo>
                <a:lnTo>
                  <a:pt x="748847" y="97114"/>
                </a:lnTo>
                <a:lnTo>
                  <a:pt x="798935" y="82183"/>
                </a:lnTo>
                <a:lnTo>
                  <a:pt x="850145" y="68399"/>
                </a:lnTo>
                <a:lnTo>
                  <a:pt x="902429" y="55791"/>
                </a:lnTo>
                <a:lnTo>
                  <a:pt x="955738" y="44389"/>
                </a:lnTo>
                <a:lnTo>
                  <a:pt x="1010022" y="34220"/>
                </a:lnTo>
                <a:lnTo>
                  <a:pt x="1065232" y="25314"/>
                </a:lnTo>
                <a:lnTo>
                  <a:pt x="1121319" y="17699"/>
                </a:lnTo>
                <a:lnTo>
                  <a:pt x="1178235" y="11404"/>
                </a:lnTo>
                <a:lnTo>
                  <a:pt x="1235930" y="6458"/>
                </a:lnTo>
                <a:lnTo>
                  <a:pt x="1294355" y="2889"/>
                </a:lnTo>
                <a:lnTo>
                  <a:pt x="1353461" y="727"/>
                </a:lnTo>
                <a:lnTo>
                  <a:pt x="1413199" y="0"/>
                </a:lnTo>
                <a:lnTo>
                  <a:pt x="1472936" y="727"/>
                </a:lnTo>
                <a:lnTo>
                  <a:pt x="1532042" y="2889"/>
                </a:lnTo>
                <a:lnTo>
                  <a:pt x="1590467" y="6458"/>
                </a:lnTo>
                <a:lnTo>
                  <a:pt x="1648162" y="11404"/>
                </a:lnTo>
                <a:lnTo>
                  <a:pt x="1705078" y="17699"/>
                </a:lnTo>
                <a:lnTo>
                  <a:pt x="1761165" y="25314"/>
                </a:lnTo>
                <a:lnTo>
                  <a:pt x="1816375" y="34220"/>
                </a:lnTo>
                <a:lnTo>
                  <a:pt x="1870659" y="44389"/>
                </a:lnTo>
                <a:lnTo>
                  <a:pt x="1923967" y="55791"/>
                </a:lnTo>
                <a:lnTo>
                  <a:pt x="1976252" y="68399"/>
                </a:lnTo>
                <a:lnTo>
                  <a:pt x="2027462" y="82183"/>
                </a:lnTo>
                <a:lnTo>
                  <a:pt x="2077550" y="97114"/>
                </a:lnTo>
                <a:lnTo>
                  <a:pt x="2126467" y="113164"/>
                </a:lnTo>
                <a:lnTo>
                  <a:pt x="2174163" y="130303"/>
                </a:lnTo>
                <a:lnTo>
                  <a:pt x="2220589" y="148504"/>
                </a:lnTo>
                <a:lnTo>
                  <a:pt x="2265697" y="167737"/>
                </a:lnTo>
                <a:lnTo>
                  <a:pt x="2309437" y="187974"/>
                </a:lnTo>
                <a:lnTo>
                  <a:pt x="2351760" y="209186"/>
                </a:lnTo>
                <a:lnTo>
                  <a:pt x="2392617" y="231344"/>
                </a:lnTo>
                <a:lnTo>
                  <a:pt x="2431960" y="254418"/>
                </a:lnTo>
                <a:lnTo>
                  <a:pt x="2469738" y="278382"/>
                </a:lnTo>
                <a:lnTo>
                  <a:pt x="2505904" y="303205"/>
                </a:lnTo>
                <a:lnTo>
                  <a:pt x="2540407" y="328859"/>
                </a:lnTo>
                <a:lnTo>
                  <a:pt x="2573199" y="355316"/>
                </a:lnTo>
                <a:lnTo>
                  <a:pt x="2604231" y="382545"/>
                </a:lnTo>
                <a:lnTo>
                  <a:pt x="2633454" y="410520"/>
                </a:lnTo>
                <a:lnTo>
                  <a:pt x="2660819" y="439210"/>
                </a:lnTo>
                <a:lnTo>
                  <a:pt x="2686276" y="468588"/>
                </a:lnTo>
                <a:lnTo>
                  <a:pt x="2709777" y="498624"/>
                </a:lnTo>
                <a:lnTo>
                  <a:pt x="2750714" y="560556"/>
                </a:lnTo>
                <a:lnTo>
                  <a:pt x="2783237" y="624776"/>
                </a:lnTo>
                <a:lnTo>
                  <a:pt x="2806954" y="691054"/>
                </a:lnTo>
                <a:lnTo>
                  <a:pt x="2821471" y="759160"/>
                </a:lnTo>
                <a:lnTo>
                  <a:pt x="2826398" y="828864"/>
                </a:lnTo>
                <a:lnTo>
                  <a:pt x="2825158" y="863901"/>
                </a:lnTo>
                <a:lnTo>
                  <a:pt x="2815387" y="932834"/>
                </a:lnTo>
                <a:lnTo>
                  <a:pt x="2796221" y="1000055"/>
                </a:lnTo>
                <a:lnTo>
                  <a:pt x="2768052" y="1065333"/>
                </a:lnTo>
                <a:lnTo>
                  <a:pt x="2731273" y="1128438"/>
                </a:lnTo>
                <a:lnTo>
                  <a:pt x="2686276" y="1189139"/>
                </a:lnTo>
                <a:lnTo>
                  <a:pt x="2660819" y="1218517"/>
                </a:lnTo>
                <a:lnTo>
                  <a:pt x="2633454" y="1247207"/>
                </a:lnTo>
                <a:lnTo>
                  <a:pt x="2604231" y="1275182"/>
                </a:lnTo>
                <a:lnTo>
                  <a:pt x="2573199" y="1302411"/>
                </a:lnTo>
                <a:lnTo>
                  <a:pt x="2540407" y="1328868"/>
                </a:lnTo>
                <a:lnTo>
                  <a:pt x="2505904" y="1354522"/>
                </a:lnTo>
                <a:lnTo>
                  <a:pt x="2469738" y="1379345"/>
                </a:lnTo>
                <a:lnTo>
                  <a:pt x="2431960" y="1403309"/>
                </a:lnTo>
                <a:lnTo>
                  <a:pt x="2392617" y="1426384"/>
                </a:lnTo>
                <a:lnTo>
                  <a:pt x="2351760" y="1448541"/>
                </a:lnTo>
                <a:lnTo>
                  <a:pt x="2309437" y="1469753"/>
                </a:lnTo>
                <a:lnTo>
                  <a:pt x="2265697" y="1489990"/>
                </a:lnTo>
                <a:lnTo>
                  <a:pt x="2220589" y="1509223"/>
                </a:lnTo>
                <a:lnTo>
                  <a:pt x="2174163" y="1527424"/>
                </a:lnTo>
                <a:lnTo>
                  <a:pt x="2126467" y="1544563"/>
                </a:lnTo>
                <a:lnTo>
                  <a:pt x="2077550" y="1560613"/>
                </a:lnTo>
                <a:lnTo>
                  <a:pt x="2027462" y="1575544"/>
                </a:lnTo>
                <a:lnTo>
                  <a:pt x="1976252" y="1589328"/>
                </a:lnTo>
                <a:lnTo>
                  <a:pt x="1923967" y="1601936"/>
                </a:lnTo>
                <a:lnTo>
                  <a:pt x="1870659" y="1613338"/>
                </a:lnTo>
                <a:lnTo>
                  <a:pt x="1816375" y="1623507"/>
                </a:lnTo>
                <a:lnTo>
                  <a:pt x="1761165" y="1632413"/>
                </a:lnTo>
                <a:lnTo>
                  <a:pt x="1705078" y="1640028"/>
                </a:lnTo>
                <a:lnTo>
                  <a:pt x="1648162" y="1646323"/>
                </a:lnTo>
                <a:lnTo>
                  <a:pt x="1590467" y="1651269"/>
                </a:lnTo>
                <a:lnTo>
                  <a:pt x="1532042" y="1654838"/>
                </a:lnTo>
                <a:lnTo>
                  <a:pt x="1472936" y="1657000"/>
                </a:lnTo>
                <a:lnTo>
                  <a:pt x="1413199" y="1657728"/>
                </a:lnTo>
                <a:lnTo>
                  <a:pt x="1353461" y="1657000"/>
                </a:lnTo>
                <a:lnTo>
                  <a:pt x="1294355" y="1654838"/>
                </a:lnTo>
                <a:lnTo>
                  <a:pt x="1235930" y="1651269"/>
                </a:lnTo>
                <a:lnTo>
                  <a:pt x="1178235" y="1646323"/>
                </a:lnTo>
                <a:lnTo>
                  <a:pt x="1121319" y="1640028"/>
                </a:lnTo>
                <a:lnTo>
                  <a:pt x="1065232" y="1632413"/>
                </a:lnTo>
                <a:lnTo>
                  <a:pt x="1010022" y="1623507"/>
                </a:lnTo>
                <a:lnTo>
                  <a:pt x="955738" y="1613338"/>
                </a:lnTo>
                <a:lnTo>
                  <a:pt x="902429" y="1601936"/>
                </a:lnTo>
                <a:lnTo>
                  <a:pt x="850145" y="1589328"/>
                </a:lnTo>
                <a:lnTo>
                  <a:pt x="798935" y="1575544"/>
                </a:lnTo>
                <a:lnTo>
                  <a:pt x="748847" y="1560613"/>
                </a:lnTo>
                <a:lnTo>
                  <a:pt x="699930" y="1544563"/>
                </a:lnTo>
                <a:lnTo>
                  <a:pt x="652234" y="1527424"/>
                </a:lnTo>
                <a:lnTo>
                  <a:pt x="605808" y="1509223"/>
                </a:lnTo>
                <a:lnTo>
                  <a:pt x="560700" y="1489990"/>
                </a:lnTo>
                <a:lnTo>
                  <a:pt x="516960" y="1469753"/>
                </a:lnTo>
                <a:lnTo>
                  <a:pt x="474637" y="1448541"/>
                </a:lnTo>
                <a:lnTo>
                  <a:pt x="433780" y="1426384"/>
                </a:lnTo>
                <a:lnTo>
                  <a:pt x="394437" y="1403309"/>
                </a:lnTo>
                <a:lnTo>
                  <a:pt x="356659" y="1379345"/>
                </a:lnTo>
                <a:lnTo>
                  <a:pt x="320493" y="1354522"/>
                </a:lnTo>
                <a:lnTo>
                  <a:pt x="285990" y="1328868"/>
                </a:lnTo>
                <a:lnTo>
                  <a:pt x="253198" y="1302411"/>
                </a:lnTo>
                <a:lnTo>
                  <a:pt x="222166" y="1275182"/>
                </a:lnTo>
                <a:lnTo>
                  <a:pt x="192943" y="1247207"/>
                </a:lnTo>
                <a:lnTo>
                  <a:pt x="165578" y="1218517"/>
                </a:lnTo>
                <a:lnTo>
                  <a:pt x="140121" y="1189139"/>
                </a:lnTo>
                <a:lnTo>
                  <a:pt x="116620" y="1159103"/>
                </a:lnTo>
                <a:lnTo>
                  <a:pt x="75683" y="1097171"/>
                </a:lnTo>
                <a:lnTo>
                  <a:pt x="43160" y="1032951"/>
                </a:lnTo>
                <a:lnTo>
                  <a:pt x="19444" y="966673"/>
                </a:lnTo>
                <a:lnTo>
                  <a:pt x="4926" y="898567"/>
                </a:lnTo>
                <a:lnTo>
                  <a:pt x="0" y="82886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/>
              <p:cNvSpPr/>
              <p:nvPr/>
            </p:nvSpPr>
            <p:spPr>
              <a:xfrm>
                <a:off x="4197702" y="3698690"/>
                <a:ext cx="474044" cy="21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702" y="3698690"/>
                <a:ext cx="474044" cy="211310"/>
              </a:xfrm>
              <a:prstGeom prst="rect">
                <a:avLst/>
              </a:prstGeom>
              <a:blipFill>
                <a:blip r:embed="rId1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bject 88"/>
              <p:cNvSpPr/>
              <p:nvPr/>
            </p:nvSpPr>
            <p:spPr>
              <a:xfrm>
                <a:off x="5289255" y="3682684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(3,0)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59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255" y="3682684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-3333" t="-2326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组合 159"/>
          <p:cNvGrpSpPr/>
          <p:nvPr/>
        </p:nvGrpSpPr>
        <p:grpSpPr>
          <a:xfrm>
            <a:off x="6116251" y="3660346"/>
            <a:ext cx="474044" cy="253754"/>
            <a:chOff x="5366578" y="3676379"/>
            <a:chExt cx="474044" cy="253754"/>
          </a:xfrm>
        </p:grpSpPr>
        <p:sp>
          <p:nvSpPr>
            <p:cNvPr id="161" name="object 80"/>
            <p:cNvSpPr/>
            <p:nvPr/>
          </p:nvSpPr>
          <p:spPr>
            <a:xfrm>
              <a:off x="5445519" y="3693816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5366578" y="3676379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578" y="3676379"/>
                  <a:ext cx="474044" cy="211310"/>
                </a:xfrm>
                <a:prstGeom prst="rect">
                  <a:avLst/>
                </a:prstGeom>
                <a:blipFill>
                  <a:blip r:embed="rId1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object 90"/>
          <p:cNvSpPr txBox="1"/>
          <p:nvPr/>
        </p:nvSpPr>
        <p:spPr>
          <a:xfrm>
            <a:off x="5818115" y="3664673"/>
            <a:ext cx="193882" cy="284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70" dirty="0" smtClean="0">
                <a:latin typeface="Cambria Math"/>
                <a:cs typeface="Cambria Math"/>
              </a:rPr>
              <a:t>×</a:t>
            </a:r>
            <a:endParaRPr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bject 100"/>
              <p:cNvSpPr txBox="1"/>
              <p:nvPr/>
            </p:nvSpPr>
            <p:spPr>
              <a:xfrm>
                <a:off x="4689625" y="3586244"/>
                <a:ext cx="479519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zh-CN" sz="2400" i="1" baseline="3968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zh-CN" altLang="en-US" sz="2400" i="1" baseline="3968" dirty="0" smtClean="0">
                          <a:latin typeface="Cambria Math" panose="02040503050406030204" pitchFamily="18" charset="0"/>
                          <a:cs typeface="Cambria Math"/>
                        </a:rPr>
                        <m:t>𝜎</m:t>
                      </m:r>
                    </m:oMath>
                  </m:oMathPara>
                </a14:m>
                <a:endParaRPr sz="1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75" name="object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625" y="3586244"/>
                <a:ext cx="479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bject 89"/>
          <p:cNvSpPr txBox="1"/>
          <p:nvPr/>
        </p:nvSpPr>
        <p:spPr>
          <a:xfrm>
            <a:off x="11349713" y="3616508"/>
            <a:ext cx="154174" cy="234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8" name="object 89"/>
          <p:cNvSpPr txBox="1"/>
          <p:nvPr/>
        </p:nvSpPr>
        <p:spPr>
          <a:xfrm>
            <a:off x="5117709" y="3644847"/>
            <a:ext cx="15417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(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856891" y="3672562"/>
                <a:ext cx="423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91" y="3672562"/>
                <a:ext cx="42389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bject 88"/>
              <p:cNvSpPr/>
              <p:nvPr/>
            </p:nvSpPr>
            <p:spPr>
              <a:xfrm>
                <a:off x="6866671" y="3683711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85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671" y="3683711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/>
                <a:stretch>
                  <a:fillRect l="-2198" t="-2273" r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组合 185"/>
          <p:cNvGrpSpPr/>
          <p:nvPr/>
        </p:nvGrpSpPr>
        <p:grpSpPr>
          <a:xfrm>
            <a:off x="7671499" y="3661373"/>
            <a:ext cx="600934" cy="276999"/>
            <a:chOff x="5344410" y="3676379"/>
            <a:chExt cx="600934" cy="276999"/>
          </a:xfrm>
        </p:grpSpPr>
        <p:sp>
          <p:nvSpPr>
            <p:cNvPr id="187" name="object 80"/>
            <p:cNvSpPr/>
            <p:nvPr/>
          </p:nvSpPr>
          <p:spPr>
            <a:xfrm>
              <a:off x="5445519" y="3693816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矩形 187"/>
                <p:cNvSpPr/>
                <p:nvPr/>
              </p:nvSpPr>
              <p:spPr>
                <a:xfrm>
                  <a:off x="5344410" y="3676379"/>
                  <a:ext cx="6009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88" name="矩形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410" y="3676379"/>
                  <a:ext cx="60093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9" name="object 90"/>
          <p:cNvSpPr txBox="1"/>
          <p:nvPr/>
        </p:nvSpPr>
        <p:spPr>
          <a:xfrm>
            <a:off x="7395531" y="3665700"/>
            <a:ext cx="193882" cy="284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70" dirty="0" smtClean="0">
                <a:latin typeface="Cambria Math"/>
                <a:cs typeface="Cambria Math"/>
              </a:rPr>
              <a:t>×</a:t>
            </a:r>
            <a:endParaRPr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矩形 189"/>
              <p:cNvSpPr/>
              <p:nvPr/>
            </p:nvSpPr>
            <p:spPr>
              <a:xfrm>
                <a:off x="7434307" y="3673589"/>
                <a:ext cx="423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0" name="矩形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3673589"/>
                <a:ext cx="42389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bject 90"/>
          <p:cNvSpPr txBox="1"/>
          <p:nvPr/>
        </p:nvSpPr>
        <p:spPr>
          <a:xfrm>
            <a:off x="9736482" y="3651855"/>
            <a:ext cx="126072" cy="21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object 88"/>
              <p:cNvSpPr/>
              <p:nvPr/>
            </p:nvSpPr>
            <p:spPr>
              <a:xfrm>
                <a:off x="8397463" y="3680889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93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3" y="3680889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2"/>
                <a:stretch>
                  <a:fillRect l="-3333" t="-4651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组合 193"/>
          <p:cNvGrpSpPr/>
          <p:nvPr/>
        </p:nvGrpSpPr>
        <p:grpSpPr>
          <a:xfrm>
            <a:off x="9202291" y="3658551"/>
            <a:ext cx="600934" cy="276999"/>
            <a:chOff x="5344410" y="3676379"/>
            <a:chExt cx="600934" cy="276999"/>
          </a:xfrm>
        </p:grpSpPr>
        <p:sp>
          <p:nvSpPr>
            <p:cNvPr id="195" name="object 80"/>
            <p:cNvSpPr/>
            <p:nvPr/>
          </p:nvSpPr>
          <p:spPr>
            <a:xfrm>
              <a:off x="5445519" y="3693816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5344410" y="3676379"/>
                  <a:ext cx="6009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96" name="矩形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410" y="3676379"/>
                  <a:ext cx="600934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object 90"/>
          <p:cNvSpPr txBox="1"/>
          <p:nvPr/>
        </p:nvSpPr>
        <p:spPr>
          <a:xfrm>
            <a:off x="8926323" y="3662878"/>
            <a:ext cx="193882" cy="284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70" dirty="0" smtClean="0">
                <a:latin typeface="Cambria Math"/>
                <a:cs typeface="Cambria Math"/>
              </a:rPr>
              <a:t>×</a:t>
            </a:r>
            <a:endParaRPr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矩形 197"/>
              <p:cNvSpPr/>
              <p:nvPr/>
            </p:nvSpPr>
            <p:spPr>
              <a:xfrm>
                <a:off x="8965099" y="3670767"/>
                <a:ext cx="423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8" name="矩形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099" y="3670767"/>
                <a:ext cx="42389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bject 88"/>
              <p:cNvSpPr/>
              <p:nvPr/>
            </p:nvSpPr>
            <p:spPr>
              <a:xfrm>
                <a:off x="9997016" y="3675988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00" name="objec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016" y="3675988"/>
                <a:ext cx="553196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556895" h="455930">
                    <a:moveTo>
                      <a:pt x="0" y="0"/>
                    </a:moveTo>
                    <a:lnTo>
                      <a:pt x="556709" y="0"/>
                    </a:lnTo>
                    <a:lnTo>
                      <a:pt x="556709" y="455885"/>
                    </a:lnTo>
                    <a:lnTo>
                      <a:pt x="0" y="45588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4"/>
                <a:stretch>
                  <a:fillRect l="-3297" t="-2326" r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1" name="组合 200"/>
          <p:cNvGrpSpPr/>
          <p:nvPr/>
        </p:nvGrpSpPr>
        <p:grpSpPr>
          <a:xfrm>
            <a:off x="10796302" y="3653650"/>
            <a:ext cx="600934" cy="276999"/>
            <a:chOff x="5338868" y="3676379"/>
            <a:chExt cx="600934" cy="276999"/>
          </a:xfrm>
        </p:grpSpPr>
        <p:sp>
          <p:nvSpPr>
            <p:cNvPr id="202" name="object 80"/>
            <p:cNvSpPr/>
            <p:nvPr/>
          </p:nvSpPr>
          <p:spPr>
            <a:xfrm>
              <a:off x="5445519" y="3693816"/>
              <a:ext cx="373019" cy="236317"/>
            </a:xfrm>
            <a:custGeom>
              <a:avLst/>
              <a:gdLst/>
              <a:ahLst/>
              <a:cxnLst/>
              <a:rect l="l" t="t" r="r" b="b"/>
              <a:pathLst>
                <a:path w="438784" h="514984">
                  <a:moveTo>
                    <a:pt x="0" y="0"/>
                  </a:moveTo>
                  <a:lnTo>
                    <a:pt x="438622" y="0"/>
                  </a:lnTo>
                  <a:lnTo>
                    <a:pt x="438622" y="514424"/>
                  </a:lnTo>
                  <a:lnTo>
                    <a:pt x="0" y="5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5338868" y="3676379"/>
                  <a:ext cx="6009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03" name="矩形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868" y="3676379"/>
                  <a:ext cx="600934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" name="object 90"/>
          <p:cNvSpPr txBox="1"/>
          <p:nvPr/>
        </p:nvSpPr>
        <p:spPr>
          <a:xfrm>
            <a:off x="10525876" y="3657977"/>
            <a:ext cx="193882" cy="284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70" dirty="0" smtClean="0">
                <a:latin typeface="Cambria Math"/>
                <a:cs typeface="Cambria Math"/>
              </a:rPr>
              <a:t>×</a:t>
            </a:r>
            <a:endParaRPr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/>
              <p:cNvSpPr/>
              <p:nvPr/>
            </p:nvSpPr>
            <p:spPr>
              <a:xfrm>
                <a:off x="10564652" y="3665866"/>
                <a:ext cx="423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5" name="矩形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652" y="3665866"/>
                <a:ext cx="423898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bject 90"/>
          <p:cNvSpPr txBox="1"/>
          <p:nvPr/>
        </p:nvSpPr>
        <p:spPr>
          <a:xfrm>
            <a:off x="8182638" y="3651855"/>
            <a:ext cx="126072" cy="21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+</a:t>
            </a:r>
          </a:p>
        </p:txBody>
      </p:sp>
      <p:sp>
        <p:nvSpPr>
          <p:cNvPr id="163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14/34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9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90" y="856538"/>
            <a:ext cx="6308196" cy="31367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399" y="94593"/>
            <a:ext cx="14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-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23" y="4169321"/>
            <a:ext cx="4769746" cy="2589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7578" y="306877"/>
            <a:ext cx="306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 results: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15/34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2991" y="740924"/>
            <a:ext cx="2422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 classification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0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86102"/>
            <a:ext cx="11458802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GIN(Graph I</a:t>
            </a:r>
            <a:r>
              <a:rPr lang="en-US" altLang="zh-CN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somorphism</a:t>
            </a: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Network)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3" y="611581"/>
                <a:ext cx="11994112" cy="255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从验证图同构的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Weisfeiler-Lehman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Test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出发，构建与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WL-Test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效果相似的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WL-Test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认为不同构的两个图，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它们的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也要不同，证明了满足条件的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的要求，据此设计了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𝑀𝐿𝑃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+(1+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  <m:r>
                          <a:rPr lang="en-US" altLang="zh-CN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zh-CN" altLang="en-US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Output Layer: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图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𝑂𝑁𝐶𝐴𝑇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𝑅𝐸𝐴𝐷𝑂𝑈𝑇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=0,1,2…,)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" y="611581"/>
                <a:ext cx="11994112" cy="2559932"/>
              </a:xfrm>
              <a:prstGeom prst="rect">
                <a:avLst/>
              </a:prstGeom>
              <a:blipFill>
                <a:blip r:embed="rId2"/>
                <a:stretch>
                  <a:fillRect l="-407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95947" y="3320413"/>
            <a:ext cx="7769962" cy="2875674"/>
            <a:chOff x="471651" y="3497135"/>
            <a:chExt cx="7769962" cy="2875674"/>
          </a:xfrm>
        </p:grpSpPr>
        <p:sp>
          <p:nvSpPr>
            <p:cNvPr id="91" name="object 3"/>
            <p:cNvSpPr/>
            <p:nvPr/>
          </p:nvSpPr>
          <p:spPr>
            <a:xfrm>
              <a:off x="967659" y="6024072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6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3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6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2" name="object 4"/>
            <p:cNvSpPr/>
            <p:nvPr/>
          </p:nvSpPr>
          <p:spPr>
            <a:xfrm>
              <a:off x="1439571" y="5762055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3" name="object 5"/>
            <p:cNvSpPr/>
            <p:nvPr/>
          </p:nvSpPr>
          <p:spPr>
            <a:xfrm>
              <a:off x="1798253" y="6024072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6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3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6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4" name="object 6"/>
            <p:cNvSpPr/>
            <p:nvPr/>
          </p:nvSpPr>
          <p:spPr>
            <a:xfrm>
              <a:off x="1871191" y="5713221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5"/>
                  </a:lnTo>
                  <a:lnTo>
                    <a:pt x="179423" y="31169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5" name="object 7"/>
            <p:cNvSpPr/>
            <p:nvPr/>
          </p:nvSpPr>
          <p:spPr>
            <a:xfrm>
              <a:off x="2165142" y="6027388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6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3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6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6" name="object 8"/>
            <p:cNvSpPr/>
            <p:nvPr/>
          </p:nvSpPr>
          <p:spPr>
            <a:xfrm>
              <a:off x="1529113" y="5762055"/>
              <a:ext cx="342176" cy="48954"/>
            </a:xfrm>
            <a:custGeom>
              <a:avLst/>
              <a:gdLst/>
              <a:ahLst/>
              <a:cxnLst/>
              <a:rect l="l" t="t" r="r" b="b"/>
              <a:pathLst>
                <a:path w="803275" h="106679">
                  <a:moveTo>
                    <a:pt x="0" y="106417"/>
                  </a:moveTo>
                  <a:lnTo>
                    <a:pt x="803043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7" name="object 9"/>
            <p:cNvSpPr/>
            <p:nvPr/>
          </p:nvSpPr>
          <p:spPr>
            <a:xfrm>
              <a:off x="1057203" y="6072906"/>
              <a:ext cx="741157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48" y="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8" name="object 10"/>
            <p:cNvSpPr/>
            <p:nvPr/>
          </p:nvSpPr>
          <p:spPr>
            <a:xfrm>
              <a:off x="1960735" y="5786471"/>
              <a:ext cx="224511" cy="245059"/>
            </a:xfrm>
            <a:custGeom>
              <a:avLst/>
              <a:gdLst/>
              <a:ahLst/>
              <a:cxnLst/>
              <a:rect l="l" t="t" r="r" b="b"/>
              <a:pathLst>
                <a:path w="527050" h="534035">
                  <a:moveTo>
                    <a:pt x="0" y="0"/>
                  </a:moveTo>
                  <a:lnTo>
                    <a:pt x="526777" y="5338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9" name="object 11"/>
            <p:cNvSpPr/>
            <p:nvPr/>
          </p:nvSpPr>
          <p:spPr>
            <a:xfrm>
              <a:off x="1867835" y="5810888"/>
              <a:ext cx="48149" cy="227868"/>
            </a:xfrm>
            <a:custGeom>
              <a:avLst/>
              <a:gdLst/>
              <a:ahLst/>
              <a:cxnLst/>
              <a:rect l="l" t="t" r="r" b="b"/>
              <a:pathLst>
                <a:path w="113029" h="496570">
                  <a:moveTo>
                    <a:pt x="112982" y="0"/>
                  </a:moveTo>
                  <a:lnTo>
                    <a:pt x="0" y="49636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0" name="object 12"/>
            <p:cNvSpPr/>
            <p:nvPr/>
          </p:nvSpPr>
          <p:spPr>
            <a:xfrm>
              <a:off x="1019946" y="5835380"/>
              <a:ext cx="441448" cy="188821"/>
            </a:xfrm>
            <a:custGeom>
              <a:avLst/>
              <a:gdLst/>
              <a:ahLst/>
              <a:cxnLst/>
              <a:rect l="l" t="t" r="r" b="b"/>
              <a:pathLst>
                <a:path w="1036320" h="411479">
                  <a:moveTo>
                    <a:pt x="1036280" y="0"/>
                  </a:moveTo>
                  <a:lnTo>
                    <a:pt x="0" y="41087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1" name="object 34"/>
            <p:cNvSpPr/>
            <p:nvPr/>
          </p:nvSpPr>
          <p:spPr>
            <a:xfrm>
              <a:off x="556511" y="5126264"/>
              <a:ext cx="370012" cy="253281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2" name="object 49"/>
            <p:cNvSpPr txBox="1"/>
            <p:nvPr/>
          </p:nvSpPr>
          <p:spPr>
            <a:xfrm>
              <a:off x="2941906" y="4827949"/>
              <a:ext cx="91698" cy="422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latin typeface="Cambria Math"/>
                  <a:cs typeface="Cambria Math"/>
                </a:rPr>
                <a:t>𝑥</a:t>
              </a:r>
              <a:endParaRPr>
                <a:latin typeface="Cambria Math"/>
                <a:cs typeface="Cambria Math"/>
              </a:endParaRPr>
            </a:p>
          </p:txBody>
        </p:sp>
        <p:sp>
          <p:nvSpPr>
            <p:cNvPr id="103" name="object 52"/>
            <p:cNvSpPr/>
            <p:nvPr/>
          </p:nvSpPr>
          <p:spPr>
            <a:xfrm>
              <a:off x="934413" y="5050765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4" name="object 53"/>
            <p:cNvSpPr/>
            <p:nvPr/>
          </p:nvSpPr>
          <p:spPr>
            <a:xfrm>
              <a:off x="1406323" y="4788746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5" name="object 54"/>
            <p:cNvSpPr/>
            <p:nvPr/>
          </p:nvSpPr>
          <p:spPr>
            <a:xfrm>
              <a:off x="1765005" y="5050765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6" name="object 55"/>
            <p:cNvSpPr/>
            <p:nvPr/>
          </p:nvSpPr>
          <p:spPr>
            <a:xfrm>
              <a:off x="1837944" y="4739913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8" name="object 56"/>
            <p:cNvSpPr/>
            <p:nvPr/>
          </p:nvSpPr>
          <p:spPr>
            <a:xfrm>
              <a:off x="2131894" y="5054080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8"/>
                  </a:lnTo>
                  <a:lnTo>
                    <a:pt x="30784" y="181664"/>
                  </a:lnTo>
                  <a:lnTo>
                    <a:pt x="64193" y="204470"/>
                  </a:lnTo>
                  <a:lnTo>
                    <a:pt x="105103" y="212832"/>
                  </a:lnTo>
                  <a:lnTo>
                    <a:pt x="146014" y="204470"/>
                  </a:lnTo>
                  <a:lnTo>
                    <a:pt x="179423" y="181664"/>
                  </a:lnTo>
                  <a:lnTo>
                    <a:pt x="201948" y="147838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0" name="object 57"/>
            <p:cNvSpPr/>
            <p:nvPr/>
          </p:nvSpPr>
          <p:spPr>
            <a:xfrm>
              <a:off x="1495866" y="4788746"/>
              <a:ext cx="342176" cy="48954"/>
            </a:xfrm>
            <a:custGeom>
              <a:avLst/>
              <a:gdLst/>
              <a:ahLst/>
              <a:cxnLst/>
              <a:rect l="l" t="t" r="r" b="b"/>
              <a:pathLst>
                <a:path w="803275" h="106679">
                  <a:moveTo>
                    <a:pt x="0" y="106417"/>
                  </a:moveTo>
                  <a:lnTo>
                    <a:pt x="803043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1" name="object 58"/>
            <p:cNvSpPr/>
            <p:nvPr/>
          </p:nvSpPr>
          <p:spPr>
            <a:xfrm>
              <a:off x="1023956" y="5099598"/>
              <a:ext cx="741157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48" y="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2" name="object 59"/>
            <p:cNvSpPr/>
            <p:nvPr/>
          </p:nvSpPr>
          <p:spPr>
            <a:xfrm>
              <a:off x="1927487" y="4813162"/>
              <a:ext cx="224511" cy="245059"/>
            </a:xfrm>
            <a:custGeom>
              <a:avLst/>
              <a:gdLst/>
              <a:ahLst/>
              <a:cxnLst/>
              <a:rect l="l" t="t" r="r" b="b"/>
              <a:pathLst>
                <a:path w="527050" h="534035">
                  <a:moveTo>
                    <a:pt x="0" y="0"/>
                  </a:moveTo>
                  <a:lnTo>
                    <a:pt x="526777" y="5338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3" name="object 60"/>
            <p:cNvSpPr/>
            <p:nvPr/>
          </p:nvSpPr>
          <p:spPr>
            <a:xfrm>
              <a:off x="1834588" y="4837580"/>
              <a:ext cx="48149" cy="227868"/>
            </a:xfrm>
            <a:custGeom>
              <a:avLst/>
              <a:gdLst/>
              <a:ahLst/>
              <a:cxnLst/>
              <a:rect l="l" t="t" r="r" b="b"/>
              <a:pathLst>
                <a:path w="113029" h="496570">
                  <a:moveTo>
                    <a:pt x="112982" y="0"/>
                  </a:moveTo>
                  <a:lnTo>
                    <a:pt x="0" y="49636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4" name="object 61"/>
            <p:cNvSpPr/>
            <p:nvPr/>
          </p:nvSpPr>
          <p:spPr>
            <a:xfrm>
              <a:off x="986699" y="4862071"/>
              <a:ext cx="441448" cy="188821"/>
            </a:xfrm>
            <a:custGeom>
              <a:avLst/>
              <a:gdLst/>
              <a:ahLst/>
              <a:cxnLst/>
              <a:rect l="l" t="t" r="r" b="b"/>
              <a:pathLst>
                <a:path w="1036320" h="411479">
                  <a:moveTo>
                    <a:pt x="1036280" y="0"/>
                  </a:moveTo>
                  <a:lnTo>
                    <a:pt x="0" y="41087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5" name="object 65"/>
            <p:cNvSpPr/>
            <p:nvPr/>
          </p:nvSpPr>
          <p:spPr>
            <a:xfrm>
              <a:off x="922888" y="4324796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6" name="object 66"/>
            <p:cNvSpPr/>
            <p:nvPr/>
          </p:nvSpPr>
          <p:spPr>
            <a:xfrm>
              <a:off x="1394799" y="4062779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8"/>
                  </a:lnTo>
                  <a:lnTo>
                    <a:pt x="30784" y="181664"/>
                  </a:lnTo>
                  <a:lnTo>
                    <a:pt x="64193" y="204470"/>
                  </a:lnTo>
                  <a:lnTo>
                    <a:pt x="105103" y="212832"/>
                  </a:lnTo>
                  <a:lnTo>
                    <a:pt x="146014" y="204470"/>
                  </a:lnTo>
                  <a:lnTo>
                    <a:pt x="179423" y="181664"/>
                  </a:lnTo>
                  <a:lnTo>
                    <a:pt x="201948" y="147838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7" name="object 67"/>
            <p:cNvSpPr/>
            <p:nvPr/>
          </p:nvSpPr>
          <p:spPr>
            <a:xfrm>
              <a:off x="1753482" y="4324796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8" name="object 68"/>
            <p:cNvSpPr/>
            <p:nvPr/>
          </p:nvSpPr>
          <p:spPr>
            <a:xfrm>
              <a:off x="1826419" y="4013946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9" name="object 69"/>
            <p:cNvSpPr/>
            <p:nvPr/>
          </p:nvSpPr>
          <p:spPr>
            <a:xfrm>
              <a:off x="2120370" y="4328111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0" name="object 70"/>
            <p:cNvSpPr/>
            <p:nvPr/>
          </p:nvSpPr>
          <p:spPr>
            <a:xfrm>
              <a:off x="1484342" y="4062778"/>
              <a:ext cx="342176" cy="48954"/>
            </a:xfrm>
            <a:custGeom>
              <a:avLst/>
              <a:gdLst/>
              <a:ahLst/>
              <a:cxnLst/>
              <a:rect l="l" t="t" r="r" b="b"/>
              <a:pathLst>
                <a:path w="803275" h="106680">
                  <a:moveTo>
                    <a:pt x="0" y="106417"/>
                  </a:moveTo>
                  <a:lnTo>
                    <a:pt x="803043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1" name="object 71"/>
            <p:cNvSpPr/>
            <p:nvPr/>
          </p:nvSpPr>
          <p:spPr>
            <a:xfrm>
              <a:off x="1012432" y="4373629"/>
              <a:ext cx="741157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48" y="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2" name="object 72"/>
            <p:cNvSpPr/>
            <p:nvPr/>
          </p:nvSpPr>
          <p:spPr>
            <a:xfrm>
              <a:off x="1915963" y="4087195"/>
              <a:ext cx="224511" cy="245059"/>
            </a:xfrm>
            <a:custGeom>
              <a:avLst/>
              <a:gdLst/>
              <a:ahLst/>
              <a:cxnLst/>
              <a:rect l="l" t="t" r="r" b="b"/>
              <a:pathLst>
                <a:path w="527050" h="534035">
                  <a:moveTo>
                    <a:pt x="0" y="0"/>
                  </a:moveTo>
                  <a:lnTo>
                    <a:pt x="526777" y="5338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3" name="object 73"/>
            <p:cNvSpPr/>
            <p:nvPr/>
          </p:nvSpPr>
          <p:spPr>
            <a:xfrm>
              <a:off x="1823064" y="4111612"/>
              <a:ext cx="48149" cy="227868"/>
            </a:xfrm>
            <a:custGeom>
              <a:avLst/>
              <a:gdLst/>
              <a:ahLst/>
              <a:cxnLst/>
              <a:rect l="l" t="t" r="r" b="b"/>
              <a:pathLst>
                <a:path w="113029" h="496569">
                  <a:moveTo>
                    <a:pt x="112982" y="0"/>
                  </a:moveTo>
                  <a:lnTo>
                    <a:pt x="0" y="49636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4" name="object 74"/>
            <p:cNvSpPr/>
            <p:nvPr/>
          </p:nvSpPr>
          <p:spPr>
            <a:xfrm>
              <a:off x="975175" y="4136103"/>
              <a:ext cx="441448" cy="188821"/>
            </a:xfrm>
            <a:custGeom>
              <a:avLst/>
              <a:gdLst/>
              <a:ahLst/>
              <a:cxnLst/>
              <a:rect l="l" t="t" r="r" b="b"/>
              <a:pathLst>
                <a:path w="1036320" h="411480">
                  <a:moveTo>
                    <a:pt x="1036280" y="0"/>
                  </a:moveTo>
                  <a:lnTo>
                    <a:pt x="0" y="41087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5" name="object 75"/>
            <p:cNvSpPr/>
            <p:nvPr/>
          </p:nvSpPr>
          <p:spPr>
            <a:xfrm>
              <a:off x="1927487" y="3888232"/>
              <a:ext cx="168185" cy="120041"/>
            </a:xfrm>
            <a:custGeom>
              <a:avLst/>
              <a:gdLst/>
              <a:ahLst/>
              <a:cxnLst/>
              <a:rect l="l" t="t" r="r" b="b"/>
              <a:pathLst>
                <a:path w="457200" h="211455">
                  <a:moveTo>
                    <a:pt x="54516" y="141552"/>
                  </a:moveTo>
                  <a:lnTo>
                    <a:pt x="0" y="207021"/>
                  </a:lnTo>
                  <a:lnTo>
                    <a:pt x="85083" y="211353"/>
                  </a:lnTo>
                  <a:lnTo>
                    <a:pt x="75851" y="190272"/>
                  </a:lnTo>
                  <a:lnTo>
                    <a:pt x="61987" y="190272"/>
                  </a:lnTo>
                  <a:lnTo>
                    <a:pt x="54345" y="172822"/>
                  </a:lnTo>
                  <a:lnTo>
                    <a:pt x="65978" y="167728"/>
                  </a:lnTo>
                  <a:lnTo>
                    <a:pt x="54516" y="141552"/>
                  </a:lnTo>
                  <a:close/>
                </a:path>
                <a:path w="457200" h="211455">
                  <a:moveTo>
                    <a:pt x="65978" y="167728"/>
                  </a:moveTo>
                  <a:lnTo>
                    <a:pt x="54345" y="172822"/>
                  </a:lnTo>
                  <a:lnTo>
                    <a:pt x="61987" y="190272"/>
                  </a:lnTo>
                  <a:lnTo>
                    <a:pt x="73620" y="185178"/>
                  </a:lnTo>
                  <a:lnTo>
                    <a:pt x="65978" y="167728"/>
                  </a:lnTo>
                  <a:close/>
                </a:path>
                <a:path w="457200" h="211455">
                  <a:moveTo>
                    <a:pt x="73620" y="185178"/>
                  </a:moveTo>
                  <a:lnTo>
                    <a:pt x="61987" y="190272"/>
                  </a:lnTo>
                  <a:lnTo>
                    <a:pt x="75851" y="190272"/>
                  </a:lnTo>
                  <a:lnTo>
                    <a:pt x="73620" y="185178"/>
                  </a:lnTo>
                  <a:close/>
                </a:path>
                <a:path w="457200" h="211455">
                  <a:moveTo>
                    <a:pt x="448980" y="0"/>
                  </a:moveTo>
                  <a:lnTo>
                    <a:pt x="65978" y="167728"/>
                  </a:lnTo>
                  <a:lnTo>
                    <a:pt x="73620" y="185178"/>
                  </a:lnTo>
                  <a:lnTo>
                    <a:pt x="456623" y="17449"/>
                  </a:lnTo>
                  <a:lnTo>
                    <a:pt x="4489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6" name="object 76"/>
            <p:cNvSpPr/>
            <p:nvPr/>
          </p:nvSpPr>
          <p:spPr>
            <a:xfrm>
              <a:off x="1406126" y="4791408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5"/>
                  </a:lnTo>
                  <a:lnTo>
                    <a:pt x="179423" y="31169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7" name="object 77"/>
            <p:cNvSpPr/>
            <p:nvPr/>
          </p:nvSpPr>
          <p:spPr>
            <a:xfrm>
              <a:off x="1764808" y="5053426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8"/>
                  </a:lnTo>
                  <a:lnTo>
                    <a:pt x="30783" y="181664"/>
                  </a:lnTo>
                  <a:lnTo>
                    <a:pt x="64191" y="204470"/>
                  </a:lnTo>
                  <a:lnTo>
                    <a:pt x="105102" y="212832"/>
                  </a:lnTo>
                  <a:lnTo>
                    <a:pt x="146014" y="204470"/>
                  </a:lnTo>
                  <a:lnTo>
                    <a:pt x="179422" y="181664"/>
                  </a:lnTo>
                  <a:lnTo>
                    <a:pt x="201947" y="147838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8" name="object 78"/>
            <p:cNvSpPr/>
            <p:nvPr/>
          </p:nvSpPr>
          <p:spPr>
            <a:xfrm>
              <a:off x="1837747" y="4742575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9" name="object 79"/>
            <p:cNvSpPr/>
            <p:nvPr/>
          </p:nvSpPr>
          <p:spPr>
            <a:xfrm>
              <a:off x="2131697" y="5056742"/>
              <a:ext cx="89804" cy="97907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0" name="object 90"/>
            <p:cNvSpPr txBox="1"/>
            <p:nvPr/>
          </p:nvSpPr>
          <p:spPr>
            <a:xfrm>
              <a:off x="3123590" y="3561423"/>
              <a:ext cx="126072" cy="211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latin typeface="Cambria Math"/>
                  <a:cs typeface="Cambria Math"/>
                </a:rPr>
                <a:t>+</a:t>
              </a:r>
            </a:p>
          </p:txBody>
        </p:sp>
        <p:sp>
          <p:nvSpPr>
            <p:cNvPr id="131" name="object 97"/>
            <p:cNvSpPr/>
            <p:nvPr/>
          </p:nvSpPr>
          <p:spPr>
            <a:xfrm>
              <a:off x="1123575" y="3615812"/>
              <a:ext cx="388482" cy="23804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1082551" y="5418930"/>
              <a:ext cx="433984" cy="289333"/>
              <a:chOff x="6382228" y="3719338"/>
              <a:chExt cx="708124" cy="456061"/>
            </a:xfrm>
          </p:grpSpPr>
          <p:sp>
            <p:nvSpPr>
              <p:cNvPr id="134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矩形 134"/>
                  <p:cNvSpPr/>
                  <p:nvPr/>
                </p:nvSpPr>
                <p:spPr>
                  <a:xfrm>
                    <a:off x="6382228" y="3719338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(0)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2228" y="3719338"/>
                    <a:ext cx="708124" cy="4478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268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组合 135"/>
            <p:cNvGrpSpPr/>
            <p:nvPr/>
          </p:nvGrpSpPr>
          <p:grpSpPr>
            <a:xfrm>
              <a:off x="2075010" y="5489244"/>
              <a:ext cx="433984" cy="292706"/>
              <a:chOff x="6226570" y="3646198"/>
              <a:chExt cx="708124" cy="461378"/>
            </a:xfrm>
          </p:grpSpPr>
          <p:sp>
            <p:nvSpPr>
              <p:cNvPr id="137" name="object 18"/>
              <p:cNvSpPr/>
              <p:nvPr/>
            </p:nvSpPr>
            <p:spPr>
              <a:xfrm>
                <a:off x="6255735" y="3778650"/>
                <a:ext cx="671406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矩形 137"/>
                  <p:cNvSpPr/>
                  <p:nvPr/>
                </p:nvSpPr>
                <p:spPr>
                  <a:xfrm>
                    <a:off x="6226570" y="3646198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(3)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5" name="矩形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6570" y="3646198"/>
                    <a:ext cx="708124" cy="4478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111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组合 138"/>
            <p:cNvGrpSpPr/>
            <p:nvPr/>
          </p:nvGrpSpPr>
          <p:grpSpPr>
            <a:xfrm>
              <a:off x="505071" y="6001840"/>
              <a:ext cx="433984" cy="290262"/>
              <a:chOff x="6392577" y="3717873"/>
              <a:chExt cx="708124" cy="457526"/>
            </a:xfrm>
          </p:grpSpPr>
          <p:sp>
            <p:nvSpPr>
              <p:cNvPr id="140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矩形 140"/>
                  <p:cNvSpPr/>
                  <p:nvPr/>
                </p:nvSpPr>
                <p:spPr>
                  <a:xfrm>
                    <a:off x="6392577" y="3717873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(1)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8" name="矩形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2577" y="3717873"/>
                    <a:ext cx="708124" cy="4478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268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组合 141"/>
            <p:cNvGrpSpPr/>
            <p:nvPr/>
          </p:nvGrpSpPr>
          <p:grpSpPr>
            <a:xfrm>
              <a:off x="1608091" y="6082091"/>
              <a:ext cx="436051" cy="290718"/>
              <a:chOff x="6373459" y="3717155"/>
              <a:chExt cx="711497" cy="458244"/>
            </a:xfrm>
          </p:grpSpPr>
          <p:sp>
            <p:nvSpPr>
              <p:cNvPr id="143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6373459" y="3717155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(2)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1" name="矩形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3459" y="3717155"/>
                    <a:ext cx="708124" cy="4478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268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组合 144"/>
            <p:cNvGrpSpPr/>
            <p:nvPr/>
          </p:nvGrpSpPr>
          <p:grpSpPr>
            <a:xfrm>
              <a:off x="2287110" y="6036859"/>
              <a:ext cx="433984" cy="289930"/>
              <a:chOff x="6392757" y="3718397"/>
              <a:chExt cx="708124" cy="457002"/>
            </a:xfrm>
          </p:grpSpPr>
          <p:sp>
            <p:nvSpPr>
              <p:cNvPr id="146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矩形 146"/>
                  <p:cNvSpPr/>
                  <p:nvPr/>
                </p:nvSpPr>
                <p:spPr>
                  <a:xfrm>
                    <a:off x="6392757" y="3718397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(4)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4" name="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2757" y="3718397"/>
                    <a:ext cx="708124" cy="4478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2676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 147"/>
                <p:cNvSpPr/>
                <p:nvPr/>
              </p:nvSpPr>
              <p:spPr>
                <a:xfrm>
                  <a:off x="471651" y="5120096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8" name="矩形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51" y="5120096"/>
                  <a:ext cx="474044" cy="211310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bject 34"/>
            <p:cNvSpPr/>
            <p:nvPr/>
          </p:nvSpPr>
          <p:spPr>
            <a:xfrm>
              <a:off x="1105638" y="4507656"/>
              <a:ext cx="370012" cy="253281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矩形 149"/>
                <p:cNvSpPr/>
                <p:nvPr/>
              </p:nvSpPr>
              <p:spPr>
                <a:xfrm>
                  <a:off x="1023063" y="4495358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0" name="矩形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63" y="4495358"/>
                  <a:ext cx="474044" cy="211310"/>
                </a:xfrm>
                <a:prstGeom prst="rect">
                  <a:avLst/>
                </a:prstGeom>
                <a:blipFill>
                  <a:blip r:embed="rId10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object 34"/>
            <p:cNvSpPr/>
            <p:nvPr/>
          </p:nvSpPr>
          <p:spPr>
            <a:xfrm>
              <a:off x="2042072" y="4472402"/>
              <a:ext cx="370012" cy="253281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/>
                <p:cNvSpPr/>
                <p:nvPr/>
              </p:nvSpPr>
              <p:spPr>
                <a:xfrm>
                  <a:off x="1961890" y="4472037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2" name="矩形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90" y="4472037"/>
                  <a:ext cx="474044" cy="211310"/>
                </a:xfrm>
                <a:prstGeom prst="rect">
                  <a:avLst/>
                </a:prstGeom>
                <a:blipFill>
                  <a:blip r:embed="rId11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object 34"/>
            <p:cNvSpPr/>
            <p:nvPr/>
          </p:nvSpPr>
          <p:spPr>
            <a:xfrm>
              <a:off x="2236777" y="5154855"/>
              <a:ext cx="370012" cy="253281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/>
                <p:cNvSpPr/>
                <p:nvPr/>
              </p:nvSpPr>
              <p:spPr>
                <a:xfrm>
                  <a:off x="2152287" y="5162294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287" y="5162294"/>
                  <a:ext cx="474044" cy="211310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bject 34"/>
            <p:cNvSpPr/>
            <p:nvPr/>
          </p:nvSpPr>
          <p:spPr>
            <a:xfrm>
              <a:off x="1525390" y="5191256"/>
              <a:ext cx="370012" cy="253281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>
                <a:xfrm>
                  <a:off x="1470670" y="5184230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670" y="5184230"/>
                  <a:ext cx="474044" cy="211310"/>
                </a:xfrm>
                <a:prstGeom prst="rect">
                  <a:avLst/>
                </a:prstGeom>
                <a:blipFill>
                  <a:blip r:embed="rId13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bject 62"/>
            <p:cNvSpPr/>
            <p:nvPr/>
          </p:nvSpPr>
          <p:spPr>
            <a:xfrm>
              <a:off x="1162818" y="4535009"/>
              <a:ext cx="1204245" cy="760821"/>
            </a:xfrm>
            <a:custGeom>
              <a:avLst/>
              <a:gdLst/>
              <a:ahLst/>
              <a:cxnLst/>
              <a:rect l="l" t="t" r="r" b="b"/>
              <a:pathLst>
                <a:path w="2827020" h="1657985">
                  <a:moveTo>
                    <a:pt x="0" y="828864"/>
                  </a:moveTo>
                  <a:lnTo>
                    <a:pt x="4926" y="759160"/>
                  </a:lnTo>
                  <a:lnTo>
                    <a:pt x="19444" y="691054"/>
                  </a:lnTo>
                  <a:lnTo>
                    <a:pt x="43160" y="624776"/>
                  </a:lnTo>
                  <a:lnTo>
                    <a:pt x="75683" y="560556"/>
                  </a:lnTo>
                  <a:lnTo>
                    <a:pt x="116620" y="498624"/>
                  </a:lnTo>
                  <a:lnTo>
                    <a:pt x="140121" y="468588"/>
                  </a:lnTo>
                  <a:lnTo>
                    <a:pt x="165578" y="439210"/>
                  </a:lnTo>
                  <a:lnTo>
                    <a:pt x="192943" y="410520"/>
                  </a:lnTo>
                  <a:lnTo>
                    <a:pt x="222166" y="382545"/>
                  </a:lnTo>
                  <a:lnTo>
                    <a:pt x="253198" y="355316"/>
                  </a:lnTo>
                  <a:lnTo>
                    <a:pt x="285990" y="328859"/>
                  </a:lnTo>
                  <a:lnTo>
                    <a:pt x="320493" y="303205"/>
                  </a:lnTo>
                  <a:lnTo>
                    <a:pt x="356659" y="278382"/>
                  </a:lnTo>
                  <a:lnTo>
                    <a:pt x="394437" y="254418"/>
                  </a:lnTo>
                  <a:lnTo>
                    <a:pt x="433780" y="231344"/>
                  </a:lnTo>
                  <a:lnTo>
                    <a:pt x="474637" y="209186"/>
                  </a:lnTo>
                  <a:lnTo>
                    <a:pt x="516960" y="187974"/>
                  </a:lnTo>
                  <a:lnTo>
                    <a:pt x="560700" y="167737"/>
                  </a:lnTo>
                  <a:lnTo>
                    <a:pt x="605808" y="148504"/>
                  </a:lnTo>
                  <a:lnTo>
                    <a:pt x="652234" y="130303"/>
                  </a:lnTo>
                  <a:lnTo>
                    <a:pt x="699930" y="113164"/>
                  </a:lnTo>
                  <a:lnTo>
                    <a:pt x="748847" y="97114"/>
                  </a:lnTo>
                  <a:lnTo>
                    <a:pt x="798935" y="82183"/>
                  </a:lnTo>
                  <a:lnTo>
                    <a:pt x="850145" y="68399"/>
                  </a:lnTo>
                  <a:lnTo>
                    <a:pt x="902429" y="55791"/>
                  </a:lnTo>
                  <a:lnTo>
                    <a:pt x="955738" y="44389"/>
                  </a:lnTo>
                  <a:lnTo>
                    <a:pt x="1010022" y="34220"/>
                  </a:lnTo>
                  <a:lnTo>
                    <a:pt x="1065232" y="25314"/>
                  </a:lnTo>
                  <a:lnTo>
                    <a:pt x="1121319" y="17699"/>
                  </a:lnTo>
                  <a:lnTo>
                    <a:pt x="1178235" y="11404"/>
                  </a:lnTo>
                  <a:lnTo>
                    <a:pt x="1235930" y="6458"/>
                  </a:lnTo>
                  <a:lnTo>
                    <a:pt x="1294355" y="2889"/>
                  </a:lnTo>
                  <a:lnTo>
                    <a:pt x="1353461" y="727"/>
                  </a:lnTo>
                  <a:lnTo>
                    <a:pt x="1413199" y="0"/>
                  </a:lnTo>
                  <a:lnTo>
                    <a:pt x="1472936" y="727"/>
                  </a:lnTo>
                  <a:lnTo>
                    <a:pt x="1532042" y="2889"/>
                  </a:lnTo>
                  <a:lnTo>
                    <a:pt x="1590467" y="6458"/>
                  </a:lnTo>
                  <a:lnTo>
                    <a:pt x="1648162" y="11404"/>
                  </a:lnTo>
                  <a:lnTo>
                    <a:pt x="1705078" y="17699"/>
                  </a:lnTo>
                  <a:lnTo>
                    <a:pt x="1761165" y="25314"/>
                  </a:lnTo>
                  <a:lnTo>
                    <a:pt x="1816375" y="34220"/>
                  </a:lnTo>
                  <a:lnTo>
                    <a:pt x="1870659" y="44389"/>
                  </a:lnTo>
                  <a:lnTo>
                    <a:pt x="1923967" y="55791"/>
                  </a:lnTo>
                  <a:lnTo>
                    <a:pt x="1976252" y="68399"/>
                  </a:lnTo>
                  <a:lnTo>
                    <a:pt x="2027462" y="82183"/>
                  </a:lnTo>
                  <a:lnTo>
                    <a:pt x="2077550" y="97114"/>
                  </a:lnTo>
                  <a:lnTo>
                    <a:pt x="2126467" y="113164"/>
                  </a:lnTo>
                  <a:lnTo>
                    <a:pt x="2174163" y="130303"/>
                  </a:lnTo>
                  <a:lnTo>
                    <a:pt x="2220589" y="148504"/>
                  </a:lnTo>
                  <a:lnTo>
                    <a:pt x="2265697" y="167737"/>
                  </a:lnTo>
                  <a:lnTo>
                    <a:pt x="2309437" y="187974"/>
                  </a:lnTo>
                  <a:lnTo>
                    <a:pt x="2351760" y="209186"/>
                  </a:lnTo>
                  <a:lnTo>
                    <a:pt x="2392617" y="231344"/>
                  </a:lnTo>
                  <a:lnTo>
                    <a:pt x="2431960" y="254418"/>
                  </a:lnTo>
                  <a:lnTo>
                    <a:pt x="2469738" y="278382"/>
                  </a:lnTo>
                  <a:lnTo>
                    <a:pt x="2505904" y="303205"/>
                  </a:lnTo>
                  <a:lnTo>
                    <a:pt x="2540407" y="328859"/>
                  </a:lnTo>
                  <a:lnTo>
                    <a:pt x="2573199" y="355316"/>
                  </a:lnTo>
                  <a:lnTo>
                    <a:pt x="2604231" y="382545"/>
                  </a:lnTo>
                  <a:lnTo>
                    <a:pt x="2633454" y="410520"/>
                  </a:lnTo>
                  <a:lnTo>
                    <a:pt x="2660819" y="439210"/>
                  </a:lnTo>
                  <a:lnTo>
                    <a:pt x="2686276" y="468588"/>
                  </a:lnTo>
                  <a:lnTo>
                    <a:pt x="2709777" y="498624"/>
                  </a:lnTo>
                  <a:lnTo>
                    <a:pt x="2750714" y="560556"/>
                  </a:lnTo>
                  <a:lnTo>
                    <a:pt x="2783237" y="624776"/>
                  </a:lnTo>
                  <a:lnTo>
                    <a:pt x="2806954" y="691054"/>
                  </a:lnTo>
                  <a:lnTo>
                    <a:pt x="2821471" y="759160"/>
                  </a:lnTo>
                  <a:lnTo>
                    <a:pt x="2826398" y="828864"/>
                  </a:lnTo>
                  <a:lnTo>
                    <a:pt x="2825158" y="863901"/>
                  </a:lnTo>
                  <a:lnTo>
                    <a:pt x="2815387" y="932834"/>
                  </a:lnTo>
                  <a:lnTo>
                    <a:pt x="2796221" y="1000055"/>
                  </a:lnTo>
                  <a:lnTo>
                    <a:pt x="2768052" y="1065333"/>
                  </a:lnTo>
                  <a:lnTo>
                    <a:pt x="2731273" y="1128438"/>
                  </a:lnTo>
                  <a:lnTo>
                    <a:pt x="2686276" y="1189139"/>
                  </a:lnTo>
                  <a:lnTo>
                    <a:pt x="2660819" y="1218517"/>
                  </a:lnTo>
                  <a:lnTo>
                    <a:pt x="2633454" y="1247207"/>
                  </a:lnTo>
                  <a:lnTo>
                    <a:pt x="2604231" y="1275182"/>
                  </a:lnTo>
                  <a:lnTo>
                    <a:pt x="2573199" y="1302411"/>
                  </a:lnTo>
                  <a:lnTo>
                    <a:pt x="2540407" y="1328868"/>
                  </a:lnTo>
                  <a:lnTo>
                    <a:pt x="2505904" y="1354522"/>
                  </a:lnTo>
                  <a:lnTo>
                    <a:pt x="2469738" y="1379345"/>
                  </a:lnTo>
                  <a:lnTo>
                    <a:pt x="2431960" y="1403309"/>
                  </a:lnTo>
                  <a:lnTo>
                    <a:pt x="2392617" y="1426384"/>
                  </a:lnTo>
                  <a:lnTo>
                    <a:pt x="2351760" y="1448541"/>
                  </a:lnTo>
                  <a:lnTo>
                    <a:pt x="2309437" y="1469753"/>
                  </a:lnTo>
                  <a:lnTo>
                    <a:pt x="2265697" y="1489990"/>
                  </a:lnTo>
                  <a:lnTo>
                    <a:pt x="2220589" y="1509223"/>
                  </a:lnTo>
                  <a:lnTo>
                    <a:pt x="2174163" y="1527424"/>
                  </a:lnTo>
                  <a:lnTo>
                    <a:pt x="2126467" y="1544563"/>
                  </a:lnTo>
                  <a:lnTo>
                    <a:pt x="2077550" y="1560613"/>
                  </a:lnTo>
                  <a:lnTo>
                    <a:pt x="2027462" y="1575544"/>
                  </a:lnTo>
                  <a:lnTo>
                    <a:pt x="1976252" y="1589328"/>
                  </a:lnTo>
                  <a:lnTo>
                    <a:pt x="1923967" y="1601936"/>
                  </a:lnTo>
                  <a:lnTo>
                    <a:pt x="1870659" y="1613338"/>
                  </a:lnTo>
                  <a:lnTo>
                    <a:pt x="1816375" y="1623507"/>
                  </a:lnTo>
                  <a:lnTo>
                    <a:pt x="1761165" y="1632413"/>
                  </a:lnTo>
                  <a:lnTo>
                    <a:pt x="1705078" y="1640028"/>
                  </a:lnTo>
                  <a:lnTo>
                    <a:pt x="1648162" y="1646323"/>
                  </a:lnTo>
                  <a:lnTo>
                    <a:pt x="1590467" y="1651269"/>
                  </a:lnTo>
                  <a:lnTo>
                    <a:pt x="1532042" y="1654838"/>
                  </a:lnTo>
                  <a:lnTo>
                    <a:pt x="1472936" y="1657000"/>
                  </a:lnTo>
                  <a:lnTo>
                    <a:pt x="1413199" y="1657728"/>
                  </a:lnTo>
                  <a:lnTo>
                    <a:pt x="1353461" y="1657000"/>
                  </a:lnTo>
                  <a:lnTo>
                    <a:pt x="1294355" y="1654838"/>
                  </a:lnTo>
                  <a:lnTo>
                    <a:pt x="1235930" y="1651269"/>
                  </a:lnTo>
                  <a:lnTo>
                    <a:pt x="1178235" y="1646323"/>
                  </a:lnTo>
                  <a:lnTo>
                    <a:pt x="1121319" y="1640028"/>
                  </a:lnTo>
                  <a:lnTo>
                    <a:pt x="1065232" y="1632413"/>
                  </a:lnTo>
                  <a:lnTo>
                    <a:pt x="1010022" y="1623507"/>
                  </a:lnTo>
                  <a:lnTo>
                    <a:pt x="955738" y="1613338"/>
                  </a:lnTo>
                  <a:lnTo>
                    <a:pt x="902429" y="1601936"/>
                  </a:lnTo>
                  <a:lnTo>
                    <a:pt x="850145" y="1589328"/>
                  </a:lnTo>
                  <a:lnTo>
                    <a:pt x="798935" y="1575544"/>
                  </a:lnTo>
                  <a:lnTo>
                    <a:pt x="748847" y="1560613"/>
                  </a:lnTo>
                  <a:lnTo>
                    <a:pt x="699930" y="1544563"/>
                  </a:lnTo>
                  <a:lnTo>
                    <a:pt x="652234" y="1527424"/>
                  </a:lnTo>
                  <a:lnTo>
                    <a:pt x="605808" y="1509223"/>
                  </a:lnTo>
                  <a:lnTo>
                    <a:pt x="560700" y="1489990"/>
                  </a:lnTo>
                  <a:lnTo>
                    <a:pt x="516960" y="1469753"/>
                  </a:lnTo>
                  <a:lnTo>
                    <a:pt x="474637" y="1448541"/>
                  </a:lnTo>
                  <a:lnTo>
                    <a:pt x="433780" y="1426384"/>
                  </a:lnTo>
                  <a:lnTo>
                    <a:pt x="394437" y="1403309"/>
                  </a:lnTo>
                  <a:lnTo>
                    <a:pt x="356659" y="1379345"/>
                  </a:lnTo>
                  <a:lnTo>
                    <a:pt x="320493" y="1354522"/>
                  </a:lnTo>
                  <a:lnTo>
                    <a:pt x="285990" y="1328868"/>
                  </a:lnTo>
                  <a:lnTo>
                    <a:pt x="253198" y="1302411"/>
                  </a:lnTo>
                  <a:lnTo>
                    <a:pt x="222166" y="1275182"/>
                  </a:lnTo>
                  <a:lnTo>
                    <a:pt x="192943" y="1247207"/>
                  </a:lnTo>
                  <a:lnTo>
                    <a:pt x="165578" y="1218517"/>
                  </a:lnTo>
                  <a:lnTo>
                    <a:pt x="140121" y="1189139"/>
                  </a:lnTo>
                  <a:lnTo>
                    <a:pt x="116620" y="1159103"/>
                  </a:lnTo>
                  <a:lnTo>
                    <a:pt x="75683" y="1097171"/>
                  </a:lnTo>
                  <a:lnTo>
                    <a:pt x="43160" y="1032951"/>
                  </a:lnTo>
                  <a:lnTo>
                    <a:pt x="19444" y="966673"/>
                  </a:lnTo>
                  <a:lnTo>
                    <a:pt x="4926" y="898567"/>
                  </a:lnTo>
                  <a:lnTo>
                    <a:pt x="0" y="828864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1048921" y="3609581"/>
                  <a:ext cx="474044" cy="211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921" y="3609581"/>
                  <a:ext cx="474044" cy="211310"/>
                </a:xfrm>
                <a:prstGeom prst="rect">
                  <a:avLst/>
                </a:prstGeom>
                <a:blipFill>
                  <a:blip r:embed="rId1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组合 159"/>
            <p:cNvGrpSpPr/>
            <p:nvPr/>
          </p:nvGrpSpPr>
          <p:grpSpPr>
            <a:xfrm>
              <a:off x="2604195" y="3568119"/>
              <a:ext cx="474044" cy="253754"/>
              <a:chOff x="5366578" y="3676379"/>
              <a:chExt cx="474044" cy="253754"/>
            </a:xfrm>
          </p:grpSpPr>
          <p:sp>
            <p:nvSpPr>
              <p:cNvPr id="161" name="object 80"/>
              <p:cNvSpPr/>
              <p:nvPr/>
            </p:nvSpPr>
            <p:spPr>
              <a:xfrm>
                <a:off x="5445519" y="3693816"/>
                <a:ext cx="373019" cy="236317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矩形 161"/>
                  <p:cNvSpPr/>
                  <p:nvPr/>
                </p:nvSpPr>
                <p:spPr>
                  <a:xfrm>
                    <a:off x="5366578" y="3676379"/>
                    <a:ext cx="474044" cy="2113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62" name="矩形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8" y="3676379"/>
                    <a:ext cx="474044" cy="2113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object 100"/>
                <p:cNvSpPr txBox="1"/>
                <p:nvPr/>
              </p:nvSpPr>
              <p:spPr>
                <a:xfrm>
                  <a:off x="1540844" y="3497135"/>
                  <a:ext cx="479519" cy="36933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altLang="zh-CN" sz="2400" i="1" baseline="3968" dirty="0" smtClean="0">
                            <a:latin typeface="Cambria Math" panose="02040503050406030204" pitchFamily="18" charset="0"/>
                            <a:cs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𝑀𝐿𝑃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sz="1400" dirty="0"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75" name="object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844" y="3497135"/>
                  <a:ext cx="47951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6329" r="-12278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object 89"/>
            <p:cNvSpPr txBox="1"/>
            <p:nvPr/>
          </p:nvSpPr>
          <p:spPr>
            <a:xfrm flipH="1">
              <a:off x="6221779" y="3540527"/>
              <a:ext cx="20693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 smtClean="0">
                  <a:latin typeface="Calibri"/>
                  <a:cs typeface="Calibri"/>
                </a:rPr>
                <a:t>)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78" name="object 89"/>
            <p:cNvSpPr txBox="1"/>
            <p:nvPr/>
          </p:nvSpPr>
          <p:spPr>
            <a:xfrm>
              <a:off x="2529158" y="3556614"/>
              <a:ext cx="154174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2000" dirty="0" smtClean="0">
                  <a:latin typeface="Calibri"/>
                  <a:cs typeface="Calibri"/>
                </a:rPr>
                <a:t>(</a:t>
              </a:r>
              <a:endParaRPr sz="2000" dirty="0">
                <a:latin typeface="Calibri"/>
                <a:cs typeface="Calibri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3283697" y="3566324"/>
              <a:ext cx="600934" cy="276999"/>
              <a:chOff x="5344410" y="3676379"/>
              <a:chExt cx="600934" cy="276999"/>
            </a:xfrm>
          </p:grpSpPr>
          <p:sp>
            <p:nvSpPr>
              <p:cNvPr id="187" name="object 80"/>
              <p:cNvSpPr/>
              <p:nvPr/>
            </p:nvSpPr>
            <p:spPr>
              <a:xfrm>
                <a:off x="5445519" y="3693816"/>
                <a:ext cx="373019" cy="236317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5344410" y="3676379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410" y="3676379"/>
                    <a:ext cx="600934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2" name="object 90"/>
            <p:cNvSpPr txBox="1"/>
            <p:nvPr/>
          </p:nvSpPr>
          <p:spPr>
            <a:xfrm>
              <a:off x="4691247" y="3524602"/>
              <a:ext cx="126072" cy="211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latin typeface="Cambria Math"/>
                  <a:cs typeface="Cambria Math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object 88"/>
                <p:cNvSpPr/>
                <p:nvPr/>
              </p:nvSpPr>
              <p:spPr>
                <a:xfrm>
                  <a:off x="4968058" y="3581636"/>
                  <a:ext cx="618751" cy="26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95" h="455930">
                      <a:moveTo>
                        <a:pt x="0" y="0"/>
                      </a:moveTo>
                      <a:lnTo>
                        <a:pt x="556709" y="0"/>
                      </a:lnTo>
                      <a:lnTo>
                        <a:pt x="556709" y="455885"/>
                      </a:lnTo>
                      <a:lnTo>
                        <a:pt x="0" y="4558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5E0B4"/>
                </a:solidFill>
              </p:spPr>
              <p:txBody>
                <a:bodyPr wrap="square" lIns="0" tIns="0" rIns="0" bIns="0" rtlCol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200" dirty="0"/>
                </a:p>
              </p:txBody>
            </p:sp>
          </mc:Choice>
          <mc:Fallback xmlns="">
            <p:sp>
              <p:nvSpPr>
                <p:cNvPr id="193" name="object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58" y="3581636"/>
                  <a:ext cx="618751" cy="26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95" h="455930">
                      <a:moveTo>
                        <a:pt x="0" y="0"/>
                      </a:moveTo>
                      <a:lnTo>
                        <a:pt x="556709" y="0"/>
                      </a:lnTo>
                      <a:lnTo>
                        <a:pt x="556709" y="455885"/>
                      </a:lnTo>
                      <a:lnTo>
                        <a:pt x="0" y="4558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1"/>
                  <a:stretch>
                    <a:fillRect l="-8911" t="-2326" r="-79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组合 193"/>
            <p:cNvGrpSpPr/>
            <p:nvPr/>
          </p:nvGrpSpPr>
          <p:grpSpPr>
            <a:xfrm>
              <a:off x="5684129" y="3564976"/>
              <a:ext cx="600934" cy="276999"/>
              <a:chOff x="5344410" y="3676379"/>
              <a:chExt cx="600934" cy="276999"/>
            </a:xfrm>
          </p:grpSpPr>
          <p:sp>
            <p:nvSpPr>
              <p:cNvPr id="195" name="object 80"/>
              <p:cNvSpPr/>
              <p:nvPr/>
            </p:nvSpPr>
            <p:spPr>
              <a:xfrm>
                <a:off x="5445519" y="3693816"/>
                <a:ext cx="373019" cy="236317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矩形 195"/>
                  <p:cNvSpPr/>
                  <p:nvPr/>
                </p:nvSpPr>
                <p:spPr>
                  <a:xfrm>
                    <a:off x="5344410" y="3676379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96" name="矩形 1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410" y="3676379"/>
                    <a:ext cx="600934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7" name="object 90"/>
            <p:cNvSpPr txBox="1"/>
            <p:nvPr/>
          </p:nvSpPr>
          <p:spPr>
            <a:xfrm>
              <a:off x="5565171" y="3563785"/>
              <a:ext cx="193882" cy="2840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pc="-70" dirty="0" smtClean="0">
                  <a:latin typeface="Cambria Math"/>
                  <a:cs typeface="Cambria Math"/>
                </a:rPr>
                <a:t>×</a:t>
              </a:r>
              <a:endParaRPr dirty="0">
                <a:latin typeface="Cambria Math"/>
                <a:cs typeface="Cambria Math"/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4061569" y="3555275"/>
              <a:ext cx="600934" cy="276999"/>
              <a:chOff x="5338868" y="3676379"/>
              <a:chExt cx="600934" cy="276999"/>
            </a:xfrm>
          </p:grpSpPr>
          <p:sp>
            <p:nvSpPr>
              <p:cNvPr id="202" name="object 80"/>
              <p:cNvSpPr/>
              <p:nvPr/>
            </p:nvSpPr>
            <p:spPr>
              <a:xfrm>
                <a:off x="5445519" y="3693816"/>
                <a:ext cx="373019" cy="236317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矩形 202"/>
                  <p:cNvSpPr/>
                  <p:nvPr/>
                </p:nvSpPr>
                <p:spPr>
                  <a:xfrm>
                    <a:off x="5338868" y="3676379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03" name="矩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868" y="3676379"/>
                    <a:ext cx="600934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3" name="object 90"/>
            <p:cNvSpPr txBox="1"/>
            <p:nvPr/>
          </p:nvSpPr>
          <p:spPr>
            <a:xfrm>
              <a:off x="3874264" y="3536828"/>
              <a:ext cx="126072" cy="211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latin typeface="Cambria Math"/>
                  <a:cs typeface="Cambria Math"/>
                </a:rPr>
                <a:t>+</a:t>
              </a:r>
            </a:p>
          </p:txBody>
        </p:sp>
        <p:sp>
          <p:nvSpPr>
            <p:cNvPr id="132" name="object 92"/>
            <p:cNvSpPr/>
            <p:nvPr/>
          </p:nvSpPr>
          <p:spPr>
            <a:xfrm>
              <a:off x="2950464" y="5751136"/>
              <a:ext cx="1284986" cy="470257"/>
            </a:xfrm>
            <a:custGeom>
              <a:avLst/>
              <a:gdLst/>
              <a:ahLst/>
              <a:cxnLst/>
              <a:rect l="l" t="t" r="r" b="b"/>
              <a:pathLst>
                <a:path w="2195829" h="941704">
                  <a:moveTo>
                    <a:pt x="2195410" y="0"/>
                  </a:moveTo>
                  <a:lnTo>
                    <a:pt x="720286" y="0"/>
                  </a:lnTo>
                  <a:lnTo>
                    <a:pt x="0" y="941528"/>
                  </a:lnTo>
                  <a:lnTo>
                    <a:pt x="1475124" y="941528"/>
                  </a:lnTo>
                  <a:lnTo>
                    <a:pt x="219541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93"/>
            <p:cNvSpPr/>
            <p:nvPr/>
          </p:nvSpPr>
          <p:spPr>
            <a:xfrm>
              <a:off x="2984565" y="4933496"/>
              <a:ext cx="1284986" cy="470257"/>
            </a:xfrm>
            <a:custGeom>
              <a:avLst/>
              <a:gdLst/>
              <a:ahLst/>
              <a:cxnLst/>
              <a:rect l="l" t="t" r="r" b="b"/>
              <a:pathLst>
                <a:path w="2195829" h="941704">
                  <a:moveTo>
                    <a:pt x="2195410" y="0"/>
                  </a:moveTo>
                  <a:lnTo>
                    <a:pt x="720286" y="0"/>
                  </a:lnTo>
                  <a:lnTo>
                    <a:pt x="0" y="941528"/>
                  </a:lnTo>
                  <a:lnTo>
                    <a:pt x="1475124" y="941528"/>
                  </a:lnTo>
                  <a:lnTo>
                    <a:pt x="219541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95"/>
            <p:cNvSpPr txBox="1"/>
            <p:nvPr/>
          </p:nvSpPr>
          <p:spPr>
            <a:xfrm>
              <a:off x="3635147" y="4569890"/>
              <a:ext cx="423193" cy="146499"/>
            </a:xfrm>
            <a:prstGeom prst="rect">
              <a:avLst/>
            </a:prstGeom>
          </p:spPr>
          <p:txBody>
            <a:bodyPr vert="vert" wrap="square" lIns="0" tIns="0" rIns="0" bIns="0" rtlCol="0">
              <a:spAutoFit/>
            </a:bodyPr>
            <a:lstStyle/>
            <a:p>
              <a:pPr marL="12700">
                <a:lnSpc>
                  <a:spcPts val="3320"/>
                </a:lnSpc>
              </a:pPr>
              <a:r>
                <a:rPr sz="2800" dirty="0">
                  <a:latin typeface="Cambria Math"/>
                  <a:cs typeface="Cambria Math"/>
                </a:rPr>
                <a:t>…</a:t>
              </a:r>
            </a:p>
          </p:txBody>
        </p:sp>
        <p:sp>
          <p:nvSpPr>
            <p:cNvPr id="165" name="object 96"/>
            <p:cNvSpPr/>
            <p:nvPr/>
          </p:nvSpPr>
          <p:spPr>
            <a:xfrm>
              <a:off x="2992654" y="4054090"/>
              <a:ext cx="1284986" cy="470257"/>
            </a:xfrm>
            <a:custGeom>
              <a:avLst/>
              <a:gdLst/>
              <a:ahLst/>
              <a:cxnLst/>
              <a:rect l="l" t="t" r="r" b="b"/>
              <a:pathLst>
                <a:path w="2195829" h="941705">
                  <a:moveTo>
                    <a:pt x="2195410" y="0"/>
                  </a:moveTo>
                  <a:lnTo>
                    <a:pt x="720286" y="0"/>
                  </a:lnTo>
                  <a:lnTo>
                    <a:pt x="0" y="941528"/>
                  </a:lnTo>
                  <a:lnTo>
                    <a:pt x="1475124" y="941528"/>
                  </a:lnTo>
                  <a:lnTo>
                    <a:pt x="219541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bject 97"/>
                <p:cNvSpPr txBox="1"/>
                <p:nvPr/>
              </p:nvSpPr>
              <p:spPr>
                <a:xfrm>
                  <a:off x="3416432" y="4097287"/>
                  <a:ext cx="476884" cy="307777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2000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66" name="object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432" y="4097287"/>
                  <a:ext cx="476884" cy="307777"/>
                </a:xfrm>
                <a:prstGeom prst="rect">
                  <a:avLst/>
                </a:prstGeom>
                <a:blipFill>
                  <a:blip r:embed="rId26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object 97"/>
                <p:cNvSpPr txBox="1"/>
                <p:nvPr/>
              </p:nvSpPr>
              <p:spPr>
                <a:xfrm>
                  <a:off x="3391050" y="4985029"/>
                  <a:ext cx="476884" cy="307777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000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67" name="object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50" y="4985029"/>
                  <a:ext cx="476884" cy="307777"/>
                </a:xfrm>
                <a:prstGeom prst="rect">
                  <a:avLst/>
                </a:prstGeom>
                <a:blipFill>
                  <a:blip r:embed="rId2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object 97"/>
                <p:cNvSpPr txBox="1"/>
                <p:nvPr/>
              </p:nvSpPr>
              <p:spPr>
                <a:xfrm>
                  <a:off x="3374001" y="5788390"/>
                  <a:ext cx="476884" cy="307777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2000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68" name="object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001" y="5788390"/>
                  <a:ext cx="476884" cy="307777"/>
                </a:xfrm>
                <a:prstGeom prst="rect">
                  <a:avLst/>
                </a:prstGeom>
                <a:blipFill>
                  <a:blip r:embed="rId2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bject 11"/>
            <p:cNvSpPr/>
            <p:nvPr/>
          </p:nvSpPr>
          <p:spPr>
            <a:xfrm>
              <a:off x="4455777" y="5068520"/>
              <a:ext cx="865507" cy="232025"/>
            </a:xfrm>
            <a:custGeom>
              <a:avLst/>
              <a:gdLst/>
              <a:ahLst/>
              <a:cxnLst/>
              <a:rect l="l" t="t" r="r" b="b"/>
              <a:pathLst>
                <a:path w="1919604" h="407035">
                  <a:moveTo>
                    <a:pt x="0" y="0"/>
                  </a:moveTo>
                  <a:lnTo>
                    <a:pt x="1919347" y="0"/>
                  </a:lnTo>
                  <a:lnTo>
                    <a:pt x="1919347" y="406440"/>
                  </a:lnTo>
                  <a:lnTo>
                    <a:pt x="0" y="406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4"/>
            <p:cNvSpPr/>
            <p:nvPr/>
          </p:nvSpPr>
          <p:spPr>
            <a:xfrm>
              <a:off x="4458088" y="4178017"/>
              <a:ext cx="865507" cy="258812"/>
            </a:xfrm>
            <a:custGeom>
              <a:avLst/>
              <a:gdLst/>
              <a:ahLst/>
              <a:cxnLst/>
              <a:rect l="l" t="t" r="r" b="b"/>
              <a:pathLst>
                <a:path w="1919604" h="454025">
                  <a:moveTo>
                    <a:pt x="0" y="0"/>
                  </a:moveTo>
                  <a:lnTo>
                    <a:pt x="1919348" y="0"/>
                  </a:lnTo>
                  <a:lnTo>
                    <a:pt x="1919348" y="453608"/>
                  </a:lnTo>
                  <a:lnTo>
                    <a:pt x="0" y="45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20"/>
            <p:cNvSpPr txBox="1"/>
            <p:nvPr/>
          </p:nvSpPr>
          <p:spPr>
            <a:xfrm>
              <a:off x="4822190" y="4546616"/>
              <a:ext cx="423193" cy="167232"/>
            </a:xfrm>
            <a:prstGeom prst="rect">
              <a:avLst/>
            </a:prstGeom>
          </p:spPr>
          <p:txBody>
            <a:bodyPr vert="vert" wrap="square" lIns="0" tIns="0" rIns="0" bIns="0" rtlCol="0">
              <a:spAutoFit/>
            </a:bodyPr>
            <a:lstStyle/>
            <a:p>
              <a:pPr marL="12700">
                <a:lnSpc>
                  <a:spcPts val="3320"/>
                </a:lnSpc>
              </a:pPr>
              <a:r>
                <a:rPr sz="2800" dirty="0">
                  <a:latin typeface="Cambria Math"/>
                  <a:cs typeface="Cambria Math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矩形 172"/>
                <p:cNvSpPr/>
                <p:nvPr/>
              </p:nvSpPr>
              <p:spPr>
                <a:xfrm>
                  <a:off x="4515712" y="4102705"/>
                  <a:ext cx="8399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矩形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712" y="4102705"/>
                  <a:ext cx="83997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矩形 173"/>
                <p:cNvSpPr/>
                <p:nvPr/>
              </p:nvSpPr>
              <p:spPr>
                <a:xfrm>
                  <a:off x="4522796" y="4984042"/>
                  <a:ext cx="8431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矩形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796" y="4984042"/>
                  <a:ext cx="843180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矩形 178"/>
                <p:cNvSpPr/>
                <p:nvPr/>
              </p:nvSpPr>
              <p:spPr>
                <a:xfrm>
                  <a:off x="5895472" y="4958918"/>
                  <a:ext cx="12837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𝐶𝑂𝑁𝐶𝐴𝑇𝐸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9" name="矩形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472" y="4958918"/>
                  <a:ext cx="128374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bject 11"/>
            <p:cNvSpPr/>
            <p:nvPr/>
          </p:nvSpPr>
          <p:spPr>
            <a:xfrm>
              <a:off x="4465747" y="5822672"/>
              <a:ext cx="865507" cy="232025"/>
            </a:xfrm>
            <a:custGeom>
              <a:avLst/>
              <a:gdLst/>
              <a:ahLst/>
              <a:cxnLst/>
              <a:rect l="l" t="t" r="r" b="b"/>
              <a:pathLst>
                <a:path w="1919604" h="407035">
                  <a:moveTo>
                    <a:pt x="0" y="0"/>
                  </a:moveTo>
                  <a:lnTo>
                    <a:pt x="1919347" y="0"/>
                  </a:lnTo>
                  <a:lnTo>
                    <a:pt x="1919347" y="406440"/>
                  </a:lnTo>
                  <a:lnTo>
                    <a:pt x="0" y="406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矩形 180"/>
                <p:cNvSpPr/>
                <p:nvPr/>
              </p:nvSpPr>
              <p:spPr>
                <a:xfrm>
                  <a:off x="4522796" y="5736160"/>
                  <a:ext cx="8431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1" name="矩形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796" y="5736160"/>
                  <a:ext cx="843180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object 91"/>
            <p:cNvSpPr/>
            <p:nvPr/>
          </p:nvSpPr>
          <p:spPr>
            <a:xfrm>
              <a:off x="5518712" y="4360350"/>
              <a:ext cx="451927" cy="409437"/>
            </a:xfrm>
            <a:custGeom>
              <a:avLst/>
              <a:gdLst/>
              <a:ahLst/>
              <a:cxnLst/>
              <a:rect l="l" t="t" r="r" b="b"/>
              <a:pathLst>
                <a:path w="1177290" h="1228089">
                  <a:moveTo>
                    <a:pt x="1083942" y="1158261"/>
                  </a:moveTo>
                  <a:lnTo>
                    <a:pt x="1056424" y="1184612"/>
                  </a:lnTo>
                  <a:lnTo>
                    <a:pt x="1176755" y="1227637"/>
                  </a:lnTo>
                  <a:lnTo>
                    <a:pt x="1159543" y="1172019"/>
                  </a:lnTo>
                  <a:lnTo>
                    <a:pt x="1097117" y="1172019"/>
                  </a:lnTo>
                  <a:lnTo>
                    <a:pt x="1083942" y="1158261"/>
                  </a:lnTo>
                  <a:close/>
                </a:path>
                <a:path w="1177290" h="1228089">
                  <a:moveTo>
                    <a:pt x="1111459" y="1131910"/>
                  </a:moveTo>
                  <a:lnTo>
                    <a:pt x="1083942" y="1158261"/>
                  </a:lnTo>
                  <a:lnTo>
                    <a:pt x="1097117" y="1172019"/>
                  </a:lnTo>
                  <a:lnTo>
                    <a:pt x="1124634" y="1145668"/>
                  </a:lnTo>
                  <a:lnTo>
                    <a:pt x="1111459" y="1131910"/>
                  </a:lnTo>
                  <a:close/>
                </a:path>
                <a:path w="1177290" h="1228089">
                  <a:moveTo>
                    <a:pt x="1138976" y="1105559"/>
                  </a:moveTo>
                  <a:lnTo>
                    <a:pt x="1111459" y="1131910"/>
                  </a:lnTo>
                  <a:lnTo>
                    <a:pt x="1124634" y="1145668"/>
                  </a:lnTo>
                  <a:lnTo>
                    <a:pt x="1097117" y="1172019"/>
                  </a:lnTo>
                  <a:lnTo>
                    <a:pt x="1159543" y="1172019"/>
                  </a:lnTo>
                  <a:lnTo>
                    <a:pt x="1138976" y="1105559"/>
                  </a:lnTo>
                  <a:close/>
                </a:path>
                <a:path w="1177290" h="1228089">
                  <a:moveTo>
                    <a:pt x="27518" y="0"/>
                  </a:moveTo>
                  <a:lnTo>
                    <a:pt x="0" y="26351"/>
                  </a:lnTo>
                  <a:lnTo>
                    <a:pt x="1083942" y="1158261"/>
                  </a:lnTo>
                  <a:lnTo>
                    <a:pt x="1111459" y="1131910"/>
                  </a:lnTo>
                  <a:lnTo>
                    <a:pt x="27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92"/>
            <p:cNvSpPr/>
            <p:nvPr/>
          </p:nvSpPr>
          <p:spPr>
            <a:xfrm>
              <a:off x="5522022" y="5135952"/>
              <a:ext cx="455056" cy="34766"/>
            </a:xfrm>
            <a:custGeom>
              <a:avLst/>
              <a:gdLst/>
              <a:ahLst/>
              <a:cxnLst/>
              <a:rect l="l" t="t" r="r" b="b"/>
              <a:pathLst>
                <a:path w="1216025" h="114300">
                  <a:moveTo>
                    <a:pt x="1101679" y="76199"/>
                  </a:moveTo>
                  <a:lnTo>
                    <a:pt x="1101679" y="114300"/>
                  </a:lnTo>
                  <a:lnTo>
                    <a:pt x="1177879" y="76200"/>
                  </a:lnTo>
                  <a:lnTo>
                    <a:pt x="1101679" y="76199"/>
                  </a:lnTo>
                  <a:close/>
                </a:path>
                <a:path w="1216025" h="114300">
                  <a:moveTo>
                    <a:pt x="1101679" y="38099"/>
                  </a:moveTo>
                  <a:lnTo>
                    <a:pt x="1101679" y="76199"/>
                  </a:lnTo>
                  <a:lnTo>
                    <a:pt x="1120729" y="76200"/>
                  </a:lnTo>
                  <a:lnTo>
                    <a:pt x="1120729" y="38100"/>
                  </a:lnTo>
                  <a:lnTo>
                    <a:pt x="1101679" y="38099"/>
                  </a:lnTo>
                  <a:close/>
                </a:path>
                <a:path w="1216025" h="114300">
                  <a:moveTo>
                    <a:pt x="1101679" y="0"/>
                  </a:moveTo>
                  <a:lnTo>
                    <a:pt x="1101679" y="38099"/>
                  </a:lnTo>
                  <a:lnTo>
                    <a:pt x="1120729" y="38100"/>
                  </a:lnTo>
                  <a:lnTo>
                    <a:pt x="1120729" y="76200"/>
                  </a:lnTo>
                  <a:lnTo>
                    <a:pt x="1177881" y="76198"/>
                  </a:lnTo>
                  <a:lnTo>
                    <a:pt x="1215979" y="57150"/>
                  </a:lnTo>
                  <a:lnTo>
                    <a:pt x="1101679" y="0"/>
                  </a:lnTo>
                  <a:close/>
                </a:path>
                <a:path w="1216025" h="114300">
                  <a:moveTo>
                    <a:pt x="0" y="38098"/>
                  </a:moveTo>
                  <a:lnTo>
                    <a:pt x="0" y="76198"/>
                  </a:lnTo>
                  <a:lnTo>
                    <a:pt x="1101679" y="76199"/>
                  </a:lnTo>
                  <a:lnTo>
                    <a:pt x="1101679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93"/>
            <p:cNvSpPr/>
            <p:nvPr/>
          </p:nvSpPr>
          <p:spPr>
            <a:xfrm>
              <a:off x="5571217" y="5544515"/>
              <a:ext cx="405861" cy="442741"/>
            </a:xfrm>
            <a:custGeom>
              <a:avLst/>
              <a:gdLst/>
              <a:ahLst/>
              <a:cxnLst/>
              <a:rect l="l" t="t" r="r" b="b"/>
              <a:pathLst>
                <a:path w="1196340" h="1774189">
                  <a:moveTo>
                    <a:pt x="1116669" y="84384"/>
                  </a:moveTo>
                  <a:lnTo>
                    <a:pt x="0" y="1752475"/>
                  </a:lnTo>
                  <a:lnTo>
                    <a:pt x="31661" y="1773669"/>
                  </a:lnTo>
                  <a:lnTo>
                    <a:pt x="1148330" y="105579"/>
                  </a:lnTo>
                  <a:lnTo>
                    <a:pt x="1116669" y="84384"/>
                  </a:lnTo>
                  <a:close/>
                </a:path>
                <a:path w="1196340" h="1774189">
                  <a:moveTo>
                    <a:pt x="1187381" y="68555"/>
                  </a:moveTo>
                  <a:lnTo>
                    <a:pt x="1127265" y="68555"/>
                  </a:lnTo>
                  <a:lnTo>
                    <a:pt x="1158927" y="89749"/>
                  </a:lnTo>
                  <a:lnTo>
                    <a:pt x="1148330" y="105579"/>
                  </a:lnTo>
                  <a:lnTo>
                    <a:pt x="1179991" y="126773"/>
                  </a:lnTo>
                  <a:lnTo>
                    <a:pt x="1187381" y="68555"/>
                  </a:lnTo>
                  <a:close/>
                </a:path>
                <a:path w="1196340" h="1774189">
                  <a:moveTo>
                    <a:pt x="1127265" y="68555"/>
                  </a:moveTo>
                  <a:lnTo>
                    <a:pt x="1116669" y="84384"/>
                  </a:lnTo>
                  <a:lnTo>
                    <a:pt x="1148330" y="105579"/>
                  </a:lnTo>
                  <a:lnTo>
                    <a:pt x="1158927" y="89749"/>
                  </a:lnTo>
                  <a:lnTo>
                    <a:pt x="1127265" y="68555"/>
                  </a:lnTo>
                  <a:close/>
                </a:path>
                <a:path w="1196340" h="1774189">
                  <a:moveTo>
                    <a:pt x="1196083" y="0"/>
                  </a:moveTo>
                  <a:lnTo>
                    <a:pt x="1085009" y="63190"/>
                  </a:lnTo>
                  <a:lnTo>
                    <a:pt x="1116669" y="84384"/>
                  </a:lnTo>
                  <a:lnTo>
                    <a:pt x="1127265" y="68555"/>
                  </a:lnTo>
                  <a:lnTo>
                    <a:pt x="1187381" y="68555"/>
                  </a:lnTo>
                  <a:lnTo>
                    <a:pt x="1196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92"/>
            <p:cNvSpPr/>
            <p:nvPr/>
          </p:nvSpPr>
          <p:spPr>
            <a:xfrm>
              <a:off x="7083167" y="5122672"/>
              <a:ext cx="530850" cy="58860"/>
            </a:xfrm>
            <a:custGeom>
              <a:avLst/>
              <a:gdLst/>
              <a:ahLst/>
              <a:cxnLst/>
              <a:rect l="l" t="t" r="r" b="b"/>
              <a:pathLst>
                <a:path w="1216025" h="114300">
                  <a:moveTo>
                    <a:pt x="1101679" y="76199"/>
                  </a:moveTo>
                  <a:lnTo>
                    <a:pt x="1101679" y="114300"/>
                  </a:lnTo>
                  <a:lnTo>
                    <a:pt x="1177879" y="76200"/>
                  </a:lnTo>
                  <a:lnTo>
                    <a:pt x="1101679" y="76199"/>
                  </a:lnTo>
                  <a:close/>
                </a:path>
                <a:path w="1216025" h="114300">
                  <a:moveTo>
                    <a:pt x="1101679" y="38099"/>
                  </a:moveTo>
                  <a:lnTo>
                    <a:pt x="1101679" y="76199"/>
                  </a:lnTo>
                  <a:lnTo>
                    <a:pt x="1120729" y="76200"/>
                  </a:lnTo>
                  <a:lnTo>
                    <a:pt x="1120729" y="38100"/>
                  </a:lnTo>
                  <a:lnTo>
                    <a:pt x="1101679" y="38099"/>
                  </a:lnTo>
                  <a:close/>
                </a:path>
                <a:path w="1216025" h="114300">
                  <a:moveTo>
                    <a:pt x="1101679" y="0"/>
                  </a:moveTo>
                  <a:lnTo>
                    <a:pt x="1101679" y="38099"/>
                  </a:lnTo>
                  <a:lnTo>
                    <a:pt x="1120729" y="38100"/>
                  </a:lnTo>
                  <a:lnTo>
                    <a:pt x="1120729" y="76200"/>
                  </a:lnTo>
                  <a:lnTo>
                    <a:pt x="1177881" y="76198"/>
                  </a:lnTo>
                  <a:lnTo>
                    <a:pt x="1215979" y="57150"/>
                  </a:lnTo>
                  <a:lnTo>
                    <a:pt x="1101679" y="0"/>
                  </a:lnTo>
                  <a:close/>
                </a:path>
                <a:path w="1216025" h="114300">
                  <a:moveTo>
                    <a:pt x="0" y="38098"/>
                  </a:moveTo>
                  <a:lnTo>
                    <a:pt x="0" y="76198"/>
                  </a:lnTo>
                  <a:lnTo>
                    <a:pt x="1101679" y="76199"/>
                  </a:lnTo>
                  <a:lnTo>
                    <a:pt x="1101679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7552671" y="4954142"/>
                  <a:ext cx="688942" cy="326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" name="矩形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671" y="4954142"/>
                  <a:ext cx="688942" cy="326412"/>
                </a:xfrm>
                <a:prstGeom prst="rect">
                  <a:avLst/>
                </a:prstGeom>
                <a:blipFill>
                  <a:blip r:embed="rId33"/>
                  <a:stretch>
                    <a:fillRect b="-207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/>
          <p:cNvSpPr/>
          <p:nvPr/>
        </p:nvSpPr>
        <p:spPr>
          <a:xfrm>
            <a:off x="24083" y="6571143"/>
            <a:ext cx="88510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[6] 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Keyulu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Xu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Weihua Hu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Jure Leskovec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Stefanie 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Jegelka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How Powerful are Graph Neural Networks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?[C]. ICLR2019.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2093" y="2143014"/>
            <a:ext cx="1838618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 1-layer perceptron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16/34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2" y="1554721"/>
            <a:ext cx="2199942" cy="178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99" y="1721142"/>
            <a:ext cx="1908085" cy="1550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844" y="1634444"/>
            <a:ext cx="2158729" cy="1628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00" y="4321417"/>
            <a:ext cx="6392008" cy="16064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1759" y="543967"/>
            <a:ext cx="585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sum&gt;mean&gt;max-pool?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17/34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1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2" y="86102"/>
            <a:ext cx="12088067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PPNP(Personalized Propagation of Neural Predictions)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2" y="611581"/>
                <a:ext cx="12088067" cy="534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Personalized PageRank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的角度建模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之间信息传播的过程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PageRank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[8]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图上每一个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等概率沿</a:t>
                </a:r>
                <a:r>
                  <a:rPr lang="zh-CN" altLang="en-US" sz="16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有向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边转移，平稳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分布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𝑟𝑤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sz="16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 smtClean="0">
                    <a:ea typeface="微软雅黑" panose="020B0503020204020204" pitchFamily="34" charset="-122"/>
                  </a:rPr>
                  <a:t>                                                                                        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𝑟𝑤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</a:t>
                </a:r>
                <a:r>
                  <a:rPr lang="en-US" altLang="zh-CN" sz="1600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</a:t>
                </a:r>
                <a:r>
                  <a:rPr lang="en-US" altLang="zh-CN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6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的重要性</a:t>
                </a:r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1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Personalized PageRank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11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8]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：关于某个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x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的随机游走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x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Personalized PageRank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的平稳分布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zh-CN" sz="16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 smtClean="0">
                    <a:ea typeface="微软雅黑" panose="020B0503020204020204" pitchFamily="34" charset="-122"/>
                  </a:rPr>
                  <a:t>                                                                                                                   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:one-hot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1600" b="1" dirty="0"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b="1" dirty="0"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 smtClean="0">
                    <a:ea typeface="微软雅黑" panose="020B0503020204020204" pitchFamily="34" charset="-122"/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解释为</a:t>
                </a:r>
                <a:r>
                  <a:rPr lang="en-US" altLang="zh-CN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的影响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令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的每一列代表该点对所有点的影响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1200" spc="-2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2" y="611581"/>
                <a:ext cx="12088067" cy="5348708"/>
              </a:xfrm>
              <a:prstGeom prst="rect">
                <a:avLst/>
              </a:prstGeom>
              <a:blipFill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37" name="矩形 336"/>
          <p:cNvSpPr/>
          <p:nvPr/>
        </p:nvSpPr>
        <p:spPr>
          <a:xfrm>
            <a:off x="0" y="6257836"/>
            <a:ext cx="120451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[7]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Johannes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Klicpera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Aleksandar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Bojchevski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Stephan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Günnemann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Predict then Propagate: Graph Neural Networks meet Personalized PageRank[C]. ICLR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2019.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[8] Page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Lawrence 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Sergey 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Motwani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Rajeev 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Winograd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Terry.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PageRank Citation Ranking: Bringing Order to the Web.[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J].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Stanford Digital Library Technologies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Project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1998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18/34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1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2" y="86102"/>
            <a:ext cx="12088067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PPNP(Personalized Propagation of Neural Predictions)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2" y="611581"/>
                <a:ext cx="12088067" cy="4071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Output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Layer: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US" altLang="zh-CN" sz="1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ℵ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∙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即只有一层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APPNP: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上式矩阵相乘计算量过大，因此采用幂迭代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次的近似建模方法：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</a:t>
                </a:r>
                <a:r>
                  <a:rPr lang="en-US" altLang="zh-CN" sz="1600" b="1" dirty="0" smtClean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</m:d>
                      </m:sup>
                    </m:sSup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PPNP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中是稠密矩阵乘法，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APPNP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中是稀疏矩阵乘法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en-US" altLang="zh-CN" sz="1200" spc="-2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2" y="611581"/>
                <a:ext cx="12088067" cy="4071756"/>
              </a:xfrm>
              <a:prstGeom prst="rect">
                <a:avLst/>
              </a:prstGeom>
              <a:blipFill>
                <a:blip r:embed="rId2"/>
                <a:stretch>
                  <a:fillRect l="-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37" name="矩形 336"/>
          <p:cNvSpPr/>
          <p:nvPr/>
        </p:nvSpPr>
        <p:spPr>
          <a:xfrm>
            <a:off x="0" y="6257836"/>
            <a:ext cx="120451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[7]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Johannes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Klicpera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Aleksandar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Bojchevski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Stephan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Günnemann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Predict then Propagate: Graph Neural Networks meet Personalized PageRank[C]. ICLR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2019.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[8] Page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Lawrence 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Sergey 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Motwani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Rajeev 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Winograd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Terry.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PageRank Citation Ranking: Bringing Order to the Web.[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J].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Stanford Digital Library Technologies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Project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1998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61809" y="1723696"/>
                <a:ext cx="1676400" cy="52508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09" y="1723696"/>
                <a:ext cx="1676400" cy="525080"/>
              </a:xfrm>
              <a:prstGeom prst="rect">
                <a:avLst/>
              </a:prstGeom>
              <a:blipFill>
                <a:blip r:embed="rId3"/>
                <a:stretch>
                  <a:fillRect t="-132584" r="-40288" b="-20112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19/34</a:t>
            </a:r>
            <a:endParaRPr sz="1200" dirty="0">
              <a:latin typeface="Calibri"/>
              <a:cs typeface="Calibri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330262" y="1298028"/>
            <a:ext cx="26276" cy="1329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702"/>
            <a:ext cx="237195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793" y="1469625"/>
            <a:ext cx="10451244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Introduction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Roadmap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Spatial-based</a:t>
            </a:r>
            <a:r>
              <a:rPr sz="2800" spc="-8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Spectral-based</a:t>
            </a:r>
            <a:r>
              <a:rPr sz="2800" spc="6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lang="en-US" sz="2800" spc="-5" dirty="0" smtClean="0">
              <a:solidFill>
                <a:srgbClr val="D0CE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</a:t>
            </a:r>
            <a:r>
              <a:rPr lang="en-US" altLang="zh-CN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ore Problems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4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702"/>
            <a:ext cx="237195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793" y="1469625"/>
            <a:ext cx="10451244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Introduction</a:t>
            </a: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Roadmap</a:t>
            </a: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Spatial-based G</a:t>
            </a:r>
            <a:r>
              <a:rPr lang="en-US"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Spectral-based</a:t>
            </a:r>
            <a:r>
              <a:rPr sz="2800" spc="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lang="en-US" sz="28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</a:t>
            </a:r>
            <a:r>
              <a:rPr lang="en-US" altLang="zh-CN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ore Problems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20/34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4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33" y="83463"/>
            <a:ext cx="807782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Spectral-Based</a:t>
            </a:r>
            <a:r>
              <a:rPr spc="-40" dirty="0"/>
              <a:t> </a:t>
            </a:r>
            <a:r>
              <a:rPr spc="-10" dirty="0" smtClean="0"/>
              <a:t>Convolution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sz="1800" spc="-10" dirty="0"/>
          </a:p>
        </p:txBody>
      </p:sp>
      <p:sp>
        <p:nvSpPr>
          <p:cNvPr id="39" name="object 39"/>
          <p:cNvSpPr/>
          <p:nvPr/>
        </p:nvSpPr>
        <p:spPr>
          <a:xfrm>
            <a:off x="5404422" y="2983485"/>
            <a:ext cx="1649095" cy="114300"/>
          </a:xfrm>
          <a:custGeom>
            <a:avLst/>
            <a:gdLst/>
            <a:ahLst/>
            <a:cxnLst/>
            <a:rect l="l" t="t" r="r" b="b"/>
            <a:pathLst>
              <a:path w="1649095" h="114300">
                <a:moveTo>
                  <a:pt x="1534218" y="76199"/>
                </a:moveTo>
                <a:lnTo>
                  <a:pt x="1534218" y="114300"/>
                </a:lnTo>
                <a:lnTo>
                  <a:pt x="1610418" y="76200"/>
                </a:lnTo>
                <a:lnTo>
                  <a:pt x="1534218" y="76199"/>
                </a:lnTo>
                <a:close/>
              </a:path>
              <a:path w="1649095" h="114300">
                <a:moveTo>
                  <a:pt x="1534218" y="38099"/>
                </a:moveTo>
                <a:lnTo>
                  <a:pt x="1534218" y="76199"/>
                </a:lnTo>
                <a:lnTo>
                  <a:pt x="1553269" y="76200"/>
                </a:lnTo>
                <a:lnTo>
                  <a:pt x="1553269" y="38100"/>
                </a:lnTo>
                <a:lnTo>
                  <a:pt x="1534218" y="38099"/>
                </a:lnTo>
                <a:close/>
              </a:path>
              <a:path w="1649095" h="114300">
                <a:moveTo>
                  <a:pt x="1534218" y="0"/>
                </a:moveTo>
                <a:lnTo>
                  <a:pt x="1534218" y="38099"/>
                </a:lnTo>
                <a:lnTo>
                  <a:pt x="1553269" y="38100"/>
                </a:lnTo>
                <a:lnTo>
                  <a:pt x="1553269" y="76200"/>
                </a:lnTo>
                <a:lnTo>
                  <a:pt x="1610420" y="76198"/>
                </a:lnTo>
                <a:lnTo>
                  <a:pt x="1648518" y="57150"/>
                </a:lnTo>
                <a:lnTo>
                  <a:pt x="1534218" y="0"/>
                </a:lnTo>
                <a:close/>
              </a:path>
              <a:path w="1649095" h="114300">
                <a:moveTo>
                  <a:pt x="0" y="38098"/>
                </a:moveTo>
                <a:lnTo>
                  <a:pt x="0" y="76198"/>
                </a:lnTo>
                <a:lnTo>
                  <a:pt x="1534218" y="76199"/>
                </a:lnTo>
                <a:lnTo>
                  <a:pt x="1534218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20536" y="3897245"/>
            <a:ext cx="114300" cy="1472565"/>
          </a:xfrm>
          <a:custGeom>
            <a:avLst/>
            <a:gdLst/>
            <a:ahLst/>
            <a:cxnLst/>
            <a:rect l="l" t="t" r="r" b="b"/>
            <a:pathLst>
              <a:path w="114300" h="1472564">
                <a:moveTo>
                  <a:pt x="0" y="1357354"/>
                </a:moveTo>
                <a:lnTo>
                  <a:pt x="56295" y="1472077"/>
                </a:lnTo>
                <a:lnTo>
                  <a:pt x="104739" y="1376972"/>
                </a:lnTo>
                <a:lnTo>
                  <a:pt x="76056" y="1376972"/>
                </a:lnTo>
                <a:lnTo>
                  <a:pt x="37956" y="1376687"/>
                </a:lnTo>
                <a:lnTo>
                  <a:pt x="38098" y="1357638"/>
                </a:lnTo>
                <a:lnTo>
                  <a:pt x="0" y="1357354"/>
                </a:lnTo>
                <a:close/>
              </a:path>
              <a:path w="114300" h="1472564">
                <a:moveTo>
                  <a:pt x="48237" y="0"/>
                </a:moveTo>
                <a:lnTo>
                  <a:pt x="37956" y="1376687"/>
                </a:lnTo>
                <a:lnTo>
                  <a:pt x="76056" y="1376972"/>
                </a:lnTo>
                <a:lnTo>
                  <a:pt x="86337" y="285"/>
                </a:lnTo>
                <a:lnTo>
                  <a:pt x="48237" y="0"/>
                </a:lnTo>
                <a:close/>
              </a:path>
              <a:path w="114300" h="1472564">
                <a:moveTo>
                  <a:pt x="76198" y="1357923"/>
                </a:moveTo>
                <a:lnTo>
                  <a:pt x="76056" y="1376972"/>
                </a:lnTo>
                <a:lnTo>
                  <a:pt x="104739" y="1376972"/>
                </a:lnTo>
                <a:lnTo>
                  <a:pt x="114297" y="1358207"/>
                </a:lnTo>
                <a:lnTo>
                  <a:pt x="76198" y="1357923"/>
                </a:lnTo>
                <a:close/>
              </a:path>
              <a:path w="114300" h="1472564">
                <a:moveTo>
                  <a:pt x="76200" y="1357638"/>
                </a:moveTo>
                <a:lnTo>
                  <a:pt x="38098" y="1357638"/>
                </a:lnTo>
                <a:lnTo>
                  <a:pt x="76198" y="1357923"/>
                </a:lnTo>
                <a:lnTo>
                  <a:pt x="76200" y="1357638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843721" y="3995227"/>
            <a:ext cx="114300" cy="1236345"/>
          </a:xfrm>
          <a:custGeom>
            <a:avLst/>
            <a:gdLst/>
            <a:ahLst/>
            <a:cxnLst/>
            <a:rect l="l" t="t" r="r" b="b"/>
            <a:pathLst>
              <a:path w="114300" h="1236345">
                <a:moveTo>
                  <a:pt x="76200" y="95250"/>
                </a:moveTo>
                <a:lnTo>
                  <a:pt x="38100" y="95250"/>
                </a:lnTo>
                <a:lnTo>
                  <a:pt x="38098" y="1235765"/>
                </a:lnTo>
                <a:lnTo>
                  <a:pt x="76198" y="1235765"/>
                </a:lnTo>
                <a:lnTo>
                  <a:pt x="76200" y="95250"/>
                </a:lnTo>
                <a:close/>
              </a:path>
              <a:path w="114300" h="1236345">
                <a:moveTo>
                  <a:pt x="57150" y="0"/>
                </a:moveTo>
                <a:lnTo>
                  <a:pt x="0" y="114300"/>
                </a:lnTo>
                <a:lnTo>
                  <a:pt x="38099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236345">
                <a:moveTo>
                  <a:pt x="104775" y="9525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111334" y="5312173"/>
            <a:ext cx="5789930" cy="114300"/>
          </a:xfrm>
          <a:custGeom>
            <a:avLst/>
            <a:gdLst/>
            <a:ahLst/>
            <a:cxnLst/>
            <a:rect l="l" t="t" r="r" b="b"/>
            <a:pathLst>
              <a:path w="5789930" h="114300">
                <a:moveTo>
                  <a:pt x="5675235" y="76199"/>
                </a:moveTo>
                <a:lnTo>
                  <a:pt x="5675235" y="114299"/>
                </a:lnTo>
                <a:lnTo>
                  <a:pt x="5751435" y="76199"/>
                </a:lnTo>
                <a:lnTo>
                  <a:pt x="5675235" y="76199"/>
                </a:lnTo>
                <a:close/>
              </a:path>
              <a:path w="5789930" h="114300">
                <a:moveTo>
                  <a:pt x="5675235" y="38099"/>
                </a:moveTo>
                <a:lnTo>
                  <a:pt x="5675235" y="76199"/>
                </a:lnTo>
                <a:lnTo>
                  <a:pt x="5694281" y="76199"/>
                </a:lnTo>
                <a:lnTo>
                  <a:pt x="5694281" y="38099"/>
                </a:lnTo>
                <a:lnTo>
                  <a:pt x="5675235" y="38099"/>
                </a:lnTo>
                <a:close/>
              </a:path>
              <a:path w="5789930" h="114300">
                <a:moveTo>
                  <a:pt x="5675235" y="0"/>
                </a:moveTo>
                <a:lnTo>
                  <a:pt x="5675235" y="38099"/>
                </a:lnTo>
                <a:lnTo>
                  <a:pt x="5694281" y="38099"/>
                </a:lnTo>
                <a:lnTo>
                  <a:pt x="5694281" y="76199"/>
                </a:lnTo>
                <a:lnTo>
                  <a:pt x="5751437" y="76198"/>
                </a:lnTo>
                <a:lnTo>
                  <a:pt x="5789535" y="57149"/>
                </a:lnTo>
                <a:lnTo>
                  <a:pt x="5675235" y="0"/>
                </a:lnTo>
                <a:close/>
              </a:path>
              <a:path w="5789930" h="114300">
                <a:moveTo>
                  <a:pt x="0" y="38098"/>
                </a:moveTo>
                <a:lnTo>
                  <a:pt x="0" y="76198"/>
                </a:lnTo>
                <a:lnTo>
                  <a:pt x="5675235" y="76199"/>
                </a:lnTo>
                <a:lnTo>
                  <a:pt x="567523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38756" y="4011290"/>
            <a:ext cx="1276350" cy="60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0800"/>
              </a:lnSpc>
            </a:pP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Fourier  </a:t>
            </a:r>
            <a:r>
              <a:rPr sz="20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an</a:t>
            </a:r>
            <a:r>
              <a:rPr sz="20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rm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780622" y="4179105"/>
            <a:ext cx="2212340" cy="915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055" marR="5080" indent="-1905" algn="ctr">
              <a:lnSpc>
                <a:spcPct val="100800"/>
              </a:lnSpc>
              <a:spcBef>
                <a:spcPts val="1525"/>
              </a:spcBef>
            </a:pPr>
            <a:r>
              <a:rPr sz="2000" spc="-2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Inverse  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Fourier  </a:t>
            </a:r>
            <a:r>
              <a:rPr sz="20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an</a:t>
            </a:r>
            <a:r>
              <a:rPr sz="20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rm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436986" y="2280026"/>
            <a:ext cx="1520825" cy="124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5080" indent="-370205">
              <a:lnSpc>
                <a:spcPct val="165800"/>
              </a:lnSpc>
            </a:pP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-10" dirty="0">
                <a:latin typeface="Calibri"/>
                <a:cs typeface="Calibri"/>
              </a:rPr>
              <a:t>(Filter)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438378" y="1085946"/>
          <a:ext cx="143698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-2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6083356" y="3679218"/>
            <a:ext cx="114300" cy="1015365"/>
          </a:xfrm>
          <a:custGeom>
            <a:avLst/>
            <a:gdLst/>
            <a:ahLst/>
            <a:cxnLst/>
            <a:rect l="l" t="t" r="r" b="b"/>
            <a:pathLst>
              <a:path w="114300" h="1015364">
                <a:moveTo>
                  <a:pt x="38099" y="901062"/>
                </a:moveTo>
                <a:lnTo>
                  <a:pt x="0" y="901062"/>
                </a:lnTo>
                <a:lnTo>
                  <a:pt x="57150" y="1015362"/>
                </a:lnTo>
                <a:lnTo>
                  <a:pt x="104774" y="920113"/>
                </a:lnTo>
                <a:lnTo>
                  <a:pt x="38100" y="920113"/>
                </a:lnTo>
                <a:lnTo>
                  <a:pt x="38099" y="901062"/>
                </a:lnTo>
                <a:close/>
              </a:path>
              <a:path w="114300" h="1015364">
                <a:moveTo>
                  <a:pt x="76198" y="0"/>
                </a:moveTo>
                <a:lnTo>
                  <a:pt x="38098" y="0"/>
                </a:lnTo>
                <a:lnTo>
                  <a:pt x="38100" y="920113"/>
                </a:lnTo>
                <a:lnTo>
                  <a:pt x="76200" y="920113"/>
                </a:lnTo>
                <a:lnTo>
                  <a:pt x="76198" y="0"/>
                </a:lnTo>
                <a:close/>
              </a:path>
              <a:path w="114300" h="1015364">
                <a:moveTo>
                  <a:pt x="114300" y="901062"/>
                </a:moveTo>
                <a:lnTo>
                  <a:pt x="76199" y="901062"/>
                </a:lnTo>
                <a:lnTo>
                  <a:pt x="76200" y="920113"/>
                </a:lnTo>
                <a:lnTo>
                  <a:pt x="104774" y="920113"/>
                </a:lnTo>
                <a:lnTo>
                  <a:pt x="114300" y="901062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11141" y="3800978"/>
            <a:ext cx="2382520" cy="123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11250" indent="144780">
              <a:lnSpc>
                <a:spcPct val="100800"/>
              </a:lnSpc>
            </a:pP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Fourier  </a:t>
            </a:r>
            <a:r>
              <a:rPr sz="20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an</a:t>
            </a:r>
            <a:r>
              <a:rPr sz="20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rm</a:t>
            </a:r>
          </a:p>
          <a:p>
            <a:pPr marL="646430">
              <a:lnSpc>
                <a:spcPct val="100000"/>
              </a:lnSpc>
              <a:spcBef>
                <a:spcPts val="2350"/>
              </a:spcBef>
            </a:pP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Multiplication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6" name="object 2"/>
          <p:cNvSpPr/>
          <p:nvPr/>
        </p:nvSpPr>
        <p:spPr>
          <a:xfrm>
            <a:off x="1957060" y="1594055"/>
            <a:ext cx="438784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"/>
          <p:cNvSpPr/>
          <p:nvPr/>
        </p:nvSpPr>
        <p:spPr>
          <a:xfrm>
            <a:off x="901946" y="2451117"/>
            <a:ext cx="438784" cy="523240"/>
          </a:xfrm>
          <a:custGeom>
            <a:avLst/>
            <a:gdLst/>
            <a:ahLst/>
            <a:cxnLst/>
            <a:rect l="l" t="t" r="r" b="b"/>
            <a:pathLst>
              <a:path w="438784" h="523239">
                <a:moveTo>
                  <a:pt x="0" y="0"/>
                </a:moveTo>
                <a:lnTo>
                  <a:pt x="438622" y="0"/>
                </a:lnTo>
                <a:lnTo>
                  <a:pt x="438622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8"/>
          <p:cNvSpPr/>
          <p:nvPr/>
        </p:nvSpPr>
        <p:spPr>
          <a:xfrm>
            <a:off x="3262955" y="2785474"/>
            <a:ext cx="438784" cy="541020"/>
          </a:xfrm>
          <a:custGeom>
            <a:avLst/>
            <a:gdLst/>
            <a:ahLst/>
            <a:cxnLst/>
            <a:rect l="l" t="t" r="r" b="b"/>
            <a:pathLst>
              <a:path w="438785" h="541020">
                <a:moveTo>
                  <a:pt x="0" y="0"/>
                </a:moveTo>
                <a:lnTo>
                  <a:pt x="438622" y="0"/>
                </a:lnTo>
                <a:lnTo>
                  <a:pt x="438622" y="540607"/>
                </a:lnTo>
                <a:lnTo>
                  <a:pt x="0" y="540607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1"/>
          <p:cNvSpPr/>
          <p:nvPr/>
        </p:nvSpPr>
        <p:spPr>
          <a:xfrm>
            <a:off x="4040480" y="1502600"/>
            <a:ext cx="438784" cy="523240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2" y="0"/>
                </a:lnTo>
                <a:lnTo>
                  <a:pt x="438622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4"/>
          <p:cNvSpPr/>
          <p:nvPr/>
        </p:nvSpPr>
        <p:spPr>
          <a:xfrm>
            <a:off x="4520334" y="2582718"/>
            <a:ext cx="438784" cy="523240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9"/>
          <p:cNvSpPr/>
          <p:nvPr/>
        </p:nvSpPr>
        <p:spPr>
          <a:xfrm>
            <a:off x="1486443" y="2519846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7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0"/>
          <p:cNvSpPr/>
          <p:nvPr/>
        </p:nvSpPr>
        <p:spPr>
          <a:xfrm>
            <a:off x="2594275" y="1948855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19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1"/>
          <p:cNvSpPr/>
          <p:nvPr/>
        </p:nvSpPr>
        <p:spPr>
          <a:xfrm>
            <a:off x="3436299" y="2519846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19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2"/>
          <p:cNvSpPr/>
          <p:nvPr/>
        </p:nvSpPr>
        <p:spPr>
          <a:xfrm>
            <a:off x="3607526" y="1842438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19" h="213360">
                <a:moveTo>
                  <a:pt x="105103" y="0"/>
                </a:moveTo>
                <a:lnTo>
                  <a:pt x="64192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3"/>
          <p:cNvSpPr/>
          <p:nvPr/>
        </p:nvSpPr>
        <p:spPr>
          <a:xfrm>
            <a:off x="4297588" y="2527071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5"/>
                </a:lnTo>
                <a:lnTo>
                  <a:pt x="8259" y="147838"/>
                </a:lnTo>
                <a:lnTo>
                  <a:pt x="30783" y="181664"/>
                </a:lnTo>
                <a:lnTo>
                  <a:pt x="64191" y="204470"/>
                </a:lnTo>
                <a:lnTo>
                  <a:pt x="105102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5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4"/>
          <p:cNvSpPr/>
          <p:nvPr/>
        </p:nvSpPr>
        <p:spPr>
          <a:xfrm>
            <a:off x="2804483" y="1948855"/>
            <a:ext cx="803275" cy="106680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5"/>
          <p:cNvSpPr/>
          <p:nvPr/>
        </p:nvSpPr>
        <p:spPr>
          <a:xfrm>
            <a:off x="1696650" y="2626263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6"/>
          <p:cNvSpPr/>
          <p:nvPr/>
        </p:nvSpPr>
        <p:spPr>
          <a:xfrm>
            <a:off x="3817732" y="2002063"/>
            <a:ext cx="527050" cy="534035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7"/>
          <p:cNvSpPr/>
          <p:nvPr/>
        </p:nvSpPr>
        <p:spPr>
          <a:xfrm>
            <a:off x="3599648" y="2055272"/>
            <a:ext cx="113030" cy="496570"/>
          </a:xfrm>
          <a:custGeom>
            <a:avLst/>
            <a:gdLst/>
            <a:ahLst/>
            <a:cxnLst/>
            <a:rect l="l" t="t" r="r" b="b"/>
            <a:pathLst>
              <a:path w="113030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8"/>
          <p:cNvSpPr/>
          <p:nvPr/>
        </p:nvSpPr>
        <p:spPr>
          <a:xfrm>
            <a:off x="1609189" y="2108644"/>
            <a:ext cx="1036319" cy="411480"/>
          </a:xfrm>
          <a:custGeom>
            <a:avLst/>
            <a:gdLst/>
            <a:ahLst/>
            <a:cxnLst/>
            <a:rect l="l" t="t" r="r" b="b"/>
            <a:pathLst>
              <a:path w="1036319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1962683" y="1657086"/>
                <a:ext cx="399084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83" y="1657086"/>
                <a:ext cx="399084" cy="391646"/>
              </a:xfrm>
              <a:prstGeom prst="rect">
                <a:avLst/>
              </a:prstGeom>
              <a:blipFill>
                <a:blip r:embed="rId2"/>
                <a:stretch>
                  <a:fillRect l="-16923" r="-461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4073130" y="1544043"/>
                <a:ext cx="399084" cy="39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30" y="1544043"/>
                <a:ext cx="399084" cy="391197"/>
              </a:xfrm>
              <a:prstGeom prst="rect">
                <a:avLst/>
              </a:prstGeom>
              <a:blipFill>
                <a:blip r:embed="rId3"/>
                <a:stretch>
                  <a:fillRect l="-16667" r="-3030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920062" y="2536098"/>
                <a:ext cx="391966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62" y="2536098"/>
                <a:ext cx="391966" cy="388568"/>
              </a:xfrm>
              <a:prstGeom prst="rect">
                <a:avLst/>
              </a:prstGeom>
              <a:blipFill>
                <a:blip r:embed="rId4"/>
                <a:stretch>
                  <a:fillRect l="-17188" t="-1563" r="-4688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3280176" y="2869051"/>
                <a:ext cx="39908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76" y="2869051"/>
                <a:ext cx="399084" cy="389337"/>
              </a:xfrm>
              <a:prstGeom prst="rect">
                <a:avLst/>
              </a:prstGeom>
              <a:blipFill>
                <a:blip r:embed="rId5"/>
                <a:stretch>
                  <a:fillRect l="-16667" t="-1563" r="-3030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4550624" y="2634745"/>
                <a:ext cx="399084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24" y="2634745"/>
                <a:ext cx="399084" cy="391646"/>
              </a:xfrm>
              <a:prstGeom prst="rect">
                <a:avLst/>
              </a:prstGeom>
              <a:blipFill>
                <a:blip r:embed="rId6"/>
                <a:stretch>
                  <a:fillRect l="-16667" t="-1563" r="-3030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bject 31"/>
          <p:cNvSpPr/>
          <p:nvPr/>
        </p:nvSpPr>
        <p:spPr>
          <a:xfrm>
            <a:off x="7856307" y="2482501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5"/>
                </a:lnTo>
                <a:lnTo>
                  <a:pt x="8259" y="147838"/>
                </a:lnTo>
                <a:lnTo>
                  <a:pt x="30784" y="181664"/>
                </a:lnTo>
                <a:lnTo>
                  <a:pt x="64192" y="204470"/>
                </a:lnTo>
                <a:lnTo>
                  <a:pt x="105103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5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32"/>
          <p:cNvSpPr/>
          <p:nvPr/>
        </p:nvSpPr>
        <p:spPr>
          <a:xfrm>
            <a:off x="8964140" y="1911510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33"/>
          <p:cNvSpPr/>
          <p:nvPr/>
        </p:nvSpPr>
        <p:spPr>
          <a:xfrm>
            <a:off x="9806163" y="2482501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5"/>
                </a:lnTo>
                <a:lnTo>
                  <a:pt x="8259" y="147838"/>
                </a:lnTo>
                <a:lnTo>
                  <a:pt x="30783" y="181664"/>
                </a:lnTo>
                <a:lnTo>
                  <a:pt x="64191" y="204470"/>
                </a:lnTo>
                <a:lnTo>
                  <a:pt x="105102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5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34"/>
          <p:cNvSpPr/>
          <p:nvPr/>
        </p:nvSpPr>
        <p:spPr>
          <a:xfrm>
            <a:off x="9977389" y="1805093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35"/>
          <p:cNvSpPr/>
          <p:nvPr/>
        </p:nvSpPr>
        <p:spPr>
          <a:xfrm>
            <a:off x="10667451" y="2489725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36"/>
          <p:cNvSpPr/>
          <p:nvPr/>
        </p:nvSpPr>
        <p:spPr>
          <a:xfrm>
            <a:off x="9174346" y="1911510"/>
            <a:ext cx="803275" cy="106680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37"/>
          <p:cNvSpPr/>
          <p:nvPr/>
        </p:nvSpPr>
        <p:spPr>
          <a:xfrm>
            <a:off x="8066515" y="2588917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38"/>
          <p:cNvSpPr/>
          <p:nvPr/>
        </p:nvSpPr>
        <p:spPr>
          <a:xfrm>
            <a:off x="10187597" y="1964718"/>
            <a:ext cx="527050" cy="534035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39"/>
          <p:cNvSpPr/>
          <p:nvPr/>
        </p:nvSpPr>
        <p:spPr>
          <a:xfrm>
            <a:off x="9969511" y="2017928"/>
            <a:ext cx="113030" cy="496570"/>
          </a:xfrm>
          <a:custGeom>
            <a:avLst/>
            <a:gdLst/>
            <a:ahLst/>
            <a:cxnLst/>
            <a:rect l="l" t="t" r="r" b="b"/>
            <a:pathLst>
              <a:path w="113029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40"/>
          <p:cNvSpPr/>
          <p:nvPr/>
        </p:nvSpPr>
        <p:spPr>
          <a:xfrm>
            <a:off x="7979052" y="2071299"/>
            <a:ext cx="1036319" cy="411480"/>
          </a:xfrm>
          <a:custGeom>
            <a:avLst/>
            <a:gdLst/>
            <a:ahLst/>
            <a:cxnLst/>
            <a:rect l="l" t="t" r="r" b="b"/>
            <a:pathLst>
              <a:path w="1036320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object 42"/>
              <p:cNvSpPr txBox="1"/>
              <p:nvPr/>
            </p:nvSpPr>
            <p:spPr>
              <a:xfrm>
                <a:off x="8404734" y="3352279"/>
                <a:ext cx="1894734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pc="-25" dirty="0" smtClean="0">
                          <a:latin typeface="Cambria Math" panose="02040503050406030204" pitchFamily="18" charset="0"/>
                          <a:cs typeface="Calibri"/>
                        </a:rPr>
                        <m:t>𝐿𝑎𝑦𝑒𝑟</m:t>
                      </m:r>
                      <m:r>
                        <a:rPr lang="zh-CN" altLang="en-US" sz="2400" i="1" spc="-75" dirty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zh-CN" altLang="en-US" sz="2400" i="1" spc="-5" dirty="0">
                          <a:latin typeface="Cambria Math" panose="02040503050406030204" pitchFamily="18" charset="0"/>
                          <a:cs typeface="Calibri"/>
                        </a:rPr>
                        <m:t>𝑖</m:t>
                      </m:r>
                      <m:r>
                        <a:rPr lang="en-US" altLang="zh-CN" sz="2400" i="1" spc="-5" dirty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altLang="zh-CN" sz="2400" i="1" spc="-5" dirty="0"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</m:oMath>
                  </m:oMathPara>
                </a14:m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38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34" y="3352279"/>
                <a:ext cx="1894734" cy="369332"/>
              </a:xfrm>
              <a:prstGeom prst="rect">
                <a:avLst/>
              </a:prstGeom>
              <a:blipFill>
                <a:blip r:embed="rId7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bject 48"/>
          <p:cNvSpPr/>
          <p:nvPr/>
        </p:nvSpPr>
        <p:spPr>
          <a:xfrm>
            <a:off x="8350740" y="1529164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/>
              <p:cNvSpPr txBox="1"/>
              <p:nvPr/>
            </p:nvSpPr>
            <p:spPr>
              <a:xfrm>
                <a:off x="8306111" y="1573529"/>
                <a:ext cx="654090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11" y="1573529"/>
                <a:ext cx="654090" cy="391646"/>
              </a:xfrm>
              <a:prstGeom prst="rect">
                <a:avLst/>
              </a:prstGeom>
              <a:blipFill>
                <a:blip r:embed="rId8"/>
                <a:stretch>
                  <a:fillRect l="-10280" r="-2804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bject 48"/>
          <p:cNvSpPr/>
          <p:nvPr/>
        </p:nvSpPr>
        <p:spPr>
          <a:xfrm>
            <a:off x="9984736" y="1270789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8"/>
          <p:cNvSpPr/>
          <p:nvPr/>
        </p:nvSpPr>
        <p:spPr>
          <a:xfrm>
            <a:off x="7550414" y="2760363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8"/>
          <p:cNvSpPr/>
          <p:nvPr/>
        </p:nvSpPr>
        <p:spPr>
          <a:xfrm>
            <a:off x="9547662" y="2773929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48"/>
          <p:cNvSpPr/>
          <p:nvPr/>
        </p:nvSpPr>
        <p:spPr>
          <a:xfrm>
            <a:off x="10649461" y="2760363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7490808" y="2810106"/>
                <a:ext cx="654090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08" y="2810106"/>
                <a:ext cx="654090" cy="391646"/>
              </a:xfrm>
              <a:prstGeom prst="rect">
                <a:avLst/>
              </a:prstGeom>
              <a:blipFill>
                <a:blip r:embed="rId9"/>
                <a:stretch>
                  <a:fillRect l="-10280" t="-1563" r="-2804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/>
              <p:cNvSpPr txBox="1"/>
              <p:nvPr/>
            </p:nvSpPr>
            <p:spPr>
              <a:xfrm>
                <a:off x="9935765" y="1334231"/>
                <a:ext cx="654090" cy="39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765" y="1334231"/>
                <a:ext cx="654090" cy="391197"/>
              </a:xfrm>
              <a:prstGeom prst="rect">
                <a:avLst/>
              </a:prstGeom>
              <a:blipFill>
                <a:blip r:embed="rId10"/>
                <a:stretch>
                  <a:fillRect l="-10280" r="-2804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/>
              <p:cNvSpPr txBox="1"/>
              <p:nvPr/>
            </p:nvSpPr>
            <p:spPr>
              <a:xfrm>
                <a:off x="9506372" y="2836752"/>
                <a:ext cx="654090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72" y="2836752"/>
                <a:ext cx="654090" cy="389337"/>
              </a:xfrm>
              <a:prstGeom prst="rect">
                <a:avLst/>
              </a:prstGeom>
              <a:blipFill>
                <a:blip r:embed="rId11"/>
                <a:stretch>
                  <a:fillRect l="-10185" r="-1852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10589855" y="2823956"/>
                <a:ext cx="654090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55" y="2823956"/>
                <a:ext cx="654090" cy="387798"/>
              </a:xfrm>
              <a:prstGeom prst="rect">
                <a:avLst/>
              </a:prstGeom>
              <a:blipFill>
                <a:blip r:embed="rId12"/>
                <a:stretch>
                  <a:fillRect l="-10280" t="-1563" r="-2804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bject 42"/>
              <p:cNvSpPr txBox="1"/>
              <p:nvPr/>
            </p:nvSpPr>
            <p:spPr>
              <a:xfrm>
                <a:off x="1981544" y="3358825"/>
                <a:ext cx="1894734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pc="-25" dirty="0" smtClean="0">
                          <a:latin typeface="Cambria Math" panose="02040503050406030204" pitchFamily="18" charset="0"/>
                          <a:cs typeface="Calibri"/>
                        </a:rPr>
                        <m:t>𝐿𝑎𝑦𝑒𝑟</m:t>
                      </m:r>
                      <m:r>
                        <a:rPr lang="zh-CN" altLang="en-US" sz="2400" i="1" spc="-75" dirty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zh-CN" altLang="en-US" sz="2400" i="1" spc="-5" dirty="0">
                          <a:latin typeface="Cambria Math" panose="02040503050406030204" pitchFamily="18" charset="0"/>
                          <a:cs typeface="Calibri"/>
                        </a:rPr>
                        <m:t>𝑖</m:t>
                      </m:r>
                    </m:oMath>
                  </m:oMathPara>
                </a14:m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49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44" y="3358825"/>
                <a:ext cx="1894734" cy="369332"/>
              </a:xfrm>
              <a:prstGeom prst="rect">
                <a:avLst/>
              </a:prstGeom>
              <a:blipFill>
                <a:blip r:embed="rId1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/>
          <p:cNvSpPr/>
          <p:nvPr/>
        </p:nvSpPr>
        <p:spPr>
          <a:xfrm>
            <a:off x="2645508" y="6072232"/>
            <a:ext cx="7560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卷积定理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：函数卷积的傅里叶变换是函数傅立叶变换的乘积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21/34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1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57357"/>
                  </p:ext>
                </p:extLst>
              </p:nvPr>
            </p:nvGraphicFramePr>
            <p:xfrm>
              <a:off x="540766" y="1752380"/>
              <a:ext cx="11082168" cy="4582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3994">
                      <a:extLst>
                        <a:ext uri="{9D8B030D-6E8A-4147-A177-3AD203B41FA5}">
                          <a16:colId xmlns:a16="http://schemas.microsoft.com/office/drawing/2014/main" val="1489380102"/>
                        </a:ext>
                      </a:extLst>
                    </a:gridCol>
                    <a:gridCol w="6458174">
                      <a:extLst>
                        <a:ext uri="{9D8B030D-6E8A-4147-A177-3AD203B41FA5}">
                          <a16:colId xmlns:a16="http://schemas.microsoft.com/office/drawing/2014/main" val="3651597840"/>
                        </a:ext>
                      </a:extLst>
                    </a:gridCol>
                  </a:tblGrid>
                  <a:tr h="33990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084"/>
                      </a:ext>
                    </a:extLst>
                  </a:tr>
                  <a:tr h="32756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1901149"/>
                      </a:ext>
                    </a:extLst>
                  </a:tr>
                  <a:tr h="60504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1" dirty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;…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4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1605"/>
                      </a:ext>
                    </a:extLst>
                  </a:tr>
                  <a:tr h="649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zh-CN" altLang="en-US" sz="1400" dirty="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8856005"/>
                      </a:ext>
                    </a:extLst>
                  </a:tr>
                  <a:tr h="363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复函数空间的单位正交基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n-US" altLang="zh-CN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zh-CN" alt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𝜔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图上函数空间的单位正交基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202096"/>
                      </a:ext>
                    </a:extLst>
                  </a:tr>
                  <a:tr h="363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zh-CN" alt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是拉普拉斯算子的特征函数</a:t>
                          </a: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,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zh-CN" alt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zh-CN" alt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是拉普拉斯矩阵的特征函数</a:t>
                          </a: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,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∙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zh-CN" alt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897631"/>
                      </a:ext>
                    </a:extLst>
                  </a:tr>
                  <a:tr h="3634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拉普拉斯算子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∆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拉普拉斯</a:t>
                          </a:r>
                          <a:r>
                            <a:rPr kumimoji="0" lang="zh-CN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矩阵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𝑑𝑖𝑎𝑔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({</m:t>
                              </m:r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})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5319"/>
                      </a:ext>
                    </a:extLst>
                  </a:tr>
                  <a:tr h="372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Fourier Transform</a:t>
                          </a: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𝑓</m:t>
                              </m:r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在基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zh-CN" alt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上的投影</a:t>
                          </a: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(</a:t>
                          </a: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内积运算</a:t>
                          </a: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Fourier Transform</a:t>
                          </a: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𝑓</m:t>
                              </m:r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在基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上的投影</a:t>
                          </a: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(</a:t>
                          </a:r>
                          <a:r>
                            <a:rPr kumimoji="0" lang="zh-CN" alt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内积运算</a:t>
                          </a:r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5600"/>
                      </a:ext>
                    </a:extLst>
                  </a:tr>
                  <a:tr h="86510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1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⊙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dirty="0">
                            <a:solidFill>
                              <a:prstClr val="black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14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57357"/>
                  </p:ext>
                </p:extLst>
              </p:nvPr>
            </p:nvGraphicFramePr>
            <p:xfrm>
              <a:off x="540766" y="1752380"/>
              <a:ext cx="11082168" cy="4432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3994">
                      <a:extLst>
                        <a:ext uri="{9D8B030D-6E8A-4147-A177-3AD203B41FA5}">
                          <a16:colId xmlns:a16="http://schemas.microsoft.com/office/drawing/2014/main" val="1489380102"/>
                        </a:ext>
                      </a:extLst>
                    </a:gridCol>
                    <a:gridCol w="6458174">
                      <a:extLst>
                        <a:ext uri="{9D8B030D-6E8A-4147-A177-3AD203B41FA5}">
                          <a16:colId xmlns:a16="http://schemas.microsoft.com/office/drawing/2014/main" val="36515978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084"/>
                      </a:ext>
                    </a:extLst>
                  </a:tr>
                  <a:tr h="3275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131481" r="-140184" b="-11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131481" r="-377" b="-11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901149"/>
                      </a:ext>
                    </a:extLst>
                  </a:tr>
                  <a:tr h="6510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116822" r="-140184" b="-475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116822" r="-377" b="-475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3571605"/>
                      </a:ext>
                    </a:extLst>
                  </a:tr>
                  <a:tr h="6510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216822" r="-140184" b="-375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216822" r="-377" b="-375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856005"/>
                      </a:ext>
                    </a:extLst>
                  </a:tr>
                  <a:tr h="3737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555738" r="-140184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555738" r="-377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2020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645161" r="-140184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645161" r="-377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897631"/>
                      </a:ext>
                    </a:extLst>
                  </a:tr>
                  <a:tr h="3737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745161" r="-140184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745161" r="-37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31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845161" r="-140184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845161" r="-377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925600"/>
                      </a:ext>
                    </a:extLst>
                  </a:tr>
                  <a:tr h="9309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2" t="-383007" r="-140184" b="-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698" t="-383007" r="-377" b="-1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61146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82" y="53768"/>
            <a:ext cx="626872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Spectral-Based</a:t>
            </a:r>
            <a:r>
              <a:rPr spc="-40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60" name="object 58"/>
          <p:cNvSpPr txBox="1"/>
          <p:nvPr/>
        </p:nvSpPr>
        <p:spPr>
          <a:xfrm>
            <a:off x="4008909" y="1211935"/>
            <a:ext cx="2822693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0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Fourier Transform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22/34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2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82" y="53768"/>
            <a:ext cx="626872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Spectral-Based</a:t>
            </a:r>
            <a:r>
              <a:rPr spc="-40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60" name="object 58"/>
          <p:cNvSpPr txBox="1"/>
          <p:nvPr/>
        </p:nvSpPr>
        <p:spPr>
          <a:xfrm>
            <a:off x="0" y="762026"/>
            <a:ext cx="2822693" cy="294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08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Fourier Transform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427965" y="839752"/>
            <a:ext cx="457260" cy="1090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60057" y="640864"/>
                <a:ext cx="556992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57" y="640864"/>
                <a:ext cx="5569923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22589" y="1096330"/>
                <a:ext cx="324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建模卷积核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，卷积为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89" y="1096330"/>
                <a:ext cx="3249400" cy="369332"/>
              </a:xfrm>
              <a:prstGeom prst="rect">
                <a:avLst/>
              </a:prstGeom>
              <a:blipFill>
                <a:blip r:embed="rId3"/>
                <a:stretch>
                  <a:fillRect l="-150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3248" y="1663434"/>
                <a:ext cx="9534769" cy="1732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Problems:</a:t>
                </a:r>
              </a:p>
              <a:p>
                <a:pPr marL="800100" lvl="1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前向传播时矩阵乘积计算复杂度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，且矩阵分解求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的复杂度高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卷积核可能不具有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localization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的性质，即不是关注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neighbor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，而是所有的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vertex</a:t>
                </a:r>
              </a:p>
              <a:p>
                <a:pPr marL="800100" lvl="1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参数个数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b="0" dirty="0" smtClean="0"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8" y="1663434"/>
                <a:ext cx="9534769" cy="1732782"/>
              </a:xfrm>
              <a:prstGeom prst="rect">
                <a:avLst/>
              </a:prstGeom>
              <a:blipFill>
                <a:blip r:embed="rId4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2427965" y="1228753"/>
            <a:ext cx="457260" cy="1090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25189" y="992322"/>
                <a:ext cx="5694379" cy="821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89" y="992322"/>
                <a:ext cx="5694379" cy="821700"/>
              </a:xfrm>
              <a:prstGeom prst="rect">
                <a:avLst/>
              </a:prstGeom>
              <a:blipFill>
                <a:blip r:embed="rId5"/>
                <a:stretch>
                  <a:fillRect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3249" y="3019288"/>
                <a:ext cx="12098751" cy="366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Solve: 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ChebNet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[9]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Idea1: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参数个数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K-Localized</a:t>
                </a:r>
              </a:p>
              <a:p>
                <a:pPr marL="1657350" lvl="3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u,v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的最短距离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&gt;K,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[10]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只包含了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K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近邻的信息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Idea2: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Chebshev polynomial,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定义为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657350" lvl="3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657350" lvl="3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−2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，求所有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b="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𝐸𝑑𝑔𝑒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)|</m:t>
                        </m:r>
                      </m:e>
                    </m:d>
                  </m:oMath>
                </a14:m>
                <a:endParaRPr lang="en-US" altLang="zh-CN" sz="1600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1657350" lvl="3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前向传播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的计算复杂度为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𝐸𝑑𝑔𝑒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𝐸𝑑𝑔𝑒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)|</m:t>
                        </m:r>
                      </m:e>
                    </m:d>
                  </m:oMath>
                </a14:m>
                <a:endParaRPr lang="en-US" altLang="zh-CN" sz="1600" b="0" dirty="0" smtClean="0"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" y="3019288"/>
                <a:ext cx="12098751" cy="3665106"/>
              </a:xfrm>
              <a:prstGeom prst="rect">
                <a:avLst/>
              </a:prstGeom>
              <a:blipFill>
                <a:blip r:embed="rId6"/>
                <a:stretch>
                  <a:fillRect l="-302" b="-4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6786" y="6422784"/>
            <a:ext cx="118102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[9]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Michaël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Defferrard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Xavier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Bresson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Pierre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Vandergheynst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Convolutional Neural Networks on Graphs with Fast Localized Spectral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Filtering[C]. NIPS 2016.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[10] 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Hammond, P. Vandergheynst, and R. Gribonval. Wavelets on Graphs via Spectral Graph Theory. Applied and Computational Harmonic 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Analysis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2011.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23/34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7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8419"/>
            <a:ext cx="268811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ChebNet</a:t>
            </a:r>
          </a:p>
        </p:txBody>
      </p:sp>
      <p:sp>
        <p:nvSpPr>
          <p:cNvPr id="18" name="object 18"/>
          <p:cNvSpPr/>
          <p:nvPr/>
        </p:nvSpPr>
        <p:spPr>
          <a:xfrm>
            <a:off x="8687858" y="1598645"/>
            <a:ext cx="1689100" cy="356870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7858" y="3222567"/>
            <a:ext cx="1689100" cy="356870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61"/>
                </a:lnTo>
                <a:lnTo>
                  <a:pt x="0" y="35686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7858" y="4697855"/>
            <a:ext cx="1689100" cy="356870"/>
          </a:xfrm>
          <a:custGeom>
            <a:avLst/>
            <a:gdLst/>
            <a:ahLst/>
            <a:cxnLst/>
            <a:rect l="l" t="t" r="r" b="b"/>
            <a:pathLst>
              <a:path w="1689100" h="356870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98525" y="3988624"/>
            <a:ext cx="442595" cy="2933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7901889" y="1488403"/>
            <a:ext cx="567690" cy="562610"/>
            <a:chOff x="5875695" y="5535208"/>
            <a:chExt cx="567690" cy="562610"/>
          </a:xfrm>
        </p:grpSpPr>
        <p:sp>
          <p:nvSpPr>
            <p:cNvPr id="22" name="object 22"/>
            <p:cNvSpPr/>
            <p:nvPr/>
          </p:nvSpPr>
          <p:spPr>
            <a:xfrm>
              <a:off x="5875695" y="5535208"/>
              <a:ext cx="567690" cy="562610"/>
            </a:xfrm>
            <a:custGeom>
              <a:avLst/>
              <a:gdLst/>
              <a:ahLst/>
              <a:cxnLst/>
              <a:rect l="l" t="t" r="r" b="b"/>
              <a:pathLst>
                <a:path w="567690" h="562610">
                  <a:moveTo>
                    <a:pt x="283796" y="0"/>
                  </a:moveTo>
                  <a:lnTo>
                    <a:pt x="237763" y="3680"/>
                  </a:lnTo>
                  <a:lnTo>
                    <a:pt x="194094" y="14337"/>
                  </a:lnTo>
                  <a:lnTo>
                    <a:pt x="153375" y="31389"/>
                  </a:lnTo>
                  <a:lnTo>
                    <a:pt x="116189" y="54260"/>
                  </a:lnTo>
                  <a:lnTo>
                    <a:pt x="83121" y="82369"/>
                  </a:lnTo>
                  <a:lnTo>
                    <a:pt x="54756" y="115137"/>
                  </a:lnTo>
                  <a:lnTo>
                    <a:pt x="31676" y="151986"/>
                  </a:lnTo>
                  <a:lnTo>
                    <a:pt x="14468" y="192336"/>
                  </a:lnTo>
                  <a:lnTo>
                    <a:pt x="3714" y="235608"/>
                  </a:lnTo>
                  <a:lnTo>
                    <a:pt x="0" y="281224"/>
                  </a:lnTo>
                  <a:lnTo>
                    <a:pt x="3714" y="326841"/>
                  </a:lnTo>
                  <a:lnTo>
                    <a:pt x="14468" y="370113"/>
                  </a:lnTo>
                  <a:lnTo>
                    <a:pt x="31676" y="410463"/>
                  </a:lnTo>
                  <a:lnTo>
                    <a:pt x="54756" y="447312"/>
                  </a:lnTo>
                  <a:lnTo>
                    <a:pt x="83121" y="480080"/>
                  </a:lnTo>
                  <a:lnTo>
                    <a:pt x="116189" y="508189"/>
                  </a:lnTo>
                  <a:lnTo>
                    <a:pt x="153375" y="531060"/>
                  </a:lnTo>
                  <a:lnTo>
                    <a:pt x="194094" y="548112"/>
                  </a:lnTo>
                  <a:lnTo>
                    <a:pt x="237763" y="558769"/>
                  </a:lnTo>
                  <a:lnTo>
                    <a:pt x="283796" y="562449"/>
                  </a:lnTo>
                  <a:lnTo>
                    <a:pt x="329829" y="558769"/>
                  </a:lnTo>
                  <a:lnTo>
                    <a:pt x="373498" y="548112"/>
                  </a:lnTo>
                  <a:lnTo>
                    <a:pt x="414217" y="531060"/>
                  </a:lnTo>
                  <a:lnTo>
                    <a:pt x="451403" y="508189"/>
                  </a:lnTo>
                  <a:lnTo>
                    <a:pt x="484471" y="480080"/>
                  </a:lnTo>
                  <a:lnTo>
                    <a:pt x="512836" y="447312"/>
                  </a:lnTo>
                  <a:lnTo>
                    <a:pt x="535916" y="410463"/>
                  </a:lnTo>
                  <a:lnTo>
                    <a:pt x="553125" y="370113"/>
                  </a:lnTo>
                  <a:lnTo>
                    <a:pt x="563879" y="326841"/>
                  </a:lnTo>
                  <a:lnTo>
                    <a:pt x="567593" y="281224"/>
                  </a:lnTo>
                  <a:lnTo>
                    <a:pt x="563879" y="235608"/>
                  </a:lnTo>
                  <a:lnTo>
                    <a:pt x="553125" y="192336"/>
                  </a:lnTo>
                  <a:lnTo>
                    <a:pt x="535916" y="151986"/>
                  </a:lnTo>
                  <a:lnTo>
                    <a:pt x="512836" y="115137"/>
                  </a:lnTo>
                  <a:lnTo>
                    <a:pt x="484471" y="82369"/>
                  </a:lnTo>
                  <a:lnTo>
                    <a:pt x="451403" y="54260"/>
                  </a:lnTo>
                  <a:lnTo>
                    <a:pt x="414217" y="31389"/>
                  </a:lnTo>
                  <a:lnTo>
                    <a:pt x="373498" y="14337"/>
                  </a:lnTo>
                  <a:lnTo>
                    <a:pt x="329829" y="3680"/>
                  </a:lnTo>
                  <a:lnTo>
                    <a:pt x="28379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048732" y="5601069"/>
              <a:ext cx="221615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115">
                <a:lnSpc>
                  <a:spcPct val="100000"/>
                </a:lnSpc>
                <a:spcBef>
                  <a:spcPts val="2350"/>
                </a:spcBef>
              </a:pPr>
              <a:r>
                <a:rPr sz="2800" dirty="0" smtClean="0">
                  <a:solidFill>
                    <a:srgbClr val="FFFFFF"/>
                  </a:solidFill>
                  <a:latin typeface="Calibri"/>
                  <a:cs typeface="Calibri"/>
                </a:rPr>
                <a:t>+</a:t>
              </a:r>
              <a:endParaRPr sz="2800" dirty="0">
                <a:latin typeface="Calibri"/>
                <a:cs typeface="Calibri"/>
              </a:endParaRPr>
            </a:p>
          </p:txBody>
        </p:sp>
      </p:grpSp>
      <p:sp>
        <p:nvSpPr>
          <p:cNvPr id="38" name="object 38"/>
          <p:cNvSpPr/>
          <p:nvPr/>
        </p:nvSpPr>
        <p:spPr>
          <a:xfrm rot="20729252">
            <a:off x="2462057" y="2727166"/>
            <a:ext cx="1028065" cy="248285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 rot="1916085">
            <a:off x="2462058" y="3633913"/>
            <a:ext cx="1028065" cy="248285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96"/>
          <p:cNvSpPr/>
          <p:nvPr/>
        </p:nvSpPr>
        <p:spPr>
          <a:xfrm>
            <a:off x="268972" y="2812652"/>
            <a:ext cx="2147082" cy="1025537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97431" y="3168213"/>
                <a:ext cx="1121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31" y="3168213"/>
                <a:ext cx="1121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bject 96"/>
          <p:cNvSpPr/>
          <p:nvPr/>
        </p:nvSpPr>
        <p:spPr>
          <a:xfrm>
            <a:off x="3806879" y="1598645"/>
            <a:ext cx="1559828" cy="832231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4220597" y="1825831"/>
                <a:ext cx="833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97" y="1825831"/>
                <a:ext cx="833818" cy="276999"/>
              </a:xfrm>
              <a:prstGeom prst="rect">
                <a:avLst/>
              </a:prstGeom>
              <a:blipFill>
                <a:blip r:embed="rId3"/>
                <a:stretch>
                  <a:fillRect l="-8759" t="-4444" r="-58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bject 38"/>
          <p:cNvSpPr/>
          <p:nvPr/>
        </p:nvSpPr>
        <p:spPr>
          <a:xfrm rot="491453">
            <a:off x="2495621" y="3116519"/>
            <a:ext cx="1028065" cy="248285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1"/>
          <p:cNvSpPr txBox="1"/>
          <p:nvPr/>
        </p:nvSpPr>
        <p:spPr>
          <a:xfrm>
            <a:off x="2833096" y="3365302"/>
            <a:ext cx="442595" cy="2933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sp>
        <p:nvSpPr>
          <p:cNvPr id="74" name="object 96"/>
          <p:cNvSpPr/>
          <p:nvPr/>
        </p:nvSpPr>
        <p:spPr>
          <a:xfrm>
            <a:off x="3740954" y="2824545"/>
            <a:ext cx="1559828" cy="832231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4103959" y="3103803"/>
                <a:ext cx="833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59" y="3103803"/>
                <a:ext cx="833818" cy="276999"/>
              </a:xfrm>
              <a:prstGeom prst="rect">
                <a:avLst/>
              </a:prstGeom>
              <a:blipFill>
                <a:blip r:embed="rId4"/>
                <a:stretch>
                  <a:fillRect l="-8759" t="-2174" r="-583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bject 96"/>
          <p:cNvSpPr/>
          <p:nvPr/>
        </p:nvSpPr>
        <p:spPr>
          <a:xfrm>
            <a:off x="3651616" y="3996449"/>
            <a:ext cx="1559828" cy="832231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4014621" y="4275707"/>
                <a:ext cx="866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21" y="4275707"/>
                <a:ext cx="866711" cy="276999"/>
              </a:xfrm>
              <a:prstGeom prst="rect">
                <a:avLst/>
              </a:prstGeom>
              <a:blipFill>
                <a:blip r:embed="rId5"/>
                <a:stretch>
                  <a:fillRect l="-8451" t="-2174" r="-493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4447976" y="1182017"/>
                <a:ext cx="530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76" y="1182017"/>
                <a:ext cx="530786" cy="276999"/>
              </a:xfrm>
              <a:prstGeom prst="rect">
                <a:avLst/>
              </a:prstGeom>
              <a:blipFill>
                <a:blip r:embed="rId6"/>
                <a:stretch>
                  <a:fillRect l="-10345" t="-4444" r="-229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bject 18"/>
          <p:cNvSpPr/>
          <p:nvPr/>
        </p:nvSpPr>
        <p:spPr>
          <a:xfrm>
            <a:off x="5671799" y="1237072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8"/>
          <p:cNvSpPr/>
          <p:nvPr/>
        </p:nvSpPr>
        <p:spPr>
          <a:xfrm>
            <a:off x="5671799" y="1620543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8"/>
          <p:cNvSpPr/>
          <p:nvPr/>
        </p:nvSpPr>
        <p:spPr>
          <a:xfrm>
            <a:off x="5671799" y="2145477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1"/>
          <p:cNvSpPr txBox="1"/>
          <p:nvPr/>
        </p:nvSpPr>
        <p:spPr>
          <a:xfrm>
            <a:off x="6134982" y="1842203"/>
            <a:ext cx="442595" cy="2933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sp>
        <p:nvSpPr>
          <p:cNvPr id="82" name="object 38"/>
          <p:cNvSpPr/>
          <p:nvPr/>
        </p:nvSpPr>
        <p:spPr>
          <a:xfrm rot="1788155">
            <a:off x="7054288" y="1355587"/>
            <a:ext cx="750590" cy="195926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6"/>
          <p:cNvSpPr/>
          <p:nvPr/>
        </p:nvSpPr>
        <p:spPr>
          <a:xfrm rot="20776195">
            <a:off x="7065281" y="2059619"/>
            <a:ext cx="773061" cy="196882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8"/>
          <p:cNvSpPr/>
          <p:nvPr/>
        </p:nvSpPr>
        <p:spPr>
          <a:xfrm rot="491453">
            <a:off x="7066004" y="1668902"/>
            <a:ext cx="774245" cy="201612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6121992" y="1203256"/>
                <a:ext cx="351250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92" y="1203256"/>
                <a:ext cx="351250" cy="268984"/>
              </a:xfrm>
              <a:prstGeom prst="rect">
                <a:avLst/>
              </a:prstGeom>
              <a:blipFill>
                <a:blip r:embed="rId7"/>
                <a:stretch>
                  <a:fillRect l="-10345" t="-2222" r="-862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6140237" y="1585572"/>
                <a:ext cx="351250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237" y="1585572"/>
                <a:ext cx="351250" cy="278794"/>
              </a:xfrm>
              <a:prstGeom prst="rect">
                <a:avLst/>
              </a:prstGeom>
              <a:blipFill>
                <a:blip r:embed="rId8"/>
                <a:stretch>
                  <a:fillRect l="-10345" t="-2174" r="-862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6147404" y="2117949"/>
                <a:ext cx="351250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04" y="2117949"/>
                <a:ext cx="351250" cy="278794"/>
              </a:xfrm>
              <a:prstGeom prst="rect">
                <a:avLst/>
              </a:prstGeom>
              <a:blipFill>
                <a:blip r:embed="rId9"/>
                <a:stretch>
                  <a:fillRect l="-10345" t="-2174" r="-862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9192178" y="1579302"/>
                <a:ext cx="63671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78" y="1579302"/>
                <a:ext cx="636713" cy="38081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9214051" y="3172085"/>
                <a:ext cx="63671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051" y="3172085"/>
                <a:ext cx="636713" cy="380810"/>
              </a:xfrm>
              <a:prstGeom prst="rect">
                <a:avLst/>
              </a:prstGeom>
              <a:blipFill>
                <a:blip r:embed="rId11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9221025" y="4667850"/>
                <a:ext cx="66005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025" y="4667850"/>
                <a:ext cx="660052" cy="38081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/>
          <p:cNvGrpSpPr/>
          <p:nvPr/>
        </p:nvGrpSpPr>
        <p:grpSpPr>
          <a:xfrm>
            <a:off x="7855743" y="3082689"/>
            <a:ext cx="567690" cy="562610"/>
            <a:chOff x="5875695" y="5535208"/>
            <a:chExt cx="567690" cy="562610"/>
          </a:xfrm>
        </p:grpSpPr>
        <p:sp>
          <p:nvSpPr>
            <p:cNvPr id="93" name="object 22"/>
            <p:cNvSpPr/>
            <p:nvPr/>
          </p:nvSpPr>
          <p:spPr>
            <a:xfrm>
              <a:off x="5875695" y="5535208"/>
              <a:ext cx="567690" cy="562610"/>
            </a:xfrm>
            <a:custGeom>
              <a:avLst/>
              <a:gdLst/>
              <a:ahLst/>
              <a:cxnLst/>
              <a:rect l="l" t="t" r="r" b="b"/>
              <a:pathLst>
                <a:path w="567690" h="562610">
                  <a:moveTo>
                    <a:pt x="283796" y="0"/>
                  </a:moveTo>
                  <a:lnTo>
                    <a:pt x="237763" y="3680"/>
                  </a:lnTo>
                  <a:lnTo>
                    <a:pt x="194094" y="14337"/>
                  </a:lnTo>
                  <a:lnTo>
                    <a:pt x="153375" y="31389"/>
                  </a:lnTo>
                  <a:lnTo>
                    <a:pt x="116189" y="54260"/>
                  </a:lnTo>
                  <a:lnTo>
                    <a:pt x="83121" y="82369"/>
                  </a:lnTo>
                  <a:lnTo>
                    <a:pt x="54756" y="115137"/>
                  </a:lnTo>
                  <a:lnTo>
                    <a:pt x="31676" y="151986"/>
                  </a:lnTo>
                  <a:lnTo>
                    <a:pt x="14468" y="192336"/>
                  </a:lnTo>
                  <a:lnTo>
                    <a:pt x="3714" y="235608"/>
                  </a:lnTo>
                  <a:lnTo>
                    <a:pt x="0" y="281224"/>
                  </a:lnTo>
                  <a:lnTo>
                    <a:pt x="3714" y="326841"/>
                  </a:lnTo>
                  <a:lnTo>
                    <a:pt x="14468" y="370113"/>
                  </a:lnTo>
                  <a:lnTo>
                    <a:pt x="31676" y="410463"/>
                  </a:lnTo>
                  <a:lnTo>
                    <a:pt x="54756" y="447312"/>
                  </a:lnTo>
                  <a:lnTo>
                    <a:pt x="83121" y="480080"/>
                  </a:lnTo>
                  <a:lnTo>
                    <a:pt x="116189" y="508189"/>
                  </a:lnTo>
                  <a:lnTo>
                    <a:pt x="153375" y="531060"/>
                  </a:lnTo>
                  <a:lnTo>
                    <a:pt x="194094" y="548112"/>
                  </a:lnTo>
                  <a:lnTo>
                    <a:pt x="237763" y="558769"/>
                  </a:lnTo>
                  <a:lnTo>
                    <a:pt x="283796" y="562449"/>
                  </a:lnTo>
                  <a:lnTo>
                    <a:pt x="329829" y="558769"/>
                  </a:lnTo>
                  <a:lnTo>
                    <a:pt x="373498" y="548112"/>
                  </a:lnTo>
                  <a:lnTo>
                    <a:pt x="414217" y="531060"/>
                  </a:lnTo>
                  <a:lnTo>
                    <a:pt x="451403" y="508189"/>
                  </a:lnTo>
                  <a:lnTo>
                    <a:pt x="484471" y="480080"/>
                  </a:lnTo>
                  <a:lnTo>
                    <a:pt x="512836" y="447312"/>
                  </a:lnTo>
                  <a:lnTo>
                    <a:pt x="535916" y="410463"/>
                  </a:lnTo>
                  <a:lnTo>
                    <a:pt x="553125" y="370113"/>
                  </a:lnTo>
                  <a:lnTo>
                    <a:pt x="563879" y="326841"/>
                  </a:lnTo>
                  <a:lnTo>
                    <a:pt x="567593" y="281224"/>
                  </a:lnTo>
                  <a:lnTo>
                    <a:pt x="563879" y="235608"/>
                  </a:lnTo>
                  <a:lnTo>
                    <a:pt x="553125" y="192336"/>
                  </a:lnTo>
                  <a:lnTo>
                    <a:pt x="535916" y="151986"/>
                  </a:lnTo>
                  <a:lnTo>
                    <a:pt x="512836" y="115137"/>
                  </a:lnTo>
                  <a:lnTo>
                    <a:pt x="484471" y="82369"/>
                  </a:lnTo>
                  <a:lnTo>
                    <a:pt x="451403" y="54260"/>
                  </a:lnTo>
                  <a:lnTo>
                    <a:pt x="414217" y="31389"/>
                  </a:lnTo>
                  <a:lnTo>
                    <a:pt x="373498" y="14337"/>
                  </a:lnTo>
                  <a:lnTo>
                    <a:pt x="329829" y="3680"/>
                  </a:lnTo>
                  <a:lnTo>
                    <a:pt x="28379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7"/>
            <p:cNvSpPr txBox="1"/>
            <p:nvPr/>
          </p:nvSpPr>
          <p:spPr>
            <a:xfrm>
              <a:off x="6048732" y="5601069"/>
              <a:ext cx="221615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115">
                <a:lnSpc>
                  <a:spcPct val="100000"/>
                </a:lnSpc>
                <a:spcBef>
                  <a:spcPts val="2350"/>
                </a:spcBef>
              </a:pPr>
              <a:r>
                <a:rPr sz="2800" dirty="0" smtClean="0">
                  <a:solidFill>
                    <a:srgbClr val="FFFFFF"/>
                  </a:solidFill>
                  <a:latin typeface="Calibri"/>
                  <a:cs typeface="Calibri"/>
                </a:rPr>
                <a:t>+</a:t>
              </a:r>
              <a:endParaRPr sz="2800" dirty="0">
                <a:latin typeface="Calibri"/>
                <a:cs typeface="Calibri"/>
              </a:endParaRPr>
            </a:p>
          </p:txBody>
        </p:sp>
      </p:grpSp>
      <p:sp>
        <p:nvSpPr>
          <p:cNvPr id="95" name="object 18"/>
          <p:cNvSpPr/>
          <p:nvPr/>
        </p:nvSpPr>
        <p:spPr>
          <a:xfrm>
            <a:off x="5625653" y="2831358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8"/>
          <p:cNvSpPr/>
          <p:nvPr/>
        </p:nvSpPr>
        <p:spPr>
          <a:xfrm>
            <a:off x="5625653" y="3214829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8"/>
          <p:cNvSpPr/>
          <p:nvPr/>
        </p:nvSpPr>
        <p:spPr>
          <a:xfrm>
            <a:off x="5625653" y="3739763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/>
          <p:cNvSpPr txBox="1"/>
          <p:nvPr/>
        </p:nvSpPr>
        <p:spPr>
          <a:xfrm>
            <a:off x="6088836" y="3436489"/>
            <a:ext cx="442595" cy="2933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sp>
        <p:nvSpPr>
          <p:cNvPr id="99" name="object 38"/>
          <p:cNvSpPr/>
          <p:nvPr/>
        </p:nvSpPr>
        <p:spPr>
          <a:xfrm rot="1788155">
            <a:off x="7008142" y="2949873"/>
            <a:ext cx="750590" cy="195926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/>
          <p:cNvSpPr/>
          <p:nvPr/>
        </p:nvSpPr>
        <p:spPr>
          <a:xfrm rot="20776195">
            <a:off x="7019135" y="3653905"/>
            <a:ext cx="773061" cy="196882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8"/>
          <p:cNvSpPr/>
          <p:nvPr/>
        </p:nvSpPr>
        <p:spPr>
          <a:xfrm rot="491453">
            <a:off x="7019858" y="3263188"/>
            <a:ext cx="774245" cy="201612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6075846" y="2797542"/>
                <a:ext cx="351250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46" y="2797542"/>
                <a:ext cx="351250" cy="268984"/>
              </a:xfrm>
              <a:prstGeom prst="rect">
                <a:avLst/>
              </a:prstGeom>
              <a:blipFill>
                <a:blip r:embed="rId13"/>
                <a:stretch>
                  <a:fillRect l="-12281" t="-4545" r="-8772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6094091" y="3179858"/>
                <a:ext cx="351250" cy="269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91" y="3179858"/>
                <a:ext cx="351250" cy="269241"/>
              </a:xfrm>
              <a:prstGeom prst="rect">
                <a:avLst/>
              </a:prstGeom>
              <a:blipFill>
                <a:blip r:embed="rId14"/>
                <a:stretch>
                  <a:fillRect l="-12281" t="-4545" r="-8772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6101258" y="3712235"/>
                <a:ext cx="351250" cy="269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58" y="3712235"/>
                <a:ext cx="351250" cy="269304"/>
              </a:xfrm>
              <a:prstGeom prst="rect">
                <a:avLst/>
              </a:prstGeom>
              <a:blipFill>
                <a:blip r:embed="rId15"/>
                <a:stretch>
                  <a:fillRect l="-12281" t="-4545" r="-8772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>
            <a:off x="7855743" y="4583705"/>
            <a:ext cx="567690" cy="562610"/>
            <a:chOff x="5875695" y="5535208"/>
            <a:chExt cx="567690" cy="562610"/>
          </a:xfrm>
        </p:grpSpPr>
        <p:sp>
          <p:nvSpPr>
            <p:cNvPr id="106" name="object 22"/>
            <p:cNvSpPr/>
            <p:nvPr/>
          </p:nvSpPr>
          <p:spPr>
            <a:xfrm>
              <a:off x="5875695" y="5535208"/>
              <a:ext cx="567690" cy="562610"/>
            </a:xfrm>
            <a:custGeom>
              <a:avLst/>
              <a:gdLst/>
              <a:ahLst/>
              <a:cxnLst/>
              <a:rect l="l" t="t" r="r" b="b"/>
              <a:pathLst>
                <a:path w="567690" h="562610">
                  <a:moveTo>
                    <a:pt x="283796" y="0"/>
                  </a:moveTo>
                  <a:lnTo>
                    <a:pt x="237763" y="3680"/>
                  </a:lnTo>
                  <a:lnTo>
                    <a:pt x="194094" y="14337"/>
                  </a:lnTo>
                  <a:lnTo>
                    <a:pt x="153375" y="31389"/>
                  </a:lnTo>
                  <a:lnTo>
                    <a:pt x="116189" y="54260"/>
                  </a:lnTo>
                  <a:lnTo>
                    <a:pt x="83121" y="82369"/>
                  </a:lnTo>
                  <a:lnTo>
                    <a:pt x="54756" y="115137"/>
                  </a:lnTo>
                  <a:lnTo>
                    <a:pt x="31676" y="151986"/>
                  </a:lnTo>
                  <a:lnTo>
                    <a:pt x="14468" y="192336"/>
                  </a:lnTo>
                  <a:lnTo>
                    <a:pt x="3714" y="235608"/>
                  </a:lnTo>
                  <a:lnTo>
                    <a:pt x="0" y="281224"/>
                  </a:lnTo>
                  <a:lnTo>
                    <a:pt x="3714" y="326841"/>
                  </a:lnTo>
                  <a:lnTo>
                    <a:pt x="14468" y="370113"/>
                  </a:lnTo>
                  <a:lnTo>
                    <a:pt x="31676" y="410463"/>
                  </a:lnTo>
                  <a:lnTo>
                    <a:pt x="54756" y="447312"/>
                  </a:lnTo>
                  <a:lnTo>
                    <a:pt x="83121" y="480080"/>
                  </a:lnTo>
                  <a:lnTo>
                    <a:pt x="116189" y="508189"/>
                  </a:lnTo>
                  <a:lnTo>
                    <a:pt x="153375" y="531060"/>
                  </a:lnTo>
                  <a:lnTo>
                    <a:pt x="194094" y="548112"/>
                  </a:lnTo>
                  <a:lnTo>
                    <a:pt x="237763" y="558769"/>
                  </a:lnTo>
                  <a:lnTo>
                    <a:pt x="283796" y="562449"/>
                  </a:lnTo>
                  <a:lnTo>
                    <a:pt x="329829" y="558769"/>
                  </a:lnTo>
                  <a:lnTo>
                    <a:pt x="373498" y="548112"/>
                  </a:lnTo>
                  <a:lnTo>
                    <a:pt x="414217" y="531060"/>
                  </a:lnTo>
                  <a:lnTo>
                    <a:pt x="451403" y="508189"/>
                  </a:lnTo>
                  <a:lnTo>
                    <a:pt x="484471" y="480080"/>
                  </a:lnTo>
                  <a:lnTo>
                    <a:pt x="512836" y="447312"/>
                  </a:lnTo>
                  <a:lnTo>
                    <a:pt x="535916" y="410463"/>
                  </a:lnTo>
                  <a:lnTo>
                    <a:pt x="553125" y="370113"/>
                  </a:lnTo>
                  <a:lnTo>
                    <a:pt x="563879" y="326841"/>
                  </a:lnTo>
                  <a:lnTo>
                    <a:pt x="567593" y="281224"/>
                  </a:lnTo>
                  <a:lnTo>
                    <a:pt x="563879" y="235608"/>
                  </a:lnTo>
                  <a:lnTo>
                    <a:pt x="553125" y="192336"/>
                  </a:lnTo>
                  <a:lnTo>
                    <a:pt x="535916" y="151986"/>
                  </a:lnTo>
                  <a:lnTo>
                    <a:pt x="512836" y="115137"/>
                  </a:lnTo>
                  <a:lnTo>
                    <a:pt x="484471" y="82369"/>
                  </a:lnTo>
                  <a:lnTo>
                    <a:pt x="451403" y="54260"/>
                  </a:lnTo>
                  <a:lnTo>
                    <a:pt x="414217" y="31389"/>
                  </a:lnTo>
                  <a:lnTo>
                    <a:pt x="373498" y="14337"/>
                  </a:lnTo>
                  <a:lnTo>
                    <a:pt x="329829" y="3680"/>
                  </a:lnTo>
                  <a:lnTo>
                    <a:pt x="28379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7"/>
            <p:cNvSpPr txBox="1"/>
            <p:nvPr/>
          </p:nvSpPr>
          <p:spPr>
            <a:xfrm>
              <a:off x="6048732" y="5601069"/>
              <a:ext cx="221615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115">
                <a:lnSpc>
                  <a:spcPct val="100000"/>
                </a:lnSpc>
                <a:spcBef>
                  <a:spcPts val="2350"/>
                </a:spcBef>
              </a:pPr>
              <a:r>
                <a:rPr sz="2800" dirty="0" smtClean="0">
                  <a:solidFill>
                    <a:srgbClr val="FFFFFF"/>
                  </a:solidFill>
                  <a:latin typeface="Calibri"/>
                  <a:cs typeface="Calibri"/>
                </a:rPr>
                <a:t>+</a:t>
              </a:r>
              <a:endParaRPr sz="2800" dirty="0">
                <a:latin typeface="Calibri"/>
                <a:cs typeface="Calibri"/>
              </a:endParaRPr>
            </a:p>
          </p:txBody>
        </p:sp>
      </p:grpSp>
      <p:sp>
        <p:nvSpPr>
          <p:cNvPr id="108" name="object 18"/>
          <p:cNvSpPr/>
          <p:nvPr/>
        </p:nvSpPr>
        <p:spPr>
          <a:xfrm>
            <a:off x="5625653" y="4332374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8"/>
          <p:cNvSpPr/>
          <p:nvPr/>
        </p:nvSpPr>
        <p:spPr>
          <a:xfrm>
            <a:off x="5625653" y="4715845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8"/>
          <p:cNvSpPr/>
          <p:nvPr/>
        </p:nvSpPr>
        <p:spPr>
          <a:xfrm>
            <a:off x="5625653" y="5240779"/>
            <a:ext cx="1216424" cy="221944"/>
          </a:xfrm>
          <a:custGeom>
            <a:avLst/>
            <a:gdLst/>
            <a:ahLst/>
            <a:cxnLst/>
            <a:rect l="l" t="t" r="r" b="b"/>
            <a:pathLst>
              <a:path w="1689100" h="356869">
                <a:moveTo>
                  <a:pt x="0" y="0"/>
                </a:moveTo>
                <a:lnTo>
                  <a:pt x="1688484" y="0"/>
                </a:lnTo>
                <a:lnTo>
                  <a:pt x="1688484" y="356859"/>
                </a:lnTo>
                <a:lnTo>
                  <a:pt x="0" y="3568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1"/>
          <p:cNvSpPr txBox="1"/>
          <p:nvPr/>
        </p:nvSpPr>
        <p:spPr>
          <a:xfrm>
            <a:off x="6088836" y="4937505"/>
            <a:ext cx="442595" cy="2933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sp>
        <p:nvSpPr>
          <p:cNvPr id="112" name="object 38"/>
          <p:cNvSpPr/>
          <p:nvPr/>
        </p:nvSpPr>
        <p:spPr>
          <a:xfrm rot="1788155">
            <a:off x="7008142" y="4450889"/>
            <a:ext cx="750590" cy="195926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6"/>
          <p:cNvSpPr/>
          <p:nvPr/>
        </p:nvSpPr>
        <p:spPr>
          <a:xfrm rot="20776195">
            <a:off x="7019135" y="5154921"/>
            <a:ext cx="773061" cy="196882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8"/>
          <p:cNvSpPr/>
          <p:nvPr/>
        </p:nvSpPr>
        <p:spPr>
          <a:xfrm rot="491453">
            <a:off x="7019858" y="4764204"/>
            <a:ext cx="774245" cy="201612"/>
          </a:xfrm>
          <a:custGeom>
            <a:avLst/>
            <a:gdLst/>
            <a:ahLst/>
            <a:cxnLst/>
            <a:rect l="l" t="t" r="r" b="b"/>
            <a:pathLst>
              <a:path w="1028064" h="248285">
                <a:moveTo>
                  <a:pt x="853645" y="56444"/>
                </a:moveTo>
                <a:lnTo>
                  <a:pt x="0" y="191816"/>
                </a:lnTo>
                <a:lnTo>
                  <a:pt x="8950" y="248262"/>
                </a:lnTo>
                <a:lnTo>
                  <a:pt x="862596" y="112889"/>
                </a:lnTo>
                <a:lnTo>
                  <a:pt x="853645" y="56444"/>
                </a:lnTo>
                <a:close/>
              </a:path>
              <a:path w="1028064" h="248285">
                <a:moveTo>
                  <a:pt x="1008975" y="51968"/>
                </a:moveTo>
                <a:lnTo>
                  <a:pt x="881868" y="51968"/>
                </a:lnTo>
                <a:lnTo>
                  <a:pt x="890819" y="108413"/>
                </a:lnTo>
                <a:lnTo>
                  <a:pt x="862596" y="112889"/>
                </a:lnTo>
                <a:lnTo>
                  <a:pt x="871547" y="169334"/>
                </a:lnTo>
                <a:lnTo>
                  <a:pt x="1027455" y="57814"/>
                </a:lnTo>
                <a:lnTo>
                  <a:pt x="1008975" y="51968"/>
                </a:lnTo>
                <a:close/>
              </a:path>
              <a:path w="1028064" h="248285">
                <a:moveTo>
                  <a:pt x="881868" y="51968"/>
                </a:moveTo>
                <a:lnTo>
                  <a:pt x="853645" y="56444"/>
                </a:lnTo>
                <a:lnTo>
                  <a:pt x="862596" y="112889"/>
                </a:lnTo>
                <a:lnTo>
                  <a:pt x="890819" y="108413"/>
                </a:lnTo>
                <a:lnTo>
                  <a:pt x="881868" y="51968"/>
                </a:lnTo>
                <a:close/>
              </a:path>
              <a:path w="1028064" h="248285">
                <a:moveTo>
                  <a:pt x="844694" y="0"/>
                </a:moveTo>
                <a:lnTo>
                  <a:pt x="853645" y="56444"/>
                </a:lnTo>
                <a:lnTo>
                  <a:pt x="881868" y="51968"/>
                </a:lnTo>
                <a:lnTo>
                  <a:pt x="1008975" y="51968"/>
                </a:lnTo>
                <a:lnTo>
                  <a:pt x="84469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6075846" y="4298558"/>
                <a:ext cx="370486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46" y="4298558"/>
                <a:ext cx="370486" cy="268984"/>
              </a:xfrm>
              <a:prstGeom prst="rect">
                <a:avLst/>
              </a:prstGeom>
              <a:blipFill>
                <a:blip r:embed="rId16"/>
                <a:stretch>
                  <a:fillRect l="-11667" t="-2273" r="-833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6094091" y="4680874"/>
                <a:ext cx="370486" cy="269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91" y="4680874"/>
                <a:ext cx="370486" cy="269241"/>
              </a:xfrm>
              <a:prstGeom prst="rect">
                <a:avLst/>
              </a:prstGeom>
              <a:blipFill>
                <a:blip r:embed="rId17"/>
                <a:stretch>
                  <a:fillRect l="-11667" t="-4545" r="-8333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6101258" y="5213251"/>
                <a:ext cx="370486" cy="269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58" y="5213251"/>
                <a:ext cx="370486" cy="269304"/>
              </a:xfrm>
              <a:prstGeom prst="rect">
                <a:avLst/>
              </a:prstGeom>
              <a:blipFill>
                <a:blip r:embed="rId18"/>
                <a:stretch>
                  <a:fillRect l="-11475" t="-2273" r="-655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24/34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86102"/>
            <a:ext cx="11458802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GCN(Graph Convolution Network)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[11]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2" y="611581"/>
                <a:ext cx="12088067" cy="523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ChebNet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≈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且只有一个参数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  <m:r>
                      <a:rPr lang="en-US" altLang="zh-CN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≈</m:t>
                    </m:r>
                    <m:r>
                      <a:rPr lang="en-US" altLang="zh-CN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特征值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</a:t>
                </a:r>
                <a:r>
                  <a:rPr lang="en-US" altLang="zh-CN" sz="16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梯度爆炸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消失问题，因此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16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endParaRPr lang="en-US" altLang="zh-CN" sz="1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3"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层，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所有点的特征为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|∗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𝑎𝑐𝑡𝑖𝑣𝑎𝑡𝑖𝑜𝑛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层点的输出维度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Output Layer: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表示为一个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提前算好，计算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的时间复杂度为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𝐸𝑑𝑔𝑒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，因为可认为是稀疏矩阵与两个稠密矩阵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的乘积</a:t>
                </a:r>
                <a:r>
                  <a:rPr lang="en-US" altLang="zh-CN" sz="1200" spc="-2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[11]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spc="-2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sz="1200" spc="-2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2.GCN layers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过多：趋于无穷层时，图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的每一个连通子图内的点的特征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</a:t>
                </a:r>
                <a:r>
                  <a:rPr lang="en-US" altLang="zh-CN" sz="1100" spc="-2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</a:t>
                </a:r>
                <a:r>
                  <a:rPr lang="en-US" altLang="zh-CN" sz="1100" spc="-2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12]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GCN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过少：无法将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vertex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的标签信息传播到整个图中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3.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点分类半监督问题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个数过少的解决办法：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Co-Train, Self-Train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[12]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2" y="611581"/>
                <a:ext cx="12088067" cy="5231497"/>
              </a:xfrm>
              <a:prstGeom prst="rect">
                <a:avLst/>
              </a:prstGeom>
              <a:blipFill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37" name="矩形 336"/>
          <p:cNvSpPr/>
          <p:nvPr/>
        </p:nvSpPr>
        <p:spPr>
          <a:xfrm>
            <a:off x="0" y="6438735"/>
            <a:ext cx="1204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[11]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Thomas N.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Kipf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 Max Welling. Semi-Supervised Classification with Graph Convolutional Networks[C]. ICLR 2017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[12]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Qimai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Zhichao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Han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Xiao-Ming Wu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Deeper Insights into Graph Convolutional Networks for Semi-Supervised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Learning[J]. AAAI 2018. 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631324" y="2422635"/>
            <a:ext cx="472966" cy="12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25/34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2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86102"/>
            <a:ext cx="11458802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 GCN VS Spectral-based GCN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203781" y="835334"/>
                <a:ext cx="12088067" cy="269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Spatial-based: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𝑎𝑐𝑡𝑖𝑣𝑎𝑡𝑖𝑜𝑛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𝑤𝑒𝑖𝑔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𝑲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Spectral-based: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𝑎𝑐𝑡𝑖𝑣𝑎𝑡𝑖𝑜𝑛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b="1" dirty="0" smtClean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𝑎𝑐𝑡𝑖𝑣𝑎𝑡𝑖𝑜𝑛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𝑣𝑢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1" y="835334"/>
                <a:ext cx="12088067" cy="2695610"/>
              </a:xfrm>
              <a:prstGeom prst="rect">
                <a:avLst/>
              </a:prstGeom>
              <a:blipFill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 rot="5400000">
            <a:off x="4154023" y="2272670"/>
            <a:ext cx="281536" cy="10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3779" y="2883829"/>
                <a:ext cx="9538138" cy="928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𝑣𝑢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𝑲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𝑲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9" y="2883829"/>
                <a:ext cx="9538138" cy="928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660634" y="4566745"/>
            <a:ext cx="84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Spectral-based GCN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也可以看作一种特殊的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 GCN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6029" y="1324571"/>
            <a:ext cx="3652343" cy="39387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87160" y="3151219"/>
            <a:ext cx="3652343" cy="66126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26/34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0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9" y="-72760"/>
            <a:ext cx="9851101" cy="67559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1848" y="572814"/>
            <a:ext cx="1340069" cy="352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1849" y="1434662"/>
            <a:ext cx="1340068" cy="194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1848" y="1970686"/>
            <a:ext cx="1319050" cy="194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1848" y="2522479"/>
            <a:ext cx="1340069" cy="346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1848" y="3389584"/>
            <a:ext cx="1340069" cy="189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61847" y="4130564"/>
            <a:ext cx="1340069" cy="157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1847" y="4997668"/>
            <a:ext cx="1340069" cy="189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1847" y="6237891"/>
            <a:ext cx="1340069" cy="189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00281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[13]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Ziwei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Zhang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Peng Cui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Wenwu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Zhu. Deep Learning on Graphs: A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Survey. 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2018. </a:t>
            </a:r>
          </a:p>
        </p:txBody>
      </p:sp>
      <p:sp>
        <p:nvSpPr>
          <p:cNvPr id="17" name="矩形 16"/>
          <p:cNvSpPr/>
          <p:nvPr/>
        </p:nvSpPr>
        <p:spPr>
          <a:xfrm>
            <a:off x="861846" y="4624550"/>
            <a:ext cx="1340069" cy="189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27/34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1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702"/>
            <a:ext cx="237195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793" y="1469625"/>
            <a:ext cx="10451244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Introduction</a:t>
            </a: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Roadmap</a:t>
            </a: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Spatial-based G</a:t>
            </a:r>
            <a:r>
              <a:rPr lang="en-US"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Spectral-based</a:t>
            </a:r>
            <a:r>
              <a:rPr sz="2800" spc="6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lang="en-US" sz="2800" spc="-5" dirty="0" smtClean="0">
              <a:solidFill>
                <a:srgbClr val="D0CE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</a:t>
            </a:r>
            <a:r>
              <a:rPr lang="en-US" altLang="zh-CN"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ore Problems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28/34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799" y="152886"/>
            <a:ext cx="94543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ore Problems:</a:t>
            </a:r>
            <a:endParaRPr sz="3600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32385" y="819200"/>
                <a:ext cx="12217422" cy="324178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69900" indent="-457200">
                  <a:lnSpc>
                    <a:spcPct val="110000"/>
                  </a:lnSpc>
                  <a:buFont typeface="Wingdings" panose="05000000000000000000" pitchFamily="2" charset="2"/>
                  <a:buChar char="u"/>
                  <a:tabLst>
                    <a:tab pos="469265" algn="l"/>
                  </a:tabLst>
                </a:pPr>
                <a:r>
                  <a:rPr lang="en-US" spc="-3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Multi-graph?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——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G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=(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𝑉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𝐸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𝑅</m:t>
                    </m:r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is a directed graph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𝑅</m:t>
                    </m:r>
                  </m:oMath>
                </a14:m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is a relation type,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𝐸</m:t>
                    </m:r>
                  </m:oMath>
                </a14:m>
                <a:endPara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7556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  <a:tabLst>
                    <a:tab pos="469265" algn="l"/>
                  </a:tabLst>
                </a:pPr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R-GCN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[14]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𝐾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𝑲</m:t>
                                    </m:r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is neighbor of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v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under relation r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i.e. accumulate feature vectors of neighboring nodes; relation-specific transformation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For regularization,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𝑑𝑖𝑎𝑔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>
                  <a:lnSpc>
                    <a:spcPct val="110000"/>
                  </a:lnSpc>
                  <a:buFont typeface="Wingdings" panose="05000000000000000000" pitchFamily="2" charset="2"/>
                  <a:buChar char="u"/>
                  <a:tabLst>
                    <a:tab pos="469265" algn="l"/>
                  </a:tabLst>
                </a:pPr>
                <a:r>
                  <a:rPr lang="en-US" altLang="zh-CN" spc="-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Recommend?</a:t>
                </a:r>
              </a:p>
              <a:p>
                <a:pPr marL="7556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  <a:tabLst>
                    <a:tab pos="469265" algn="l"/>
                  </a:tabLst>
                </a:pPr>
                <a:r>
                  <a:rPr lang="en-US" altLang="zh-CN" spc="-3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PinSage</a:t>
                </a:r>
                <a:r>
                  <a:rPr lang="en-US" altLang="zh-CN" sz="11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[15]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：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Bipartite Graph(</a:t>
                </a:r>
                <a:r>
                  <a:rPr lang="en-US" altLang="zh-CN" sz="1600" spc="-3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pin+board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) &amp; only item(pin) have feature &amp; web-scale(billion nodes and edges)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model: 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与</a:t>
                </a:r>
                <a:r>
                  <a:rPr lang="en-US" altLang="zh-CN" spc="-3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GraphSage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相似，不同点：</a:t>
                </a:r>
                <a:endParaRPr lang="en-US" altLang="zh-CN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2127250" lvl="4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tabLst>
                    <a:tab pos="469265" algn="l"/>
                  </a:tabLst>
                </a:pP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convolution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时增加了非线性变换</a:t>
                </a:r>
                <a:endParaRPr lang="en-US" altLang="zh-CN" sz="1600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2127250" lvl="4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tabLst>
                    <a:tab pos="469265" algn="l"/>
                  </a:tabLst>
                </a:pP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neighbor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构造不同：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random walk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后选择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count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前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T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多的点作为邻居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(board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无特征，邻居只考虑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pin), 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将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count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作为</a:t>
                </a:r>
                <a:endParaRPr lang="en-US" altLang="zh-CN" sz="1600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1841500" lvl="4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                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权重在卷积时进行邻居的加权平均</a:t>
                </a:r>
                <a:endParaRPr lang="en-US" altLang="zh-CN" sz="1600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" y="819200"/>
                <a:ext cx="12217422" cy="3241785"/>
              </a:xfrm>
              <a:prstGeom prst="rect">
                <a:avLst/>
              </a:prstGeom>
              <a:blipFill>
                <a:blip r:embed="rId2"/>
                <a:stretch>
                  <a:fillRect l="-948" t="-1880" b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0" y="6088559"/>
            <a:ext cx="12328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[14] 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Michael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Schlichtkrull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Thomas N. Kipf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 Bloem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Rianne van den Berg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Ivan Titov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 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Welling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Modeling Relational Data with Graph Convolutional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Networks[C]. ESWC 2018.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[15] Ying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Rex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He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Ruining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Chen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Kaifeng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Eksombatchai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Pong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Hamilton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William L.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Leskovec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Jure. Graph Convolutional Neural Networks for Web-Scale Recommender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Systems[C]. KDD 2018.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7517" y="4183418"/>
            <a:ext cx="108519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0" lvl="1" indent="-28575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69265" algn="l"/>
              </a:tabLst>
            </a:pP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Negative Sampling: random negative samples(</a:t>
            </a:r>
            <a:r>
              <a:rPr lang="zh-CN" altLang="en-US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训练时每一轮重新随机选取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 +“</a:t>
            </a:r>
            <a:r>
              <a:rPr lang="en-US" altLang="zh-CN" sz="1600" spc="-3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hard”negative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samples(</a:t>
            </a:r>
            <a:r>
              <a:rPr lang="zh-CN" altLang="en-US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根</a:t>
            </a:r>
            <a:endParaRPr lang="en-US" altLang="zh-CN" sz="1600" spc="-3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lvl="1">
              <a:lnSpc>
                <a:spcPct val="110000"/>
              </a:lnSpc>
              <a:tabLst>
                <a:tab pos="469265" algn="l"/>
              </a:tabLst>
            </a:pP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                                 </a:t>
            </a:r>
            <a:r>
              <a:rPr lang="zh-CN" altLang="en-US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据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Personalized PageRank</a:t>
            </a:r>
            <a:r>
              <a:rPr lang="en-US" altLang="zh-CN" sz="11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[13]</a:t>
            </a:r>
            <a:r>
              <a:rPr lang="zh-CN" altLang="en-US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排序，</a:t>
            </a:r>
            <a:r>
              <a:rPr lang="zh-CN" altLang="en-US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训练时每一轮重新随机选取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</a:p>
          <a:p>
            <a:pPr marL="755650" lvl="1" indent="-28575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69265" algn="l"/>
              </a:tabLst>
            </a:pP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Curriculum Training</a:t>
            </a:r>
            <a:r>
              <a:rPr lang="zh-CN" altLang="en-US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：训练每一轮逐渐增加</a:t>
            </a:r>
            <a:r>
              <a:rPr lang="zh-CN" altLang="en-US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“</a:t>
            </a:r>
            <a:r>
              <a:rPr lang="en-US" altLang="zh-CN" sz="1600" spc="-3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hard”negative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samples</a:t>
            </a:r>
            <a:r>
              <a:rPr lang="zh-CN" altLang="en-US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个数</a:t>
            </a:r>
            <a:endParaRPr lang="en-US" altLang="zh-CN" sz="1600" spc="-3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755650" lvl="1" indent="-28575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69265" algn="l"/>
              </a:tabLst>
            </a:pP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Multi-GPU </a:t>
            </a: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for </a:t>
            </a:r>
            <a:r>
              <a:rPr lang="en-US" altLang="zh-CN" sz="16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minibatches</a:t>
            </a: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</a:p>
          <a:p>
            <a:pPr marL="755650" lvl="1" indent="-28575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69265" algn="l"/>
              </a:tabLst>
            </a:pP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Producer-consumer </a:t>
            </a:r>
            <a:r>
              <a:rPr lang="en-US" altLang="zh-CN" sz="16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minibatch</a:t>
            </a: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construction-&gt;improve GPU </a:t>
            </a: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utilization</a:t>
            </a:r>
            <a:endParaRPr lang="en-US" altLang="zh-CN" sz="1600" spc="-3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77686" y="3862469"/>
            <a:ext cx="27832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41500" lvl="4">
              <a:lnSpc>
                <a:spcPct val="110000"/>
              </a:lnSpc>
              <a:tabLst>
                <a:tab pos="469265" algn="l"/>
              </a:tabLst>
            </a:pPr>
            <a:r>
              <a:rPr lang="en-US" altLang="zh-CN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Train</a:t>
            </a:r>
            <a:r>
              <a:rPr lang="zh-CN" altLang="en-US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endParaRPr lang="en-US" altLang="zh-CN" spc="-3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7517" y="5792906"/>
            <a:ext cx="9238593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0" lvl="1" indent="-28575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69265" algn="l"/>
              </a:tabLst>
            </a:pPr>
            <a:r>
              <a:rPr lang="en-US" altLang="zh-CN" sz="1600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Map-Reduce-</a:t>
            </a: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&gt;</a:t>
            </a:r>
            <a:r>
              <a:rPr lang="zh-CN" altLang="en-US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训练完模型后得到</a:t>
            </a: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node</a:t>
            </a:r>
            <a:r>
              <a:rPr lang="zh-CN" altLang="en-US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</a:t>
            </a:r>
            <a:r>
              <a:rPr lang="en-US" altLang="zh-CN" sz="16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embedding</a:t>
            </a:r>
          </a:p>
        </p:txBody>
      </p:sp>
      <p:sp>
        <p:nvSpPr>
          <p:cNvPr id="8" name="矩形 7"/>
          <p:cNvSpPr/>
          <p:nvPr/>
        </p:nvSpPr>
        <p:spPr>
          <a:xfrm>
            <a:off x="-177686" y="5527586"/>
            <a:ext cx="3386248" cy="375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41500" lvl="4">
              <a:lnSpc>
                <a:spcPct val="110000"/>
              </a:lnSpc>
              <a:tabLst>
                <a:tab pos="469265" algn="l"/>
              </a:tabLst>
            </a:pPr>
            <a:r>
              <a:rPr lang="en-US" altLang="zh-CN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Inference</a:t>
            </a:r>
            <a:r>
              <a:rPr lang="zh-CN" altLang="en-US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endParaRPr lang="en-US" altLang="zh-CN" spc="-3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29/34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6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282" y="362607"/>
            <a:ext cx="1140372" cy="4466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7778" y="362605"/>
            <a:ext cx="756744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9061" y="362606"/>
            <a:ext cx="1114097" cy="4466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2703" y="284926"/>
            <a:ext cx="2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6037" y="941266"/>
            <a:ext cx="4149121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结构的数据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PATCHY-SAN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06" y="4193200"/>
            <a:ext cx="2643032" cy="25355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192" y="4193200"/>
            <a:ext cx="4309048" cy="247035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632085" y="3380670"/>
            <a:ext cx="286774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 startAt="3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图信号处理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Spectral-based GCN</a:t>
            </a:r>
          </a:p>
        </p:txBody>
      </p:sp>
      <p:sp>
        <p:nvSpPr>
          <p:cNvPr id="15" name="矩形 14"/>
          <p:cNvSpPr/>
          <p:nvPr/>
        </p:nvSpPr>
        <p:spPr>
          <a:xfrm>
            <a:off x="1203433" y="3476857"/>
            <a:ext cx="2848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邻居信息？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 GCN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071" y="1808529"/>
            <a:ext cx="7441220" cy="1262063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10800000">
            <a:off x="4506753" y="4947011"/>
            <a:ext cx="2259724" cy="147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3/34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3059" y="4465428"/>
            <a:ext cx="18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两种角度？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46406" y="5206407"/>
            <a:ext cx="29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Spectral-based GCN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是特殊的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 GCN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5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799" y="152886"/>
            <a:ext cx="94543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ore Problems:</a:t>
            </a:r>
            <a:endParaRPr sz="3600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7803" y="3121330"/>
                <a:ext cx="12217422" cy="241841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69900" indent="-457200">
                  <a:lnSpc>
                    <a:spcPct val="110000"/>
                  </a:lnSpc>
                  <a:buFont typeface="Wingdings" panose="05000000000000000000" pitchFamily="2" charset="2"/>
                  <a:buChar char="u"/>
                  <a:tabLst>
                    <a:tab pos="469265" algn="l"/>
                  </a:tabLst>
                </a:pPr>
                <a:r>
                  <a:rPr lang="en-US" spc="-3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NLP?</a:t>
                </a:r>
                <a:endParaRPr lang="en-US" spc="-3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7556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  <a:tabLst>
                    <a:tab pos="469265" algn="l"/>
                  </a:tabLst>
                </a:pPr>
                <a:r>
                  <a:rPr 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Text </a:t>
                </a:r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GCN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[17]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:Nodes(words&amp; documents), Edges(word-word&amp; word-document), Adjacent Matrix A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eqArr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𝑃𝑀𝐼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𝑎𝑟𝑒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𝑤𝑜𝑟𝑑𝑠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,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𝑃𝑀𝐼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&gt;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𝑇𝐹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𝐼𝐷𝐹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dirty="0" smtClean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                                    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output:</a:t>
                </a:r>
                <a:r>
                  <a:rPr lang="en-US" altLang="zh-CN" dirty="0" smtClean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𝑅𝑒𝐿𝑈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与</a:t>
                </a: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[10]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一样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   Dataset: #documents &lt;18847, #words &lt;42758</a:t>
                </a: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3" y="3121330"/>
                <a:ext cx="12217422" cy="2418419"/>
              </a:xfrm>
              <a:prstGeom prst="rect">
                <a:avLst/>
              </a:prstGeom>
              <a:blipFill>
                <a:blip r:embed="rId2"/>
                <a:stretch>
                  <a:fillRect l="-998" t="-3023" b="-3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0" y="6427113"/>
            <a:ext cx="123286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[16] Wang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Xiang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He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Xiangnan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Wang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Meng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Feng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Fuli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Chua Tat-Seng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Neural Graph Collaborative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Filtering[C].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SIGIR 2019.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[17]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Liang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Yao&amp;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Chengsheng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Mao&amp;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Yuan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Luo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Graph Convolutional Networks for Text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Classification[J]. AAAI 2019.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819353"/>
                <a:ext cx="12273028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556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  <a:tabLst>
                    <a:tab pos="469265" algn="l"/>
                  </a:tabLst>
                </a:pP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NGCF</a:t>
                </a:r>
                <a:r>
                  <a:rPr lang="en-US" altLang="zh-CN" sz="11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[16]</a:t>
                </a:r>
                <a:r>
                  <a:rPr lang="zh-CN" altLang="en-US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：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Bipartite Graph(</a:t>
                </a:r>
                <a:r>
                  <a:rPr lang="en-US" altLang="zh-CN" spc="-3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user+item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),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初始输入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</m:sub>
                      <m:sup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(</m:t>
                        </m:r>
                        <m:r>
                          <a:rPr lang="en-US" altLang="zh-CN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0</m:t>
                        </m:r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)</m:t>
                        </m:r>
                      </m:sup>
                    </m:sSubSup>
                    <m:r>
                      <a:rPr lang="en-US" altLang="zh-CN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</m:sub>
                      <m:sup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(</m:t>
                        </m:r>
                        <m:r>
                          <a:rPr lang="en-US" altLang="zh-CN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0</m:t>
                        </m:r>
                        <m:r>
                          <a:rPr lang="en-US" altLang="zh-CN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均为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one-hot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经过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embedding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后的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d-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维向量（带参数）</a:t>
                </a:r>
                <a:endParaRPr lang="en-US" altLang="zh-CN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 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Propagation Layer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(aggregate </a:t>
                </a:r>
                <a:r>
                  <a:rPr lang="en-US" altLang="zh-CN" sz="1600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messages from high-order neighborhood )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: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</m:sub>
                      <m:sup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(</m:t>
                        </m:r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𝑙</m:t>
                        </m:r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)</m:t>
                        </m:r>
                      </m:sup>
                    </m:sSubSup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𝐿𝑒𝑎𝑘𝑦𝑅𝑒𝐿𝑈</m:t>
                    </m:r>
                    <m:d>
                      <m:dPr>
                        <m:ctrlP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𝑢</m:t>
                            </m:r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←</m:t>
                            </m:r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𝑢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𝑖</m:t>
                            </m:r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𝑢</m:t>
                                </m:r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←</m:t>
                                </m:r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𝑚</m:t>
                        </m:r>
                      </m:e>
                      <m:sub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←</m:t>
                        </m:r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fPr>
                      <m:num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0" i="1" spc="-3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pc="-3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600" b="0" i="1" spc="-3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0" i="1" spc="-3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pc="-3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600" b="0" i="1" spc="-3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d>
                      <m:dPr>
                        <m:ctrlP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𝑙</m:t>
                                </m:r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−</m:t>
                                </m:r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𝑙</m:t>
                                    </m:r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−</m:t>
                                    </m:r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160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⊙</m:t>
                            </m:r>
                            <m:sSubSup>
                              <m:sSubSupPr>
                                <m:ctrlP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𝑢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𝑙</m:t>
                                    </m:r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−</m:t>
                                    </m:r>
                                    <m:r>
                                      <a:rPr lang="en-US" altLang="zh-CN" sz="1600" i="1" spc="-3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libri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𝑚</m:t>
                        </m:r>
                      </m:e>
                      <m:sub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←</m:t>
                        </m:r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sSubSup>
                      <m:sSubSup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𝑙</m:t>
                            </m:r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−</m:t>
                            </m:r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600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(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对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item</a:t>
                </a:r>
                <a:r>
                  <a:rPr lang="zh-CN" altLang="en-US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同理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)</a:t>
                </a: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 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Prediction:</a:t>
                </a:r>
                <a:endParaRPr lang="en-US" altLang="zh-CN" sz="1600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</m:sub>
                      <m:sup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𝐶𝑜𝑛𝑐𝑎𝑡𝑒𝑛𝑎𝑡𝑒</m:t>
                    </m:r>
                    <m:d>
                      <m:dPr>
                        <m:ctrlP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𝑢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𝑢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pc="-3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𝐿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∗</m:t>
                        </m:r>
                      </m:sup>
                    </m:sSubSup>
                    <m:r>
                      <a:rPr lang="en-US" altLang="zh-CN" sz="1600" i="1" spc="-3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r>
                      <a:rPr lang="en-US" altLang="zh-CN" sz="1600" i="1" spc="-3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𝐶𝑜𝑛𝑐𝑎𝑡𝑒𝑛𝑎𝑡𝑒</m:t>
                    </m:r>
                    <m:d>
                      <m:d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spc="-3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libri"/>
                                  </a:rPr>
                                  <m:t>𝐿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altLang="zh-CN" sz="1600" b="0" i="1" spc="-3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𝑢</m:t>
                        </m:r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,</m:t>
                        </m:r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1600" i="1" spc="-3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libri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altLang="zh-CN" sz="1600" b="0" i="1" spc="-3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∙</m:t>
                    </m:r>
                    <m:sSubSup>
                      <m:sSubSupPr>
                        <m:ctrlP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 spc="-3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600" spc="-3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endParaRPr lang="en-US" altLang="zh-CN" sz="1600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469900" lvl="1">
                  <a:lnSpc>
                    <a:spcPct val="110000"/>
                  </a:lnSpc>
                  <a:tabLst>
                    <a:tab pos="469265" algn="l"/>
                  </a:tabLst>
                </a:pPr>
                <a:r>
                  <a:rPr lang="en-US" altLang="zh-CN" sz="1600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</a:t>
                </a:r>
                <a:r>
                  <a:rPr lang="en-US" altLang="zh-CN" sz="1600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                     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9353"/>
                <a:ext cx="12273028" cy="2800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30/34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-19279" y="6276106"/>
            <a:ext cx="12258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18]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Nakagawa, Hiromi 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Iwasawa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Yusuke &amp; Matsuo, Yutaka.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Graph-based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Knowledge Tracing: Modeling Student Proficiency Using Graph Neural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Network[C]. WI 2019.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19]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Piech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Chris&amp; Spencer, Jonathan&amp; Huang, Jonathan&amp;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Ganguli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Surya&amp;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Sahami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Mehran&amp;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Guibas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Leonidas&amp;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Sohl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-Dickstein,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Jascha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Deep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Knowledge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Tracing[C]. NIPS 2015 </a:t>
            </a:r>
            <a:endParaRPr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[20]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Kipf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Thomas 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Fetaya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Ethan &amp; Wang,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Kuan-Chieh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 Welling, Max &amp;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Zemel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Richard. Neural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Relational Inference for Interacting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Systems[C]. ICML 2018.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object 17"/>
          <p:cNvSpPr txBox="1">
            <a:spLocks noGrp="1"/>
          </p:cNvSpPr>
          <p:nvPr>
            <p:ph type="title"/>
          </p:nvPr>
        </p:nvSpPr>
        <p:spPr>
          <a:xfrm>
            <a:off x="95799" y="152886"/>
            <a:ext cx="94543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ore Problems:</a:t>
            </a:r>
            <a:endParaRPr sz="3600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5799" y="650397"/>
                <a:ext cx="12027884" cy="5365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9900" indent="-457200">
                  <a:lnSpc>
                    <a:spcPct val="110000"/>
                  </a:lnSpc>
                  <a:buFont typeface="Wingdings" panose="05000000000000000000" pitchFamily="2" charset="2"/>
                  <a:buChar char="u"/>
                  <a:tabLst>
                    <a:tab pos="469265" algn="l"/>
                  </a:tabLst>
                </a:pPr>
                <a:r>
                  <a:rPr lang="en-US" altLang="zh-CN" spc="-3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KT?</a:t>
                </a:r>
                <a:endParaRPr lang="en-US" altLang="zh-CN" spc="-3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7556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  <a:tabLst>
                    <a:tab pos="469265" algn="l"/>
                  </a:tabLst>
                </a:pP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GKT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[18]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 :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en-US" altLang="zh-CN" spc="-3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concept </a:t>
                </a:r>
                <a:r>
                  <a:rPr lang="en-US" altLang="zh-CN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graph, edge </a:t>
                </a:r>
                <a:r>
                  <a:rPr lang="zh-CN" altLang="en-US" spc="-3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/>
                  </a:rPr>
                  <a:t>未知</a:t>
                </a:r>
                <a:endParaRPr lang="en-US" altLang="zh-CN" spc="-3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zh-CN" altLang="en-US" sz="1400" dirty="0">
                    <a:ea typeface="宋体" panose="02010600030101010101" pitchFamily="2" charset="-122"/>
                  </a:rPr>
                  <a:t> </a:t>
                </a:r>
                <a:r>
                  <a:rPr lang="zh-CN" altLang="en-US" sz="1400" dirty="0" smtClean="0">
                    <a:ea typeface="宋体" panose="02010600030101010101" pitchFamily="2" charset="-122"/>
                  </a:rPr>
                  <a:t>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𝐺𝑅𝑈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𝑒𝑎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[19]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𝑀𝐿𝑃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       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𝑛𝑒𝑖𝑔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𝑏𝑜𝑟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40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spc="-3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rPr>
                      <m:t>concept</m:t>
                    </m:r>
                    <m:r>
                      <m:rPr>
                        <m:nor/>
                      </m:rPr>
                      <a:rPr lang="en-US" altLang="zh-CN" sz="1400" spc="-3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spc="-3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rPr>
                      <m:t>graph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实际上是未知的，有两种应用方法：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𝑆𝑡𝑎𝑡𝑖𝑠𝑡𝑖𝑐𝑠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𝑏𝑎𝑠𝑒𝑑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从数据中以统计的方式求图的邻接矩阵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，三种邻接矩阵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𝐷𝑒𝑛𝑠𝑒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𝑔𝑟𝑎𝑝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𝑇𝑟𝑎𝑛𝑠𝑖𝑡𝑖𝑜𝑛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𝑔𝑟𝑎𝑝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𝐷𝐾𝑇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𝑔𝑟𝑎𝑝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sz="1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</a:t>
                </a:r>
                <a:r>
                  <a:rPr lang="en-US" altLang="zh-CN" sz="11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en-US" altLang="zh-CN" sz="1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𝑛𝑒𝑖𝑔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𝑏𝑜𝑟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𝑀𝐿𝑃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𝑀𝐿𝑃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([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])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𝐿𝑒𝑎𝑟𝑛𝑖𝑛𝑔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𝑏𝑎𝑠𝑒𝑑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图的邻接关系也一同学习，整体是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𝑒𝑛𝑑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𝑡𝑜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𝑒𝑛𝑑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𝑙𝑒𝑎𝑟𝑛𝑖𝑛𝑔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𝑃𝐴𝑀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邻接矩阵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作为参数一同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2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𝑀𝐻𝐴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𝐺𝐴𝑇</m:t>
                    </m:r>
                    <m:r>
                      <m:rPr>
                        <m:nor/>
                      </m:rPr>
                      <a:rPr lang="en-US" altLang="zh-CN" sz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sz="1200" b="0" i="0" dirty="0" smtClean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5</m:t>
                    </m:r>
                    <m:r>
                      <m:rPr>
                        <m:nor/>
                      </m:rPr>
                      <a:rPr lang="en-US" altLang="zh-CN" sz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𝑛𝑒𝑖𝑔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𝑏𝑜𝑟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与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时间无关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3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𝑉𝐴𝐸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𝑁𝑅𝐼</m:t>
                    </m:r>
                    <m:r>
                      <m:rPr>
                        <m:nor/>
                      </m:rPr>
                      <a:rPr lang="en-US" altLang="zh-CN" sz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1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m:rPr>
                        <m:nor/>
                      </m:rPr>
                      <a:rPr lang="en-US" altLang="zh-CN" sz="12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𝑛𝑒𝑖𝑔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𝑏𝑜𝑟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556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  <a:tabLst>
                    <a:tab pos="469265" algn="l"/>
                  </a:tabLst>
                </a:pPr>
                <a:endParaRPr lang="zh-CN" altLang="en-US" spc="-3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9" y="650397"/>
                <a:ext cx="12027884" cy="5365380"/>
              </a:xfrm>
              <a:prstGeom prst="rect">
                <a:avLst/>
              </a:prstGeom>
              <a:blipFill>
                <a:blip r:embed="rId2"/>
                <a:stretch>
                  <a:fillRect l="-253" t="-568" b="-4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92622" y="1435149"/>
                <a:ext cx="1713185" cy="52322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𝑐𝑜𝑛𝑐𝑒𝑝𝑡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1400" dirty="0" smtClean="0"/>
                  <a:t>,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22" y="1435149"/>
                <a:ext cx="1713185" cy="523220"/>
              </a:xfrm>
              <a:prstGeom prst="rect">
                <a:avLst/>
              </a:prstGeom>
              <a:blipFill>
                <a:blip r:embed="rId3"/>
                <a:stretch>
                  <a:fillRect l="-704" t="-1124" b="-7865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04745" y="1440086"/>
                <a:ext cx="1035268" cy="51828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𝑜𝑛𝑒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𝑜𝑡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45" y="1440086"/>
                <a:ext cx="1035268" cy="518283"/>
              </a:xfrm>
              <a:prstGeom prst="rect">
                <a:avLst/>
              </a:prstGeom>
              <a:blipFill>
                <a:blip r:embed="rId4"/>
                <a:stretch>
                  <a:fillRect l="-1156" b="-9091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38951" y="1421907"/>
                <a:ext cx="1420388" cy="54745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对其他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concept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51" y="1421907"/>
                <a:ext cx="1420388" cy="547458"/>
              </a:xfrm>
              <a:prstGeom prst="rect">
                <a:avLst/>
              </a:prstGeom>
              <a:blipFill>
                <a:blip r:embed="rId5"/>
                <a:stretch>
                  <a:fillRect l="-847" b="-7527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654531" y="1421907"/>
                <a:ext cx="1286771" cy="53239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i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concept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认知更新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531" y="1421907"/>
                <a:ext cx="1286771" cy="532390"/>
              </a:xfrm>
              <a:prstGeom prst="rect">
                <a:avLst/>
              </a:prstGeom>
              <a:blipFill>
                <a:blip r:embed="rId6"/>
                <a:stretch>
                  <a:fillRect l="-935" b="-7692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3226676" y="1631069"/>
            <a:ext cx="457200" cy="13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960882" y="1631069"/>
            <a:ext cx="457200" cy="13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80208" y="1637986"/>
            <a:ext cx="457200" cy="13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74731" y="2196662"/>
            <a:ext cx="2123090" cy="725214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85717" y="2196662"/>
            <a:ext cx="6517551" cy="725214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840013" y="1860331"/>
            <a:ext cx="698938" cy="2942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321564" y="1972655"/>
            <a:ext cx="18395" cy="3658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31/34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"/>
          <p:cNvSpPr txBox="1">
            <a:spLocks noGrp="1"/>
          </p:cNvSpPr>
          <p:nvPr>
            <p:ph type="title"/>
          </p:nvPr>
        </p:nvSpPr>
        <p:spPr>
          <a:xfrm>
            <a:off x="95799" y="152886"/>
            <a:ext cx="94543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ore Problems:</a:t>
            </a:r>
            <a:endParaRPr sz="3600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76" y="706884"/>
            <a:ext cx="3282117" cy="375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lvl="0" indent="-457200">
              <a:lnSpc>
                <a:spcPct val="110000"/>
              </a:lnSpc>
              <a:buFont typeface="Wingdings" panose="05000000000000000000" pitchFamily="2" charset="2"/>
              <a:buChar char="u"/>
              <a:tabLst>
                <a:tab pos="469265" algn="l"/>
              </a:tabLst>
            </a:pPr>
            <a:r>
              <a:rPr lang="en-US" altLang="zh-CN" spc="-3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Dynamic/</a:t>
            </a:r>
            <a:r>
              <a:rPr lang="en-US" altLang="zh-CN" spc="-3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evoling</a:t>
            </a:r>
            <a:r>
              <a:rPr lang="en-US" altLang="zh-CN" spc="-3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graph?</a:t>
            </a:r>
            <a:endParaRPr lang="en-US" altLang="zh-CN" spc="-3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0191" y="1131103"/>
            <a:ext cx="1079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 GCN: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aggregate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方式，这与图本身无关，因此可以拓展到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unseen graph/node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5400000">
            <a:off x="5137653" y="1719751"/>
            <a:ext cx="527381" cy="18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17762" y="2130293"/>
            <a:ext cx="86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 GCN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学习的是怎么把邻居信息结合起来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5128626" y="2728105"/>
            <a:ext cx="545434" cy="18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86680" y="3165559"/>
            <a:ext cx="254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Inductive learning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366971" y="3959110"/>
            <a:ext cx="12360512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342900">
              <a:lnSpc>
                <a:spcPct val="130000"/>
              </a:lnSpc>
              <a:spcBef>
                <a:spcPts val="215"/>
              </a:spcBef>
              <a:buFont typeface="Wingdings" panose="05000000000000000000" pitchFamily="2" charset="2"/>
              <a:buChar char="l"/>
            </a:pP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Inductive learning </a:t>
            </a:r>
            <a:r>
              <a:rPr lang="en-US" altLang="zh-CN"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VS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Transductive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learning</a:t>
            </a:r>
          </a:p>
          <a:p>
            <a:pPr marL="1212850" lvl="1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定义：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Inductive 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learning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训练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时只利用有标注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的源数据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 </a:t>
            </a:r>
            <a:endParaRPr lang="en-US" altLang="zh-CN" spc="-15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>
              <a:lnSpc>
                <a:spcPct val="130000"/>
              </a:lnSpc>
              <a:spcBef>
                <a:spcPts val="215"/>
              </a:spcBef>
            </a:pP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                </a:t>
            </a:r>
            <a:r>
              <a:rPr lang="en-US" altLang="zh-CN" spc="-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Transductive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learning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训练时利用无标注的目标类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数据</a:t>
            </a:r>
            <a:endParaRPr lang="en-US" altLang="zh-CN" spc="-15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12850" lvl="1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理解：该定义是从整个任务的角度进行定义，针对的是完成任务的方式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model+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任务定义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</a:p>
          <a:p>
            <a:pPr marL="1212850" lvl="1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实例与解释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r>
              <a:rPr lang="en-US" altLang="zh-CN" spc="-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Transductive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learning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r>
              <a:rPr lang="en-US" altLang="zh-CN" spc="-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DeepWalk+node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embedding: 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目标数据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目标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node)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在训练中使用</a:t>
            </a:r>
            <a:endParaRPr lang="en-US" altLang="zh-CN" spc="-1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927100" lvl="1">
              <a:lnSpc>
                <a:spcPct val="130000"/>
              </a:lnSpc>
              <a:spcBef>
                <a:spcPts val="215"/>
              </a:spcBef>
            </a:pP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                                                           </a:t>
            </a:r>
            <a:r>
              <a:rPr lang="en-US" altLang="zh-CN" spc="-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KNN+classification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：目标数据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待分类的数据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在训练中使用</a:t>
            </a:r>
            <a:endParaRPr lang="en-US" altLang="zh-CN" spc="-1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927100" lvl="1">
              <a:lnSpc>
                <a:spcPct val="130000"/>
              </a:lnSpc>
              <a:spcBef>
                <a:spcPts val="215"/>
              </a:spcBef>
            </a:pP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                     Inductive learning</a:t>
            </a: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r>
              <a:rPr lang="en-US" altLang="zh-CN" spc="-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LR+prediction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目标数据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待预测的样本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  <a:r>
              <a:rPr lang="zh-CN" altLang="en-US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在训练中不使用</a:t>
            </a:r>
          </a:p>
        </p:txBody>
      </p:sp>
      <p:sp>
        <p:nvSpPr>
          <p:cNvPr id="14" name="右箭头 13"/>
          <p:cNvSpPr/>
          <p:nvPr/>
        </p:nvSpPr>
        <p:spPr>
          <a:xfrm rot="20939083">
            <a:off x="7062960" y="4436632"/>
            <a:ext cx="850865" cy="1283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19165" y="4202637"/>
            <a:ext cx="3416980" cy="307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模型的作用是泛化，适用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evolving graph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7679" y="5542466"/>
            <a:ext cx="6747641" cy="3520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67679" y="5936115"/>
            <a:ext cx="6153807" cy="3315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86680" y="6306346"/>
            <a:ext cx="5709743" cy="3291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32/34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8283" y="3162345"/>
            <a:ext cx="158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lang="en-US" altLang="zh-CN" spc="-1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GraphSAGE</a:t>
            </a:r>
            <a:r>
              <a:rPr lang="en-US" altLang="zh-CN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6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687501" y="99916"/>
            <a:ext cx="12511762" cy="3152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2850" lvl="1" indent="-285750">
              <a:lnSpc>
                <a:spcPct val="130000"/>
              </a:lnSpc>
              <a:spcBef>
                <a:spcPts val="215"/>
              </a:spcBef>
              <a:buFont typeface="Wingdings" panose="05000000000000000000" pitchFamily="2" charset="2"/>
              <a:buChar char="l"/>
            </a:pPr>
            <a:r>
              <a:rPr lang="en-US" altLang="zh-CN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Transductive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learning:  </a:t>
            </a:r>
            <a:endParaRPr lang="en-US" altLang="zh-CN" spc="-15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670050" lvl="2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altLang="zh-CN" spc="-1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DataSets</a:t>
            </a: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 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“Cora, </a:t>
            </a:r>
            <a:r>
              <a:rPr lang="en-US" altLang="zh-CN" spc="-15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Citeseer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pc="-15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Pubmed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</a:p>
          <a:p>
            <a:pPr marL="1670050" lvl="2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Papers</a:t>
            </a:r>
            <a:r>
              <a:rPr lang="zh-CN" altLang="en-US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DCNN, </a:t>
            </a:r>
            <a:r>
              <a:rPr lang="en-US" altLang="zh-CN" spc="-15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MoNET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GAT, GCN, PPNP</a:t>
            </a:r>
          </a:p>
          <a:p>
            <a:pPr marL="1384300" lvl="2">
              <a:lnSpc>
                <a:spcPct val="130000"/>
              </a:lnSpc>
              <a:spcBef>
                <a:spcPts val="215"/>
              </a:spcBef>
            </a:pPr>
            <a:endParaRPr lang="en-US" altLang="zh-CN" spc="-15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12850" lvl="1" indent="-285750">
              <a:lnSpc>
                <a:spcPct val="130000"/>
              </a:lnSpc>
              <a:spcBef>
                <a:spcPts val="215"/>
              </a:spcBef>
              <a:buFont typeface="Wingdings" panose="05000000000000000000" pitchFamily="2" charset="2"/>
              <a:buChar char="l"/>
            </a:pPr>
            <a:r>
              <a:rPr lang="en-US" altLang="zh-CN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Inductive 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learning:  </a:t>
            </a:r>
          </a:p>
          <a:p>
            <a:pPr marL="1670050" lvl="2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altLang="zh-CN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DataSets</a:t>
            </a:r>
            <a:r>
              <a:rPr lang="en-US" altLang="zh-CN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 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“Citation, </a:t>
            </a:r>
            <a:r>
              <a:rPr lang="en-US" altLang="zh-CN" spc="-15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Reddit</a:t>
            </a:r>
            <a:r>
              <a:rPr lang="en-US" altLang="zh-CN" spc="-1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PPI, 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(alkanes</a:t>
            </a:r>
            <a:r>
              <a:rPr lang="en-US" altLang="zh-CN" spc="-1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Cyclic/Acyclic 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Graphs), (MUTAG</a:t>
            </a:r>
            <a:r>
              <a:rPr lang="en-US" altLang="zh-CN" spc="-1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PTC, 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NCI1, PROTEINS…)” </a:t>
            </a:r>
            <a:endParaRPr lang="en-US" altLang="zh-CN" spc="-15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670050" lvl="2" indent="-285750">
              <a:lnSpc>
                <a:spcPct val="13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altLang="zh-CN" spc="-1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Papers</a:t>
            </a:r>
            <a:r>
              <a:rPr lang="zh-CN" altLang="en-US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GAT</a:t>
            </a:r>
            <a:r>
              <a:rPr lang="en-US" altLang="zh-CN" spc="-1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pc="-15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GraphSAGE</a:t>
            </a:r>
            <a:r>
              <a:rPr lang="en-US" altLang="zh-CN" spc="-15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NN4G, GIN</a:t>
            </a:r>
            <a:endParaRPr lang="en-US" altLang="zh-CN" spc="-15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384300" lvl="2">
              <a:lnSpc>
                <a:spcPct val="130000"/>
              </a:lnSpc>
              <a:spcBef>
                <a:spcPts val="215"/>
              </a:spcBef>
            </a:pPr>
            <a:endParaRPr lang="en-US" altLang="zh-CN" spc="-15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14705" y="5797213"/>
            <a:ext cx="122522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7100" lvl="1">
              <a:lnSpc>
                <a:spcPct val="130000"/>
              </a:lnSpc>
              <a:spcBef>
                <a:spcPts val="215"/>
              </a:spcBef>
            </a:pPr>
            <a:r>
              <a:rPr lang="en-US" altLang="zh-CN" sz="2000" spc="-1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GraphSAGE</a:t>
            </a:r>
            <a:r>
              <a:rPr lang="en-US" altLang="zh-CN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lang="zh-CN" altLang="en-US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将立足于</a:t>
            </a:r>
            <a:r>
              <a:rPr lang="en-US" altLang="zh-CN" sz="2000" spc="-1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Transductive</a:t>
            </a:r>
            <a:r>
              <a:rPr lang="en-US" altLang="zh-CN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Learning</a:t>
            </a:r>
            <a:r>
              <a:rPr lang="zh-CN" altLang="en-US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</a:t>
            </a:r>
            <a:r>
              <a:rPr lang="en-US" altLang="zh-CN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spatial-based GCN</a:t>
            </a:r>
            <a:r>
              <a:rPr lang="zh-CN" altLang="en-US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扩展到</a:t>
            </a:r>
            <a:r>
              <a:rPr lang="en-US" altLang="zh-CN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Inductive </a:t>
            </a:r>
            <a:r>
              <a:rPr lang="en-US" altLang="zh-CN" sz="2000"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</a:t>
            </a:r>
            <a:r>
              <a:rPr lang="en-US" altLang="zh-CN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earning</a:t>
            </a:r>
            <a:r>
              <a:rPr lang="zh-CN" altLang="en-US" sz="2000" spc="-1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场景</a:t>
            </a:r>
            <a:endParaRPr lang="en-US" altLang="zh-CN" sz="2000" spc="-1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33/34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34" y="3116687"/>
            <a:ext cx="7977246" cy="24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9117" y="3016469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attention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34/34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6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702"/>
            <a:ext cx="237195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793" y="1469625"/>
            <a:ext cx="10451244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Introduction</a:t>
            </a: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Roadmap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Spatial-based</a:t>
            </a:r>
            <a:r>
              <a:rPr sz="2800" spc="-8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Spectral-based</a:t>
            </a:r>
            <a:r>
              <a:rPr sz="2800" spc="6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lang="en-US" sz="2800" spc="-5" dirty="0" smtClean="0">
              <a:solidFill>
                <a:srgbClr val="D0CE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</a:t>
            </a:r>
            <a:r>
              <a:rPr lang="en-US" altLang="zh-CN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ore Problems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4/34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4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8419"/>
            <a:ext cx="33826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G</a:t>
            </a:r>
            <a:r>
              <a:rPr lang="en-US" spc="-5" dirty="0" smtClean="0"/>
              <a:t>C</a:t>
            </a:r>
            <a:r>
              <a:rPr spc="-5" dirty="0" smtClean="0"/>
              <a:t>N</a:t>
            </a:r>
            <a:r>
              <a:rPr spc="-85" dirty="0" smtClean="0"/>
              <a:t> </a:t>
            </a:r>
            <a:r>
              <a:rPr spc="-15" dirty="0"/>
              <a:t>Roadmap</a:t>
            </a:r>
          </a:p>
        </p:txBody>
      </p:sp>
      <p:sp>
        <p:nvSpPr>
          <p:cNvPr id="3" name="object 3"/>
          <p:cNvSpPr/>
          <p:nvPr/>
        </p:nvSpPr>
        <p:spPr>
          <a:xfrm>
            <a:off x="273267" y="1237701"/>
            <a:ext cx="5591810" cy="5391785"/>
          </a:xfrm>
          <a:custGeom>
            <a:avLst/>
            <a:gdLst/>
            <a:ahLst/>
            <a:cxnLst/>
            <a:rect l="l" t="t" r="r" b="b"/>
            <a:pathLst>
              <a:path w="5591810" h="5391784">
                <a:moveTo>
                  <a:pt x="0" y="0"/>
                </a:moveTo>
                <a:lnTo>
                  <a:pt x="5591504" y="0"/>
                </a:lnTo>
                <a:lnTo>
                  <a:pt x="5591504" y="5391642"/>
                </a:lnTo>
                <a:lnTo>
                  <a:pt x="0" y="5391642"/>
                </a:lnTo>
                <a:lnTo>
                  <a:pt x="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021" y="1929086"/>
            <a:ext cx="4777105" cy="4175125"/>
          </a:xfrm>
          <a:custGeom>
            <a:avLst/>
            <a:gdLst/>
            <a:ahLst/>
            <a:cxnLst/>
            <a:rect l="l" t="t" r="r" b="b"/>
            <a:pathLst>
              <a:path w="4777105" h="4175125">
                <a:moveTo>
                  <a:pt x="0" y="0"/>
                </a:moveTo>
                <a:lnTo>
                  <a:pt x="4776951" y="0"/>
                </a:lnTo>
                <a:lnTo>
                  <a:pt x="4776951" y="4174905"/>
                </a:lnTo>
                <a:lnTo>
                  <a:pt x="0" y="4174905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9334" y="2027935"/>
            <a:ext cx="196342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Sp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7969"/>
              </p:ext>
            </p:extLst>
          </p:nvPr>
        </p:nvGraphicFramePr>
        <p:xfrm>
          <a:off x="865131" y="2609528"/>
          <a:ext cx="4600030" cy="324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Aggregation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Method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NN4G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lang="en-US" sz="2400" spc="-5" dirty="0" smtClean="0">
                          <a:latin typeface="Calibri"/>
                          <a:cs typeface="Calibri"/>
                        </a:rPr>
                        <a:t>     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DCNN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GraphSAGE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400" spc="-45" dirty="0">
                          <a:latin typeface="Calibri"/>
                          <a:cs typeface="Calibri"/>
                        </a:rPr>
                        <a:t>MoNET, 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GAT,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GIN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LSTM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GraphSAGE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Pooling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GraphSAGE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17473" y="1237702"/>
            <a:ext cx="6083300" cy="2191385"/>
          </a:xfrm>
          <a:custGeom>
            <a:avLst/>
            <a:gdLst/>
            <a:ahLst/>
            <a:cxnLst/>
            <a:rect l="l" t="t" r="r" b="b"/>
            <a:pathLst>
              <a:path w="6083300" h="2191385">
                <a:moveTo>
                  <a:pt x="0" y="0"/>
                </a:moveTo>
                <a:lnTo>
                  <a:pt x="6083061" y="0"/>
                </a:lnTo>
                <a:lnTo>
                  <a:pt x="6083061" y="2191297"/>
                </a:lnTo>
                <a:lnTo>
                  <a:pt x="0" y="2191297"/>
                </a:lnTo>
                <a:lnTo>
                  <a:pt x="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22870" y="1342135"/>
            <a:ext cx="1771014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ol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4749" y="1929086"/>
            <a:ext cx="4989830" cy="1371600"/>
          </a:xfrm>
          <a:custGeom>
            <a:avLst/>
            <a:gdLst/>
            <a:ahLst/>
            <a:cxnLst/>
            <a:rect l="l" t="t" r="r" b="b"/>
            <a:pathLst>
              <a:path w="4989830" h="1371600">
                <a:moveTo>
                  <a:pt x="0" y="0"/>
                </a:moveTo>
                <a:lnTo>
                  <a:pt x="4989786" y="0"/>
                </a:lnTo>
                <a:lnTo>
                  <a:pt x="4989786" y="1371161"/>
                </a:lnTo>
                <a:lnTo>
                  <a:pt x="0" y="1371161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6536" y="2775899"/>
            <a:ext cx="379199" cy="96395"/>
          </a:xfrm>
          <a:custGeom>
            <a:avLst/>
            <a:gdLst/>
            <a:ahLst/>
            <a:cxnLst/>
            <a:rect l="l" t="t" r="r" b="b"/>
            <a:pathLst>
              <a:path w="244475" h="85725">
                <a:moveTo>
                  <a:pt x="158560" y="57149"/>
                </a:moveTo>
                <a:lnTo>
                  <a:pt x="158560" y="85725"/>
                </a:lnTo>
                <a:lnTo>
                  <a:pt x="215710" y="57150"/>
                </a:lnTo>
                <a:lnTo>
                  <a:pt x="158560" y="57149"/>
                </a:lnTo>
                <a:close/>
              </a:path>
              <a:path w="244475" h="85725">
                <a:moveTo>
                  <a:pt x="158560" y="28574"/>
                </a:moveTo>
                <a:lnTo>
                  <a:pt x="158560" y="57149"/>
                </a:lnTo>
                <a:lnTo>
                  <a:pt x="172848" y="57150"/>
                </a:lnTo>
                <a:lnTo>
                  <a:pt x="172848" y="28575"/>
                </a:lnTo>
                <a:lnTo>
                  <a:pt x="158560" y="28574"/>
                </a:lnTo>
                <a:close/>
              </a:path>
              <a:path w="244475" h="85725">
                <a:moveTo>
                  <a:pt x="158560" y="0"/>
                </a:moveTo>
                <a:lnTo>
                  <a:pt x="158560" y="28574"/>
                </a:lnTo>
                <a:lnTo>
                  <a:pt x="172848" y="28575"/>
                </a:lnTo>
                <a:lnTo>
                  <a:pt x="172848" y="57150"/>
                </a:lnTo>
                <a:lnTo>
                  <a:pt x="215713" y="57148"/>
                </a:lnTo>
                <a:lnTo>
                  <a:pt x="244285" y="42862"/>
                </a:lnTo>
                <a:lnTo>
                  <a:pt x="158560" y="0"/>
                </a:lnTo>
                <a:close/>
              </a:path>
              <a:path w="244475" h="85725">
                <a:moveTo>
                  <a:pt x="0" y="28573"/>
                </a:moveTo>
                <a:lnTo>
                  <a:pt x="0" y="57148"/>
                </a:lnTo>
                <a:lnTo>
                  <a:pt x="158560" y="57149"/>
                </a:lnTo>
                <a:lnTo>
                  <a:pt x="158560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73123" y="1880784"/>
            <a:ext cx="4572000" cy="120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1250950">
              <a:lnSpc>
                <a:spcPct val="140000"/>
              </a:lnSpc>
              <a:tabLst>
                <a:tab pos="1852930" algn="l"/>
                <a:tab pos="3046730" algn="l"/>
              </a:tabLst>
            </a:pPr>
            <a:r>
              <a:rPr sz="2800" spc="-10" dirty="0">
                <a:latin typeface="Calibri"/>
                <a:cs typeface="Calibri"/>
              </a:rPr>
              <a:t>Spectral-based  </a:t>
            </a:r>
            <a:r>
              <a:rPr lang="en-US" sz="2800" spc="-10" dirty="0" smtClean="0">
                <a:latin typeface="Calibri"/>
                <a:cs typeface="Calibri"/>
              </a:rPr>
              <a:t>   </a:t>
            </a:r>
            <a:r>
              <a:rPr sz="4200" spc="-15" baseline="1984" dirty="0" err="1" smtClean="0">
                <a:latin typeface="Calibri"/>
                <a:cs typeface="Calibri"/>
              </a:rPr>
              <a:t>C</a:t>
            </a:r>
            <a:r>
              <a:rPr sz="4200" spc="7" baseline="1984" dirty="0" err="1" smtClean="0">
                <a:latin typeface="Calibri"/>
                <a:cs typeface="Calibri"/>
              </a:rPr>
              <a:t>h</a:t>
            </a:r>
            <a:r>
              <a:rPr sz="4200" spc="-15" baseline="1984" dirty="0" err="1" smtClean="0">
                <a:latin typeface="Calibri"/>
                <a:cs typeface="Calibri"/>
              </a:rPr>
              <a:t>e</a:t>
            </a:r>
            <a:r>
              <a:rPr sz="4200" spc="7" baseline="1984" dirty="0" err="1" smtClean="0">
                <a:latin typeface="Calibri"/>
                <a:cs typeface="Calibri"/>
              </a:rPr>
              <a:t>b</a:t>
            </a:r>
            <a:r>
              <a:rPr sz="4200" baseline="1984" dirty="0" err="1" smtClean="0">
                <a:latin typeface="Calibri"/>
                <a:cs typeface="Calibri"/>
              </a:rPr>
              <a:t>N</a:t>
            </a:r>
            <a:r>
              <a:rPr sz="4200" spc="-37" baseline="1984" dirty="0" err="1" smtClean="0">
                <a:latin typeface="Calibri"/>
                <a:cs typeface="Calibri"/>
              </a:rPr>
              <a:t>e</a:t>
            </a:r>
            <a:r>
              <a:rPr sz="4200" baseline="1984" dirty="0" err="1" smtClean="0">
                <a:latin typeface="Calibri"/>
                <a:cs typeface="Calibri"/>
              </a:rPr>
              <a:t>t</a:t>
            </a:r>
            <a:r>
              <a:rPr sz="4200" baseline="1984" dirty="0">
                <a:latin typeface="Calibri"/>
                <a:cs typeface="Calibri"/>
              </a:rPr>
              <a:t>	</a:t>
            </a:r>
            <a:r>
              <a:rPr lang="en-US" sz="4200" baseline="1984" dirty="0" smtClean="0">
                <a:latin typeface="Calibri"/>
                <a:cs typeface="Calibri"/>
              </a:rPr>
              <a:t>      </a:t>
            </a:r>
            <a:r>
              <a:rPr sz="2800" spc="-5" dirty="0" smtClean="0">
                <a:latin typeface="Calibri"/>
                <a:cs typeface="Calibri"/>
              </a:rPr>
              <a:t>GC</a:t>
            </a:r>
            <a:r>
              <a:rPr sz="2800" dirty="0" smtClean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</a:p>
        </p:txBody>
      </p:sp>
      <p:sp>
        <p:nvSpPr>
          <p:cNvPr id="13" name="object 13"/>
          <p:cNvSpPr/>
          <p:nvPr/>
        </p:nvSpPr>
        <p:spPr>
          <a:xfrm>
            <a:off x="4242399" y="4466897"/>
            <a:ext cx="601980" cy="336550"/>
          </a:xfrm>
          <a:custGeom>
            <a:avLst/>
            <a:gdLst/>
            <a:ahLst/>
            <a:cxnLst/>
            <a:rect l="l" t="t" r="r" b="b"/>
            <a:pathLst>
              <a:path w="601979" h="336550">
                <a:moveTo>
                  <a:pt x="0" y="0"/>
                </a:moveTo>
                <a:lnTo>
                  <a:pt x="601732" y="0"/>
                </a:lnTo>
                <a:lnTo>
                  <a:pt x="601732" y="336331"/>
                </a:lnTo>
                <a:lnTo>
                  <a:pt x="0" y="33633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9123" y="2603936"/>
            <a:ext cx="772160" cy="418465"/>
          </a:xfrm>
          <a:custGeom>
            <a:avLst/>
            <a:gdLst/>
            <a:ahLst/>
            <a:cxnLst/>
            <a:rect l="l" t="t" r="r" b="b"/>
            <a:pathLst>
              <a:path w="772159" h="418464">
                <a:moveTo>
                  <a:pt x="0" y="0"/>
                </a:moveTo>
                <a:lnTo>
                  <a:pt x="771594" y="0"/>
                </a:lnTo>
                <a:lnTo>
                  <a:pt x="771594" y="418036"/>
                </a:lnTo>
                <a:lnTo>
                  <a:pt x="0" y="41803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4973" y="4924519"/>
            <a:ext cx="5765800" cy="1704324"/>
          </a:xfrm>
          <a:custGeom>
            <a:avLst/>
            <a:gdLst/>
            <a:ahLst/>
            <a:cxnLst/>
            <a:rect l="l" t="t" r="r" b="b"/>
            <a:pathLst>
              <a:path w="5765800" h="2396490">
                <a:moveTo>
                  <a:pt x="0" y="0"/>
                </a:moveTo>
                <a:lnTo>
                  <a:pt x="5765398" y="0"/>
                </a:lnTo>
                <a:lnTo>
                  <a:pt x="5765398" y="2396414"/>
                </a:lnTo>
                <a:lnTo>
                  <a:pt x="0" y="2396414"/>
                </a:lnTo>
                <a:lnTo>
                  <a:pt x="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55864" y="4954406"/>
            <a:ext cx="5429885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66750" algn="ctr">
              <a:lnSpc>
                <a:spcPct val="100000"/>
              </a:lnSpc>
            </a:pPr>
            <a:r>
              <a:rPr lang="en-US" sz="2800" spc="-50" dirty="0" smtClean="0">
                <a:latin typeface="Calibri"/>
                <a:cs typeface="Calibri"/>
              </a:rPr>
              <a:t>Application</a:t>
            </a:r>
            <a:endParaRPr sz="28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en-US" sz="2400" dirty="0" smtClean="0">
                <a:latin typeface="Calibri"/>
                <a:cs typeface="Calibri"/>
              </a:rPr>
              <a:t>Nature Language Process</a:t>
            </a:r>
            <a:endParaRPr sz="24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en-US" sz="2400" dirty="0" smtClean="0">
                <a:latin typeface="Calibri"/>
                <a:cs typeface="Calibri"/>
              </a:rPr>
              <a:t>Recommendation system</a:t>
            </a:r>
            <a:endParaRPr sz="24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en-US" sz="2400" spc="-15" dirty="0" smtClean="0">
                <a:latin typeface="Calibri"/>
                <a:cs typeface="Calibri"/>
              </a:rPr>
              <a:t>Knowledge Tracing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4973" y="3499788"/>
            <a:ext cx="5765800" cy="1241365"/>
          </a:xfrm>
          <a:prstGeom prst="rect">
            <a:avLst/>
          </a:prstGeom>
          <a:solidFill>
            <a:srgbClr val="FFA200"/>
          </a:solidFill>
        </p:spPr>
        <p:txBody>
          <a:bodyPr vert="horz" wrap="square" lIns="0" tIns="185420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460"/>
              </a:spcBef>
            </a:pPr>
            <a:endParaRPr lang="en-US" sz="2800" spc="-5" dirty="0" smtClean="0">
              <a:latin typeface="Calibri"/>
              <a:cs typeface="Calibri"/>
            </a:endParaRPr>
          </a:p>
          <a:p>
            <a:pPr marL="924560">
              <a:lnSpc>
                <a:spcPct val="100000"/>
              </a:lnSpc>
              <a:spcBef>
                <a:spcPts val="1460"/>
              </a:spcBef>
            </a:pPr>
            <a:endParaRPr lang="en-US" sz="2800" spc="-5" dirty="0" smtClean="0">
              <a:latin typeface="Calibri"/>
              <a:cs typeface="Calibri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3567165" y="3925633"/>
            <a:ext cx="1483056" cy="423855"/>
          </a:xfrm>
          <a:custGeom>
            <a:avLst/>
            <a:gdLst/>
            <a:ahLst/>
            <a:cxnLst/>
            <a:rect l="l" t="t" r="r" b="b"/>
            <a:pathLst>
              <a:path w="772159" h="418464">
                <a:moveTo>
                  <a:pt x="0" y="0"/>
                </a:moveTo>
                <a:lnTo>
                  <a:pt x="771594" y="0"/>
                </a:lnTo>
                <a:lnTo>
                  <a:pt x="771594" y="418036"/>
                </a:lnTo>
                <a:lnTo>
                  <a:pt x="0" y="41803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矩形 11"/>
          <p:cNvSpPr/>
          <p:nvPr/>
        </p:nvSpPr>
        <p:spPr>
          <a:xfrm>
            <a:off x="6006818" y="3858860"/>
            <a:ext cx="5290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4560">
              <a:lnSpc>
                <a:spcPct val="100000"/>
              </a:lnSpc>
              <a:spcBef>
                <a:spcPts val="1460"/>
              </a:spcBef>
            </a:pPr>
            <a:r>
              <a:rPr lang="en-US" altLang="zh-CN" sz="2800" dirty="0">
                <a:latin typeface="Calibri"/>
                <a:cs typeface="Calibri"/>
              </a:rPr>
              <a:t>Theoretical </a:t>
            </a:r>
            <a:r>
              <a:rPr lang="en-US" altLang="zh-CN" sz="2800" dirty="0" smtClean="0">
                <a:latin typeface="Calibri"/>
                <a:cs typeface="Calibri"/>
              </a:rPr>
              <a:t>analysis</a:t>
            </a:r>
            <a:r>
              <a:rPr lang="en-US" altLang="zh-CN" sz="2400" dirty="0" smtClean="0">
                <a:latin typeface="Calibri"/>
                <a:cs typeface="Calibri"/>
              </a:rPr>
              <a:t>: GIN</a:t>
            </a:r>
            <a:r>
              <a:rPr lang="en-US" altLang="zh-CN" sz="2400" dirty="0">
                <a:latin typeface="Calibri"/>
                <a:cs typeface="Calibri"/>
              </a:rPr>
              <a:t>, GCN</a:t>
            </a:r>
          </a:p>
        </p:txBody>
      </p:sp>
      <p:sp>
        <p:nvSpPr>
          <p:cNvPr id="23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5/34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7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12702"/>
            <a:ext cx="237195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793" y="1469625"/>
            <a:ext cx="10451244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Introduction</a:t>
            </a: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Roadmap</a:t>
            </a: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Spatial-based</a:t>
            </a:r>
            <a:r>
              <a:rPr sz="2800" spc="-8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1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Spectral-based</a:t>
            </a:r>
            <a:r>
              <a:rPr sz="2800" spc="60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</a:t>
            </a: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</a:t>
            </a:r>
            <a:endParaRPr lang="en-US" sz="2800" spc="-5" dirty="0" smtClean="0">
              <a:solidFill>
                <a:srgbClr val="D0CE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</a:t>
            </a:r>
            <a:r>
              <a:rPr lang="en-US" altLang="zh-CN" sz="2800" spc="-5" dirty="0" smtClean="0">
                <a:solidFill>
                  <a:srgbClr val="D0CE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ore Problems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6/34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4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983" y="3067585"/>
            <a:ext cx="438784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869" y="3924647"/>
            <a:ext cx="438784" cy="523240"/>
          </a:xfrm>
          <a:custGeom>
            <a:avLst/>
            <a:gdLst/>
            <a:ahLst/>
            <a:cxnLst/>
            <a:rect l="l" t="t" r="r" b="b"/>
            <a:pathLst>
              <a:path w="438784" h="523239">
                <a:moveTo>
                  <a:pt x="0" y="0"/>
                </a:moveTo>
                <a:lnTo>
                  <a:pt x="438622" y="0"/>
                </a:lnTo>
                <a:lnTo>
                  <a:pt x="438622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1878" y="4259004"/>
            <a:ext cx="438784" cy="541020"/>
          </a:xfrm>
          <a:custGeom>
            <a:avLst/>
            <a:gdLst/>
            <a:ahLst/>
            <a:cxnLst/>
            <a:rect l="l" t="t" r="r" b="b"/>
            <a:pathLst>
              <a:path w="438785" h="541020">
                <a:moveTo>
                  <a:pt x="0" y="0"/>
                </a:moveTo>
                <a:lnTo>
                  <a:pt x="438622" y="0"/>
                </a:lnTo>
                <a:lnTo>
                  <a:pt x="438622" y="540607"/>
                </a:lnTo>
                <a:lnTo>
                  <a:pt x="0" y="540607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9403" y="2976130"/>
            <a:ext cx="438784" cy="523240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2" y="0"/>
                </a:lnTo>
                <a:lnTo>
                  <a:pt x="438622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9257" y="4056248"/>
            <a:ext cx="438784" cy="523240"/>
          </a:xfrm>
          <a:custGeom>
            <a:avLst/>
            <a:gdLst/>
            <a:ahLst/>
            <a:cxnLst/>
            <a:rect l="l" t="t" r="r" b="b"/>
            <a:pathLst>
              <a:path w="438785" h="523239">
                <a:moveTo>
                  <a:pt x="0" y="0"/>
                </a:moveTo>
                <a:lnTo>
                  <a:pt x="438623" y="0"/>
                </a:lnTo>
                <a:lnTo>
                  <a:pt x="438623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799" y="152886"/>
            <a:ext cx="94543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Spatial-based</a:t>
            </a:r>
            <a:r>
              <a:rPr sz="3600" spc="-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772" y="903283"/>
            <a:ext cx="12303806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u"/>
              <a:tabLst>
                <a:tab pos="469265" algn="l"/>
              </a:tabLst>
            </a:pPr>
            <a:r>
              <a:rPr lang="en-US" spc="-3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lang="en-US" altLang="zh-CN" spc="-3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dea</a:t>
            </a:r>
            <a:r>
              <a:rPr lang="en-US" altLang="zh-CN"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lang="zh-CN" altLang="en-US" spc="-3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结合邻居信息</a:t>
            </a:r>
            <a:endParaRPr lang="en-US" spc="-3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u"/>
              <a:tabLst>
                <a:tab pos="469265" algn="l"/>
              </a:tabLst>
            </a:pPr>
            <a:r>
              <a:rPr spc="-3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Terminology</a:t>
            </a:r>
            <a:r>
              <a:rPr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229"/>
              </a:spcBef>
              <a:buFont typeface="Wingdings" panose="05000000000000000000" pitchFamily="2" charset="2"/>
              <a:buChar char="l"/>
            </a:pPr>
            <a:r>
              <a:rPr sz="16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Aggregate</a:t>
            </a:r>
            <a:r>
              <a:rPr sz="16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sz="1600" spc="5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用</a:t>
            </a:r>
            <a:r>
              <a:rPr lang="zh-CN" altLang="en-US" sz="1600" spc="5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邻居信息更新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下一层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表示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Wingdings" panose="05000000000000000000" pitchFamily="2" charset="2"/>
              <a:buChar char="l"/>
            </a:pPr>
            <a:r>
              <a:rPr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Readout</a:t>
            </a:r>
            <a:r>
              <a:rPr lang="en-US" altLang="zh-CN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/Graph Coarsening/Graph Pooling</a:t>
            </a:r>
            <a:r>
              <a:rPr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把所有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点的特征结合起来代表整个</a:t>
            </a:r>
            <a:r>
              <a:rPr sz="1600" spc="-21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 </a:t>
            </a:r>
            <a:r>
              <a:rPr sz="1600" spc="-1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graph</a:t>
            </a:r>
            <a:endParaRPr lang="en-US" sz="1600" spc="-15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366" y="3993376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7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3198" y="3422385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19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5222" y="3993376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19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6449" y="3315968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19" h="213360">
                <a:moveTo>
                  <a:pt x="105103" y="0"/>
                </a:moveTo>
                <a:lnTo>
                  <a:pt x="64192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6511" y="4000601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5"/>
                </a:lnTo>
                <a:lnTo>
                  <a:pt x="8259" y="147838"/>
                </a:lnTo>
                <a:lnTo>
                  <a:pt x="30783" y="181664"/>
                </a:lnTo>
                <a:lnTo>
                  <a:pt x="64191" y="204470"/>
                </a:lnTo>
                <a:lnTo>
                  <a:pt x="105102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5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23406" y="3422385"/>
            <a:ext cx="803275" cy="106680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5573" y="4099793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36655" y="3475593"/>
            <a:ext cx="527050" cy="534035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8571" y="3528802"/>
            <a:ext cx="113030" cy="496570"/>
          </a:xfrm>
          <a:custGeom>
            <a:avLst/>
            <a:gdLst/>
            <a:ahLst/>
            <a:cxnLst/>
            <a:rect l="l" t="t" r="r" b="b"/>
            <a:pathLst>
              <a:path w="113030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8112" y="3582174"/>
            <a:ext cx="1036319" cy="411480"/>
          </a:xfrm>
          <a:custGeom>
            <a:avLst/>
            <a:gdLst/>
            <a:ahLst/>
            <a:cxnLst/>
            <a:rect l="l" t="t" r="r" b="b"/>
            <a:pathLst>
              <a:path w="1036319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6659" y="3101198"/>
            <a:ext cx="2550160" cy="1390015"/>
          </a:xfrm>
          <a:custGeom>
            <a:avLst/>
            <a:gdLst/>
            <a:ahLst/>
            <a:cxnLst/>
            <a:rect l="l" t="t" r="r" b="b"/>
            <a:pathLst>
              <a:path w="2550160" h="1390014">
                <a:moveTo>
                  <a:pt x="938151" y="0"/>
                </a:moveTo>
                <a:lnTo>
                  <a:pt x="903516" y="3864"/>
                </a:lnTo>
                <a:lnTo>
                  <a:pt x="876782" y="6869"/>
                </a:lnTo>
                <a:lnTo>
                  <a:pt x="832788" y="11726"/>
                </a:lnTo>
                <a:lnTo>
                  <a:pt x="822437" y="12506"/>
                </a:lnTo>
                <a:lnTo>
                  <a:pt x="819597" y="12460"/>
                </a:lnTo>
                <a:lnTo>
                  <a:pt x="816820" y="12258"/>
                </a:lnTo>
                <a:lnTo>
                  <a:pt x="812987" y="11999"/>
                </a:lnTo>
                <a:lnTo>
                  <a:pt x="806980" y="11786"/>
                </a:lnTo>
                <a:lnTo>
                  <a:pt x="797677" y="11717"/>
                </a:lnTo>
                <a:lnTo>
                  <a:pt x="783961" y="11895"/>
                </a:lnTo>
                <a:lnTo>
                  <a:pt x="738806" y="13389"/>
                </a:lnTo>
                <a:lnTo>
                  <a:pt x="662559" y="17073"/>
                </a:lnTo>
                <a:lnTo>
                  <a:pt x="609978" y="19987"/>
                </a:lnTo>
                <a:lnTo>
                  <a:pt x="546265" y="23751"/>
                </a:lnTo>
                <a:lnTo>
                  <a:pt x="447124" y="34700"/>
                </a:lnTo>
                <a:lnTo>
                  <a:pt x="384042" y="42380"/>
                </a:lnTo>
                <a:lnTo>
                  <a:pt x="344384" y="47501"/>
                </a:lnTo>
                <a:lnTo>
                  <a:pt x="290907" y="56183"/>
                </a:lnTo>
                <a:lnTo>
                  <a:pt x="248455" y="64051"/>
                </a:lnTo>
                <a:lnTo>
                  <a:pt x="191290" y="76438"/>
                </a:lnTo>
                <a:lnTo>
                  <a:pt x="145004" y="89873"/>
                </a:lnTo>
                <a:lnTo>
                  <a:pt x="102762" y="104178"/>
                </a:lnTo>
                <a:lnTo>
                  <a:pt x="75118" y="117171"/>
                </a:lnTo>
                <a:lnTo>
                  <a:pt x="53855" y="126411"/>
                </a:lnTo>
                <a:lnTo>
                  <a:pt x="35352" y="137759"/>
                </a:lnTo>
                <a:lnTo>
                  <a:pt x="23751" y="154379"/>
                </a:lnTo>
                <a:lnTo>
                  <a:pt x="0" y="225631"/>
                </a:lnTo>
                <a:lnTo>
                  <a:pt x="2494" y="255387"/>
                </a:lnTo>
                <a:lnTo>
                  <a:pt x="4672" y="285189"/>
                </a:lnTo>
                <a:lnTo>
                  <a:pt x="11875" y="344384"/>
                </a:lnTo>
                <a:lnTo>
                  <a:pt x="22985" y="387357"/>
                </a:lnTo>
                <a:lnTo>
                  <a:pt x="57496" y="449789"/>
                </a:lnTo>
                <a:lnTo>
                  <a:pt x="83127" y="486888"/>
                </a:lnTo>
                <a:lnTo>
                  <a:pt x="106878" y="522514"/>
                </a:lnTo>
                <a:lnTo>
                  <a:pt x="112259" y="531977"/>
                </a:lnTo>
                <a:lnTo>
                  <a:pt x="117268" y="541811"/>
                </a:lnTo>
                <a:lnTo>
                  <a:pt x="123020" y="550903"/>
                </a:lnTo>
                <a:lnTo>
                  <a:pt x="130628" y="558140"/>
                </a:lnTo>
                <a:lnTo>
                  <a:pt x="139409" y="564293"/>
                </a:lnTo>
                <a:lnTo>
                  <a:pt x="148106" y="570590"/>
                </a:lnTo>
                <a:lnTo>
                  <a:pt x="183812" y="588443"/>
                </a:lnTo>
                <a:lnTo>
                  <a:pt x="192878" y="591027"/>
                </a:lnTo>
                <a:lnTo>
                  <a:pt x="201880" y="593766"/>
                </a:lnTo>
                <a:lnTo>
                  <a:pt x="210622" y="600001"/>
                </a:lnTo>
                <a:lnTo>
                  <a:pt x="219255" y="606436"/>
                </a:lnTo>
                <a:lnTo>
                  <a:pt x="228107" y="612473"/>
                </a:lnTo>
                <a:lnTo>
                  <a:pt x="284266" y="633104"/>
                </a:lnTo>
                <a:lnTo>
                  <a:pt x="344384" y="653143"/>
                </a:lnTo>
                <a:lnTo>
                  <a:pt x="415636" y="676893"/>
                </a:lnTo>
                <a:lnTo>
                  <a:pt x="424504" y="679991"/>
                </a:lnTo>
                <a:lnTo>
                  <a:pt x="433348" y="683177"/>
                </a:lnTo>
                <a:lnTo>
                  <a:pt x="442242" y="686189"/>
                </a:lnTo>
                <a:lnTo>
                  <a:pt x="451262" y="688769"/>
                </a:lnTo>
                <a:lnTo>
                  <a:pt x="498764" y="700644"/>
                </a:lnTo>
                <a:lnTo>
                  <a:pt x="510704" y="706459"/>
                </a:lnTo>
                <a:lnTo>
                  <a:pt x="546265" y="724395"/>
                </a:lnTo>
                <a:lnTo>
                  <a:pt x="605794" y="767645"/>
                </a:lnTo>
                <a:lnTo>
                  <a:pt x="653143" y="819397"/>
                </a:lnTo>
                <a:lnTo>
                  <a:pt x="659296" y="828178"/>
                </a:lnTo>
                <a:lnTo>
                  <a:pt x="665593" y="836876"/>
                </a:lnTo>
                <a:lnTo>
                  <a:pt x="671602" y="845741"/>
                </a:lnTo>
                <a:lnTo>
                  <a:pt x="676893" y="855023"/>
                </a:lnTo>
                <a:lnTo>
                  <a:pt x="680323" y="863738"/>
                </a:lnTo>
                <a:lnTo>
                  <a:pt x="682831" y="872836"/>
                </a:lnTo>
                <a:lnTo>
                  <a:pt x="685338" y="881933"/>
                </a:lnTo>
                <a:lnTo>
                  <a:pt x="688769" y="890649"/>
                </a:lnTo>
                <a:lnTo>
                  <a:pt x="704484" y="917433"/>
                </a:lnTo>
                <a:lnTo>
                  <a:pt x="713935" y="927516"/>
                </a:lnTo>
                <a:lnTo>
                  <a:pt x="720279" y="934896"/>
                </a:lnTo>
                <a:lnTo>
                  <a:pt x="736270" y="997527"/>
                </a:lnTo>
                <a:lnTo>
                  <a:pt x="744139" y="1036978"/>
                </a:lnTo>
                <a:lnTo>
                  <a:pt x="760021" y="1104405"/>
                </a:lnTo>
                <a:lnTo>
                  <a:pt x="765609" y="1134180"/>
                </a:lnTo>
                <a:lnTo>
                  <a:pt x="768415" y="1149060"/>
                </a:lnTo>
                <a:lnTo>
                  <a:pt x="771896" y="1163782"/>
                </a:lnTo>
                <a:lnTo>
                  <a:pt x="777272" y="1181764"/>
                </a:lnTo>
                <a:lnTo>
                  <a:pt x="783272" y="1199558"/>
                </a:lnTo>
                <a:lnTo>
                  <a:pt x="789522" y="1217277"/>
                </a:lnTo>
                <a:lnTo>
                  <a:pt x="795647" y="1235034"/>
                </a:lnTo>
                <a:lnTo>
                  <a:pt x="797707" y="1244633"/>
                </a:lnTo>
                <a:lnTo>
                  <a:pt x="799163" y="1254696"/>
                </a:lnTo>
                <a:lnTo>
                  <a:pt x="801829" y="1263833"/>
                </a:lnTo>
                <a:lnTo>
                  <a:pt x="807522" y="1270660"/>
                </a:lnTo>
                <a:lnTo>
                  <a:pt x="824866" y="1283492"/>
                </a:lnTo>
                <a:lnTo>
                  <a:pt x="841899" y="1296963"/>
                </a:lnTo>
                <a:lnTo>
                  <a:pt x="859556" y="1309157"/>
                </a:lnTo>
                <a:lnTo>
                  <a:pt x="878774" y="1318161"/>
                </a:lnTo>
                <a:lnTo>
                  <a:pt x="907342" y="1327735"/>
                </a:lnTo>
                <a:lnTo>
                  <a:pt x="915094" y="1330345"/>
                </a:lnTo>
                <a:lnTo>
                  <a:pt x="913227" y="1329529"/>
                </a:lnTo>
                <a:lnTo>
                  <a:pt x="912940" y="1328826"/>
                </a:lnTo>
                <a:lnTo>
                  <a:pt x="925432" y="1331774"/>
                </a:lnTo>
                <a:lnTo>
                  <a:pt x="961901" y="1341912"/>
                </a:lnTo>
                <a:lnTo>
                  <a:pt x="989186" y="1350216"/>
                </a:lnTo>
                <a:lnTo>
                  <a:pt x="997097" y="1353495"/>
                </a:lnTo>
                <a:lnTo>
                  <a:pt x="999679" y="1354996"/>
                </a:lnTo>
                <a:lnTo>
                  <a:pt x="1010975" y="1357969"/>
                </a:lnTo>
                <a:lnTo>
                  <a:pt x="1079197" y="1372833"/>
                </a:lnTo>
                <a:lnTo>
                  <a:pt x="1140489" y="1383631"/>
                </a:lnTo>
                <a:lnTo>
                  <a:pt x="1175657" y="1389413"/>
                </a:lnTo>
                <a:lnTo>
                  <a:pt x="1219887" y="1382718"/>
                </a:lnTo>
                <a:lnTo>
                  <a:pt x="1242472" y="1378882"/>
                </a:lnTo>
                <a:lnTo>
                  <a:pt x="1257193" y="1372456"/>
                </a:lnTo>
                <a:lnTo>
                  <a:pt x="1277829" y="1357990"/>
                </a:lnTo>
                <a:lnTo>
                  <a:pt x="1318161" y="1330036"/>
                </a:lnTo>
                <a:lnTo>
                  <a:pt x="1353787" y="1306286"/>
                </a:lnTo>
                <a:lnTo>
                  <a:pt x="1389413" y="1282535"/>
                </a:lnTo>
                <a:lnTo>
                  <a:pt x="1395044" y="1273377"/>
                </a:lnTo>
                <a:lnTo>
                  <a:pt x="1400472" y="1264053"/>
                </a:lnTo>
                <a:lnTo>
                  <a:pt x="1406308" y="1255063"/>
                </a:lnTo>
                <a:lnTo>
                  <a:pt x="1413164" y="1246909"/>
                </a:lnTo>
                <a:lnTo>
                  <a:pt x="1421666" y="1240450"/>
                </a:lnTo>
                <a:lnTo>
                  <a:pt x="1431236" y="1235276"/>
                </a:lnTo>
                <a:lnTo>
                  <a:pt x="1440677" y="1229981"/>
                </a:lnTo>
                <a:lnTo>
                  <a:pt x="1448789" y="1223158"/>
                </a:lnTo>
                <a:lnTo>
                  <a:pt x="1461914" y="1206302"/>
                </a:lnTo>
                <a:lnTo>
                  <a:pt x="1473651" y="1188382"/>
                </a:lnTo>
                <a:lnTo>
                  <a:pt x="1484832" y="1170038"/>
                </a:lnTo>
                <a:lnTo>
                  <a:pt x="1496291" y="1151906"/>
                </a:lnTo>
                <a:lnTo>
                  <a:pt x="1501437" y="1141964"/>
                </a:lnTo>
                <a:lnTo>
                  <a:pt x="1506057" y="1131332"/>
                </a:lnTo>
                <a:lnTo>
                  <a:pt x="1511731" y="1122081"/>
                </a:lnTo>
                <a:lnTo>
                  <a:pt x="1520041" y="1116281"/>
                </a:lnTo>
                <a:lnTo>
                  <a:pt x="1591293" y="1092530"/>
                </a:lnTo>
                <a:lnTo>
                  <a:pt x="1603342" y="1095028"/>
                </a:lnTo>
                <a:lnTo>
                  <a:pt x="1615507" y="1097214"/>
                </a:lnTo>
                <a:lnTo>
                  <a:pt x="1652992" y="1113869"/>
                </a:lnTo>
                <a:lnTo>
                  <a:pt x="1685555" y="1135577"/>
                </a:lnTo>
                <a:lnTo>
                  <a:pt x="1721458" y="1159513"/>
                </a:lnTo>
                <a:lnTo>
                  <a:pt x="1745673" y="1175657"/>
                </a:lnTo>
                <a:lnTo>
                  <a:pt x="1816925" y="1223158"/>
                </a:lnTo>
                <a:lnTo>
                  <a:pt x="1834662" y="1229355"/>
                </a:lnTo>
                <a:lnTo>
                  <a:pt x="1852349" y="1235725"/>
                </a:lnTo>
                <a:lnTo>
                  <a:pt x="1870137" y="1241749"/>
                </a:lnTo>
                <a:lnTo>
                  <a:pt x="1888177" y="1246909"/>
                </a:lnTo>
                <a:lnTo>
                  <a:pt x="1919141" y="1254514"/>
                </a:lnTo>
                <a:lnTo>
                  <a:pt x="1932941" y="1257987"/>
                </a:lnTo>
                <a:lnTo>
                  <a:pt x="1945141" y="1261858"/>
                </a:lnTo>
                <a:lnTo>
                  <a:pt x="1971304" y="1270660"/>
                </a:lnTo>
                <a:lnTo>
                  <a:pt x="2015864" y="1268010"/>
                </a:lnTo>
                <a:lnTo>
                  <a:pt x="2060442" y="1265573"/>
                </a:lnTo>
                <a:lnTo>
                  <a:pt x="2104983" y="1262711"/>
                </a:lnTo>
                <a:lnTo>
                  <a:pt x="2149434" y="1258784"/>
                </a:lnTo>
                <a:lnTo>
                  <a:pt x="2191554" y="1248738"/>
                </a:lnTo>
                <a:lnTo>
                  <a:pt x="2211933" y="1241673"/>
                </a:lnTo>
                <a:lnTo>
                  <a:pt x="2232561" y="1235034"/>
                </a:lnTo>
                <a:lnTo>
                  <a:pt x="2244405" y="1231946"/>
                </a:lnTo>
                <a:lnTo>
                  <a:pt x="2256334" y="1229173"/>
                </a:lnTo>
                <a:lnTo>
                  <a:pt x="2268251" y="1226361"/>
                </a:lnTo>
                <a:lnTo>
                  <a:pt x="2326837" y="1207567"/>
                </a:lnTo>
                <a:lnTo>
                  <a:pt x="2386940" y="1187532"/>
                </a:lnTo>
                <a:lnTo>
                  <a:pt x="2404652" y="1181248"/>
                </a:lnTo>
                <a:lnTo>
                  <a:pt x="2413546" y="1178236"/>
                </a:lnTo>
                <a:lnTo>
                  <a:pt x="2422566" y="1175657"/>
                </a:lnTo>
                <a:lnTo>
                  <a:pt x="2470067" y="1163782"/>
                </a:lnTo>
                <a:lnTo>
                  <a:pt x="2486132" y="1153358"/>
                </a:lnTo>
                <a:lnTo>
                  <a:pt x="2531144" y="1119472"/>
                </a:lnTo>
                <a:lnTo>
                  <a:pt x="2548298" y="1033128"/>
                </a:lnTo>
                <a:lnTo>
                  <a:pt x="2549815" y="988716"/>
                </a:lnTo>
                <a:lnTo>
                  <a:pt x="2546091" y="961123"/>
                </a:lnTo>
                <a:lnTo>
                  <a:pt x="2537349" y="940299"/>
                </a:lnTo>
                <a:lnTo>
                  <a:pt x="2523809" y="916199"/>
                </a:lnTo>
                <a:lnTo>
                  <a:pt x="2505693" y="878774"/>
                </a:lnTo>
                <a:lnTo>
                  <a:pt x="2502630" y="869881"/>
                </a:lnTo>
                <a:lnTo>
                  <a:pt x="2500235" y="860721"/>
                </a:lnTo>
                <a:lnTo>
                  <a:pt x="2497599" y="851681"/>
                </a:lnTo>
                <a:lnTo>
                  <a:pt x="2493818" y="843148"/>
                </a:lnTo>
                <a:lnTo>
                  <a:pt x="2485704" y="830756"/>
                </a:lnTo>
                <a:lnTo>
                  <a:pt x="2476578" y="819033"/>
                </a:lnTo>
                <a:lnTo>
                  <a:pt x="2467165" y="807492"/>
                </a:lnTo>
                <a:lnTo>
                  <a:pt x="2458192" y="795647"/>
                </a:lnTo>
                <a:lnTo>
                  <a:pt x="2432220" y="756481"/>
                </a:lnTo>
                <a:lnTo>
                  <a:pt x="2420594" y="736697"/>
                </a:lnTo>
                <a:lnTo>
                  <a:pt x="2413642" y="726995"/>
                </a:lnTo>
                <a:lnTo>
                  <a:pt x="2401689" y="718077"/>
                </a:lnTo>
                <a:lnTo>
                  <a:pt x="2375065" y="700644"/>
                </a:lnTo>
                <a:lnTo>
                  <a:pt x="2356314" y="671805"/>
                </a:lnTo>
                <a:lnTo>
                  <a:pt x="2351676" y="664611"/>
                </a:lnTo>
                <a:lnTo>
                  <a:pt x="2350476" y="665899"/>
                </a:lnTo>
                <a:lnTo>
                  <a:pt x="2342038" y="662505"/>
                </a:lnTo>
                <a:lnTo>
                  <a:pt x="2315688" y="641268"/>
                </a:lnTo>
                <a:lnTo>
                  <a:pt x="2297304" y="624060"/>
                </a:lnTo>
                <a:lnTo>
                  <a:pt x="2279554" y="606180"/>
                </a:lnTo>
                <a:lnTo>
                  <a:pt x="2262058" y="588031"/>
                </a:lnTo>
                <a:lnTo>
                  <a:pt x="2244436" y="570016"/>
                </a:lnTo>
                <a:lnTo>
                  <a:pt x="2235824" y="560749"/>
                </a:lnTo>
                <a:lnTo>
                  <a:pt x="2227410" y="551243"/>
                </a:lnTo>
                <a:lnTo>
                  <a:pt x="2218601" y="542216"/>
                </a:lnTo>
                <a:lnTo>
                  <a:pt x="2208810" y="534390"/>
                </a:lnTo>
                <a:lnTo>
                  <a:pt x="2173184" y="510639"/>
                </a:lnTo>
                <a:lnTo>
                  <a:pt x="2167643" y="501384"/>
                </a:lnTo>
                <a:lnTo>
                  <a:pt x="2132578" y="461887"/>
                </a:lnTo>
                <a:lnTo>
                  <a:pt x="2096314" y="438970"/>
                </a:lnTo>
                <a:lnTo>
                  <a:pt x="2078182" y="427512"/>
                </a:lnTo>
                <a:lnTo>
                  <a:pt x="2069024" y="421880"/>
                </a:lnTo>
                <a:lnTo>
                  <a:pt x="2059700" y="416452"/>
                </a:lnTo>
                <a:lnTo>
                  <a:pt x="2050710" y="410616"/>
                </a:lnTo>
                <a:lnTo>
                  <a:pt x="2042556" y="403761"/>
                </a:lnTo>
                <a:lnTo>
                  <a:pt x="2019909" y="379992"/>
                </a:lnTo>
                <a:lnTo>
                  <a:pt x="2009585" y="369776"/>
                </a:lnTo>
                <a:lnTo>
                  <a:pt x="1997933" y="364677"/>
                </a:lnTo>
                <a:lnTo>
                  <a:pt x="1971304" y="356260"/>
                </a:lnTo>
                <a:lnTo>
                  <a:pt x="1953959" y="343427"/>
                </a:lnTo>
                <a:lnTo>
                  <a:pt x="1936926" y="329956"/>
                </a:lnTo>
                <a:lnTo>
                  <a:pt x="1919269" y="317761"/>
                </a:lnTo>
                <a:lnTo>
                  <a:pt x="1900052" y="308758"/>
                </a:lnTo>
                <a:lnTo>
                  <a:pt x="1828800" y="285008"/>
                </a:lnTo>
                <a:lnTo>
                  <a:pt x="1800457" y="265951"/>
                </a:lnTo>
                <a:lnTo>
                  <a:pt x="1795807" y="266118"/>
                </a:lnTo>
                <a:lnTo>
                  <a:pt x="1784653" y="262237"/>
                </a:lnTo>
                <a:lnTo>
                  <a:pt x="1757548" y="249382"/>
                </a:lnTo>
                <a:lnTo>
                  <a:pt x="1748391" y="243875"/>
                </a:lnTo>
                <a:lnTo>
                  <a:pt x="1739735" y="237506"/>
                </a:lnTo>
                <a:lnTo>
                  <a:pt x="1731079" y="231137"/>
                </a:lnTo>
                <a:lnTo>
                  <a:pt x="1721922" y="225631"/>
                </a:lnTo>
                <a:lnTo>
                  <a:pt x="1703422" y="218629"/>
                </a:lnTo>
                <a:lnTo>
                  <a:pt x="1679898" y="212099"/>
                </a:lnTo>
                <a:lnTo>
                  <a:pt x="1656604" y="206397"/>
                </a:lnTo>
                <a:lnTo>
                  <a:pt x="1638795" y="201881"/>
                </a:lnTo>
                <a:lnTo>
                  <a:pt x="1629858" y="199001"/>
                </a:lnTo>
                <a:lnTo>
                  <a:pt x="1621022" y="195791"/>
                </a:lnTo>
                <a:lnTo>
                  <a:pt x="1612166" y="192657"/>
                </a:lnTo>
                <a:lnTo>
                  <a:pt x="1567966" y="182353"/>
                </a:lnTo>
                <a:lnTo>
                  <a:pt x="1496212" y="171165"/>
                </a:lnTo>
                <a:lnTo>
                  <a:pt x="1460665" y="166255"/>
                </a:lnTo>
                <a:lnTo>
                  <a:pt x="1451814" y="163074"/>
                </a:lnTo>
                <a:lnTo>
                  <a:pt x="1382851" y="146683"/>
                </a:lnTo>
                <a:lnTo>
                  <a:pt x="1336079" y="138962"/>
                </a:lnTo>
                <a:lnTo>
                  <a:pt x="1298160" y="133011"/>
                </a:lnTo>
                <a:lnTo>
                  <a:pt x="1282535" y="130629"/>
                </a:lnTo>
                <a:lnTo>
                  <a:pt x="1264834" y="124268"/>
                </a:lnTo>
                <a:lnTo>
                  <a:pt x="1211283" y="106878"/>
                </a:lnTo>
                <a:lnTo>
                  <a:pt x="1181474" y="101447"/>
                </a:lnTo>
                <a:lnTo>
                  <a:pt x="1166615" y="98542"/>
                </a:lnTo>
                <a:lnTo>
                  <a:pt x="1151906" y="95003"/>
                </a:lnTo>
                <a:lnTo>
                  <a:pt x="1133923" y="89626"/>
                </a:lnTo>
                <a:lnTo>
                  <a:pt x="1116129" y="83626"/>
                </a:lnTo>
                <a:lnTo>
                  <a:pt x="1098410" y="77376"/>
                </a:lnTo>
                <a:lnTo>
                  <a:pt x="1080654" y="71252"/>
                </a:lnTo>
                <a:lnTo>
                  <a:pt x="973777" y="35626"/>
                </a:lnTo>
                <a:lnTo>
                  <a:pt x="940684" y="6225"/>
                </a:lnTo>
                <a:lnTo>
                  <a:pt x="938151" y="0"/>
                </a:lnTo>
                <a:close/>
              </a:path>
            </a:pathLst>
          </a:custGeom>
          <a:ln w="762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3714" y="2395670"/>
            <a:ext cx="391160" cy="892810"/>
          </a:xfrm>
          <a:custGeom>
            <a:avLst/>
            <a:gdLst/>
            <a:ahLst/>
            <a:cxnLst/>
            <a:rect l="l" t="t" r="r" b="b"/>
            <a:pathLst>
              <a:path w="391160" h="892810">
                <a:moveTo>
                  <a:pt x="0" y="797097"/>
                </a:moveTo>
                <a:lnTo>
                  <a:pt x="6430" y="892724"/>
                </a:lnTo>
                <a:lnTo>
                  <a:pt x="76584" y="832347"/>
                </a:lnTo>
                <a:lnTo>
                  <a:pt x="47198" y="832347"/>
                </a:lnTo>
                <a:lnTo>
                  <a:pt x="20839" y="821312"/>
                </a:lnTo>
                <a:lnTo>
                  <a:pt x="26357" y="808133"/>
                </a:lnTo>
                <a:lnTo>
                  <a:pt x="0" y="797097"/>
                </a:lnTo>
                <a:close/>
              </a:path>
              <a:path w="391160" h="892810">
                <a:moveTo>
                  <a:pt x="26357" y="808133"/>
                </a:moveTo>
                <a:lnTo>
                  <a:pt x="20839" y="821312"/>
                </a:lnTo>
                <a:lnTo>
                  <a:pt x="47198" y="832347"/>
                </a:lnTo>
                <a:lnTo>
                  <a:pt x="52715" y="819169"/>
                </a:lnTo>
                <a:lnTo>
                  <a:pt x="26357" y="808133"/>
                </a:lnTo>
                <a:close/>
              </a:path>
              <a:path w="391160" h="892810">
                <a:moveTo>
                  <a:pt x="52715" y="819169"/>
                </a:moveTo>
                <a:lnTo>
                  <a:pt x="47198" y="832347"/>
                </a:lnTo>
                <a:lnTo>
                  <a:pt x="76584" y="832347"/>
                </a:lnTo>
                <a:lnTo>
                  <a:pt x="79074" y="830205"/>
                </a:lnTo>
                <a:lnTo>
                  <a:pt x="52715" y="819169"/>
                </a:lnTo>
                <a:close/>
              </a:path>
              <a:path w="391160" h="892810">
                <a:moveTo>
                  <a:pt x="364713" y="0"/>
                </a:moveTo>
                <a:lnTo>
                  <a:pt x="26357" y="808133"/>
                </a:lnTo>
                <a:lnTo>
                  <a:pt x="52715" y="819169"/>
                </a:lnTo>
                <a:lnTo>
                  <a:pt x="391071" y="11036"/>
                </a:lnTo>
                <a:lnTo>
                  <a:pt x="3647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0406" y="4099793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5"/>
                </a:lnTo>
                <a:lnTo>
                  <a:pt x="8259" y="147838"/>
                </a:lnTo>
                <a:lnTo>
                  <a:pt x="30784" y="181664"/>
                </a:lnTo>
                <a:lnTo>
                  <a:pt x="64192" y="204470"/>
                </a:lnTo>
                <a:lnTo>
                  <a:pt x="105103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5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8239" y="3528802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3" y="181665"/>
                </a:lnTo>
                <a:lnTo>
                  <a:pt x="64191" y="204471"/>
                </a:lnTo>
                <a:lnTo>
                  <a:pt x="105102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0262" y="4099793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2" y="0"/>
                </a:moveTo>
                <a:lnTo>
                  <a:pt x="64191" y="8362"/>
                </a:lnTo>
                <a:lnTo>
                  <a:pt x="30783" y="31168"/>
                </a:lnTo>
                <a:lnTo>
                  <a:pt x="8259" y="64994"/>
                </a:lnTo>
                <a:lnTo>
                  <a:pt x="0" y="106415"/>
                </a:lnTo>
                <a:lnTo>
                  <a:pt x="8259" y="147838"/>
                </a:lnTo>
                <a:lnTo>
                  <a:pt x="30783" y="181664"/>
                </a:lnTo>
                <a:lnTo>
                  <a:pt x="64191" y="204470"/>
                </a:lnTo>
                <a:lnTo>
                  <a:pt x="105102" y="212832"/>
                </a:lnTo>
                <a:lnTo>
                  <a:pt x="146014" y="204470"/>
                </a:lnTo>
                <a:lnTo>
                  <a:pt x="179422" y="181664"/>
                </a:lnTo>
                <a:lnTo>
                  <a:pt x="201947" y="147838"/>
                </a:lnTo>
                <a:lnTo>
                  <a:pt x="210206" y="106415"/>
                </a:lnTo>
                <a:lnTo>
                  <a:pt x="201947" y="64994"/>
                </a:lnTo>
                <a:lnTo>
                  <a:pt x="179422" y="31168"/>
                </a:lnTo>
                <a:lnTo>
                  <a:pt x="146014" y="8362"/>
                </a:lnTo>
                <a:lnTo>
                  <a:pt x="10510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488" y="3422385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3" y="8362"/>
                </a:lnTo>
                <a:lnTo>
                  <a:pt x="30784" y="31168"/>
                </a:lnTo>
                <a:lnTo>
                  <a:pt x="8259" y="64994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3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3" y="181665"/>
                </a:lnTo>
                <a:lnTo>
                  <a:pt x="201948" y="147839"/>
                </a:lnTo>
                <a:lnTo>
                  <a:pt x="210207" y="106417"/>
                </a:lnTo>
                <a:lnTo>
                  <a:pt x="201948" y="64994"/>
                </a:lnTo>
                <a:lnTo>
                  <a:pt x="179423" y="31168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1550" y="4107017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05103" y="0"/>
                </a:moveTo>
                <a:lnTo>
                  <a:pt x="64192" y="8362"/>
                </a:lnTo>
                <a:lnTo>
                  <a:pt x="30784" y="31169"/>
                </a:lnTo>
                <a:lnTo>
                  <a:pt x="8259" y="64995"/>
                </a:lnTo>
                <a:lnTo>
                  <a:pt x="0" y="106417"/>
                </a:lnTo>
                <a:lnTo>
                  <a:pt x="8259" y="147839"/>
                </a:lnTo>
                <a:lnTo>
                  <a:pt x="30784" y="181665"/>
                </a:lnTo>
                <a:lnTo>
                  <a:pt x="64192" y="204471"/>
                </a:lnTo>
                <a:lnTo>
                  <a:pt x="105103" y="212834"/>
                </a:lnTo>
                <a:lnTo>
                  <a:pt x="146014" y="204471"/>
                </a:lnTo>
                <a:lnTo>
                  <a:pt x="179422" y="181665"/>
                </a:lnTo>
                <a:lnTo>
                  <a:pt x="201947" y="147839"/>
                </a:lnTo>
                <a:lnTo>
                  <a:pt x="210206" y="106417"/>
                </a:lnTo>
                <a:lnTo>
                  <a:pt x="201947" y="64995"/>
                </a:lnTo>
                <a:lnTo>
                  <a:pt x="179422" y="31169"/>
                </a:lnTo>
                <a:lnTo>
                  <a:pt x="146014" y="8362"/>
                </a:lnTo>
                <a:lnTo>
                  <a:pt x="1051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8445" y="3528802"/>
            <a:ext cx="803275" cy="106680"/>
          </a:xfrm>
          <a:custGeom>
            <a:avLst/>
            <a:gdLst/>
            <a:ahLst/>
            <a:cxnLst/>
            <a:rect l="l" t="t" r="r" b="b"/>
            <a:pathLst>
              <a:path w="803275" h="106679">
                <a:moveTo>
                  <a:pt x="0" y="106417"/>
                </a:moveTo>
                <a:lnTo>
                  <a:pt x="803043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60614" y="4206209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648" y="1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1696" y="3582010"/>
            <a:ext cx="527050" cy="534035"/>
          </a:xfrm>
          <a:custGeom>
            <a:avLst/>
            <a:gdLst/>
            <a:ahLst/>
            <a:cxnLst/>
            <a:rect l="l" t="t" r="r" b="b"/>
            <a:pathLst>
              <a:path w="527050" h="534035">
                <a:moveTo>
                  <a:pt x="0" y="0"/>
                </a:moveTo>
                <a:lnTo>
                  <a:pt x="526777" y="53384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3610" y="3635220"/>
            <a:ext cx="113030" cy="496570"/>
          </a:xfrm>
          <a:custGeom>
            <a:avLst/>
            <a:gdLst/>
            <a:ahLst/>
            <a:cxnLst/>
            <a:rect l="l" t="t" r="r" b="b"/>
            <a:pathLst>
              <a:path w="113029" h="496570">
                <a:moveTo>
                  <a:pt x="112982" y="0"/>
                </a:moveTo>
                <a:lnTo>
                  <a:pt x="0" y="4963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73151" y="3688591"/>
            <a:ext cx="1036319" cy="411480"/>
          </a:xfrm>
          <a:custGeom>
            <a:avLst/>
            <a:gdLst/>
            <a:ahLst/>
            <a:cxnLst/>
            <a:rect l="l" t="t" r="r" b="b"/>
            <a:pathLst>
              <a:path w="1036320" h="411479">
                <a:moveTo>
                  <a:pt x="1036280" y="0"/>
                </a:moveTo>
                <a:lnTo>
                  <a:pt x="0" y="4108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41"/>
              <p:cNvSpPr txBox="1"/>
              <p:nvPr/>
            </p:nvSpPr>
            <p:spPr>
              <a:xfrm>
                <a:off x="1609743" y="4881180"/>
                <a:ext cx="956944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pc="-25" dirty="0" smtClean="0">
                          <a:latin typeface="Cambria Math" panose="02040503050406030204" pitchFamily="18" charset="0"/>
                          <a:cs typeface="Calibri"/>
                        </a:rPr>
                        <m:t>𝐿𝑎𝑦𝑒𝑟</m:t>
                      </m:r>
                      <m:r>
                        <a:rPr lang="zh-CN" altLang="en-US" sz="2400" i="1" spc="-85" dirty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cs typeface="Calibri"/>
                        </a:rPr>
                        <m:t>𝑖</m:t>
                      </m:r>
                    </m:oMath>
                  </m:oMathPara>
                </a14:m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1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3" y="4881180"/>
                <a:ext cx="956944" cy="369332"/>
              </a:xfrm>
              <a:prstGeom prst="rect">
                <a:avLst/>
              </a:prstGeom>
              <a:blipFill>
                <a:blip r:embed="rId2"/>
                <a:stretch>
                  <a:fillRect l="-13376" r="-1082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2"/>
              <p:cNvSpPr txBox="1"/>
              <p:nvPr/>
            </p:nvSpPr>
            <p:spPr>
              <a:xfrm>
                <a:off x="6998833" y="4969571"/>
                <a:ext cx="1894734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pc="-25" dirty="0" smtClean="0">
                          <a:latin typeface="Cambria Math" panose="02040503050406030204" pitchFamily="18" charset="0"/>
                          <a:cs typeface="Calibri"/>
                        </a:rPr>
                        <m:t>𝐿𝑎𝑦𝑒𝑟</m:t>
                      </m:r>
                      <m:r>
                        <a:rPr lang="zh-CN" altLang="en-US" sz="2400" i="1" spc="-75" dirty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zh-CN" altLang="en-US" sz="2400" i="1" spc="-5" dirty="0">
                          <a:latin typeface="Cambria Math" panose="02040503050406030204" pitchFamily="18" charset="0"/>
                          <a:cs typeface="Calibri"/>
                        </a:rPr>
                        <m:t>𝑖</m:t>
                      </m:r>
                      <m:r>
                        <a:rPr lang="en-US" altLang="zh-CN" sz="2400" i="1" spc="-5" dirty="0">
                          <a:latin typeface="Cambria Math" panose="02040503050406030204" pitchFamily="18" charset="0"/>
                          <a:cs typeface="Calibri"/>
                        </a:rPr>
                        <m:t>+1</m:t>
                      </m:r>
                    </m:oMath>
                  </m:oMathPara>
                </a14:m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2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833" y="4969571"/>
                <a:ext cx="1894734" cy="369332"/>
              </a:xfrm>
              <a:prstGeom prst="rect">
                <a:avLst/>
              </a:prstGeom>
              <a:blipFill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bject 43"/>
          <p:cNvSpPr/>
          <p:nvPr/>
        </p:nvSpPr>
        <p:spPr>
          <a:xfrm>
            <a:off x="4504957" y="3796841"/>
            <a:ext cx="1649095" cy="114300"/>
          </a:xfrm>
          <a:custGeom>
            <a:avLst/>
            <a:gdLst/>
            <a:ahLst/>
            <a:cxnLst/>
            <a:rect l="l" t="t" r="r" b="b"/>
            <a:pathLst>
              <a:path w="1649095" h="114300">
                <a:moveTo>
                  <a:pt x="1534219" y="76199"/>
                </a:moveTo>
                <a:lnTo>
                  <a:pt x="1534219" y="114299"/>
                </a:lnTo>
                <a:lnTo>
                  <a:pt x="1610419" y="76199"/>
                </a:lnTo>
                <a:lnTo>
                  <a:pt x="1534219" y="76199"/>
                </a:lnTo>
                <a:close/>
              </a:path>
              <a:path w="1649095" h="114300">
                <a:moveTo>
                  <a:pt x="1534219" y="38099"/>
                </a:moveTo>
                <a:lnTo>
                  <a:pt x="1534219" y="76199"/>
                </a:lnTo>
                <a:lnTo>
                  <a:pt x="1553270" y="76199"/>
                </a:lnTo>
                <a:lnTo>
                  <a:pt x="1553270" y="38099"/>
                </a:lnTo>
                <a:lnTo>
                  <a:pt x="1534219" y="38099"/>
                </a:lnTo>
                <a:close/>
              </a:path>
              <a:path w="1649095" h="114300">
                <a:moveTo>
                  <a:pt x="1534219" y="0"/>
                </a:moveTo>
                <a:lnTo>
                  <a:pt x="1534219" y="38099"/>
                </a:lnTo>
                <a:lnTo>
                  <a:pt x="1553270" y="38099"/>
                </a:lnTo>
                <a:lnTo>
                  <a:pt x="1553270" y="76199"/>
                </a:lnTo>
                <a:lnTo>
                  <a:pt x="1610422" y="76198"/>
                </a:lnTo>
                <a:lnTo>
                  <a:pt x="1648519" y="57149"/>
                </a:lnTo>
                <a:lnTo>
                  <a:pt x="1534219" y="0"/>
                </a:lnTo>
                <a:close/>
              </a:path>
              <a:path w="1649095" h="114300">
                <a:moveTo>
                  <a:pt x="0" y="38098"/>
                </a:moveTo>
                <a:lnTo>
                  <a:pt x="0" y="76198"/>
                </a:lnTo>
                <a:lnTo>
                  <a:pt x="1534219" y="76199"/>
                </a:lnTo>
                <a:lnTo>
                  <a:pt x="1534219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69961" y="3078796"/>
            <a:ext cx="1702435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310">
              <a:lnSpc>
                <a:spcPct val="170000"/>
              </a:lnSpc>
            </a:pPr>
            <a:r>
              <a:rPr sz="2400" spc="-10" dirty="0">
                <a:latin typeface="Calibri"/>
                <a:cs typeface="Calibri"/>
              </a:rPr>
              <a:t>Convolution 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44839" y="3146456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26149" y="3820925"/>
            <a:ext cx="953769" cy="114300"/>
          </a:xfrm>
          <a:custGeom>
            <a:avLst/>
            <a:gdLst/>
            <a:ahLst/>
            <a:cxnLst/>
            <a:rect l="l" t="t" r="r" b="b"/>
            <a:pathLst>
              <a:path w="953770" h="114300">
                <a:moveTo>
                  <a:pt x="838894" y="76199"/>
                </a:moveTo>
                <a:lnTo>
                  <a:pt x="838894" y="114300"/>
                </a:lnTo>
                <a:lnTo>
                  <a:pt x="915094" y="76200"/>
                </a:lnTo>
                <a:lnTo>
                  <a:pt x="838894" y="76199"/>
                </a:lnTo>
                <a:close/>
              </a:path>
              <a:path w="953770" h="114300">
                <a:moveTo>
                  <a:pt x="838894" y="38099"/>
                </a:moveTo>
                <a:lnTo>
                  <a:pt x="838894" y="76199"/>
                </a:lnTo>
                <a:lnTo>
                  <a:pt x="857944" y="76200"/>
                </a:lnTo>
                <a:lnTo>
                  <a:pt x="857944" y="38100"/>
                </a:lnTo>
                <a:lnTo>
                  <a:pt x="838894" y="38099"/>
                </a:lnTo>
                <a:close/>
              </a:path>
              <a:path w="953770" h="114300">
                <a:moveTo>
                  <a:pt x="838894" y="0"/>
                </a:moveTo>
                <a:lnTo>
                  <a:pt x="838894" y="38099"/>
                </a:lnTo>
                <a:lnTo>
                  <a:pt x="857944" y="38100"/>
                </a:lnTo>
                <a:lnTo>
                  <a:pt x="857944" y="76200"/>
                </a:lnTo>
                <a:lnTo>
                  <a:pt x="915097" y="76198"/>
                </a:lnTo>
                <a:lnTo>
                  <a:pt x="953194" y="57150"/>
                </a:lnTo>
                <a:lnTo>
                  <a:pt x="838894" y="0"/>
                </a:lnTo>
                <a:close/>
              </a:path>
              <a:path w="953770" h="114300">
                <a:moveTo>
                  <a:pt x="0" y="38098"/>
                </a:moveTo>
                <a:lnTo>
                  <a:pt x="0" y="76198"/>
                </a:lnTo>
                <a:lnTo>
                  <a:pt x="838894" y="76199"/>
                </a:lnTo>
                <a:lnTo>
                  <a:pt x="838894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768782" y="3386644"/>
            <a:ext cx="106743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005415" y="3635271"/>
            <a:ext cx="696410" cy="4295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endParaRPr sz="3000" baseline="-15277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181606" y="3130616"/>
                <a:ext cx="399084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06" y="3130616"/>
                <a:ext cx="399084" cy="391646"/>
              </a:xfrm>
              <a:prstGeom prst="rect">
                <a:avLst/>
              </a:prstGeom>
              <a:blipFill>
                <a:blip r:embed="rId4"/>
                <a:stretch>
                  <a:fillRect l="-16923" r="-461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292053" y="3017573"/>
                <a:ext cx="399084" cy="39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053" y="3017573"/>
                <a:ext cx="399084" cy="391197"/>
              </a:xfrm>
              <a:prstGeom prst="rect">
                <a:avLst/>
              </a:prstGeom>
              <a:blipFill>
                <a:blip r:embed="rId5"/>
                <a:stretch>
                  <a:fillRect l="-16667" r="-3030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138985" y="4009628"/>
                <a:ext cx="391966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5" y="4009628"/>
                <a:ext cx="391966" cy="388568"/>
              </a:xfrm>
              <a:prstGeom prst="rect">
                <a:avLst/>
              </a:prstGeom>
              <a:blipFill>
                <a:blip r:embed="rId6"/>
                <a:stretch>
                  <a:fillRect l="-17188" t="-1587" r="-468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2499099" y="4342581"/>
                <a:ext cx="39908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99" y="4342581"/>
                <a:ext cx="399084" cy="389337"/>
              </a:xfrm>
              <a:prstGeom prst="rect">
                <a:avLst/>
              </a:prstGeom>
              <a:blipFill>
                <a:blip r:embed="rId7"/>
                <a:stretch>
                  <a:fillRect l="-16923" r="-4615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3769547" y="4108275"/>
                <a:ext cx="399084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47" y="4108275"/>
                <a:ext cx="399084" cy="391646"/>
              </a:xfrm>
              <a:prstGeom prst="rect">
                <a:avLst/>
              </a:prstGeom>
              <a:blipFill>
                <a:blip r:embed="rId8"/>
                <a:stretch>
                  <a:fillRect l="-16667" t="-1563" r="-3030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900210" y="3190821"/>
                <a:ext cx="654090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10" y="3190821"/>
                <a:ext cx="654090" cy="391646"/>
              </a:xfrm>
              <a:prstGeom prst="rect">
                <a:avLst/>
              </a:prstGeom>
              <a:blipFill>
                <a:blip r:embed="rId9"/>
                <a:stretch>
                  <a:fillRect l="-10280" r="-2804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bject 48"/>
          <p:cNvSpPr/>
          <p:nvPr/>
        </p:nvSpPr>
        <p:spPr>
          <a:xfrm>
            <a:off x="8578835" y="2888081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48"/>
          <p:cNvSpPr/>
          <p:nvPr/>
        </p:nvSpPr>
        <p:spPr>
          <a:xfrm>
            <a:off x="6144513" y="4377655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8"/>
          <p:cNvSpPr/>
          <p:nvPr/>
        </p:nvSpPr>
        <p:spPr>
          <a:xfrm>
            <a:off x="8141761" y="4391221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8"/>
          <p:cNvSpPr/>
          <p:nvPr/>
        </p:nvSpPr>
        <p:spPr>
          <a:xfrm>
            <a:off x="9243560" y="4377655"/>
            <a:ext cx="534879" cy="514984"/>
          </a:xfrm>
          <a:custGeom>
            <a:avLst/>
            <a:gdLst/>
            <a:ahLst/>
            <a:cxnLst/>
            <a:rect l="l" t="t" r="r" b="b"/>
            <a:pathLst>
              <a:path w="438784" h="514985">
                <a:moveTo>
                  <a:pt x="0" y="0"/>
                </a:moveTo>
                <a:lnTo>
                  <a:pt x="438623" y="0"/>
                </a:lnTo>
                <a:lnTo>
                  <a:pt x="438623" y="514424"/>
                </a:lnTo>
                <a:lnTo>
                  <a:pt x="0" y="514424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084907" y="4427398"/>
                <a:ext cx="654090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07" y="4427398"/>
                <a:ext cx="654090" cy="391646"/>
              </a:xfrm>
              <a:prstGeom prst="rect">
                <a:avLst/>
              </a:prstGeom>
              <a:blipFill>
                <a:blip r:embed="rId10"/>
                <a:stretch>
                  <a:fillRect l="-10280" r="-2804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8529864" y="2951523"/>
                <a:ext cx="654090" cy="39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864" y="2951523"/>
                <a:ext cx="654090" cy="391197"/>
              </a:xfrm>
              <a:prstGeom prst="rect">
                <a:avLst/>
              </a:prstGeom>
              <a:blipFill>
                <a:blip r:embed="rId11"/>
                <a:stretch>
                  <a:fillRect l="-10185" r="-1852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8100471" y="4454044"/>
                <a:ext cx="654090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71" y="4454044"/>
                <a:ext cx="654090" cy="389337"/>
              </a:xfrm>
              <a:prstGeom prst="rect">
                <a:avLst/>
              </a:prstGeom>
              <a:blipFill>
                <a:blip r:embed="rId12"/>
                <a:stretch>
                  <a:fillRect l="-10280" t="-1563" r="-2804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9183954" y="4441248"/>
                <a:ext cx="654090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954" y="4441248"/>
                <a:ext cx="654090" cy="387798"/>
              </a:xfrm>
              <a:prstGeom prst="rect">
                <a:avLst/>
              </a:prstGeom>
              <a:blipFill>
                <a:blip r:embed="rId13"/>
                <a:stretch>
                  <a:fillRect l="-10280" t="-1587" r="-2804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11193301" y="3640296"/>
                <a:ext cx="4265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01" y="3640296"/>
                <a:ext cx="426591" cy="369332"/>
              </a:xfrm>
              <a:prstGeom prst="rect">
                <a:avLst/>
              </a:prstGeom>
              <a:blipFill>
                <a:blip r:embed="rId14"/>
                <a:stretch>
                  <a:fillRect l="-15714" r="-285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9056" y="5630609"/>
            <a:ext cx="50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en-US" altLang="zh-CN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aggregate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readout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7/34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929223" y="5809647"/>
            <a:ext cx="927610" cy="1551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33906" y="5675382"/>
            <a:ext cx="62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不同模型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NN4G, DCNN,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GraphSAGE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GAT, GIN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86102"/>
            <a:ext cx="10229196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NN4G </a:t>
            </a:r>
            <a:r>
              <a:rPr sz="3600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(Neural Networks </a:t>
            </a:r>
            <a:r>
              <a:rPr sz="3600" spc="-3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sz="3600" spc="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3" y="611581"/>
                <a:ext cx="11994112" cy="2819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aggregate: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sum +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跨层；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readout: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sum/mean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1)Hidden Unit: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𝑢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2)Output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𝐺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(sum),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=|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𝑉𝑒𝑟𝑡𝑒𝑥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(mean)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bSup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可以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设置为只与层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altLang="zh-CN" sz="1600" dirty="0" smtClean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0,             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𝑒𝑙𝑠𝑒</m:t>
                            </m:r>
                          </m:e>
                        </m:eqAr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或由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表示求得（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attention network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" y="611581"/>
                <a:ext cx="11994112" cy="2819362"/>
              </a:xfrm>
              <a:prstGeom prst="rect">
                <a:avLst/>
              </a:prstGeom>
              <a:blipFill>
                <a:blip r:embed="rId2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38" name="组合 337"/>
          <p:cNvGrpSpPr/>
          <p:nvPr/>
        </p:nvGrpSpPr>
        <p:grpSpPr>
          <a:xfrm>
            <a:off x="605281" y="3704829"/>
            <a:ext cx="10561482" cy="2880556"/>
            <a:chOff x="559035" y="3313785"/>
            <a:chExt cx="11231315" cy="3259324"/>
          </a:xfrm>
        </p:grpSpPr>
        <p:grpSp>
          <p:nvGrpSpPr>
            <p:cNvPr id="219" name="组合 218"/>
            <p:cNvGrpSpPr/>
            <p:nvPr/>
          </p:nvGrpSpPr>
          <p:grpSpPr>
            <a:xfrm>
              <a:off x="559035" y="3313785"/>
              <a:ext cx="3890339" cy="3239562"/>
              <a:chOff x="7267767" y="686744"/>
              <a:chExt cx="4637566" cy="3753129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7896545" y="3982726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6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3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6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8494776" y="3639256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8949469" y="3982726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6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3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6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9041931" y="3575242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5"/>
                    </a:lnTo>
                    <a:lnTo>
                      <a:pt x="179423" y="31169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9414565" y="3987072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6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3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6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8608287" y="3639256"/>
                <a:ext cx="433769" cy="64172"/>
              </a:xfrm>
              <a:custGeom>
                <a:avLst/>
                <a:gdLst/>
                <a:ahLst/>
                <a:cxnLst/>
                <a:rect l="l" t="t" r="r" b="b"/>
                <a:pathLst>
                  <a:path w="803275" h="106679">
                    <a:moveTo>
                      <a:pt x="0" y="106417"/>
                    </a:moveTo>
                    <a:lnTo>
                      <a:pt x="803043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8010057" y="4046740"/>
                <a:ext cx="93954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39900">
                    <a:moveTo>
                      <a:pt x="0" y="0"/>
                    </a:moveTo>
                    <a:lnTo>
                      <a:pt x="1739648" y="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9155444" y="3671262"/>
                <a:ext cx="284607" cy="321240"/>
              </a:xfrm>
              <a:custGeom>
                <a:avLst/>
                <a:gdLst/>
                <a:ahLst/>
                <a:cxnLst/>
                <a:rect l="l" t="t" r="r" b="b"/>
                <a:pathLst>
                  <a:path w="527050" h="534035">
                    <a:moveTo>
                      <a:pt x="0" y="0"/>
                    </a:moveTo>
                    <a:lnTo>
                      <a:pt x="526777" y="533842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9037677" y="3703270"/>
                <a:ext cx="61037" cy="298704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496570">
                    <a:moveTo>
                      <a:pt x="112982" y="0"/>
                    </a:moveTo>
                    <a:lnTo>
                      <a:pt x="0" y="49636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7962828" y="3735375"/>
                <a:ext cx="559613" cy="247519"/>
              </a:xfrm>
              <a:custGeom>
                <a:avLst/>
                <a:gdLst/>
                <a:ahLst/>
                <a:cxnLst/>
                <a:rect l="l" t="t" r="r" b="b"/>
                <a:pathLst>
                  <a:path w="1036320" h="411479">
                    <a:moveTo>
                      <a:pt x="1036280" y="0"/>
                    </a:moveTo>
                    <a:lnTo>
                      <a:pt x="0" y="410873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7375342" y="2805819"/>
                <a:ext cx="469055" cy="332017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49" name="object 49"/>
              <p:cNvSpPr txBox="1"/>
              <p:nvPr/>
            </p:nvSpPr>
            <p:spPr>
              <a:xfrm>
                <a:off x="10399251" y="2414768"/>
                <a:ext cx="116243" cy="5539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latin typeface="Cambria Math"/>
                    <a:cs typeface="Cambria Math"/>
                  </a:rPr>
                  <a:t>𝑥</a:t>
                </a:r>
                <a:endParaRPr>
                  <a:latin typeface="Cambria Math"/>
                  <a:cs typeface="Cambria Math"/>
                </a:endParaRPr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7854399" y="2706850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8452629" y="2363379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8907322" y="2706850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8999785" y="2299365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9372418" y="2711196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8"/>
                    </a:lnTo>
                    <a:lnTo>
                      <a:pt x="30784" y="181664"/>
                    </a:lnTo>
                    <a:lnTo>
                      <a:pt x="64193" y="204470"/>
                    </a:lnTo>
                    <a:lnTo>
                      <a:pt x="105103" y="212832"/>
                    </a:lnTo>
                    <a:lnTo>
                      <a:pt x="146014" y="204470"/>
                    </a:lnTo>
                    <a:lnTo>
                      <a:pt x="179423" y="181664"/>
                    </a:lnTo>
                    <a:lnTo>
                      <a:pt x="201948" y="147838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8566140" y="2363379"/>
                <a:ext cx="433769" cy="64172"/>
              </a:xfrm>
              <a:custGeom>
                <a:avLst/>
                <a:gdLst/>
                <a:ahLst/>
                <a:cxnLst/>
                <a:rect l="l" t="t" r="r" b="b"/>
                <a:pathLst>
                  <a:path w="803275" h="106679">
                    <a:moveTo>
                      <a:pt x="0" y="106417"/>
                    </a:moveTo>
                    <a:lnTo>
                      <a:pt x="803043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7967911" y="2770864"/>
                <a:ext cx="93954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39900">
                    <a:moveTo>
                      <a:pt x="0" y="0"/>
                    </a:moveTo>
                    <a:lnTo>
                      <a:pt x="1739648" y="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9113296" y="2395385"/>
                <a:ext cx="284607" cy="321240"/>
              </a:xfrm>
              <a:custGeom>
                <a:avLst/>
                <a:gdLst/>
                <a:ahLst/>
                <a:cxnLst/>
                <a:rect l="l" t="t" r="r" b="b"/>
                <a:pathLst>
                  <a:path w="527050" h="534035">
                    <a:moveTo>
                      <a:pt x="0" y="0"/>
                    </a:moveTo>
                    <a:lnTo>
                      <a:pt x="526777" y="533842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8995530" y="2427393"/>
                <a:ext cx="61037" cy="298704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496570">
                    <a:moveTo>
                      <a:pt x="112982" y="0"/>
                    </a:moveTo>
                    <a:lnTo>
                      <a:pt x="0" y="49636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7920681" y="2459498"/>
                <a:ext cx="559613" cy="247519"/>
              </a:xfrm>
              <a:custGeom>
                <a:avLst/>
                <a:gdLst/>
                <a:ahLst/>
                <a:cxnLst/>
                <a:rect l="l" t="t" r="r" b="b"/>
                <a:pathLst>
                  <a:path w="1036320" h="411479">
                    <a:moveTo>
                      <a:pt x="1036280" y="0"/>
                    </a:moveTo>
                    <a:lnTo>
                      <a:pt x="0" y="410873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7839790" y="1755202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8438020" y="1411733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8"/>
                    </a:lnTo>
                    <a:lnTo>
                      <a:pt x="30784" y="181664"/>
                    </a:lnTo>
                    <a:lnTo>
                      <a:pt x="64193" y="204470"/>
                    </a:lnTo>
                    <a:lnTo>
                      <a:pt x="105103" y="212832"/>
                    </a:lnTo>
                    <a:lnTo>
                      <a:pt x="146014" y="204470"/>
                    </a:lnTo>
                    <a:lnTo>
                      <a:pt x="179423" y="181664"/>
                    </a:lnTo>
                    <a:lnTo>
                      <a:pt x="201948" y="147838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8892714" y="1755202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8985175" y="1347719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9357809" y="1759548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8551532" y="1411732"/>
                <a:ext cx="433769" cy="64172"/>
              </a:xfrm>
              <a:custGeom>
                <a:avLst/>
                <a:gdLst/>
                <a:ahLst/>
                <a:cxnLst/>
                <a:rect l="l" t="t" r="r" b="b"/>
                <a:pathLst>
                  <a:path w="803275" h="106680">
                    <a:moveTo>
                      <a:pt x="0" y="106417"/>
                    </a:moveTo>
                    <a:lnTo>
                      <a:pt x="803043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7953302" y="1819216"/>
                <a:ext cx="93954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39900">
                    <a:moveTo>
                      <a:pt x="0" y="0"/>
                    </a:moveTo>
                    <a:lnTo>
                      <a:pt x="1739648" y="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9098687" y="1443739"/>
                <a:ext cx="284607" cy="321240"/>
              </a:xfrm>
              <a:custGeom>
                <a:avLst/>
                <a:gdLst/>
                <a:ahLst/>
                <a:cxnLst/>
                <a:rect l="l" t="t" r="r" b="b"/>
                <a:pathLst>
                  <a:path w="527050" h="534035">
                    <a:moveTo>
                      <a:pt x="0" y="0"/>
                    </a:moveTo>
                    <a:lnTo>
                      <a:pt x="526777" y="533842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8980922" y="1475746"/>
                <a:ext cx="61037" cy="298704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496569">
                    <a:moveTo>
                      <a:pt x="112982" y="0"/>
                    </a:moveTo>
                    <a:lnTo>
                      <a:pt x="0" y="49636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7906072" y="1507851"/>
                <a:ext cx="559613" cy="247519"/>
              </a:xfrm>
              <a:custGeom>
                <a:avLst/>
                <a:gdLst/>
                <a:ahLst/>
                <a:cxnLst/>
                <a:rect l="l" t="t" r="r" b="b"/>
                <a:pathLst>
                  <a:path w="1036320" h="411480">
                    <a:moveTo>
                      <a:pt x="1036280" y="0"/>
                    </a:moveTo>
                    <a:lnTo>
                      <a:pt x="0" y="410873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9113296" y="1182925"/>
                <a:ext cx="213204" cy="157358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211455">
                    <a:moveTo>
                      <a:pt x="54516" y="141552"/>
                    </a:moveTo>
                    <a:lnTo>
                      <a:pt x="0" y="207021"/>
                    </a:lnTo>
                    <a:lnTo>
                      <a:pt x="85083" y="211353"/>
                    </a:lnTo>
                    <a:lnTo>
                      <a:pt x="75851" y="190272"/>
                    </a:lnTo>
                    <a:lnTo>
                      <a:pt x="61987" y="190272"/>
                    </a:lnTo>
                    <a:lnTo>
                      <a:pt x="54345" y="172822"/>
                    </a:lnTo>
                    <a:lnTo>
                      <a:pt x="65978" y="167728"/>
                    </a:lnTo>
                    <a:lnTo>
                      <a:pt x="54516" y="141552"/>
                    </a:lnTo>
                    <a:close/>
                  </a:path>
                  <a:path w="457200" h="211455">
                    <a:moveTo>
                      <a:pt x="65978" y="167728"/>
                    </a:moveTo>
                    <a:lnTo>
                      <a:pt x="54345" y="172822"/>
                    </a:lnTo>
                    <a:lnTo>
                      <a:pt x="61987" y="190272"/>
                    </a:lnTo>
                    <a:lnTo>
                      <a:pt x="73620" y="185178"/>
                    </a:lnTo>
                    <a:lnTo>
                      <a:pt x="65978" y="167728"/>
                    </a:lnTo>
                    <a:close/>
                  </a:path>
                  <a:path w="457200" h="211455">
                    <a:moveTo>
                      <a:pt x="73620" y="185178"/>
                    </a:moveTo>
                    <a:lnTo>
                      <a:pt x="61987" y="190272"/>
                    </a:lnTo>
                    <a:lnTo>
                      <a:pt x="75851" y="190272"/>
                    </a:lnTo>
                    <a:lnTo>
                      <a:pt x="73620" y="185178"/>
                    </a:lnTo>
                    <a:close/>
                  </a:path>
                  <a:path w="457200" h="211455">
                    <a:moveTo>
                      <a:pt x="448980" y="0"/>
                    </a:moveTo>
                    <a:lnTo>
                      <a:pt x="65978" y="167728"/>
                    </a:lnTo>
                    <a:lnTo>
                      <a:pt x="73620" y="185178"/>
                    </a:lnTo>
                    <a:lnTo>
                      <a:pt x="456623" y="17449"/>
                    </a:lnTo>
                    <a:lnTo>
                      <a:pt x="44898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8452379" y="2366868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5"/>
                    </a:lnTo>
                    <a:lnTo>
                      <a:pt x="179423" y="31169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8907072" y="2710339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8"/>
                    </a:lnTo>
                    <a:lnTo>
                      <a:pt x="30783" y="181664"/>
                    </a:lnTo>
                    <a:lnTo>
                      <a:pt x="64191" y="204470"/>
                    </a:lnTo>
                    <a:lnTo>
                      <a:pt x="105102" y="212832"/>
                    </a:lnTo>
                    <a:lnTo>
                      <a:pt x="146014" y="204470"/>
                    </a:lnTo>
                    <a:lnTo>
                      <a:pt x="179422" y="181664"/>
                    </a:lnTo>
                    <a:lnTo>
                      <a:pt x="201947" y="147838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8999535" y="2302854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9372168" y="2714685"/>
                <a:ext cx="113843" cy="128343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9679267" y="827779"/>
                <a:ext cx="472867" cy="309780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6" name="object 86"/>
              <p:cNvSpPr txBox="1"/>
              <p:nvPr/>
            </p:nvSpPr>
            <p:spPr>
              <a:xfrm>
                <a:off x="10151648" y="766534"/>
                <a:ext cx="157391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latin typeface="Cambria Math"/>
                    <a:cs typeface="Cambria Math"/>
                  </a:rPr>
                  <a:t>+</a:t>
                </a:r>
              </a:p>
            </p:txBody>
          </p:sp>
          <p:sp>
            <p:nvSpPr>
              <p:cNvPr id="87" name="object 87"/>
              <p:cNvSpPr txBox="1"/>
              <p:nvPr/>
            </p:nvSpPr>
            <p:spPr>
              <a:xfrm>
                <a:off x="10874080" y="772216"/>
                <a:ext cx="157391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latin typeface="Cambria Math"/>
                    <a:cs typeface="Cambria Math"/>
                  </a:rPr>
                  <a:t>+</a:t>
                </a:r>
              </a:p>
            </p:txBody>
          </p:sp>
          <p:sp>
            <p:nvSpPr>
              <p:cNvPr id="89" name="object 89"/>
              <p:cNvSpPr txBox="1"/>
              <p:nvPr/>
            </p:nvSpPr>
            <p:spPr>
              <a:xfrm>
                <a:off x="11709890" y="766534"/>
                <a:ext cx="195443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dirty="0" smtClean="0">
                    <a:latin typeface="Calibri"/>
                    <a:cs typeface="Calibri"/>
                  </a:rPr>
                  <a:t>)</a:t>
                </a:r>
                <a:endParaRPr sz="2000" dirty="0">
                  <a:latin typeface="Calibri"/>
                  <a:cs typeface="Calibri"/>
                </a:endParaRPr>
              </a:p>
            </p:txBody>
          </p:sp>
          <p:sp>
            <p:nvSpPr>
              <p:cNvPr id="90" name="object 90"/>
              <p:cNvSpPr txBox="1"/>
              <p:nvPr/>
            </p:nvSpPr>
            <p:spPr>
              <a:xfrm>
                <a:off x="10553606" y="1082967"/>
                <a:ext cx="15981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latin typeface="Cambria Math"/>
                    <a:cs typeface="Cambria Math"/>
                  </a:rPr>
                  <a:t>+</a:t>
                </a:r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10148858" y="1439943"/>
                <a:ext cx="1065392" cy="274258"/>
              </a:xfrm>
              <a:custGeom>
                <a:avLst/>
                <a:gdLst/>
                <a:ahLst/>
                <a:cxnLst/>
                <a:rect l="l" t="t" r="r" b="b"/>
                <a:pathLst>
                  <a:path w="1972945" h="455930">
                    <a:moveTo>
                      <a:pt x="0" y="0"/>
                    </a:moveTo>
                    <a:lnTo>
                      <a:pt x="1972453" y="0"/>
                    </a:lnTo>
                    <a:lnTo>
                      <a:pt x="1972453" y="455884"/>
                    </a:lnTo>
                    <a:lnTo>
                      <a:pt x="0" y="4558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10145581" y="2010664"/>
                <a:ext cx="1067449" cy="244845"/>
              </a:xfrm>
              <a:custGeom>
                <a:avLst/>
                <a:gdLst/>
                <a:ahLst/>
                <a:cxnLst/>
                <a:rect l="l" t="t" r="r" b="b"/>
                <a:pathLst>
                  <a:path w="1976754" h="407035">
                    <a:moveTo>
                      <a:pt x="0" y="0"/>
                    </a:moveTo>
                    <a:lnTo>
                      <a:pt x="1976323" y="0"/>
                    </a:lnTo>
                    <a:lnTo>
                      <a:pt x="1976323" y="406439"/>
                    </a:lnTo>
                    <a:lnTo>
                      <a:pt x="0" y="4064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7" name="object 97"/>
              <p:cNvSpPr/>
              <p:nvPr/>
            </p:nvSpPr>
            <p:spPr>
              <a:xfrm>
                <a:off x="8094196" y="825819"/>
                <a:ext cx="492469" cy="312044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183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bject 100"/>
                  <p:cNvSpPr txBox="1"/>
                  <p:nvPr/>
                </p:nvSpPr>
                <p:spPr>
                  <a:xfrm>
                    <a:off x="8592342" y="686744"/>
                    <a:ext cx="607875" cy="484145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ar-AE" altLang="zh-CN" sz="2400" i="1" baseline="3968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=</m:t>
                          </m:r>
                          <m:r>
                            <a:rPr lang="zh-CN" altLang="ar-AE" sz="2400" i="1" baseline="3968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𝑓</m:t>
                          </m:r>
                        </m:oMath>
                      </m:oMathPara>
                    </a14:m>
                    <a:endParaRPr sz="1400" dirty="0">
                      <a:latin typeface="Calibri"/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00" name="object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42" y="686744"/>
                    <a:ext cx="607875" cy="4841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846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组合 111"/>
              <p:cNvGrpSpPr/>
              <p:nvPr/>
            </p:nvGrpSpPr>
            <p:grpSpPr>
              <a:xfrm>
                <a:off x="8042191" y="3189465"/>
                <a:ext cx="550151" cy="379277"/>
                <a:chOff x="6382228" y="3719338"/>
                <a:chExt cx="708124" cy="456061"/>
              </a:xfrm>
            </p:grpSpPr>
            <p:sp>
              <p:nvSpPr>
                <p:cNvPr id="18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矩形 109"/>
                    <p:cNvSpPr/>
                    <p:nvPr/>
                  </p:nvSpPr>
                  <p:spPr>
                    <a:xfrm>
                      <a:off x="6382228" y="3719338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矩形 1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228" y="3719338"/>
                      <a:ext cx="708124" cy="44780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1268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组合 112"/>
              <p:cNvGrpSpPr/>
              <p:nvPr/>
            </p:nvGrpSpPr>
            <p:grpSpPr>
              <a:xfrm>
                <a:off x="9300307" y="3281638"/>
                <a:ext cx="550151" cy="383699"/>
                <a:chOff x="6226570" y="3646198"/>
                <a:chExt cx="708124" cy="461378"/>
              </a:xfrm>
            </p:grpSpPr>
            <p:sp>
              <p:nvSpPr>
                <p:cNvPr id="114" name="object 18"/>
                <p:cNvSpPr/>
                <p:nvPr/>
              </p:nvSpPr>
              <p:spPr>
                <a:xfrm>
                  <a:off x="6255735" y="3778650"/>
                  <a:ext cx="671406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6226570" y="3646198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矩形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6570" y="3646198"/>
                      <a:ext cx="708124" cy="44780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1111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组合 115"/>
              <p:cNvGrpSpPr/>
              <p:nvPr/>
            </p:nvGrpSpPr>
            <p:grpSpPr>
              <a:xfrm>
                <a:off x="7310133" y="3953582"/>
                <a:ext cx="550151" cy="380495"/>
                <a:chOff x="6392577" y="3717873"/>
                <a:chExt cx="708124" cy="457526"/>
              </a:xfrm>
            </p:grpSpPr>
            <p:sp>
              <p:nvSpPr>
                <p:cNvPr id="117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6392577" y="3717873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矩形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2577" y="3717873"/>
                      <a:ext cx="708124" cy="44780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126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组合 118"/>
              <p:cNvGrpSpPr/>
              <p:nvPr/>
            </p:nvGrpSpPr>
            <p:grpSpPr>
              <a:xfrm>
                <a:off x="8708405" y="4058781"/>
                <a:ext cx="552772" cy="381092"/>
                <a:chOff x="6373459" y="3717155"/>
                <a:chExt cx="711497" cy="458244"/>
              </a:xfrm>
            </p:grpSpPr>
            <p:sp>
              <p:nvSpPr>
                <p:cNvPr id="120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矩形 120"/>
                    <p:cNvSpPr/>
                    <p:nvPr/>
                  </p:nvSpPr>
                  <p:spPr>
                    <a:xfrm>
                      <a:off x="6373459" y="3717155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矩形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3459" y="3717155"/>
                      <a:ext cx="708124" cy="44780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126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组合 121"/>
              <p:cNvGrpSpPr/>
              <p:nvPr/>
            </p:nvGrpSpPr>
            <p:grpSpPr>
              <a:xfrm>
                <a:off x="9569182" y="3999488"/>
                <a:ext cx="550151" cy="380059"/>
                <a:chOff x="6392757" y="3718397"/>
                <a:chExt cx="708124" cy="457002"/>
              </a:xfrm>
            </p:grpSpPr>
            <p:sp>
              <p:nvSpPr>
                <p:cNvPr id="123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矩形 123"/>
                    <p:cNvSpPr/>
                    <p:nvPr/>
                  </p:nvSpPr>
                  <p:spPr>
                    <a:xfrm>
                      <a:off x="6392757" y="3718397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矩形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2757" y="3718397"/>
                      <a:ext cx="708124" cy="44780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2676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/>
                  <p:cNvSpPr/>
                  <p:nvPr/>
                </p:nvSpPr>
                <p:spPr>
                  <a:xfrm>
                    <a:off x="7267767" y="2797734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25" name="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767" y="2797734"/>
                    <a:ext cx="6009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object 34"/>
              <p:cNvSpPr/>
              <p:nvPr/>
            </p:nvSpPr>
            <p:spPr>
              <a:xfrm>
                <a:off x="8071457" y="1994907"/>
                <a:ext cx="469055" cy="332017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矩形 128"/>
                  <p:cNvSpPr/>
                  <p:nvPr/>
                </p:nvSpPr>
                <p:spPr>
                  <a:xfrm>
                    <a:off x="7966779" y="1978786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29" name="矩形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6779" y="1978786"/>
                    <a:ext cx="60093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object 34"/>
              <p:cNvSpPr/>
              <p:nvPr/>
            </p:nvSpPr>
            <p:spPr>
              <a:xfrm>
                <a:off x="9258553" y="1948694"/>
                <a:ext cx="469055" cy="332017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/>
                  <p:cNvSpPr/>
                  <p:nvPr/>
                </p:nvSpPr>
                <p:spPr>
                  <a:xfrm>
                    <a:off x="9156908" y="1948215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32" name="矩形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6908" y="1948215"/>
                    <a:ext cx="60093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object 34"/>
              <p:cNvSpPr/>
              <p:nvPr/>
            </p:nvSpPr>
            <p:spPr>
              <a:xfrm>
                <a:off x="9505375" y="2843299"/>
                <a:ext cx="469055" cy="332017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矩形 134"/>
                  <p:cNvSpPr/>
                  <p:nvPr/>
                </p:nvSpPr>
                <p:spPr>
                  <a:xfrm>
                    <a:off x="9398270" y="2853050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35" name="矩形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8270" y="2853050"/>
                    <a:ext cx="600934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object 34"/>
              <p:cNvSpPr/>
              <p:nvPr/>
            </p:nvSpPr>
            <p:spPr>
              <a:xfrm>
                <a:off x="8603567" y="2891015"/>
                <a:ext cx="469055" cy="332017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矩形 137"/>
                  <p:cNvSpPr/>
                  <p:nvPr/>
                </p:nvSpPr>
                <p:spPr>
                  <a:xfrm>
                    <a:off x="8534200" y="2881805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38" name="矩形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4200" y="2881805"/>
                    <a:ext cx="600934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object 62"/>
              <p:cNvSpPr/>
              <p:nvPr/>
            </p:nvSpPr>
            <p:spPr>
              <a:xfrm>
                <a:off x="8143943" y="2030763"/>
                <a:ext cx="1526593" cy="997335"/>
              </a:xfrm>
              <a:custGeom>
                <a:avLst/>
                <a:gdLst/>
                <a:ahLst/>
                <a:cxnLst/>
                <a:rect l="l" t="t" r="r" b="b"/>
                <a:pathLst>
                  <a:path w="2827020" h="1657985">
                    <a:moveTo>
                      <a:pt x="0" y="828864"/>
                    </a:moveTo>
                    <a:lnTo>
                      <a:pt x="4926" y="759160"/>
                    </a:lnTo>
                    <a:lnTo>
                      <a:pt x="19444" y="691054"/>
                    </a:lnTo>
                    <a:lnTo>
                      <a:pt x="43160" y="624776"/>
                    </a:lnTo>
                    <a:lnTo>
                      <a:pt x="75683" y="560556"/>
                    </a:lnTo>
                    <a:lnTo>
                      <a:pt x="116620" y="498624"/>
                    </a:lnTo>
                    <a:lnTo>
                      <a:pt x="140121" y="468588"/>
                    </a:lnTo>
                    <a:lnTo>
                      <a:pt x="165578" y="439210"/>
                    </a:lnTo>
                    <a:lnTo>
                      <a:pt x="192943" y="410520"/>
                    </a:lnTo>
                    <a:lnTo>
                      <a:pt x="222166" y="382545"/>
                    </a:lnTo>
                    <a:lnTo>
                      <a:pt x="253198" y="355316"/>
                    </a:lnTo>
                    <a:lnTo>
                      <a:pt x="285990" y="328859"/>
                    </a:lnTo>
                    <a:lnTo>
                      <a:pt x="320493" y="303205"/>
                    </a:lnTo>
                    <a:lnTo>
                      <a:pt x="356659" y="278382"/>
                    </a:lnTo>
                    <a:lnTo>
                      <a:pt x="394437" y="254418"/>
                    </a:lnTo>
                    <a:lnTo>
                      <a:pt x="433780" y="231344"/>
                    </a:lnTo>
                    <a:lnTo>
                      <a:pt x="474637" y="209186"/>
                    </a:lnTo>
                    <a:lnTo>
                      <a:pt x="516960" y="187974"/>
                    </a:lnTo>
                    <a:lnTo>
                      <a:pt x="560700" y="167737"/>
                    </a:lnTo>
                    <a:lnTo>
                      <a:pt x="605808" y="148504"/>
                    </a:lnTo>
                    <a:lnTo>
                      <a:pt x="652234" y="130303"/>
                    </a:lnTo>
                    <a:lnTo>
                      <a:pt x="699930" y="113164"/>
                    </a:lnTo>
                    <a:lnTo>
                      <a:pt x="748847" y="97114"/>
                    </a:lnTo>
                    <a:lnTo>
                      <a:pt x="798935" y="82183"/>
                    </a:lnTo>
                    <a:lnTo>
                      <a:pt x="850145" y="68399"/>
                    </a:lnTo>
                    <a:lnTo>
                      <a:pt x="902429" y="55791"/>
                    </a:lnTo>
                    <a:lnTo>
                      <a:pt x="955738" y="44389"/>
                    </a:lnTo>
                    <a:lnTo>
                      <a:pt x="1010022" y="34220"/>
                    </a:lnTo>
                    <a:lnTo>
                      <a:pt x="1065232" y="25314"/>
                    </a:lnTo>
                    <a:lnTo>
                      <a:pt x="1121319" y="17699"/>
                    </a:lnTo>
                    <a:lnTo>
                      <a:pt x="1178235" y="11404"/>
                    </a:lnTo>
                    <a:lnTo>
                      <a:pt x="1235930" y="6458"/>
                    </a:lnTo>
                    <a:lnTo>
                      <a:pt x="1294355" y="2889"/>
                    </a:lnTo>
                    <a:lnTo>
                      <a:pt x="1353461" y="727"/>
                    </a:lnTo>
                    <a:lnTo>
                      <a:pt x="1413199" y="0"/>
                    </a:lnTo>
                    <a:lnTo>
                      <a:pt x="1472936" y="727"/>
                    </a:lnTo>
                    <a:lnTo>
                      <a:pt x="1532042" y="2889"/>
                    </a:lnTo>
                    <a:lnTo>
                      <a:pt x="1590467" y="6458"/>
                    </a:lnTo>
                    <a:lnTo>
                      <a:pt x="1648162" y="11404"/>
                    </a:lnTo>
                    <a:lnTo>
                      <a:pt x="1705078" y="17699"/>
                    </a:lnTo>
                    <a:lnTo>
                      <a:pt x="1761165" y="25314"/>
                    </a:lnTo>
                    <a:lnTo>
                      <a:pt x="1816375" y="34220"/>
                    </a:lnTo>
                    <a:lnTo>
                      <a:pt x="1870659" y="44389"/>
                    </a:lnTo>
                    <a:lnTo>
                      <a:pt x="1923967" y="55791"/>
                    </a:lnTo>
                    <a:lnTo>
                      <a:pt x="1976252" y="68399"/>
                    </a:lnTo>
                    <a:lnTo>
                      <a:pt x="2027462" y="82183"/>
                    </a:lnTo>
                    <a:lnTo>
                      <a:pt x="2077550" y="97114"/>
                    </a:lnTo>
                    <a:lnTo>
                      <a:pt x="2126467" y="113164"/>
                    </a:lnTo>
                    <a:lnTo>
                      <a:pt x="2174163" y="130303"/>
                    </a:lnTo>
                    <a:lnTo>
                      <a:pt x="2220589" y="148504"/>
                    </a:lnTo>
                    <a:lnTo>
                      <a:pt x="2265697" y="167737"/>
                    </a:lnTo>
                    <a:lnTo>
                      <a:pt x="2309437" y="187974"/>
                    </a:lnTo>
                    <a:lnTo>
                      <a:pt x="2351760" y="209186"/>
                    </a:lnTo>
                    <a:lnTo>
                      <a:pt x="2392617" y="231344"/>
                    </a:lnTo>
                    <a:lnTo>
                      <a:pt x="2431960" y="254418"/>
                    </a:lnTo>
                    <a:lnTo>
                      <a:pt x="2469738" y="278382"/>
                    </a:lnTo>
                    <a:lnTo>
                      <a:pt x="2505904" y="303205"/>
                    </a:lnTo>
                    <a:lnTo>
                      <a:pt x="2540407" y="328859"/>
                    </a:lnTo>
                    <a:lnTo>
                      <a:pt x="2573199" y="355316"/>
                    </a:lnTo>
                    <a:lnTo>
                      <a:pt x="2604231" y="382545"/>
                    </a:lnTo>
                    <a:lnTo>
                      <a:pt x="2633454" y="410520"/>
                    </a:lnTo>
                    <a:lnTo>
                      <a:pt x="2660819" y="439210"/>
                    </a:lnTo>
                    <a:lnTo>
                      <a:pt x="2686276" y="468588"/>
                    </a:lnTo>
                    <a:lnTo>
                      <a:pt x="2709777" y="498624"/>
                    </a:lnTo>
                    <a:lnTo>
                      <a:pt x="2750714" y="560556"/>
                    </a:lnTo>
                    <a:lnTo>
                      <a:pt x="2783237" y="624776"/>
                    </a:lnTo>
                    <a:lnTo>
                      <a:pt x="2806954" y="691054"/>
                    </a:lnTo>
                    <a:lnTo>
                      <a:pt x="2821471" y="759160"/>
                    </a:lnTo>
                    <a:lnTo>
                      <a:pt x="2826398" y="828864"/>
                    </a:lnTo>
                    <a:lnTo>
                      <a:pt x="2825158" y="863901"/>
                    </a:lnTo>
                    <a:lnTo>
                      <a:pt x="2815387" y="932834"/>
                    </a:lnTo>
                    <a:lnTo>
                      <a:pt x="2796221" y="1000055"/>
                    </a:lnTo>
                    <a:lnTo>
                      <a:pt x="2768052" y="1065333"/>
                    </a:lnTo>
                    <a:lnTo>
                      <a:pt x="2731273" y="1128438"/>
                    </a:lnTo>
                    <a:lnTo>
                      <a:pt x="2686276" y="1189139"/>
                    </a:lnTo>
                    <a:lnTo>
                      <a:pt x="2660819" y="1218517"/>
                    </a:lnTo>
                    <a:lnTo>
                      <a:pt x="2633454" y="1247207"/>
                    </a:lnTo>
                    <a:lnTo>
                      <a:pt x="2604231" y="1275182"/>
                    </a:lnTo>
                    <a:lnTo>
                      <a:pt x="2573199" y="1302411"/>
                    </a:lnTo>
                    <a:lnTo>
                      <a:pt x="2540407" y="1328868"/>
                    </a:lnTo>
                    <a:lnTo>
                      <a:pt x="2505904" y="1354522"/>
                    </a:lnTo>
                    <a:lnTo>
                      <a:pt x="2469738" y="1379345"/>
                    </a:lnTo>
                    <a:lnTo>
                      <a:pt x="2431960" y="1403309"/>
                    </a:lnTo>
                    <a:lnTo>
                      <a:pt x="2392617" y="1426384"/>
                    </a:lnTo>
                    <a:lnTo>
                      <a:pt x="2351760" y="1448541"/>
                    </a:lnTo>
                    <a:lnTo>
                      <a:pt x="2309437" y="1469753"/>
                    </a:lnTo>
                    <a:lnTo>
                      <a:pt x="2265697" y="1489990"/>
                    </a:lnTo>
                    <a:lnTo>
                      <a:pt x="2220589" y="1509223"/>
                    </a:lnTo>
                    <a:lnTo>
                      <a:pt x="2174163" y="1527424"/>
                    </a:lnTo>
                    <a:lnTo>
                      <a:pt x="2126467" y="1544563"/>
                    </a:lnTo>
                    <a:lnTo>
                      <a:pt x="2077550" y="1560613"/>
                    </a:lnTo>
                    <a:lnTo>
                      <a:pt x="2027462" y="1575544"/>
                    </a:lnTo>
                    <a:lnTo>
                      <a:pt x="1976252" y="1589328"/>
                    </a:lnTo>
                    <a:lnTo>
                      <a:pt x="1923967" y="1601936"/>
                    </a:lnTo>
                    <a:lnTo>
                      <a:pt x="1870659" y="1613338"/>
                    </a:lnTo>
                    <a:lnTo>
                      <a:pt x="1816375" y="1623507"/>
                    </a:lnTo>
                    <a:lnTo>
                      <a:pt x="1761165" y="1632413"/>
                    </a:lnTo>
                    <a:lnTo>
                      <a:pt x="1705078" y="1640028"/>
                    </a:lnTo>
                    <a:lnTo>
                      <a:pt x="1648162" y="1646323"/>
                    </a:lnTo>
                    <a:lnTo>
                      <a:pt x="1590467" y="1651269"/>
                    </a:lnTo>
                    <a:lnTo>
                      <a:pt x="1532042" y="1654838"/>
                    </a:lnTo>
                    <a:lnTo>
                      <a:pt x="1472936" y="1657000"/>
                    </a:lnTo>
                    <a:lnTo>
                      <a:pt x="1413199" y="1657728"/>
                    </a:lnTo>
                    <a:lnTo>
                      <a:pt x="1353461" y="1657000"/>
                    </a:lnTo>
                    <a:lnTo>
                      <a:pt x="1294355" y="1654838"/>
                    </a:lnTo>
                    <a:lnTo>
                      <a:pt x="1235930" y="1651269"/>
                    </a:lnTo>
                    <a:lnTo>
                      <a:pt x="1178235" y="1646323"/>
                    </a:lnTo>
                    <a:lnTo>
                      <a:pt x="1121319" y="1640028"/>
                    </a:lnTo>
                    <a:lnTo>
                      <a:pt x="1065232" y="1632413"/>
                    </a:lnTo>
                    <a:lnTo>
                      <a:pt x="1010022" y="1623507"/>
                    </a:lnTo>
                    <a:lnTo>
                      <a:pt x="955738" y="1613338"/>
                    </a:lnTo>
                    <a:lnTo>
                      <a:pt x="902429" y="1601936"/>
                    </a:lnTo>
                    <a:lnTo>
                      <a:pt x="850145" y="1589328"/>
                    </a:lnTo>
                    <a:lnTo>
                      <a:pt x="798935" y="1575544"/>
                    </a:lnTo>
                    <a:lnTo>
                      <a:pt x="748847" y="1560613"/>
                    </a:lnTo>
                    <a:lnTo>
                      <a:pt x="699930" y="1544563"/>
                    </a:lnTo>
                    <a:lnTo>
                      <a:pt x="652234" y="1527424"/>
                    </a:lnTo>
                    <a:lnTo>
                      <a:pt x="605808" y="1509223"/>
                    </a:lnTo>
                    <a:lnTo>
                      <a:pt x="560700" y="1489990"/>
                    </a:lnTo>
                    <a:lnTo>
                      <a:pt x="516960" y="1469753"/>
                    </a:lnTo>
                    <a:lnTo>
                      <a:pt x="474637" y="1448541"/>
                    </a:lnTo>
                    <a:lnTo>
                      <a:pt x="433780" y="1426384"/>
                    </a:lnTo>
                    <a:lnTo>
                      <a:pt x="394437" y="1403309"/>
                    </a:lnTo>
                    <a:lnTo>
                      <a:pt x="356659" y="1379345"/>
                    </a:lnTo>
                    <a:lnTo>
                      <a:pt x="320493" y="1354522"/>
                    </a:lnTo>
                    <a:lnTo>
                      <a:pt x="285990" y="1328868"/>
                    </a:lnTo>
                    <a:lnTo>
                      <a:pt x="253198" y="1302411"/>
                    </a:lnTo>
                    <a:lnTo>
                      <a:pt x="222166" y="1275182"/>
                    </a:lnTo>
                    <a:lnTo>
                      <a:pt x="192943" y="1247207"/>
                    </a:lnTo>
                    <a:lnTo>
                      <a:pt x="165578" y="1218517"/>
                    </a:lnTo>
                    <a:lnTo>
                      <a:pt x="140121" y="1189139"/>
                    </a:lnTo>
                    <a:lnTo>
                      <a:pt x="116620" y="1159103"/>
                    </a:lnTo>
                    <a:lnTo>
                      <a:pt x="75683" y="1097171"/>
                    </a:lnTo>
                    <a:lnTo>
                      <a:pt x="43160" y="1032951"/>
                    </a:lnTo>
                    <a:lnTo>
                      <a:pt x="19444" y="966673"/>
                    </a:lnTo>
                    <a:lnTo>
                      <a:pt x="4926" y="898567"/>
                    </a:lnTo>
                    <a:lnTo>
                      <a:pt x="0" y="828864"/>
                    </a:lnTo>
                    <a:close/>
                  </a:path>
                </a:pathLst>
              </a:custGeom>
              <a:ln w="381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矩形 138"/>
                  <p:cNvSpPr/>
                  <p:nvPr/>
                </p:nvSpPr>
                <p:spPr>
                  <a:xfrm>
                    <a:off x="7999559" y="817651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39" name="矩形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9559" y="817651"/>
                    <a:ext cx="60093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10538222" y="1461890"/>
                    <a:ext cx="2785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40" name="文本框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8222" y="1461890"/>
                    <a:ext cx="278538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7778" r="-16667" b="-481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矩形 140"/>
                  <p:cNvSpPr/>
                  <p:nvPr/>
                </p:nvSpPr>
                <p:spPr>
                  <a:xfrm>
                    <a:off x="10454094" y="1944958"/>
                    <a:ext cx="500457" cy="3323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1" name="矩形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4094" y="1944958"/>
                    <a:ext cx="500457" cy="3323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0938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10538222" y="1669093"/>
                    <a:ext cx="2802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42" name="文本框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8222" y="1669093"/>
                    <a:ext cx="280255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5556" b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6" name="组合 145"/>
              <p:cNvGrpSpPr/>
              <p:nvPr/>
            </p:nvGrpSpPr>
            <p:grpSpPr>
              <a:xfrm>
                <a:off x="9287694" y="845826"/>
                <a:ext cx="300724" cy="274258"/>
                <a:chOff x="8885836" y="745310"/>
                <a:chExt cx="387075" cy="329781"/>
              </a:xfrm>
            </p:grpSpPr>
            <p:sp>
              <p:nvSpPr>
                <p:cNvPr id="88" name="object 88"/>
                <p:cNvSpPr/>
                <p:nvPr/>
              </p:nvSpPr>
              <p:spPr>
                <a:xfrm>
                  <a:off x="8885836" y="745310"/>
                  <a:ext cx="387075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95" h="455930">
                      <a:moveTo>
                        <a:pt x="0" y="0"/>
                      </a:moveTo>
                      <a:lnTo>
                        <a:pt x="556709" y="0"/>
                      </a:lnTo>
                      <a:lnTo>
                        <a:pt x="556709" y="455885"/>
                      </a:lnTo>
                      <a:lnTo>
                        <a:pt x="0" y="4558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5E0B4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8885869" y="751491"/>
                      <a:ext cx="358519" cy="2660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85869" y="751491"/>
                      <a:ext cx="358519" cy="2660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778" t="-32143" r="-47222" b="-46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9564296" y="792463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44" name="矩形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4296" y="792463"/>
                    <a:ext cx="600934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object 80"/>
              <p:cNvSpPr/>
              <p:nvPr/>
            </p:nvSpPr>
            <p:spPr>
              <a:xfrm>
                <a:off x="10379860" y="827779"/>
                <a:ext cx="472867" cy="309780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10272238" y="792890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45" name="矩形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38" y="792890"/>
                    <a:ext cx="600934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object 80"/>
              <p:cNvSpPr/>
              <p:nvPr/>
            </p:nvSpPr>
            <p:spPr>
              <a:xfrm>
                <a:off x="11117323" y="832634"/>
                <a:ext cx="472867" cy="309780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14984">
                    <a:moveTo>
                      <a:pt x="0" y="0"/>
                    </a:moveTo>
                    <a:lnTo>
                      <a:pt x="438622" y="0"/>
                    </a:lnTo>
                    <a:lnTo>
                      <a:pt x="438622" y="514424"/>
                    </a:lnTo>
                    <a:lnTo>
                      <a:pt x="0" y="514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矩形 150"/>
                  <p:cNvSpPr/>
                  <p:nvPr/>
                </p:nvSpPr>
                <p:spPr>
                  <a:xfrm>
                    <a:off x="11004844" y="794606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51" name="矩形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4844" y="794606"/>
                    <a:ext cx="600934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object 89"/>
              <p:cNvSpPr txBox="1"/>
              <p:nvPr/>
            </p:nvSpPr>
            <p:spPr>
              <a:xfrm>
                <a:off x="11605778" y="794004"/>
                <a:ext cx="7200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 smtClean="0">
                    <a:latin typeface="Calibri"/>
                    <a:cs typeface="Calibri"/>
                  </a:rPr>
                  <a:t>)</a:t>
                </a:r>
                <a:endParaRPr dirty="0">
                  <a:latin typeface="Calibri"/>
                  <a:cs typeface="Calibri"/>
                </a:endParaRPr>
              </a:p>
            </p:txBody>
          </p:sp>
          <p:sp>
            <p:nvSpPr>
              <p:cNvPr id="153" name="object 89"/>
              <p:cNvSpPr txBox="1"/>
              <p:nvPr/>
            </p:nvSpPr>
            <p:spPr>
              <a:xfrm>
                <a:off x="9123206" y="764181"/>
                <a:ext cx="72009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2000" dirty="0" smtClean="0">
                    <a:latin typeface="Calibri"/>
                    <a:cs typeface="Calibri"/>
                  </a:rPr>
                  <a:t>(</a:t>
                </a:r>
                <a:endParaRPr sz="2000" dirty="0">
                  <a:latin typeface="Calibri"/>
                  <a:cs typeface="Calibri"/>
                </a:endParaRPr>
              </a:p>
            </p:txBody>
          </p:sp>
          <p:sp>
            <p:nvSpPr>
              <p:cNvPr id="155" name="object 89"/>
              <p:cNvSpPr txBox="1"/>
              <p:nvPr/>
            </p:nvSpPr>
            <p:spPr>
              <a:xfrm>
                <a:off x="9581953" y="791094"/>
                <a:ext cx="7200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dirty="0" smtClean="0">
                    <a:latin typeface="Calibri"/>
                    <a:cs typeface="Calibri"/>
                  </a:rPr>
                  <a:t>(</a:t>
                </a:r>
                <a:endParaRPr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5405475" y="3317099"/>
              <a:ext cx="2373854" cy="3256010"/>
              <a:chOff x="5390486" y="3400342"/>
              <a:chExt cx="2446996" cy="3357419"/>
            </a:xfrm>
          </p:grpSpPr>
          <p:sp>
            <p:nvSpPr>
              <p:cNvPr id="221" name="object 3"/>
              <p:cNvSpPr/>
              <p:nvPr/>
            </p:nvSpPr>
            <p:spPr>
              <a:xfrm>
                <a:off x="5925432" y="6328238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6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3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6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2" name="object 4"/>
              <p:cNvSpPr/>
              <p:nvPr/>
            </p:nvSpPr>
            <p:spPr>
              <a:xfrm>
                <a:off x="6442736" y="6022533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3" name="object 5"/>
              <p:cNvSpPr/>
              <p:nvPr/>
            </p:nvSpPr>
            <p:spPr>
              <a:xfrm>
                <a:off x="6835919" y="6328238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6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3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6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4" name="object 6"/>
              <p:cNvSpPr/>
              <p:nvPr/>
            </p:nvSpPr>
            <p:spPr>
              <a:xfrm>
                <a:off x="6915873" y="5965558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5"/>
                    </a:lnTo>
                    <a:lnTo>
                      <a:pt x="179423" y="31169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5" name="object 7"/>
              <p:cNvSpPr/>
              <p:nvPr/>
            </p:nvSpPr>
            <p:spPr>
              <a:xfrm>
                <a:off x="7238098" y="6332106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6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3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6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6" name="object 8"/>
              <p:cNvSpPr/>
              <p:nvPr/>
            </p:nvSpPr>
            <p:spPr>
              <a:xfrm>
                <a:off x="6540891" y="6022533"/>
                <a:ext cx="375090" cy="57116"/>
              </a:xfrm>
              <a:custGeom>
                <a:avLst/>
                <a:gdLst/>
                <a:ahLst/>
                <a:cxnLst/>
                <a:rect l="l" t="t" r="r" b="b"/>
                <a:pathLst>
                  <a:path w="803275" h="106679">
                    <a:moveTo>
                      <a:pt x="0" y="106417"/>
                    </a:moveTo>
                    <a:lnTo>
                      <a:pt x="803043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7" name="object 9"/>
              <p:cNvSpPr/>
              <p:nvPr/>
            </p:nvSpPr>
            <p:spPr>
              <a:xfrm>
                <a:off x="6023588" y="6385213"/>
                <a:ext cx="81244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39900">
                    <a:moveTo>
                      <a:pt x="0" y="0"/>
                    </a:moveTo>
                    <a:lnTo>
                      <a:pt x="1739648" y="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8" name="object 10"/>
              <p:cNvSpPr/>
              <p:nvPr/>
            </p:nvSpPr>
            <p:spPr>
              <a:xfrm>
                <a:off x="7014030" y="6051020"/>
                <a:ext cx="246106" cy="285918"/>
              </a:xfrm>
              <a:custGeom>
                <a:avLst/>
                <a:gdLst/>
                <a:ahLst/>
                <a:cxnLst/>
                <a:rect l="l" t="t" r="r" b="b"/>
                <a:pathLst>
                  <a:path w="527050" h="534035">
                    <a:moveTo>
                      <a:pt x="0" y="0"/>
                    </a:moveTo>
                    <a:lnTo>
                      <a:pt x="526777" y="533842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9" name="object 11"/>
              <p:cNvSpPr/>
              <p:nvPr/>
            </p:nvSpPr>
            <p:spPr>
              <a:xfrm>
                <a:off x="6912194" y="6079509"/>
                <a:ext cx="52780" cy="265860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496570">
                    <a:moveTo>
                      <a:pt x="112982" y="0"/>
                    </a:moveTo>
                    <a:lnTo>
                      <a:pt x="0" y="49636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0" name="object 12"/>
              <p:cNvSpPr/>
              <p:nvPr/>
            </p:nvSpPr>
            <p:spPr>
              <a:xfrm>
                <a:off x="5982748" y="6108084"/>
                <a:ext cx="483910" cy="220303"/>
              </a:xfrm>
              <a:custGeom>
                <a:avLst/>
                <a:gdLst/>
                <a:ahLst/>
                <a:cxnLst/>
                <a:rect l="l" t="t" r="r" b="b"/>
                <a:pathLst>
                  <a:path w="1036320" h="411479">
                    <a:moveTo>
                      <a:pt x="1036280" y="0"/>
                    </a:moveTo>
                    <a:lnTo>
                      <a:pt x="0" y="410873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1" name="object 34"/>
              <p:cNvSpPr/>
              <p:nvPr/>
            </p:nvSpPr>
            <p:spPr>
              <a:xfrm>
                <a:off x="5474736" y="5280736"/>
                <a:ext cx="405602" cy="295510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3" name="object 52"/>
              <p:cNvSpPr/>
              <p:nvPr/>
            </p:nvSpPr>
            <p:spPr>
              <a:xfrm>
                <a:off x="5888987" y="5192649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4" name="object 53"/>
              <p:cNvSpPr/>
              <p:nvPr/>
            </p:nvSpPr>
            <p:spPr>
              <a:xfrm>
                <a:off x="6406290" y="4886944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5" name="object 54"/>
              <p:cNvSpPr/>
              <p:nvPr/>
            </p:nvSpPr>
            <p:spPr>
              <a:xfrm>
                <a:off x="6799473" y="5192649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6" name="object 55"/>
              <p:cNvSpPr/>
              <p:nvPr/>
            </p:nvSpPr>
            <p:spPr>
              <a:xfrm>
                <a:off x="6879428" y="4829969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7" name="object 56"/>
              <p:cNvSpPr/>
              <p:nvPr/>
            </p:nvSpPr>
            <p:spPr>
              <a:xfrm>
                <a:off x="7201652" y="5196517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8"/>
                    </a:lnTo>
                    <a:lnTo>
                      <a:pt x="30784" y="181664"/>
                    </a:lnTo>
                    <a:lnTo>
                      <a:pt x="64193" y="204470"/>
                    </a:lnTo>
                    <a:lnTo>
                      <a:pt x="105103" y="212832"/>
                    </a:lnTo>
                    <a:lnTo>
                      <a:pt x="146014" y="204470"/>
                    </a:lnTo>
                    <a:lnTo>
                      <a:pt x="179423" y="181664"/>
                    </a:lnTo>
                    <a:lnTo>
                      <a:pt x="201948" y="147838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8" name="object 57"/>
              <p:cNvSpPr/>
              <p:nvPr/>
            </p:nvSpPr>
            <p:spPr>
              <a:xfrm>
                <a:off x="6504446" y="4886944"/>
                <a:ext cx="375090" cy="57116"/>
              </a:xfrm>
              <a:custGeom>
                <a:avLst/>
                <a:gdLst/>
                <a:ahLst/>
                <a:cxnLst/>
                <a:rect l="l" t="t" r="r" b="b"/>
                <a:pathLst>
                  <a:path w="803275" h="106679">
                    <a:moveTo>
                      <a:pt x="0" y="106417"/>
                    </a:moveTo>
                    <a:lnTo>
                      <a:pt x="803043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39" name="object 58"/>
              <p:cNvSpPr/>
              <p:nvPr/>
            </p:nvSpPr>
            <p:spPr>
              <a:xfrm>
                <a:off x="5987144" y="5249624"/>
                <a:ext cx="81244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39900">
                    <a:moveTo>
                      <a:pt x="0" y="0"/>
                    </a:moveTo>
                    <a:lnTo>
                      <a:pt x="1739648" y="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0" name="object 59"/>
              <p:cNvSpPr/>
              <p:nvPr/>
            </p:nvSpPr>
            <p:spPr>
              <a:xfrm>
                <a:off x="6977584" y="4915431"/>
                <a:ext cx="246106" cy="285918"/>
              </a:xfrm>
              <a:custGeom>
                <a:avLst/>
                <a:gdLst/>
                <a:ahLst/>
                <a:cxnLst/>
                <a:rect l="l" t="t" r="r" b="b"/>
                <a:pathLst>
                  <a:path w="527050" h="534035">
                    <a:moveTo>
                      <a:pt x="0" y="0"/>
                    </a:moveTo>
                    <a:lnTo>
                      <a:pt x="526777" y="533842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1" name="object 60"/>
              <p:cNvSpPr/>
              <p:nvPr/>
            </p:nvSpPr>
            <p:spPr>
              <a:xfrm>
                <a:off x="6875749" y="4943919"/>
                <a:ext cx="52780" cy="265860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496570">
                    <a:moveTo>
                      <a:pt x="112982" y="0"/>
                    </a:moveTo>
                    <a:lnTo>
                      <a:pt x="0" y="49636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2" name="object 61"/>
              <p:cNvSpPr/>
              <p:nvPr/>
            </p:nvSpPr>
            <p:spPr>
              <a:xfrm>
                <a:off x="5946303" y="4972494"/>
                <a:ext cx="483910" cy="220303"/>
              </a:xfrm>
              <a:custGeom>
                <a:avLst/>
                <a:gdLst/>
                <a:ahLst/>
                <a:cxnLst/>
                <a:rect l="l" t="t" r="r" b="b"/>
                <a:pathLst>
                  <a:path w="1036320" h="411479">
                    <a:moveTo>
                      <a:pt x="1036280" y="0"/>
                    </a:moveTo>
                    <a:lnTo>
                      <a:pt x="0" y="410873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3" name="object 65"/>
              <p:cNvSpPr/>
              <p:nvPr/>
            </p:nvSpPr>
            <p:spPr>
              <a:xfrm>
                <a:off x="5888347" y="4041415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4" name="object 66"/>
              <p:cNvSpPr/>
              <p:nvPr/>
            </p:nvSpPr>
            <p:spPr>
              <a:xfrm>
                <a:off x="6405649" y="3735712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8"/>
                    </a:lnTo>
                    <a:lnTo>
                      <a:pt x="30784" y="181664"/>
                    </a:lnTo>
                    <a:lnTo>
                      <a:pt x="64193" y="204470"/>
                    </a:lnTo>
                    <a:lnTo>
                      <a:pt x="105103" y="212832"/>
                    </a:lnTo>
                    <a:lnTo>
                      <a:pt x="146014" y="204470"/>
                    </a:lnTo>
                    <a:lnTo>
                      <a:pt x="179423" y="181664"/>
                    </a:lnTo>
                    <a:lnTo>
                      <a:pt x="201948" y="147838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5" name="object 67"/>
              <p:cNvSpPr/>
              <p:nvPr/>
            </p:nvSpPr>
            <p:spPr>
              <a:xfrm>
                <a:off x="6798833" y="4041415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6" name="object 68"/>
              <p:cNvSpPr/>
              <p:nvPr/>
            </p:nvSpPr>
            <p:spPr>
              <a:xfrm>
                <a:off x="6878787" y="3678737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7" name="object 69"/>
              <p:cNvSpPr/>
              <p:nvPr/>
            </p:nvSpPr>
            <p:spPr>
              <a:xfrm>
                <a:off x="7172406" y="4023850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2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2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8" name="object 70"/>
              <p:cNvSpPr/>
              <p:nvPr/>
            </p:nvSpPr>
            <p:spPr>
              <a:xfrm>
                <a:off x="6503806" y="3735711"/>
                <a:ext cx="375090" cy="57116"/>
              </a:xfrm>
              <a:custGeom>
                <a:avLst/>
                <a:gdLst/>
                <a:ahLst/>
                <a:cxnLst/>
                <a:rect l="l" t="t" r="r" b="b"/>
                <a:pathLst>
                  <a:path w="803275" h="106680">
                    <a:moveTo>
                      <a:pt x="0" y="106417"/>
                    </a:moveTo>
                    <a:lnTo>
                      <a:pt x="803043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49" name="object 71"/>
              <p:cNvSpPr/>
              <p:nvPr/>
            </p:nvSpPr>
            <p:spPr>
              <a:xfrm>
                <a:off x="5986503" y="4098391"/>
                <a:ext cx="81244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39900">
                    <a:moveTo>
                      <a:pt x="0" y="0"/>
                    </a:moveTo>
                    <a:lnTo>
                      <a:pt x="1739648" y="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0" name="object 72"/>
              <p:cNvSpPr/>
              <p:nvPr/>
            </p:nvSpPr>
            <p:spPr>
              <a:xfrm>
                <a:off x="6976943" y="3764199"/>
                <a:ext cx="246106" cy="285918"/>
              </a:xfrm>
              <a:custGeom>
                <a:avLst/>
                <a:gdLst/>
                <a:ahLst/>
                <a:cxnLst/>
                <a:rect l="l" t="t" r="r" b="b"/>
                <a:pathLst>
                  <a:path w="527050" h="534035">
                    <a:moveTo>
                      <a:pt x="0" y="0"/>
                    </a:moveTo>
                    <a:lnTo>
                      <a:pt x="526777" y="533842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1" name="object 73"/>
              <p:cNvSpPr/>
              <p:nvPr/>
            </p:nvSpPr>
            <p:spPr>
              <a:xfrm>
                <a:off x="6875109" y="3792687"/>
                <a:ext cx="52780" cy="265860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496569">
                    <a:moveTo>
                      <a:pt x="112982" y="0"/>
                    </a:moveTo>
                    <a:lnTo>
                      <a:pt x="0" y="49636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2" name="object 74"/>
              <p:cNvSpPr/>
              <p:nvPr/>
            </p:nvSpPr>
            <p:spPr>
              <a:xfrm>
                <a:off x="5945662" y="3821261"/>
                <a:ext cx="483910" cy="220303"/>
              </a:xfrm>
              <a:custGeom>
                <a:avLst/>
                <a:gdLst/>
                <a:ahLst/>
                <a:cxnLst/>
                <a:rect l="l" t="t" r="r" b="b"/>
                <a:pathLst>
                  <a:path w="1036320" h="411480">
                    <a:moveTo>
                      <a:pt x="1036280" y="0"/>
                    </a:moveTo>
                    <a:lnTo>
                      <a:pt x="0" y="410873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4" name="object 76"/>
              <p:cNvSpPr/>
              <p:nvPr/>
            </p:nvSpPr>
            <p:spPr>
              <a:xfrm>
                <a:off x="6406074" y="4890049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5"/>
                    </a:lnTo>
                    <a:lnTo>
                      <a:pt x="179423" y="31169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5" name="object 77"/>
              <p:cNvSpPr/>
              <p:nvPr/>
            </p:nvSpPr>
            <p:spPr>
              <a:xfrm>
                <a:off x="6799257" y="5195754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8"/>
                    </a:lnTo>
                    <a:lnTo>
                      <a:pt x="30783" y="181664"/>
                    </a:lnTo>
                    <a:lnTo>
                      <a:pt x="64191" y="204470"/>
                    </a:lnTo>
                    <a:lnTo>
                      <a:pt x="105102" y="212832"/>
                    </a:lnTo>
                    <a:lnTo>
                      <a:pt x="146014" y="204470"/>
                    </a:lnTo>
                    <a:lnTo>
                      <a:pt x="179422" y="181664"/>
                    </a:lnTo>
                    <a:lnTo>
                      <a:pt x="201947" y="147838"/>
                    </a:lnTo>
                    <a:lnTo>
                      <a:pt x="210206" y="106417"/>
                    </a:lnTo>
                    <a:lnTo>
                      <a:pt x="201947" y="64994"/>
                    </a:lnTo>
                    <a:lnTo>
                      <a:pt x="179422" y="31168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6" name="object 78"/>
              <p:cNvSpPr/>
              <p:nvPr/>
            </p:nvSpPr>
            <p:spPr>
              <a:xfrm>
                <a:off x="6879212" y="4833074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2" y="0"/>
                    </a:moveTo>
                    <a:lnTo>
                      <a:pt x="64191" y="8362"/>
                    </a:lnTo>
                    <a:lnTo>
                      <a:pt x="30783" y="31169"/>
                    </a:lnTo>
                    <a:lnTo>
                      <a:pt x="8259" y="64995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3" y="181665"/>
                    </a:lnTo>
                    <a:lnTo>
                      <a:pt x="64191" y="204471"/>
                    </a:lnTo>
                    <a:lnTo>
                      <a:pt x="105102" y="212834"/>
                    </a:lnTo>
                    <a:lnTo>
                      <a:pt x="146014" y="204471"/>
                    </a:lnTo>
                    <a:lnTo>
                      <a:pt x="179422" y="181665"/>
                    </a:lnTo>
                    <a:lnTo>
                      <a:pt x="201947" y="147839"/>
                    </a:lnTo>
                    <a:lnTo>
                      <a:pt x="210206" y="106417"/>
                    </a:lnTo>
                    <a:lnTo>
                      <a:pt x="201947" y="64995"/>
                    </a:lnTo>
                    <a:lnTo>
                      <a:pt x="179422" y="31169"/>
                    </a:lnTo>
                    <a:lnTo>
                      <a:pt x="146014" y="8362"/>
                    </a:lnTo>
                    <a:lnTo>
                      <a:pt x="105102" y="0"/>
                    </a:lnTo>
                    <a:close/>
                  </a:path>
                </a:pathLst>
              </a:custGeom>
              <a:solidFill>
                <a:srgbClr val="843C0C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57" name="object 79"/>
              <p:cNvSpPr/>
              <p:nvPr/>
            </p:nvSpPr>
            <p:spPr>
              <a:xfrm>
                <a:off x="7201436" y="5199623"/>
                <a:ext cx="98443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210820" h="213360">
                    <a:moveTo>
                      <a:pt x="105103" y="0"/>
                    </a:moveTo>
                    <a:lnTo>
                      <a:pt x="64193" y="8362"/>
                    </a:lnTo>
                    <a:lnTo>
                      <a:pt x="30784" y="31168"/>
                    </a:lnTo>
                    <a:lnTo>
                      <a:pt x="8259" y="64994"/>
                    </a:lnTo>
                    <a:lnTo>
                      <a:pt x="0" y="106417"/>
                    </a:lnTo>
                    <a:lnTo>
                      <a:pt x="8259" y="147839"/>
                    </a:lnTo>
                    <a:lnTo>
                      <a:pt x="30784" y="181665"/>
                    </a:lnTo>
                    <a:lnTo>
                      <a:pt x="64193" y="204471"/>
                    </a:lnTo>
                    <a:lnTo>
                      <a:pt x="105103" y="212834"/>
                    </a:lnTo>
                    <a:lnTo>
                      <a:pt x="146014" y="204471"/>
                    </a:lnTo>
                    <a:lnTo>
                      <a:pt x="179423" y="181665"/>
                    </a:lnTo>
                    <a:lnTo>
                      <a:pt x="201948" y="147839"/>
                    </a:lnTo>
                    <a:lnTo>
                      <a:pt x="210207" y="106417"/>
                    </a:lnTo>
                    <a:lnTo>
                      <a:pt x="201948" y="64994"/>
                    </a:lnTo>
                    <a:lnTo>
                      <a:pt x="179423" y="31168"/>
                    </a:lnTo>
                    <a:lnTo>
                      <a:pt x="146014" y="8362"/>
                    </a:lnTo>
                    <a:lnTo>
                      <a:pt x="105103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65" name="object 97"/>
              <p:cNvSpPr/>
              <p:nvPr/>
            </p:nvSpPr>
            <p:spPr>
              <a:xfrm>
                <a:off x="7038498" y="3419299"/>
                <a:ext cx="425849" cy="277734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183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grpSp>
            <p:nvGrpSpPr>
              <p:cNvPr id="267" name="组合 266"/>
              <p:cNvGrpSpPr/>
              <p:nvPr/>
            </p:nvGrpSpPr>
            <p:grpSpPr>
              <a:xfrm>
                <a:off x="6039687" y="5620318"/>
                <a:ext cx="483786" cy="339454"/>
                <a:chOff x="6364837" y="3716798"/>
                <a:chExt cx="720119" cy="458601"/>
              </a:xfrm>
            </p:grpSpPr>
            <p:sp>
              <p:nvSpPr>
                <p:cNvPr id="305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6" name="矩形 305"/>
                    <p:cNvSpPr/>
                    <p:nvPr/>
                  </p:nvSpPr>
                  <p:spPr>
                    <a:xfrm>
                      <a:off x="6364837" y="3716798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6" name="矩形 3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4837" y="3716798"/>
                      <a:ext cx="708124" cy="447804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12676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8" name="组合 267"/>
              <p:cNvGrpSpPr/>
              <p:nvPr/>
            </p:nvGrpSpPr>
            <p:grpSpPr>
              <a:xfrm>
                <a:off x="7153034" y="5692454"/>
                <a:ext cx="475728" cy="353293"/>
                <a:chOff x="6247015" y="3630279"/>
                <a:chExt cx="708124" cy="477297"/>
              </a:xfrm>
            </p:grpSpPr>
            <p:sp>
              <p:nvSpPr>
                <p:cNvPr id="303" name="object 18"/>
                <p:cNvSpPr/>
                <p:nvPr/>
              </p:nvSpPr>
              <p:spPr>
                <a:xfrm>
                  <a:off x="6255735" y="3778650"/>
                  <a:ext cx="671406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矩形 303"/>
                    <p:cNvSpPr/>
                    <p:nvPr/>
                  </p:nvSpPr>
                  <p:spPr>
                    <a:xfrm>
                      <a:off x="6247015" y="3630279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4" name="矩形 3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7015" y="3630279"/>
                      <a:ext cx="708124" cy="44780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11268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9" name="组合 268"/>
              <p:cNvGrpSpPr/>
              <p:nvPr/>
            </p:nvGrpSpPr>
            <p:grpSpPr>
              <a:xfrm>
                <a:off x="5418350" y="6296216"/>
                <a:ext cx="475728" cy="344741"/>
                <a:chOff x="6392579" y="3709655"/>
                <a:chExt cx="708124" cy="465744"/>
              </a:xfrm>
            </p:grpSpPr>
            <p:sp>
              <p:nvSpPr>
                <p:cNvPr id="301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矩形 301"/>
                    <p:cNvSpPr/>
                    <p:nvPr/>
                  </p:nvSpPr>
                  <p:spPr>
                    <a:xfrm>
                      <a:off x="6392579" y="3709655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矩形 3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2579" y="3709655"/>
                      <a:ext cx="708124" cy="44780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12676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0" name="组合 269"/>
              <p:cNvGrpSpPr/>
              <p:nvPr/>
            </p:nvGrpSpPr>
            <p:grpSpPr>
              <a:xfrm>
                <a:off x="6643188" y="6419655"/>
                <a:ext cx="475728" cy="338106"/>
                <a:chOff x="6380978" y="3718619"/>
                <a:chExt cx="708124" cy="456780"/>
              </a:xfrm>
            </p:grpSpPr>
            <p:sp>
              <p:nvSpPr>
                <p:cNvPr id="299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矩形 299"/>
                    <p:cNvSpPr/>
                    <p:nvPr/>
                  </p:nvSpPr>
                  <p:spPr>
                    <a:xfrm>
                      <a:off x="6380978" y="3718619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0" name="矩形 2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78" y="3718619"/>
                      <a:ext cx="708124" cy="447804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11111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1" name="组合 270"/>
              <p:cNvGrpSpPr/>
              <p:nvPr/>
            </p:nvGrpSpPr>
            <p:grpSpPr>
              <a:xfrm>
                <a:off x="7347283" y="6349969"/>
                <a:ext cx="489546" cy="331462"/>
                <a:chOff x="6356264" y="3727596"/>
                <a:chExt cx="728692" cy="447804"/>
              </a:xfrm>
            </p:grpSpPr>
            <p:sp>
              <p:nvSpPr>
                <p:cNvPr id="297" name="object 18"/>
                <p:cNvSpPr/>
                <p:nvPr/>
              </p:nvSpPr>
              <p:spPr>
                <a:xfrm>
                  <a:off x="6413551" y="3846473"/>
                  <a:ext cx="671405" cy="328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600" h="360045">
                      <a:moveTo>
                        <a:pt x="0" y="0"/>
                      </a:moveTo>
                      <a:lnTo>
                        <a:pt x="2006539" y="0"/>
                      </a:lnTo>
                      <a:lnTo>
                        <a:pt x="2006539" y="359959"/>
                      </a:lnTo>
                      <a:lnTo>
                        <a:pt x="0" y="359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</p:spPr>
              <p:txBody>
                <a:bodyPr wrap="square" lIns="0" tIns="0" rIns="0" bIns="0" rtlCol="0"/>
                <a:lstStyle/>
                <a:p>
                  <a:endParaRPr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矩形 297"/>
                    <p:cNvSpPr/>
                    <p:nvPr/>
                  </p:nvSpPr>
                  <p:spPr>
                    <a:xfrm>
                      <a:off x="6356264" y="3727596"/>
                      <a:ext cx="708124" cy="447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98" name="矩形 2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6264" y="3727596"/>
                      <a:ext cx="708124" cy="44780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11268" b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矩形 271"/>
                  <p:cNvSpPr/>
                  <p:nvPr/>
                </p:nvSpPr>
                <p:spPr>
                  <a:xfrm>
                    <a:off x="5390486" y="5259843"/>
                    <a:ext cx="519641" cy="2465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72" name="矩形 2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486" y="5259843"/>
                    <a:ext cx="519641" cy="24654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3" name="object 34"/>
              <p:cNvSpPr/>
              <p:nvPr/>
            </p:nvSpPr>
            <p:spPr>
              <a:xfrm>
                <a:off x="6076682" y="4558987"/>
                <a:ext cx="405602" cy="295510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矩形 273"/>
                  <p:cNvSpPr/>
                  <p:nvPr/>
                </p:nvSpPr>
                <p:spPr>
                  <a:xfrm>
                    <a:off x="5987676" y="4549682"/>
                    <a:ext cx="519641" cy="2465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74" name="矩形 2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7676" y="4549682"/>
                    <a:ext cx="519641" cy="24654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5" name="object 34"/>
              <p:cNvSpPr/>
              <p:nvPr/>
            </p:nvSpPr>
            <p:spPr>
              <a:xfrm>
                <a:off x="7103191" y="4517855"/>
                <a:ext cx="405602" cy="295510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矩形 275"/>
                  <p:cNvSpPr/>
                  <p:nvPr/>
                </p:nvSpPr>
                <p:spPr>
                  <a:xfrm>
                    <a:off x="7023431" y="4530468"/>
                    <a:ext cx="519641" cy="2465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76" name="矩形 2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431" y="4530468"/>
                    <a:ext cx="519641" cy="24654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7" name="object 34"/>
              <p:cNvSpPr/>
              <p:nvPr/>
            </p:nvSpPr>
            <p:spPr>
              <a:xfrm>
                <a:off x="7316623" y="5314095"/>
                <a:ext cx="405602" cy="295510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矩形 277"/>
                  <p:cNvSpPr/>
                  <p:nvPr/>
                </p:nvSpPr>
                <p:spPr>
                  <a:xfrm>
                    <a:off x="7226038" y="5302894"/>
                    <a:ext cx="519641" cy="2465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78" name="矩形 2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6038" y="5302894"/>
                    <a:ext cx="519641" cy="24654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9" name="object 34"/>
              <p:cNvSpPr/>
              <p:nvPr/>
            </p:nvSpPr>
            <p:spPr>
              <a:xfrm>
                <a:off x="6536810" y="5356564"/>
                <a:ext cx="405602" cy="295510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矩形 279"/>
                  <p:cNvSpPr/>
                  <p:nvPr/>
                </p:nvSpPr>
                <p:spPr>
                  <a:xfrm>
                    <a:off x="6442736" y="5347442"/>
                    <a:ext cx="519641" cy="2465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80" name="矩形 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736" y="5347442"/>
                    <a:ext cx="519641" cy="24654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矩形 281"/>
                  <p:cNvSpPr/>
                  <p:nvPr/>
                </p:nvSpPr>
                <p:spPr>
                  <a:xfrm>
                    <a:off x="6961806" y="3400342"/>
                    <a:ext cx="519641" cy="2465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82" name="矩形 2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1806" y="3400342"/>
                    <a:ext cx="519641" cy="24654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" name="object 97"/>
              <p:cNvSpPr/>
              <p:nvPr/>
            </p:nvSpPr>
            <p:spPr>
              <a:xfrm>
                <a:off x="6060460" y="3416711"/>
                <a:ext cx="425849" cy="277734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183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矩形 307"/>
                  <p:cNvSpPr/>
                  <p:nvPr/>
                </p:nvSpPr>
                <p:spPr>
                  <a:xfrm>
                    <a:off x="5972918" y="3418092"/>
                    <a:ext cx="600934" cy="277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308" name="矩形 3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2918" y="3418092"/>
                    <a:ext cx="600934" cy="27700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" name="object 97"/>
              <p:cNvSpPr/>
              <p:nvPr/>
            </p:nvSpPr>
            <p:spPr>
              <a:xfrm>
                <a:off x="5485638" y="4141968"/>
                <a:ext cx="425849" cy="277733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183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矩形 309"/>
                  <p:cNvSpPr/>
                  <p:nvPr/>
                </p:nvSpPr>
                <p:spPr>
                  <a:xfrm>
                    <a:off x="5403879" y="4100143"/>
                    <a:ext cx="60093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310" name="矩形 3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879" y="4100143"/>
                    <a:ext cx="600934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1" name="object 97"/>
              <p:cNvSpPr/>
              <p:nvPr/>
            </p:nvSpPr>
            <p:spPr>
              <a:xfrm>
                <a:off x="6502795" y="4181274"/>
                <a:ext cx="425849" cy="277734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183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矩形 311"/>
                  <p:cNvSpPr/>
                  <p:nvPr/>
                </p:nvSpPr>
                <p:spPr>
                  <a:xfrm>
                    <a:off x="6427291" y="4161841"/>
                    <a:ext cx="600934" cy="276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312" name="矩形 3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7291" y="4161841"/>
                    <a:ext cx="600934" cy="27699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3" name="object 97"/>
              <p:cNvSpPr/>
              <p:nvPr/>
            </p:nvSpPr>
            <p:spPr>
              <a:xfrm>
                <a:off x="7323160" y="4135522"/>
                <a:ext cx="425849" cy="277734"/>
              </a:xfrm>
              <a:custGeom>
                <a:avLst/>
                <a:gdLst/>
                <a:ahLst/>
                <a:cxnLst/>
                <a:rect l="l" t="t" r="r" b="b"/>
                <a:pathLst>
                  <a:path w="438784" h="523239">
                    <a:moveTo>
                      <a:pt x="0" y="0"/>
                    </a:moveTo>
                    <a:lnTo>
                      <a:pt x="438623" y="0"/>
                    </a:lnTo>
                    <a:lnTo>
                      <a:pt x="438623" y="523219"/>
                    </a:lnTo>
                    <a:lnTo>
                      <a:pt x="0" y="523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183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矩形 313"/>
                  <p:cNvSpPr/>
                  <p:nvPr/>
                </p:nvSpPr>
                <p:spPr>
                  <a:xfrm>
                    <a:off x="7236548" y="4124025"/>
                    <a:ext cx="600934" cy="276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314" name="矩形 3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48" y="4124025"/>
                    <a:ext cx="600934" cy="276998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5" name="右箭头 314"/>
            <p:cNvSpPr/>
            <p:nvPr/>
          </p:nvSpPr>
          <p:spPr>
            <a:xfrm>
              <a:off x="4228408" y="4813407"/>
              <a:ext cx="731159" cy="23011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object 97"/>
            <p:cNvSpPr/>
            <p:nvPr/>
          </p:nvSpPr>
          <p:spPr>
            <a:xfrm>
              <a:off x="8233645" y="3646396"/>
              <a:ext cx="767908" cy="32442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矩形 317"/>
                <p:cNvSpPr/>
                <p:nvPr/>
              </p:nvSpPr>
              <p:spPr>
                <a:xfrm>
                  <a:off x="8201143" y="3594586"/>
                  <a:ext cx="865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8" name="矩形 3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143" y="3594586"/>
                  <a:ext cx="865622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4" name="object 97"/>
            <p:cNvSpPr/>
            <p:nvPr/>
          </p:nvSpPr>
          <p:spPr>
            <a:xfrm>
              <a:off x="8250000" y="4714529"/>
              <a:ext cx="767908" cy="32442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25" name="object 97"/>
            <p:cNvSpPr/>
            <p:nvPr/>
          </p:nvSpPr>
          <p:spPr>
            <a:xfrm>
              <a:off x="8238563" y="5915348"/>
              <a:ext cx="767908" cy="32442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矩形 318"/>
                <p:cNvSpPr/>
                <p:nvPr/>
              </p:nvSpPr>
              <p:spPr>
                <a:xfrm>
                  <a:off x="8201143" y="4692075"/>
                  <a:ext cx="865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9" name="矩形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143" y="4692075"/>
                  <a:ext cx="865622" cy="369332"/>
                </a:xfrm>
                <a:prstGeom prst="rect">
                  <a:avLst/>
                </a:prstGeom>
                <a:blipFill>
                  <a:blip r:embed="rId38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矩形 319"/>
                <p:cNvSpPr/>
                <p:nvPr/>
              </p:nvSpPr>
              <p:spPr>
                <a:xfrm>
                  <a:off x="8206926" y="5900203"/>
                  <a:ext cx="865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0" name="矩形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926" y="5900203"/>
                  <a:ext cx="865622" cy="369332"/>
                </a:xfrm>
                <a:prstGeom prst="rect">
                  <a:avLst/>
                </a:prstGeom>
                <a:blipFill>
                  <a:blip r:embed="rId39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6" name="object 91"/>
            <p:cNvSpPr/>
            <p:nvPr/>
          </p:nvSpPr>
          <p:spPr>
            <a:xfrm>
              <a:off x="9252160" y="3764704"/>
              <a:ext cx="707317" cy="853408"/>
            </a:xfrm>
            <a:custGeom>
              <a:avLst/>
              <a:gdLst/>
              <a:ahLst/>
              <a:cxnLst/>
              <a:rect l="l" t="t" r="r" b="b"/>
              <a:pathLst>
                <a:path w="1177290" h="1228089">
                  <a:moveTo>
                    <a:pt x="1083942" y="1158261"/>
                  </a:moveTo>
                  <a:lnTo>
                    <a:pt x="1056424" y="1184612"/>
                  </a:lnTo>
                  <a:lnTo>
                    <a:pt x="1176755" y="1227637"/>
                  </a:lnTo>
                  <a:lnTo>
                    <a:pt x="1159543" y="1172019"/>
                  </a:lnTo>
                  <a:lnTo>
                    <a:pt x="1097117" y="1172019"/>
                  </a:lnTo>
                  <a:lnTo>
                    <a:pt x="1083942" y="1158261"/>
                  </a:lnTo>
                  <a:close/>
                </a:path>
                <a:path w="1177290" h="1228089">
                  <a:moveTo>
                    <a:pt x="1111459" y="1131910"/>
                  </a:moveTo>
                  <a:lnTo>
                    <a:pt x="1083942" y="1158261"/>
                  </a:lnTo>
                  <a:lnTo>
                    <a:pt x="1097117" y="1172019"/>
                  </a:lnTo>
                  <a:lnTo>
                    <a:pt x="1124634" y="1145668"/>
                  </a:lnTo>
                  <a:lnTo>
                    <a:pt x="1111459" y="1131910"/>
                  </a:lnTo>
                  <a:close/>
                </a:path>
                <a:path w="1177290" h="1228089">
                  <a:moveTo>
                    <a:pt x="1138976" y="1105559"/>
                  </a:moveTo>
                  <a:lnTo>
                    <a:pt x="1111459" y="1131910"/>
                  </a:lnTo>
                  <a:lnTo>
                    <a:pt x="1124634" y="1145668"/>
                  </a:lnTo>
                  <a:lnTo>
                    <a:pt x="1097117" y="1172019"/>
                  </a:lnTo>
                  <a:lnTo>
                    <a:pt x="1159543" y="1172019"/>
                  </a:lnTo>
                  <a:lnTo>
                    <a:pt x="1138976" y="1105559"/>
                  </a:lnTo>
                  <a:close/>
                </a:path>
                <a:path w="1177290" h="1228089">
                  <a:moveTo>
                    <a:pt x="27518" y="0"/>
                  </a:moveTo>
                  <a:lnTo>
                    <a:pt x="0" y="26351"/>
                  </a:lnTo>
                  <a:lnTo>
                    <a:pt x="1083942" y="1158261"/>
                  </a:lnTo>
                  <a:lnTo>
                    <a:pt x="1111459" y="1131910"/>
                  </a:lnTo>
                  <a:lnTo>
                    <a:pt x="27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92"/>
            <p:cNvSpPr/>
            <p:nvPr/>
          </p:nvSpPr>
          <p:spPr>
            <a:xfrm>
              <a:off x="9257350" y="4773178"/>
              <a:ext cx="712213" cy="72464"/>
            </a:xfrm>
            <a:custGeom>
              <a:avLst/>
              <a:gdLst/>
              <a:ahLst/>
              <a:cxnLst/>
              <a:rect l="l" t="t" r="r" b="b"/>
              <a:pathLst>
                <a:path w="1216025" h="114300">
                  <a:moveTo>
                    <a:pt x="1101679" y="76199"/>
                  </a:moveTo>
                  <a:lnTo>
                    <a:pt x="1101679" y="114300"/>
                  </a:lnTo>
                  <a:lnTo>
                    <a:pt x="1177879" y="76200"/>
                  </a:lnTo>
                  <a:lnTo>
                    <a:pt x="1101679" y="76199"/>
                  </a:lnTo>
                  <a:close/>
                </a:path>
                <a:path w="1216025" h="114300">
                  <a:moveTo>
                    <a:pt x="1101679" y="38099"/>
                  </a:moveTo>
                  <a:lnTo>
                    <a:pt x="1101679" y="76199"/>
                  </a:lnTo>
                  <a:lnTo>
                    <a:pt x="1120729" y="76200"/>
                  </a:lnTo>
                  <a:lnTo>
                    <a:pt x="1120729" y="38100"/>
                  </a:lnTo>
                  <a:lnTo>
                    <a:pt x="1101679" y="38099"/>
                  </a:lnTo>
                  <a:close/>
                </a:path>
                <a:path w="1216025" h="114300">
                  <a:moveTo>
                    <a:pt x="1101679" y="0"/>
                  </a:moveTo>
                  <a:lnTo>
                    <a:pt x="1101679" y="38099"/>
                  </a:lnTo>
                  <a:lnTo>
                    <a:pt x="1120729" y="38100"/>
                  </a:lnTo>
                  <a:lnTo>
                    <a:pt x="1120729" y="76200"/>
                  </a:lnTo>
                  <a:lnTo>
                    <a:pt x="1177881" y="76198"/>
                  </a:lnTo>
                  <a:lnTo>
                    <a:pt x="1215979" y="57150"/>
                  </a:lnTo>
                  <a:lnTo>
                    <a:pt x="1101679" y="0"/>
                  </a:lnTo>
                  <a:close/>
                </a:path>
                <a:path w="1216025" h="114300">
                  <a:moveTo>
                    <a:pt x="0" y="38098"/>
                  </a:moveTo>
                  <a:lnTo>
                    <a:pt x="0" y="76198"/>
                  </a:lnTo>
                  <a:lnTo>
                    <a:pt x="1101679" y="76199"/>
                  </a:lnTo>
                  <a:lnTo>
                    <a:pt x="1101679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93"/>
            <p:cNvSpPr/>
            <p:nvPr/>
          </p:nvSpPr>
          <p:spPr>
            <a:xfrm>
              <a:off x="9270732" y="5000708"/>
              <a:ext cx="700683" cy="1124797"/>
            </a:xfrm>
            <a:custGeom>
              <a:avLst/>
              <a:gdLst/>
              <a:ahLst/>
              <a:cxnLst/>
              <a:rect l="l" t="t" r="r" b="b"/>
              <a:pathLst>
                <a:path w="1196340" h="1774189">
                  <a:moveTo>
                    <a:pt x="1116669" y="84384"/>
                  </a:moveTo>
                  <a:lnTo>
                    <a:pt x="0" y="1752475"/>
                  </a:lnTo>
                  <a:lnTo>
                    <a:pt x="31661" y="1773669"/>
                  </a:lnTo>
                  <a:lnTo>
                    <a:pt x="1148330" y="105579"/>
                  </a:lnTo>
                  <a:lnTo>
                    <a:pt x="1116669" y="84384"/>
                  </a:lnTo>
                  <a:close/>
                </a:path>
                <a:path w="1196340" h="1774189">
                  <a:moveTo>
                    <a:pt x="1187381" y="68555"/>
                  </a:moveTo>
                  <a:lnTo>
                    <a:pt x="1127265" y="68555"/>
                  </a:lnTo>
                  <a:lnTo>
                    <a:pt x="1158927" y="89749"/>
                  </a:lnTo>
                  <a:lnTo>
                    <a:pt x="1148330" y="105579"/>
                  </a:lnTo>
                  <a:lnTo>
                    <a:pt x="1179991" y="126773"/>
                  </a:lnTo>
                  <a:lnTo>
                    <a:pt x="1187381" y="68555"/>
                  </a:lnTo>
                  <a:close/>
                </a:path>
                <a:path w="1196340" h="1774189">
                  <a:moveTo>
                    <a:pt x="1127265" y="68555"/>
                  </a:moveTo>
                  <a:lnTo>
                    <a:pt x="1116669" y="84384"/>
                  </a:lnTo>
                  <a:lnTo>
                    <a:pt x="1148330" y="105579"/>
                  </a:lnTo>
                  <a:lnTo>
                    <a:pt x="1158927" y="89749"/>
                  </a:lnTo>
                  <a:lnTo>
                    <a:pt x="1127265" y="68555"/>
                  </a:lnTo>
                  <a:close/>
                </a:path>
                <a:path w="1196340" h="1774189">
                  <a:moveTo>
                    <a:pt x="1196083" y="0"/>
                  </a:moveTo>
                  <a:lnTo>
                    <a:pt x="1085009" y="63190"/>
                  </a:lnTo>
                  <a:lnTo>
                    <a:pt x="1116669" y="84384"/>
                  </a:lnTo>
                  <a:lnTo>
                    <a:pt x="1127265" y="68555"/>
                  </a:lnTo>
                  <a:lnTo>
                    <a:pt x="1187381" y="68555"/>
                  </a:lnTo>
                  <a:lnTo>
                    <a:pt x="1196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97"/>
            <p:cNvSpPr/>
            <p:nvPr/>
          </p:nvSpPr>
          <p:spPr>
            <a:xfrm>
              <a:off x="10025185" y="4646736"/>
              <a:ext cx="307944" cy="317230"/>
            </a:xfrm>
            <a:custGeom>
              <a:avLst/>
              <a:gdLst/>
              <a:ahLst/>
              <a:cxnLst/>
              <a:rect l="l" t="t" r="r" b="b"/>
              <a:pathLst>
                <a:path w="525779" h="500379">
                  <a:moveTo>
                    <a:pt x="262637" y="0"/>
                  </a:moveTo>
                  <a:lnTo>
                    <a:pt x="215427" y="4029"/>
                  </a:lnTo>
                  <a:lnTo>
                    <a:pt x="170994" y="15647"/>
                  </a:lnTo>
                  <a:lnTo>
                    <a:pt x="130079" y="34147"/>
                  </a:lnTo>
                  <a:lnTo>
                    <a:pt x="93423" y="58822"/>
                  </a:lnTo>
                  <a:lnTo>
                    <a:pt x="61769" y="88966"/>
                  </a:lnTo>
                  <a:lnTo>
                    <a:pt x="35857" y="123873"/>
                  </a:lnTo>
                  <a:lnTo>
                    <a:pt x="16431" y="162837"/>
                  </a:lnTo>
                  <a:lnTo>
                    <a:pt x="4231" y="205151"/>
                  </a:lnTo>
                  <a:lnTo>
                    <a:pt x="0" y="250108"/>
                  </a:lnTo>
                  <a:lnTo>
                    <a:pt x="4231" y="295065"/>
                  </a:lnTo>
                  <a:lnTo>
                    <a:pt x="16431" y="337379"/>
                  </a:lnTo>
                  <a:lnTo>
                    <a:pt x="35857" y="376342"/>
                  </a:lnTo>
                  <a:lnTo>
                    <a:pt x="61769" y="411250"/>
                  </a:lnTo>
                  <a:lnTo>
                    <a:pt x="93423" y="441394"/>
                  </a:lnTo>
                  <a:lnTo>
                    <a:pt x="130079" y="466070"/>
                  </a:lnTo>
                  <a:lnTo>
                    <a:pt x="170994" y="484569"/>
                  </a:lnTo>
                  <a:lnTo>
                    <a:pt x="215427" y="496187"/>
                  </a:lnTo>
                  <a:lnTo>
                    <a:pt x="262637" y="500217"/>
                  </a:lnTo>
                  <a:lnTo>
                    <a:pt x="309846" y="496187"/>
                  </a:lnTo>
                  <a:lnTo>
                    <a:pt x="354279" y="484569"/>
                  </a:lnTo>
                  <a:lnTo>
                    <a:pt x="395194" y="466070"/>
                  </a:lnTo>
                  <a:lnTo>
                    <a:pt x="431850" y="441394"/>
                  </a:lnTo>
                  <a:lnTo>
                    <a:pt x="463504" y="411250"/>
                  </a:lnTo>
                  <a:lnTo>
                    <a:pt x="489415" y="376342"/>
                  </a:lnTo>
                  <a:lnTo>
                    <a:pt x="508842" y="337379"/>
                  </a:lnTo>
                  <a:lnTo>
                    <a:pt x="521041" y="295065"/>
                  </a:lnTo>
                  <a:lnTo>
                    <a:pt x="525273" y="250108"/>
                  </a:lnTo>
                  <a:lnTo>
                    <a:pt x="521041" y="205151"/>
                  </a:lnTo>
                  <a:lnTo>
                    <a:pt x="508842" y="162837"/>
                  </a:lnTo>
                  <a:lnTo>
                    <a:pt x="489415" y="123873"/>
                  </a:lnTo>
                  <a:lnTo>
                    <a:pt x="463504" y="88966"/>
                  </a:lnTo>
                  <a:lnTo>
                    <a:pt x="431850" y="58822"/>
                  </a:lnTo>
                  <a:lnTo>
                    <a:pt x="395194" y="34147"/>
                  </a:lnTo>
                  <a:lnTo>
                    <a:pt x="354279" y="15647"/>
                  </a:lnTo>
                  <a:lnTo>
                    <a:pt x="309846" y="4029"/>
                  </a:lnTo>
                  <a:lnTo>
                    <a:pt x="2626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90"/>
            <p:cNvSpPr txBox="1"/>
            <p:nvPr/>
          </p:nvSpPr>
          <p:spPr>
            <a:xfrm>
              <a:off x="10085149" y="4654831"/>
              <a:ext cx="134068" cy="2390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latin typeface="Cambria Math"/>
                  <a:cs typeface="Cambria Math"/>
                </a:rPr>
                <a:t>+</a:t>
              </a:r>
            </a:p>
          </p:txBody>
        </p:sp>
        <p:sp>
          <p:nvSpPr>
            <p:cNvPr id="332" name="object 92"/>
            <p:cNvSpPr/>
            <p:nvPr/>
          </p:nvSpPr>
          <p:spPr>
            <a:xfrm>
              <a:off x="10508036" y="4775166"/>
              <a:ext cx="564518" cy="66600"/>
            </a:xfrm>
            <a:custGeom>
              <a:avLst/>
              <a:gdLst/>
              <a:ahLst/>
              <a:cxnLst/>
              <a:rect l="l" t="t" r="r" b="b"/>
              <a:pathLst>
                <a:path w="1216025" h="114300">
                  <a:moveTo>
                    <a:pt x="1101679" y="76199"/>
                  </a:moveTo>
                  <a:lnTo>
                    <a:pt x="1101679" y="114300"/>
                  </a:lnTo>
                  <a:lnTo>
                    <a:pt x="1177879" y="76200"/>
                  </a:lnTo>
                  <a:lnTo>
                    <a:pt x="1101679" y="76199"/>
                  </a:lnTo>
                  <a:close/>
                </a:path>
                <a:path w="1216025" h="114300">
                  <a:moveTo>
                    <a:pt x="1101679" y="38099"/>
                  </a:moveTo>
                  <a:lnTo>
                    <a:pt x="1101679" y="76199"/>
                  </a:lnTo>
                  <a:lnTo>
                    <a:pt x="1120729" y="76200"/>
                  </a:lnTo>
                  <a:lnTo>
                    <a:pt x="1120729" y="38100"/>
                  </a:lnTo>
                  <a:lnTo>
                    <a:pt x="1101679" y="38099"/>
                  </a:lnTo>
                  <a:close/>
                </a:path>
                <a:path w="1216025" h="114300">
                  <a:moveTo>
                    <a:pt x="1101679" y="0"/>
                  </a:moveTo>
                  <a:lnTo>
                    <a:pt x="1101679" y="38099"/>
                  </a:lnTo>
                  <a:lnTo>
                    <a:pt x="1120729" y="38100"/>
                  </a:lnTo>
                  <a:lnTo>
                    <a:pt x="1120729" y="76200"/>
                  </a:lnTo>
                  <a:lnTo>
                    <a:pt x="1177881" y="76198"/>
                  </a:lnTo>
                  <a:lnTo>
                    <a:pt x="1215979" y="57150"/>
                  </a:lnTo>
                  <a:lnTo>
                    <a:pt x="1101679" y="0"/>
                  </a:lnTo>
                  <a:close/>
                </a:path>
                <a:path w="1216025" h="114300">
                  <a:moveTo>
                    <a:pt x="0" y="38098"/>
                  </a:moveTo>
                  <a:lnTo>
                    <a:pt x="0" y="76198"/>
                  </a:lnTo>
                  <a:lnTo>
                    <a:pt x="1101679" y="76199"/>
                  </a:lnTo>
                  <a:lnTo>
                    <a:pt x="1101679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矩形 332"/>
                <p:cNvSpPr/>
                <p:nvPr/>
              </p:nvSpPr>
              <p:spPr>
                <a:xfrm>
                  <a:off x="11057714" y="4584715"/>
                  <a:ext cx="7326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3" name="矩形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7714" y="4584715"/>
                  <a:ext cx="732636" cy="369332"/>
                </a:xfrm>
                <a:prstGeom prst="rect">
                  <a:avLst/>
                </a:prstGeom>
                <a:blipFill>
                  <a:blip r:embed="rId40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矩形 333"/>
                <p:cNvSpPr/>
                <p:nvPr/>
              </p:nvSpPr>
              <p:spPr>
                <a:xfrm>
                  <a:off x="10537083" y="4358001"/>
                  <a:ext cx="3805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4" name="矩形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083" y="4358001"/>
                  <a:ext cx="380553" cy="369332"/>
                </a:xfrm>
                <a:prstGeom prst="rect">
                  <a:avLst/>
                </a:prstGeom>
                <a:blipFill>
                  <a:blip r:embed="rId41"/>
                  <a:stretch>
                    <a:fillRect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7" name="矩形 336"/>
          <p:cNvSpPr/>
          <p:nvPr/>
        </p:nvSpPr>
        <p:spPr>
          <a:xfrm>
            <a:off x="-52648" y="6625313"/>
            <a:ext cx="112748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lang="en-US" altLang="zh-CN" sz="1100" b="0" i="0" u="none" strike="noStrike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Micheli</a:t>
            </a:r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 . Neural Network for Graphs: A Contextual Constructive Approach[J]. IEEE Transactions 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 Neural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Networks, </a:t>
            </a:r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2009, 20(3):p.498-511.</a:t>
            </a:r>
            <a:endParaRPr lang="zh-CN" altLang="en-US" sz="1100" dirty="0"/>
          </a:p>
        </p:txBody>
      </p:sp>
      <p:sp>
        <p:nvSpPr>
          <p:cNvPr id="179" name="object 3"/>
          <p:cNvSpPr txBox="1"/>
          <p:nvPr/>
        </p:nvSpPr>
        <p:spPr>
          <a:xfrm>
            <a:off x="1183056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8/34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0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33" y="59268"/>
            <a:ext cx="1145880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0"/>
              </a:lnSpc>
            </a:pPr>
            <a:r>
              <a:rPr lang="en-US"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DCNN</a:t>
            </a:r>
            <a:r>
              <a:rPr sz="3600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3600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3600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iffusion Convolutional Neural Network</a:t>
            </a:r>
            <a:r>
              <a:rPr sz="36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sz="1200" spc="-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sz="1200" spc="-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03933" y="611581"/>
                <a:ext cx="11994112" cy="269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整体记为矩阵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思路：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aggregate: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转移概率矩阵传播信息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readout: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Hidden Unit: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bSup>
                    <m:r>
                      <a:rPr lang="en-US" altLang="zh-CN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sub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对应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的行向量，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步转移概率矩阵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Output Layer: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1)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表示为一个矩阵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𝐗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⊙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⊙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;…)</m:t>
                    </m:r>
                  </m:oMath>
                </a14:m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b="1" dirty="0"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 smtClean="0">
                    <a:ea typeface="微软雅黑" panose="020B0503020204020204" pitchFamily="34" charset="-122"/>
                  </a:rPr>
                  <a:t>          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表示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一个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矩阵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;…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⊙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=|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𝑉𝑒𝑟𝑡𝑒𝑥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(mean)</a:t>
                </a: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" y="611581"/>
                <a:ext cx="11994112" cy="2693238"/>
              </a:xfrm>
              <a:prstGeom prst="rect">
                <a:avLst/>
              </a:prstGeom>
              <a:blipFill>
                <a:blip r:embed="rId2"/>
                <a:stretch>
                  <a:fillRect l="-407" b="-17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4821382" y="295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17" name="组合 316"/>
          <p:cNvGrpSpPr/>
          <p:nvPr/>
        </p:nvGrpSpPr>
        <p:grpSpPr>
          <a:xfrm>
            <a:off x="585138" y="3713618"/>
            <a:ext cx="2232278" cy="2877627"/>
            <a:chOff x="5390486" y="3400342"/>
            <a:chExt cx="2446996" cy="3357419"/>
          </a:xfrm>
        </p:grpSpPr>
        <p:sp>
          <p:nvSpPr>
            <p:cNvPr id="221" name="object 3"/>
            <p:cNvSpPr/>
            <p:nvPr/>
          </p:nvSpPr>
          <p:spPr>
            <a:xfrm>
              <a:off x="5925432" y="6328238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6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3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6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2" name="object 4"/>
            <p:cNvSpPr/>
            <p:nvPr/>
          </p:nvSpPr>
          <p:spPr>
            <a:xfrm>
              <a:off x="6442736" y="6022533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3" name="object 5"/>
            <p:cNvSpPr/>
            <p:nvPr/>
          </p:nvSpPr>
          <p:spPr>
            <a:xfrm>
              <a:off x="6835919" y="6328238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6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3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6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4" name="object 6"/>
            <p:cNvSpPr/>
            <p:nvPr/>
          </p:nvSpPr>
          <p:spPr>
            <a:xfrm>
              <a:off x="6915873" y="5965558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5"/>
                  </a:lnTo>
                  <a:lnTo>
                    <a:pt x="179423" y="31169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5" name="object 7"/>
            <p:cNvSpPr/>
            <p:nvPr/>
          </p:nvSpPr>
          <p:spPr>
            <a:xfrm>
              <a:off x="7238098" y="6332106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6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3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6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6" name="object 8"/>
            <p:cNvSpPr/>
            <p:nvPr/>
          </p:nvSpPr>
          <p:spPr>
            <a:xfrm>
              <a:off x="6540891" y="6022533"/>
              <a:ext cx="375090" cy="57116"/>
            </a:xfrm>
            <a:custGeom>
              <a:avLst/>
              <a:gdLst/>
              <a:ahLst/>
              <a:cxnLst/>
              <a:rect l="l" t="t" r="r" b="b"/>
              <a:pathLst>
                <a:path w="803275" h="106679">
                  <a:moveTo>
                    <a:pt x="0" y="106417"/>
                  </a:moveTo>
                  <a:lnTo>
                    <a:pt x="803043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7" name="object 9"/>
            <p:cNvSpPr/>
            <p:nvPr/>
          </p:nvSpPr>
          <p:spPr>
            <a:xfrm>
              <a:off x="6023588" y="6385213"/>
              <a:ext cx="812447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48" y="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8" name="object 10"/>
            <p:cNvSpPr/>
            <p:nvPr/>
          </p:nvSpPr>
          <p:spPr>
            <a:xfrm>
              <a:off x="7014030" y="6051020"/>
              <a:ext cx="246106" cy="285918"/>
            </a:xfrm>
            <a:custGeom>
              <a:avLst/>
              <a:gdLst/>
              <a:ahLst/>
              <a:cxnLst/>
              <a:rect l="l" t="t" r="r" b="b"/>
              <a:pathLst>
                <a:path w="527050" h="534035">
                  <a:moveTo>
                    <a:pt x="0" y="0"/>
                  </a:moveTo>
                  <a:lnTo>
                    <a:pt x="526777" y="5338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9" name="object 11"/>
            <p:cNvSpPr/>
            <p:nvPr/>
          </p:nvSpPr>
          <p:spPr>
            <a:xfrm>
              <a:off x="6912194" y="6079509"/>
              <a:ext cx="52780" cy="265860"/>
            </a:xfrm>
            <a:custGeom>
              <a:avLst/>
              <a:gdLst/>
              <a:ahLst/>
              <a:cxnLst/>
              <a:rect l="l" t="t" r="r" b="b"/>
              <a:pathLst>
                <a:path w="113029" h="496570">
                  <a:moveTo>
                    <a:pt x="112982" y="0"/>
                  </a:moveTo>
                  <a:lnTo>
                    <a:pt x="0" y="49636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0" name="object 12"/>
            <p:cNvSpPr/>
            <p:nvPr/>
          </p:nvSpPr>
          <p:spPr>
            <a:xfrm>
              <a:off x="5982748" y="6108084"/>
              <a:ext cx="483910" cy="220303"/>
            </a:xfrm>
            <a:custGeom>
              <a:avLst/>
              <a:gdLst/>
              <a:ahLst/>
              <a:cxnLst/>
              <a:rect l="l" t="t" r="r" b="b"/>
              <a:pathLst>
                <a:path w="1036320" h="411479">
                  <a:moveTo>
                    <a:pt x="1036280" y="0"/>
                  </a:moveTo>
                  <a:lnTo>
                    <a:pt x="0" y="41087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1" name="object 34"/>
            <p:cNvSpPr/>
            <p:nvPr/>
          </p:nvSpPr>
          <p:spPr>
            <a:xfrm>
              <a:off x="5474736" y="5280736"/>
              <a:ext cx="405602" cy="295510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3" name="object 52"/>
            <p:cNvSpPr/>
            <p:nvPr/>
          </p:nvSpPr>
          <p:spPr>
            <a:xfrm>
              <a:off x="5888987" y="5192649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4" name="object 53"/>
            <p:cNvSpPr/>
            <p:nvPr/>
          </p:nvSpPr>
          <p:spPr>
            <a:xfrm>
              <a:off x="6406290" y="4886944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5" name="object 54"/>
            <p:cNvSpPr/>
            <p:nvPr/>
          </p:nvSpPr>
          <p:spPr>
            <a:xfrm>
              <a:off x="6799473" y="5192649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6" name="object 55"/>
            <p:cNvSpPr/>
            <p:nvPr/>
          </p:nvSpPr>
          <p:spPr>
            <a:xfrm>
              <a:off x="6879428" y="4829969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7" name="object 56"/>
            <p:cNvSpPr/>
            <p:nvPr/>
          </p:nvSpPr>
          <p:spPr>
            <a:xfrm>
              <a:off x="7201652" y="5196517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8"/>
                  </a:lnTo>
                  <a:lnTo>
                    <a:pt x="30784" y="181664"/>
                  </a:lnTo>
                  <a:lnTo>
                    <a:pt x="64193" y="204470"/>
                  </a:lnTo>
                  <a:lnTo>
                    <a:pt x="105103" y="212832"/>
                  </a:lnTo>
                  <a:lnTo>
                    <a:pt x="146014" y="204470"/>
                  </a:lnTo>
                  <a:lnTo>
                    <a:pt x="179423" y="181664"/>
                  </a:lnTo>
                  <a:lnTo>
                    <a:pt x="201948" y="147838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8" name="object 57"/>
            <p:cNvSpPr/>
            <p:nvPr/>
          </p:nvSpPr>
          <p:spPr>
            <a:xfrm>
              <a:off x="6504446" y="4886944"/>
              <a:ext cx="375090" cy="57116"/>
            </a:xfrm>
            <a:custGeom>
              <a:avLst/>
              <a:gdLst/>
              <a:ahLst/>
              <a:cxnLst/>
              <a:rect l="l" t="t" r="r" b="b"/>
              <a:pathLst>
                <a:path w="803275" h="106679">
                  <a:moveTo>
                    <a:pt x="0" y="106417"/>
                  </a:moveTo>
                  <a:lnTo>
                    <a:pt x="803043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9" name="object 58"/>
            <p:cNvSpPr/>
            <p:nvPr/>
          </p:nvSpPr>
          <p:spPr>
            <a:xfrm>
              <a:off x="5987144" y="5249624"/>
              <a:ext cx="812447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48" y="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0" name="object 59"/>
            <p:cNvSpPr/>
            <p:nvPr/>
          </p:nvSpPr>
          <p:spPr>
            <a:xfrm>
              <a:off x="6977584" y="4915431"/>
              <a:ext cx="246106" cy="285918"/>
            </a:xfrm>
            <a:custGeom>
              <a:avLst/>
              <a:gdLst/>
              <a:ahLst/>
              <a:cxnLst/>
              <a:rect l="l" t="t" r="r" b="b"/>
              <a:pathLst>
                <a:path w="527050" h="534035">
                  <a:moveTo>
                    <a:pt x="0" y="0"/>
                  </a:moveTo>
                  <a:lnTo>
                    <a:pt x="526777" y="5338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1" name="object 60"/>
            <p:cNvSpPr/>
            <p:nvPr/>
          </p:nvSpPr>
          <p:spPr>
            <a:xfrm>
              <a:off x="6875749" y="4943919"/>
              <a:ext cx="52780" cy="265860"/>
            </a:xfrm>
            <a:custGeom>
              <a:avLst/>
              <a:gdLst/>
              <a:ahLst/>
              <a:cxnLst/>
              <a:rect l="l" t="t" r="r" b="b"/>
              <a:pathLst>
                <a:path w="113029" h="496570">
                  <a:moveTo>
                    <a:pt x="112982" y="0"/>
                  </a:moveTo>
                  <a:lnTo>
                    <a:pt x="0" y="49636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2" name="object 61"/>
            <p:cNvSpPr/>
            <p:nvPr/>
          </p:nvSpPr>
          <p:spPr>
            <a:xfrm>
              <a:off x="5946303" y="4972494"/>
              <a:ext cx="483910" cy="220303"/>
            </a:xfrm>
            <a:custGeom>
              <a:avLst/>
              <a:gdLst/>
              <a:ahLst/>
              <a:cxnLst/>
              <a:rect l="l" t="t" r="r" b="b"/>
              <a:pathLst>
                <a:path w="1036320" h="411479">
                  <a:moveTo>
                    <a:pt x="1036280" y="0"/>
                  </a:moveTo>
                  <a:lnTo>
                    <a:pt x="0" y="41087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3" name="object 65"/>
            <p:cNvSpPr/>
            <p:nvPr/>
          </p:nvSpPr>
          <p:spPr>
            <a:xfrm>
              <a:off x="5888347" y="4041415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4" name="object 66"/>
            <p:cNvSpPr/>
            <p:nvPr/>
          </p:nvSpPr>
          <p:spPr>
            <a:xfrm>
              <a:off x="6405649" y="3735712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8"/>
                  </a:lnTo>
                  <a:lnTo>
                    <a:pt x="30784" y="181664"/>
                  </a:lnTo>
                  <a:lnTo>
                    <a:pt x="64193" y="204470"/>
                  </a:lnTo>
                  <a:lnTo>
                    <a:pt x="105103" y="212832"/>
                  </a:lnTo>
                  <a:lnTo>
                    <a:pt x="146014" y="204470"/>
                  </a:lnTo>
                  <a:lnTo>
                    <a:pt x="179423" y="181664"/>
                  </a:lnTo>
                  <a:lnTo>
                    <a:pt x="201948" y="147838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5" name="object 67"/>
            <p:cNvSpPr/>
            <p:nvPr/>
          </p:nvSpPr>
          <p:spPr>
            <a:xfrm>
              <a:off x="6798833" y="4041415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6" name="object 68"/>
            <p:cNvSpPr/>
            <p:nvPr/>
          </p:nvSpPr>
          <p:spPr>
            <a:xfrm>
              <a:off x="6878787" y="3678737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7" name="object 69"/>
            <p:cNvSpPr/>
            <p:nvPr/>
          </p:nvSpPr>
          <p:spPr>
            <a:xfrm>
              <a:off x="7172406" y="4023850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2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2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8" name="object 70"/>
            <p:cNvSpPr/>
            <p:nvPr/>
          </p:nvSpPr>
          <p:spPr>
            <a:xfrm>
              <a:off x="6503806" y="3735711"/>
              <a:ext cx="375090" cy="57116"/>
            </a:xfrm>
            <a:custGeom>
              <a:avLst/>
              <a:gdLst/>
              <a:ahLst/>
              <a:cxnLst/>
              <a:rect l="l" t="t" r="r" b="b"/>
              <a:pathLst>
                <a:path w="803275" h="106680">
                  <a:moveTo>
                    <a:pt x="0" y="106417"/>
                  </a:moveTo>
                  <a:lnTo>
                    <a:pt x="803043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9" name="object 71"/>
            <p:cNvSpPr/>
            <p:nvPr/>
          </p:nvSpPr>
          <p:spPr>
            <a:xfrm>
              <a:off x="5986503" y="4098391"/>
              <a:ext cx="812447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48" y="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0" name="object 72"/>
            <p:cNvSpPr/>
            <p:nvPr/>
          </p:nvSpPr>
          <p:spPr>
            <a:xfrm>
              <a:off x="6976943" y="3764199"/>
              <a:ext cx="246106" cy="285918"/>
            </a:xfrm>
            <a:custGeom>
              <a:avLst/>
              <a:gdLst/>
              <a:ahLst/>
              <a:cxnLst/>
              <a:rect l="l" t="t" r="r" b="b"/>
              <a:pathLst>
                <a:path w="527050" h="534035">
                  <a:moveTo>
                    <a:pt x="0" y="0"/>
                  </a:moveTo>
                  <a:lnTo>
                    <a:pt x="526777" y="5338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1" name="object 73"/>
            <p:cNvSpPr/>
            <p:nvPr/>
          </p:nvSpPr>
          <p:spPr>
            <a:xfrm>
              <a:off x="6875109" y="3792687"/>
              <a:ext cx="52780" cy="265860"/>
            </a:xfrm>
            <a:custGeom>
              <a:avLst/>
              <a:gdLst/>
              <a:ahLst/>
              <a:cxnLst/>
              <a:rect l="l" t="t" r="r" b="b"/>
              <a:pathLst>
                <a:path w="113029" h="496569">
                  <a:moveTo>
                    <a:pt x="112982" y="0"/>
                  </a:moveTo>
                  <a:lnTo>
                    <a:pt x="0" y="49636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2" name="object 74"/>
            <p:cNvSpPr/>
            <p:nvPr/>
          </p:nvSpPr>
          <p:spPr>
            <a:xfrm>
              <a:off x="5945662" y="3821261"/>
              <a:ext cx="483910" cy="220303"/>
            </a:xfrm>
            <a:custGeom>
              <a:avLst/>
              <a:gdLst/>
              <a:ahLst/>
              <a:cxnLst/>
              <a:rect l="l" t="t" r="r" b="b"/>
              <a:pathLst>
                <a:path w="1036320" h="411480">
                  <a:moveTo>
                    <a:pt x="1036280" y="0"/>
                  </a:moveTo>
                  <a:lnTo>
                    <a:pt x="0" y="41087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4" name="object 76"/>
            <p:cNvSpPr/>
            <p:nvPr/>
          </p:nvSpPr>
          <p:spPr>
            <a:xfrm>
              <a:off x="6406074" y="4890049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5"/>
                  </a:lnTo>
                  <a:lnTo>
                    <a:pt x="179423" y="31169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5" name="object 77"/>
            <p:cNvSpPr/>
            <p:nvPr/>
          </p:nvSpPr>
          <p:spPr>
            <a:xfrm>
              <a:off x="6799257" y="5195754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8"/>
                  </a:lnTo>
                  <a:lnTo>
                    <a:pt x="30783" y="181664"/>
                  </a:lnTo>
                  <a:lnTo>
                    <a:pt x="64191" y="204470"/>
                  </a:lnTo>
                  <a:lnTo>
                    <a:pt x="105102" y="212832"/>
                  </a:lnTo>
                  <a:lnTo>
                    <a:pt x="146014" y="204470"/>
                  </a:lnTo>
                  <a:lnTo>
                    <a:pt x="179422" y="181664"/>
                  </a:lnTo>
                  <a:lnTo>
                    <a:pt x="201947" y="147838"/>
                  </a:lnTo>
                  <a:lnTo>
                    <a:pt x="210206" y="106417"/>
                  </a:lnTo>
                  <a:lnTo>
                    <a:pt x="201947" y="64994"/>
                  </a:lnTo>
                  <a:lnTo>
                    <a:pt x="179422" y="31168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6" name="object 78"/>
            <p:cNvSpPr/>
            <p:nvPr/>
          </p:nvSpPr>
          <p:spPr>
            <a:xfrm>
              <a:off x="6879212" y="4833074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2" y="0"/>
                  </a:moveTo>
                  <a:lnTo>
                    <a:pt x="64191" y="8362"/>
                  </a:lnTo>
                  <a:lnTo>
                    <a:pt x="30783" y="31169"/>
                  </a:lnTo>
                  <a:lnTo>
                    <a:pt x="8259" y="64995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3" y="181665"/>
                  </a:lnTo>
                  <a:lnTo>
                    <a:pt x="64191" y="204471"/>
                  </a:lnTo>
                  <a:lnTo>
                    <a:pt x="105102" y="212834"/>
                  </a:lnTo>
                  <a:lnTo>
                    <a:pt x="146014" y="204471"/>
                  </a:lnTo>
                  <a:lnTo>
                    <a:pt x="179422" y="181665"/>
                  </a:lnTo>
                  <a:lnTo>
                    <a:pt x="201947" y="147839"/>
                  </a:lnTo>
                  <a:lnTo>
                    <a:pt x="210206" y="106417"/>
                  </a:lnTo>
                  <a:lnTo>
                    <a:pt x="201947" y="64995"/>
                  </a:lnTo>
                  <a:lnTo>
                    <a:pt x="179422" y="31169"/>
                  </a:lnTo>
                  <a:lnTo>
                    <a:pt x="146014" y="8362"/>
                  </a:lnTo>
                  <a:lnTo>
                    <a:pt x="105102" y="0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7" name="object 79"/>
            <p:cNvSpPr/>
            <p:nvPr/>
          </p:nvSpPr>
          <p:spPr>
            <a:xfrm>
              <a:off x="7201436" y="5199623"/>
              <a:ext cx="98443" cy="114231"/>
            </a:xfrm>
            <a:custGeom>
              <a:avLst/>
              <a:gdLst/>
              <a:ahLst/>
              <a:cxnLst/>
              <a:rect l="l" t="t" r="r" b="b"/>
              <a:pathLst>
                <a:path w="210820" h="213360">
                  <a:moveTo>
                    <a:pt x="105103" y="0"/>
                  </a:moveTo>
                  <a:lnTo>
                    <a:pt x="64193" y="8362"/>
                  </a:lnTo>
                  <a:lnTo>
                    <a:pt x="30784" y="31168"/>
                  </a:lnTo>
                  <a:lnTo>
                    <a:pt x="8259" y="64994"/>
                  </a:lnTo>
                  <a:lnTo>
                    <a:pt x="0" y="106417"/>
                  </a:lnTo>
                  <a:lnTo>
                    <a:pt x="8259" y="147839"/>
                  </a:lnTo>
                  <a:lnTo>
                    <a:pt x="30784" y="181665"/>
                  </a:lnTo>
                  <a:lnTo>
                    <a:pt x="64193" y="204471"/>
                  </a:lnTo>
                  <a:lnTo>
                    <a:pt x="105103" y="212834"/>
                  </a:lnTo>
                  <a:lnTo>
                    <a:pt x="146014" y="204471"/>
                  </a:lnTo>
                  <a:lnTo>
                    <a:pt x="179423" y="181665"/>
                  </a:lnTo>
                  <a:lnTo>
                    <a:pt x="201948" y="147839"/>
                  </a:lnTo>
                  <a:lnTo>
                    <a:pt x="210207" y="106417"/>
                  </a:lnTo>
                  <a:lnTo>
                    <a:pt x="201948" y="64994"/>
                  </a:lnTo>
                  <a:lnTo>
                    <a:pt x="179423" y="31168"/>
                  </a:lnTo>
                  <a:lnTo>
                    <a:pt x="146014" y="8362"/>
                  </a:lnTo>
                  <a:lnTo>
                    <a:pt x="1051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65" name="object 97"/>
            <p:cNvSpPr/>
            <p:nvPr/>
          </p:nvSpPr>
          <p:spPr>
            <a:xfrm>
              <a:off x="7038498" y="3419299"/>
              <a:ext cx="425849" cy="27773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grpSp>
          <p:nvGrpSpPr>
            <p:cNvPr id="267" name="组合 266"/>
            <p:cNvGrpSpPr/>
            <p:nvPr/>
          </p:nvGrpSpPr>
          <p:grpSpPr>
            <a:xfrm>
              <a:off x="6039687" y="5620318"/>
              <a:ext cx="483786" cy="339454"/>
              <a:chOff x="6364837" y="3716798"/>
              <a:chExt cx="720119" cy="458601"/>
            </a:xfrm>
          </p:grpSpPr>
          <p:sp>
            <p:nvSpPr>
              <p:cNvPr id="305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矩形 305"/>
                  <p:cNvSpPr/>
                  <p:nvPr/>
                </p:nvSpPr>
                <p:spPr>
                  <a:xfrm>
                    <a:off x="6364837" y="3716798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(0)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06" name="矩形 3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837" y="3716798"/>
                    <a:ext cx="708124" cy="4478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2676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8" name="组合 267"/>
            <p:cNvGrpSpPr/>
            <p:nvPr/>
          </p:nvGrpSpPr>
          <p:grpSpPr>
            <a:xfrm>
              <a:off x="7153034" y="5692454"/>
              <a:ext cx="475728" cy="353293"/>
              <a:chOff x="6247015" y="3630279"/>
              <a:chExt cx="708124" cy="477297"/>
            </a:xfrm>
          </p:grpSpPr>
          <p:sp>
            <p:nvSpPr>
              <p:cNvPr id="303" name="object 18"/>
              <p:cNvSpPr/>
              <p:nvPr/>
            </p:nvSpPr>
            <p:spPr>
              <a:xfrm>
                <a:off x="6255735" y="3778650"/>
                <a:ext cx="671406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" name="矩形 303"/>
                  <p:cNvSpPr/>
                  <p:nvPr/>
                </p:nvSpPr>
                <p:spPr>
                  <a:xfrm>
                    <a:off x="6247015" y="3630279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(3)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04" name="矩形 3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015" y="3630279"/>
                    <a:ext cx="708124" cy="4478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268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9" name="组合 268"/>
            <p:cNvGrpSpPr/>
            <p:nvPr/>
          </p:nvGrpSpPr>
          <p:grpSpPr>
            <a:xfrm>
              <a:off x="5418350" y="6296216"/>
              <a:ext cx="475728" cy="344741"/>
              <a:chOff x="6392579" y="3709655"/>
              <a:chExt cx="708124" cy="465744"/>
            </a:xfrm>
          </p:grpSpPr>
          <p:sp>
            <p:nvSpPr>
              <p:cNvPr id="301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矩形 301"/>
                  <p:cNvSpPr/>
                  <p:nvPr/>
                </p:nvSpPr>
                <p:spPr>
                  <a:xfrm>
                    <a:off x="6392579" y="3709655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(1)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02" name="矩形 3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2579" y="3709655"/>
                    <a:ext cx="708124" cy="4478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676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0" name="组合 269"/>
            <p:cNvGrpSpPr/>
            <p:nvPr/>
          </p:nvGrpSpPr>
          <p:grpSpPr>
            <a:xfrm>
              <a:off x="6643188" y="6419655"/>
              <a:ext cx="475728" cy="338106"/>
              <a:chOff x="6380978" y="3718619"/>
              <a:chExt cx="708124" cy="456780"/>
            </a:xfrm>
          </p:grpSpPr>
          <p:sp>
            <p:nvSpPr>
              <p:cNvPr id="299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矩形 299"/>
                  <p:cNvSpPr/>
                  <p:nvPr/>
                </p:nvSpPr>
                <p:spPr>
                  <a:xfrm>
                    <a:off x="6380978" y="3718619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(2)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00" name="矩形 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978" y="3718619"/>
                    <a:ext cx="708124" cy="4478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1" name="组合 270"/>
            <p:cNvGrpSpPr/>
            <p:nvPr/>
          </p:nvGrpSpPr>
          <p:grpSpPr>
            <a:xfrm>
              <a:off x="7347283" y="6349969"/>
              <a:ext cx="489546" cy="331462"/>
              <a:chOff x="6356264" y="3727596"/>
              <a:chExt cx="728692" cy="447804"/>
            </a:xfrm>
          </p:grpSpPr>
          <p:sp>
            <p:nvSpPr>
              <p:cNvPr id="297" name="object 18"/>
              <p:cNvSpPr/>
              <p:nvPr/>
            </p:nvSpPr>
            <p:spPr>
              <a:xfrm>
                <a:off x="6413551" y="3846473"/>
                <a:ext cx="671405" cy="328926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360045">
                    <a:moveTo>
                      <a:pt x="0" y="0"/>
                    </a:moveTo>
                    <a:lnTo>
                      <a:pt x="2006539" y="0"/>
                    </a:lnTo>
                    <a:lnTo>
                      <a:pt x="2006539" y="359959"/>
                    </a:lnTo>
                    <a:lnTo>
                      <a:pt x="0" y="359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矩形 297"/>
                  <p:cNvSpPr/>
                  <p:nvPr/>
                </p:nvSpPr>
                <p:spPr>
                  <a:xfrm>
                    <a:off x="6356264" y="3727596"/>
                    <a:ext cx="708124" cy="4478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𝒍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(4)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98" name="矩形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264" y="3727596"/>
                    <a:ext cx="708124" cy="4478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268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矩形 271"/>
                <p:cNvSpPr/>
                <p:nvPr/>
              </p:nvSpPr>
              <p:spPr>
                <a:xfrm>
                  <a:off x="5390486" y="5259843"/>
                  <a:ext cx="519641" cy="246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2" name="矩形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486" y="5259843"/>
                  <a:ext cx="519641" cy="246542"/>
                </a:xfrm>
                <a:prstGeom prst="rect">
                  <a:avLst/>
                </a:prstGeom>
                <a:blipFill>
                  <a:blip r:embed="rId8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object 34"/>
            <p:cNvSpPr/>
            <p:nvPr/>
          </p:nvSpPr>
          <p:spPr>
            <a:xfrm>
              <a:off x="6076682" y="4558987"/>
              <a:ext cx="405602" cy="295510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矩形 273"/>
                <p:cNvSpPr/>
                <p:nvPr/>
              </p:nvSpPr>
              <p:spPr>
                <a:xfrm>
                  <a:off x="5987676" y="4549682"/>
                  <a:ext cx="519641" cy="246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4" name="矩形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676" y="4549682"/>
                  <a:ext cx="519641" cy="246542"/>
                </a:xfrm>
                <a:prstGeom prst="rect">
                  <a:avLst/>
                </a:prstGeom>
                <a:blipFill>
                  <a:blip r:embed="rId9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object 34"/>
            <p:cNvSpPr/>
            <p:nvPr/>
          </p:nvSpPr>
          <p:spPr>
            <a:xfrm>
              <a:off x="7103191" y="4517855"/>
              <a:ext cx="405602" cy="295510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/>
                <p:cNvSpPr/>
                <p:nvPr/>
              </p:nvSpPr>
              <p:spPr>
                <a:xfrm>
                  <a:off x="7023431" y="4530468"/>
                  <a:ext cx="519641" cy="246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6" name="矩形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431" y="4530468"/>
                  <a:ext cx="519641" cy="246542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7" name="object 34"/>
            <p:cNvSpPr/>
            <p:nvPr/>
          </p:nvSpPr>
          <p:spPr>
            <a:xfrm>
              <a:off x="7316623" y="5314095"/>
              <a:ext cx="405602" cy="295510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矩形 277"/>
                <p:cNvSpPr/>
                <p:nvPr/>
              </p:nvSpPr>
              <p:spPr>
                <a:xfrm>
                  <a:off x="7226038" y="5302894"/>
                  <a:ext cx="519641" cy="246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8" name="矩形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6038" y="5302894"/>
                  <a:ext cx="519641" cy="246542"/>
                </a:xfrm>
                <a:prstGeom prst="rect">
                  <a:avLst/>
                </a:prstGeom>
                <a:blipFill>
                  <a:blip r:embed="rId11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object 34"/>
            <p:cNvSpPr/>
            <p:nvPr/>
          </p:nvSpPr>
          <p:spPr>
            <a:xfrm>
              <a:off x="6536810" y="5356564"/>
              <a:ext cx="405602" cy="295510"/>
            </a:xfrm>
            <a:custGeom>
              <a:avLst/>
              <a:gdLst/>
              <a:ahLst/>
              <a:cxnLst/>
              <a:rect l="l" t="t" r="r" b="b"/>
              <a:pathLst>
                <a:path w="438785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矩形 279"/>
                <p:cNvSpPr/>
                <p:nvPr/>
              </p:nvSpPr>
              <p:spPr>
                <a:xfrm>
                  <a:off x="6442736" y="5347442"/>
                  <a:ext cx="519641" cy="246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80" name="矩形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736" y="5347442"/>
                  <a:ext cx="519641" cy="246542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 281"/>
                <p:cNvSpPr/>
                <p:nvPr/>
              </p:nvSpPr>
              <p:spPr>
                <a:xfrm>
                  <a:off x="6961806" y="3400342"/>
                  <a:ext cx="519641" cy="246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82" name="矩形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806" y="3400342"/>
                  <a:ext cx="519641" cy="246542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object 97"/>
            <p:cNvSpPr/>
            <p:nvPr/>
          </p:nvSpPr>
          <p:spPr>
            <a:xfrm>
              <a:off x="6060460" y="3416711"/>
              <a:ext cx="425849" cy="27773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/>
                <p:cNvSpPr/>
                <p:nvPr/>
              </p:nvSpPr>
              <p:spPr>
                <a:xfrm>
                  <a:off x="5972918" y="3418092"/>
                  <a:ext cx="600934" cy="277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08" name="矩形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918" y="3418092"/>
                  <a:ext cx="600934" cy="277000"/>
                </a:xfrm>
                <a:prstGeom prst="rect">
                  <a:avLst/>
                </a:prstGeom>
                <a:blipFill>
                  <a:blip r:embed="rId1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object 97"/>
            <p:cNvSpPr/>
            <p:nvPr/>
          </p:nvSpPr>
          <p:spPr>
            <a:xfrm>
              <a:off x="5485638" y="4141968"/>
              <a:ext cx="425849" cy="277733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矩形 309"/>
                <p:cNvSpPr/>
                <p:nvPr/>
              </p:nvSpPr>
              <p:spPr>
                <a:xfrm>
                  <a:off x="5403879" y="4100143"/>
                  <a:ext cx="6009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0" name="矩形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879" y="4100143"/>
                  <a:ext cx="60093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bject 97"/>
            <p:cNvSpPr/>
            <p:nvPr/>
          </p:nvSpPr>
          <p:spPr>
            <a:xfrm>
              <a:off x="6502795" y="4181274"/>
              <a:ext cx="425849" cy="27773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矩形 311"/>
                <p:cNvSpPr/>
                <p:nvPr/>
              </p:nvSpPr>
              <p:spPr>
                <a:xfrm>
                  <a:off x="6427291" y="4161841"/>
                  <a:ext cx="600934" cy="276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2" name="矩形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291" y="4161841"/>
                  <a:ext cx="600934" cy="276998"/>
                </a:xfrm>
                <a:prstGeom prst="rect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bject 97"/>
            <p:cNvSpPr/>
            <p:nvPr/>
          </p:nvSpPr>
          <p:spPr>
            <a:xfrm>
              <a:off x="7323160" y="4135522"/>
              <a:ext cx="425849" cy="277734"/>
            </a:xfrm>
            <a:custGeom>
              <a:avLst/>
              <a:gdLst/>
              <a:ahLst/>
              <a:cxnLst/>
              <a:rect l="l" t="t" r="r" b="b"/>
              <a:pathLst>
                <a:path w="438784" h="523239">
                  <a:moveTo>
                    <a:pt x="0" y="0"/>
                  </a:moveTo>
                  <a:lnTo>
                    <a:pt x="438623" y="0"/>
                  </a:lnTo>
                  <a:lnTo>
                    <a:pt x="438623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矩形 313"/>
                <p:cNvSpPr/>
                <p:nvPr/>
              </p:nvSpPr>
              <p:spPr>
                <a:xfrm>
                  <a:off x="7236548" y="4124025"/>
                  <a:ext cx="600934" cy="276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4" name="矩形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548" y="4124025"/>
                  <a:ext cx="600934" cy="276998"/>
                </a:xfrm>
                <a:prstGeom prst="rect">
                  <a:avLst/>
                </a:prstGeom>
                <a:blipFill>
                  <a:blip r:embed="rId1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7" name="矩形 336"/>
          <p:cNvSpPr/>
          <p:nvPr/>
        </p:nvSpPr>
        <p:spPr>
          <a:xfrm>
            <a:off x="-52648" y="6625313"/>
            <a:ext cx="112748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[2] Atwood, James &amp; </a:t>
            </a:r>
            <a:r>
              <a:rPr lang="en-US" altLang="zh-CN" sz="1100" b="0" i="0" u="none" strike="noStrike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Towsley</a:t>
            </a:r>
            <a:r>
              <a:rPr lang="en-US" altLang="zh-CN" sz="1100" b="0" i="0" u="none" strike="noStrike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Don. Diffusion-Convolutional Neural Networks[C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]. NIPS 2016.</a:t>
            </a:r>
            <a:endParaRPr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0" name="object 92"/>
          <p:cNvSpPr/>
          <p:nvPr/>
        </p:nvSpPr>
        <p:spPr>
          <a:xfrm>
            <a:off x="3143808" y="5822645"/>
            <a:ext cx="1284986" cy="470257"/>
          </a:xfrm>
          <a:custGeom>
            <a:avLst/>
            <a:gdLst/>
            <a:ahLst/>
            <a:cxnLst/>
            <a:rect l="l" t="t" r="r" b="b"/>
            <a:pathLst>
              <a:path w="2195829" h="941704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93"/>
          <p:cNvSpPr/>
          <p:nvPr/>
        </p:nvSpPr>
        <p:spPr>
          <a:xfrm>
            <a:off x="3177909" y="5005005"/>
            <a:ext cx="1284986" cy="470257"/>
          </a:xfrm>
          <a:custGeom>
            <a:avLst/>
            <a:gdLst/>
            <a:ahLst/>
            <a:cxnLst/>
            <a:rect l="l" t="t" r="r" b="b"/>
            <a:pathLst>
              <a:path w="2195829" h="941704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95"/>
          <p:cNvSpPr txBox="1"/>
          <p:nvPr/>
        </p:nvSpPr>
        <p:spPr>
          <a:xfrm>
            <a:off x="3828491" y="4641399"/>
            <a:ext cx="423193" cy="14649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sp>
        <p:nvSpPr>
          <p:cNvPr id="183" name="object 96"/>
          <p:cNvSpPr/>
          <p:nvPr/>
        </p:nvSpPr>
        <p:spPr>
          <a:xfrm>
            <a:off x="3185998" y="4125599"/>
            <a:ext cx="1284986" cy="470257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bject 97"/>
              <p:cNvSpPr txBox="1"/>
              <p:nvPr/>
            </p:nvSpPr>
            <p:spPr>
              <a:xfrm>
                <a:off x="3609776" y="4168796"/>
                <a:ext cx="476884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4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76" y="4168796"/>
                <a:ext cx="476884" cy="307777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bject 97"/>
              <p:cNvSpPr txBox="1"/>
              <p:nvPr/>
            </p:nvSpPr>
            <p:spPr>
              <a:xfrm>
                <a:off x="3584394" y="5056538"/>
                <a:ext cx="476884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5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394" y="5056538"/>
                <a:ext cx="476884" cy="307777"/>
              </a:xfrm>
              <a:prstGeom prst="rect">
                <a:avLst/>
              </a:prstGeom>
              <a:blipFill>
                <a:blip r:embed="rId1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bject 97"/>
              <p:cNvSpPr txBox="1"/>
              <p:nvPr/>
            </p:nvSpPr>
            <p:spPr>
              <a:xfrm>
                <a:off x="3567345" y="5859899"/>
                <a:ext cx="476884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6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45" y="5859899"/>
                <a:ext cx="476884" cy="307777"/>
              </a:xfrm>
              <a:prstGeom prst="rect">
                <a:avLst/>
              </a:prstGeom>
              <a:blipFill>
                <a:blip r:embed="rId20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bject 11"/>
          <p:cNvSpPr/>
          <p:nvPr/>
        </p:nvSpPr>
        <p:spPr>
          <a:xfrm>
            <a:off x="5011975" y="4300164"/>
            <a:ext cx="865507" cy="232025"/>
          </a:xfrm>
          <a:custGeom>
            <a:avLst/>
            <a:gdLst/>
            <a:ahLst/>
            <a:cxnLst/>
            <a:rect l="l" t="t" r="r" b="b"/>
            <a:pathLst>
              <a:path w="1919604" h="407035">
                <a:moveTo>
                  <a:pt x="0" y="0"/>
                </a:moveTo>
                <a:lnTo>
                  <a:pt x="1919347" y="0"/>
                </a:lnTo>
                <a:lnTo>
                  <a:pt x="1919347" y="406440"/>
                </a:lnTo>
                <a:lnTo>
                  <a:pt x="0" y="406440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4"/>
          <p:cNvSpPr/>
          <p:nvPr/>
        </p:nvSpPr>
        <p:spPr>
          <a:xfrm>
            <a:off x="5020906" y="3789472"/>
            <a:ext cx="865507" cy="258812"/>
          </a:xfrm>
          <a:custGeom>
            <a:avLst/>
            <a:gdLst/>
            <a:ahLst/>
            <a:cxnLst/>
            <a:rect l="l" t="t" r="r" b="b"/>
            <a:pathLst>
              <a:path w="1919604" h="454025">
                <a:moveTo>
                  <a:pt x="0" y="0"/>
                </a:moveTo>
                <a:lnTo>
                  <a:pt x="1919348" y="0"/>
                </a:lnTo>
                <a:lnTo>
                  <a:pt x="1919348" y="453608"/>
                </a:lnTo>
                <a:lnTo>
                  <a:pt x="0" y="453608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20"/>
          <p:cNvSpPr txBox="1"/>
          <p:nvPr/>
        </p:nvSpPr>
        <p:spPr>
          <a:xfrm>
            <a:off x="5373169" y="4019901"/>
            <a:ext cx="423193" cy="16723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4588625" y="4242652"/>
            <a:ext cx="232757" cy="2039805"/>
          </a:xfrm>
          <a:prstGeom prst="lef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73812" y="3713618"/>
                <a:ext cx="814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12" y="3713618"/>
                <a:ext cx="81413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64966" y="4224810"/>
                <a:ext cx="814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66" y="4224810"/>
                <a:ext cx="814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object 96"/>
          <p:cNvSpPr/>
          <p:nvPr/>
        </p:nvSpPr>
        <p:spPr>
          <a:xfrm>
            <a:off x="6703388" y="4129879"/>
            <a:ext cx="964710" cy="372217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846326" y="4121810"/>
                <a:ext cx="713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26" y="4121810"/>
                <a:ext cx="71320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object 11"/>
          <p:cNvSpPr/>
          <p:nvPr/>
        </p:nvSpPr>
        <p:spPr>
          <a:xfrm>
            <a:off x="6339248" y="5859423"/>
            <a:ext cx="865507" cy="232025"/>
          </a:xfrm>
          <a:custGeom>
            <a:avLst/>
            <a:gdLst/>
            <a:ahLst/>
            <a:cxnLst/>
            <a:rect l="l" t="t" r="r" b="b"/>
            <a:pathLst>
              <a:path w="1919604" h="407035">
                <a:moveTo>
                  <a:pt x="0" y="0"/>
                </a:moveTo>
                <a:lnTo>
                  <a:pt x="1919347" y="0"/>
                </a:lnTo>
                <a:lnTo>
                  <a:pt x="1919347" y="406440"/>
                </a:lnTo>
                <a:lnTo>
                  <a:pt x="0" y="406440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14"/>
          <p:cNvSpPr/>
          <p:nvPr/>
        </p:nvSpPr>
        <p:spPr>
          <a:xfrm>
            <a:off x="6342973" y="5373124"/>
            <a:ext cx="865507" cy="258812"/>
          </a:xfrm>
          <a:custGeom>
            <a:avLst/>
            <a:gdLst/>
            <a:ahLst/>
            <a:cxnLst/>
            <a:rect l="l" t="t" r="r" b="b"/>
            <a:pathLst>
              <a:path w="1919604" h="454025">
                <a:moveTo>
                  <a:pt x="0" y="0"/>
                </a:moveTo>
                <a:lnTo>
                  <a:pt x="1919348" y="0"/>
                </a:lnTo>
                <a:lnTo>
                  <a:pt x="1919348" y="453608"/>
                </a:lnTo>
                <a:lnTo>
                  <a:pt x="0" y="453608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"/>
          <p:cNvSpPr txBox="1"/>
          <p:nvPr/>
        </p:nvSpPr>
        <p:spPr>
          <a:xfrm>
            <a:off x="6684077" y="5586516"/>
            <a:ext cx="423193" cy="16723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6395879" y="5297270"/>
                <a:ext cx="839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79" y="5297270"/>
                <a:ext cx="839974" cy="369332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/>
              <p:cNvSpPr/>
              <p:nvPr/>
            </p:nvSpPr>
            <p:spPr>
              <a:xfrm>
                <a:off x="6406267" y="5774945"/>
                <a:ext cx="843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矩形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67" y="5774945"/>
                <a:ext cx="843180" cy="369332"/>
              </a:xfrm>
              <a:prstGeom prst="rect">
                <a:avLst/>
              </a:prstGeom>
              <a:blipFill>
                <a:blip r:embed="rId2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bject 96"/>
          <p:cNvSpPr/>
          <p:nvPr/>
        </p:nvSpPr>
        <p:spPr>
          <a:xfrm>
            <a:off x="7987506" y="5639462"/>
            <a:ext cx="964710" cy="372217"/>
          </a:xfrm>
          <a:custGeom>
            <a:avLst/>
            <a:gdLst/>
            <a:ahLst/>
            <a:cxnLst/>
            <a:rect l="l" t="t" r="r" b="b"/>
            <a:pathLst>
              <a:path w="2195829" h="941705">
                <a:moveTo>
                  <a:pt x="2195410" y="0"/>
                </a:moveTo>
                <a:lnTo>
                  <a:pt x="720286" y="0"/>
                </a:lnTo>
                <a:lnTo>
                  <a:pt x="0" y="941528"/>
                </a:lnTo>
                <a:lnTo>
                  <a:pt x="1475124" y="941528"/>
                </a:lnTo>
                <a:lnTo>
                  <a:pt x="219541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矩形 212"/>
              <p:cNvSpPr/>
              <p:nvPr/>
            </p:nvSpPr>
            <p:spPr>
              <a:xfrm>
                <a:off x="8130444" y="5631393"/>
                <a:ext cx="719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𝐲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3" name="矩形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444" y="5631393"/>
                <a:ext cx="719812" cy="369332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884535" y="4080259"/>
            <a:ext cx="30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 representation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9041209" y="5637979"/>
            <a:ext cx="30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 representation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object 11"/>
          <p:cNvSpPr/>
          <p:nvPr/>
        </p:nvSpPr>
        <p:spPr>
          <a:xfrm>
            <a:off x="5005959" y="4689333"/>
            <a:ext cx="865507" cy="232025"/>
          </a:xfrm>
          <a:custGeom>
            <a:avLst/>
            <a:gdLst/>
            <a:ahLst/>
            <a:cxnLst/>
            <a:rect l="l" t="t" r="r" b="b"/>
            <a:pathLst>
              <a:path w="1919604" h="407035">
                <a:moveTo>
                  <a:pt x="0" y="0"/>
                </a:moveTo>
                <a:lnTo>
                  <a:pt x="1919347" y="0"/>
                </a:lnTo>
                <a:lnTo>
                  <a:pt x="1919347" y="406440"/>
                </a:lnTo>
                <a:lnTo>
                  <a:pt x="0" y="406440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矩形 216"/>
              <p:cNvSpPr/>
              <p:nvPr/>
            </p:nvSpPr>
            <p:spPr>
              <a:xfrm>
                <a:off x="5071715" y="4608996"/>
                <a:ext cx="814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7" name="矩形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15" y="4608996"/>
                <a:ext cx="81413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object 11"/>
          <p:cNvSpPr/>
          <p:nvPr/>
        </p:nvSpPr>
        <p:spPr>
          <a:xfrm>
            <a:off x="6350446" y="6275287"/>
            <a:ext cx="865507" cy="232025"/>
          </a:xfrm>
          <a:custGeom>
            <a:avLst/>
            <a:gdLst/>
            <a:ahLst/>
            <a:cxnLst/>
            <a:rect l="l" t="t" r="r" b="b"/>
            <a:pathLst>
              <a:path w="1919604" h="407035">
                <a:moveTo>
                  <a:pt x="0" y="0"/>
                </a:moveTo>
                <a:lnTo>
                  <a:pt x="1919347" y="0"/>
                </a:lnTo>
                <a:lnTo>
                  <a:pt x="1919347" y="406440"/>
                </a:lnTo>
                <a:lnTo>
                  <a:pt x="0" y="406440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/>
              <p:cNvSpPr/>
              <p:nvPr/>
            </p:nvSpPr>
            <p:spPr>
              <a:xfrm>
                <a:off x="6407495" y="6188775"/>
                <a:ext cx="843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0" name="矩形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95" y="6188775"/>
                <a:ext cx="843180" cy="369332"/>
              </a:xfrm>
              <a:prstGeom prst="rect">
                <a:avLst/>
              </a:prstGeom>
              <a:blipFill>
                <a:blip r:embed="rId2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object 14"/>
          <p:cNvSpPr/>
          <p:nvPr/>
        </p:nvSpPr>
        <p:spPr>
          <a:xfrm>
            <a:off x="4890521" y="5277053"/>
            <a:ext cx="1144431" cy="318415"/>
          </a:xfrm>
          <a:custGeom>
            <a:avLst/>
            <a:gdLst/>
            <a:ahLst/>
            <a:cxnLst/>
            <a:rect l="l" t="t" r="r" b="b"/>
            <a:pathLst>
              <a:path w="1919604" h="454025">
                <a:moveTo>
                  <a:pt x="0" y="0"/>
                </a:moveTo>
                <a:lnTo>
                  <a:pt x="1919348" y="0"/>
                </a:lnTo>
                <a:lnTo>
                  <a:pt x="1919348" y="453608"/>
                </a:lnTo>
                <a:lnTo>
                  <a:pt x="0" y="453608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0"/>
          <p:cNvSpPr txBox="1"/>
          <p:nvPr/>
        </p:nvSpPr>
        <p:spPr>
          <a:xfrm>
            <a:off x="5364630" y="5593405"/>
            <a:ext cx="423193" cy="16723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矩形 287"/>
              <p:cNvSpPr/>
              <p:nvPr/>
            </p:nvSpPr>
            <p:spPr>
              <a:xfrm>
                <a:off x="4845222" y="5235124"/>
                <a:ext cx="1314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𝑴𝒆𝒂𝒏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8" name="矩形 2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222" y="5235124"/>
                <a:ext cx="1314206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object 14"/>
          <p:cNvSpPr/>
          <p:nvPr/>
        </p:nvSpPr>
        <p:spPr>
          <a:xfrm>
            <a:off x="4888401" y="5899269"/>
            <a:ext cx="1144431" cy="318415"/>
          </a:xfrm>
          <a:custGeom>
            <a:avLst/>
            <a:gdLst/>
            <a:ahLst/>
            <a:cxnLst/>
            <a:rect l="l" t="t" r="r" b="b"/>
            <a:pathLst>
              <a:path w="1919604" h="454025">
                <a:moveTo>
                  <a:pt x="0" y="0"/>
                </a:moveTo>
                <a:lnTo>
                  <a:pt x="1919348" y="0"/>
                </a:lnTo>
                <a:lnTo>
                  <a:pt x="1919348" y="453608"/>
                </a:lnTo>
                <a:lnTo>
                  <a:pt x="0" y="453608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14"/>
          <p:cNvSpPr/>
          <p:nvPr/>
        </p:nvSpPr>
        <p:spPr>
          <a:xfrm>
            <a:off x="4896723" y="6321512"/>
            <a:ext cx="1144431" cy="318415"/>
          </a:xfrm>
          <a:custGeom>
            <a:avLst/>
            <a:gdLst/>
            <a:ahLst/>
            <a:cxnLst/>
            <a:rect l="l" t="t" r="r" b="b"/>
            <a:pathLst>
              <a:path w="1919604" h="454025">
                <a:moveTo>
                  <a:pt x="0" y="0"/>
                </a:moveTo>
                <a:lnTo>
                  <a:pt x="1919348" y="0"/>
                </a:lnTo>
                <a:lnTo>
                  <a:pt x="1919348" y="453608"/>
                </a:lnTo>
                <a:lnTo>
                  <a:pt x="0" y="453608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/>
              <p:cNvSpPr/>
              <p:nvPr/>
            </p:nvSpPr>
            <p:spPr>
              <a:xfrm>
                <a:off x="4837382" y="5869913"/>
                <a:ext cx="1308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𝑴𝒆𝒂𝒏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4" name="矩形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82" y="5869913"/>
                <a:ext cx="1308884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/>
              <p:cNvSpPr/>
              <p:nvPr/>
            </p:nvSpPr>
            <p:spPr>
              <a:xfrm>
                <a:off x="4837382" y="6301456"/>
                <a:ext cx="1314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𝑴𝒆𝒂𝒏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5" name="矩形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82" y="6301456"/>
                <a:ext cx="1314206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object 91"/>
          <p:cNvSpPr/>
          <p:nvPr/>
        </p:nvSpPr>
        <p:spPr>
          <a:xfrm>
            <a:off x="6069399" y="3831449"/>
            <a:ext cx="451927" cy="409437"/>
          </a:xfrm>
          <a:custGeom>
            <a:avLst/>
            <a:gdLst/>
            <a:ahLst/>
            <a:cxnLst/>
            <a:rect l="l" t="t" r="r" b="b"/>
            <a:pathLst>
              <a:path w="1177290" h="1228089">
                <a:moveTo>
                  <a:pt x="1083942" y="1158261"/>
                </a:moveTo>
                <a:lnTo>
                  <a:pt x="1056424" y="1184612"/>
                </a:lnTo>
                <a:lnTo>
                  <a:pt x="1176755" y="1227637"/>
                </a:lnTo>
                <a:lnTo>
                  <a:pt x="1159543" y="1172019"/>
                </a:lnTo>
                <a:lnTo>
                  <a:pt x="1097117" y="1172019"/>
                </a:lnTo>
                <a:lnTo>
                  <a:pt x="1083942" y="1158261"/>
                </a:lnTo>
                <a:close/>
              </a:path>
              <a:path w="1177290" h="1228089">
                <a:moveTo>
                  <a:pt x="1111459" y="1131910"/>
                </a:moveTo>
                <a:lnTo>
                  <a:pt x="1083942" y="1158261"/>
                </a:lnTo>
                <a:lnTo>
                  <a:pt x="1097117" y="1172019"/>
                </a:lnTo>
                <a:lnTo>
                  <a:pt x="1124634" y="1145668"/>
                </a:lnTo>
                <a:lnTo>
                  <a:pt x="1111459" y="1131910"/>
                </a:lnTo>
                <a:close/>
              </a:path>
              <a:path w="1177290" h="1228089">
                <a:moveTo>
                  <a:pt x="1138976" y="1105559"/>
                </a:moveTo>
                <a:lnTo>
                  <a:pt x="1111459" y="1131910"/>
                </a:lnTo>
                <a:lnTo>
                  <a:pt x="1124634" y="1145668"/>
                </a:lnTo>
                <a:lnTo>
                  <a:pt x="1097117" y="1172019"/>
                </a:lnTo>
                <a:lnTo>
                  <a:pt x="1159543" y="1172019"/>
                </a:lnTo>
                <a:lnTo>
                  <a:pt x="1138976" y="1105559"/>
                </a:lnTo>
                <a:close/>
              </a:path>
              <a:path w="1177290" h="1228089">
                <a:moveTo>
                  <a:pt x="27518" y="0"/>
                </a:moveTo>
                <a:lnTo>
                  <a:pt x="0" y="26351"/>
                </a:lnTo>
                <a:lnTo>
                  <a:pt x="1083942" y="1158261"/>
                </a:lnTo>
                <a:lnTo>
                  <a:pt x="1111459" y="1131910"/>
                </a:lnTo>
                <a:lnTo>
                  <a:pt x="27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92"/>
          <p:cNvSpPr/>
          <p:nvPr/>
        </p:nvSpPr>
        <p:spPr>
          <a:xfrm>
            <a:off x="6072354" y="4319262"/>
            <a:ext cx="455056" cy="34766"/>
          </a:xfrm>
          <a:custGeom>
            <a:avLst/>
            <a:gdLst/>
            <a:ahLst/>
            <a:cxnLst/>
            <a:rect l="l" t="t" r="r" b="b"/>
            <a:pathLst>
              <a:path w="1216025" h="114300">
                <a:moveTo>
                  <a:pt x="1101679" y="76199"/>
                </a:moveTo>
                <a:lnTo>
                  <a:pt x="1101679" y="114300"/>
                </a:lnTo>
                <a:lnTo>
                  <a:pt x="1177879" y="76200"/>
                </a:lnTo>
                <a:lnTo>
                  <a:pt x="1101679" y="76199"/>
                </a:lnTo>
                <a:close/>
              </a:path>
              <a:path w="1216025" h="114300">
                <a:moveTo>
                  <a:pt x="1101679" y="38099"/>
                </a:moveTo>
                <a:lnTo>
                  <a:pt x="1101679" y="76199"/>
                </a:lnTo>
                <a:lnTo>
                  <a:pt x="1120729" y="76200"/>
                </a:lnTo>
                <a:lnTo>
                  <a:pt x="1120729" y="38100"/>
                </a:lnTo>
                <a:lnTo>
                  <a:pt x="1101679" y="38099"/>
                </a:lnTo>
                <a:close/>
              </a:path>
              <a:path w="1216025" h="114300">
                <a:moveTo>
                  <a:pt x="1101679" y="0"/>
                </a:moveTo>
                <a:lnTo>
                  <a:pt x="1101679" y="38099"/>
                </a:lnTo>
                <a:lnTo>
                  <a:pt x="1120729" y="38100"/>
                </a:lnTo>
                <a:lnTo>
                  <a:pt x="1120729" y="76200"/>
                </a:lnTo>
                <a:lnTo>
                  <a:pt x="1177881" y="76198"/>
                </a:lnTo>
                <a:lnTo>
                  <a:pt x="1215979" y="57150"/>
                </a:lnTo>
                <a:lnTo>
                  <a:pt x="1101679" y="0"/>
                </a:lnTo>
                <a:close/>
              </a:path>
              <a:path w="1216025" h="114300">
                <a:moveTo>
                  <a:pt x="0" y="38098"/>
                </a:moveTo>
                <a:lnTo>
                  <a:pt x="0" y="76198"/>
                </a:lnTo>
                <a:lnTo>
                  <a:pt x="1101679" y="76199"/>
                </a:lnTo>
                <a:lnTo>
                  <a:pt x="1101679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93"/>
          <p:cNvSpPr/>
          <p:nvPr/>
        </p:nvSpPr>
        <p:spPr>
          <a:xfrm>
            <a:off x="6121798" y="4450812"/>
            <a:ext cx="405861" cy="442741"/>
          </a:xfrm>
          <a:custGeom>
            <a:avLst/>
            <a:gdLst/>
            <a:ahLst/>
            <a:cxnLst/>
            <a:rect l="l" t="t" r="r" b="b"/>
            <a:pathLst>
              <a:path w="1196340" h="1774189">
                <a:moveTo>
                  <a:pt x="1116669" y="84384"/>
                </a:moveTo>
                <a:lnTo>
                  <a:pt x="0" y="1752475"/>
                </a:lnTo>
                <a:lnTo>
                  <a:pt x="31661" y="1773669"/>
                </a:lnTo>
                <a:lnTo>
                  <a:pt x="1148330" y="105579"/>
                </a:lnTo>
                <a:lnTo>
                  <a:pt x="1116669" y="84384"/>
                </a:lnTo>
                <a:close/>
              </a:path>
              <a:path w="1196340" h="1774189">
                <a:moveTo>
                  <a:pt x="1187381" y="68555"/>
                </a:moveTo>
                <a:lnTo>
                  <a:pt x="1127265" y="68555"/>
                </a:lnTo>
                <a:lnTo>
                  <a:pt x="1158927" y="89749"/>
                </a:lnTo>
                <a:lnTo>
                  <a:pt x="1148330" y="105579"/>
                </a:lnTo>
                <a:lnTo>
                  <a:pt x="1179991" y="126773"/>
                </a:lnTo>
                <a:lnTo>
                  <a:pt x="1187381" y="68555"/>
                </a:lnTo>
                <a:close/>
              </a:path>
              <a:path w="1196340" h="1774189">
                <a:moveTo>
                  <a:pt x="1127265" y="68555"/>
                </a:moveTo>
                <a:lnTo>
                  <a:pt x="1116669" y="84384"/>
                </a:lnTo>
                <a:lnTo>
                  <a:pt x="1148330" y="105579"/>
                </a:lnTo>
                <a:lnTo>
                  <a:pt x="1158927" y="89749"/>
                </a:lnTo>
                <a:lnTo>
                  <a:pt x="1127265" y="68555"/>
                </a:lnTo>
                <a:close/>
              </a:path>
              <a:path w="1196340" h="1774189">
                <a:moveTo>
                  <a:pt x="1196083" y="0"/>
                </a:moveTo>
                <a:lnTo>
                  <a:pt x="1085009" y="63190"/>
                </a:lnTo>
                <a:lnTo>
                  <a:pt x="1116669" y="84384"/>
                </a:lnTo>
                <a:lnTo>
                  <a:pt x="1127265" y="68555"/>
                </a:lnTo>
                <a:lnTo>
                  <a:pt x="1187381" y="68555"/>
                </a:lnTo>
                <a:lnTo>
                  <a:pt x="119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91"/>
          <p:cNvSpPr/>
          <p:nvPr/>
        </p:nvSpPr>
        <p:spPr>
          <a:xfrm>
            <a:off x="7393494" y="5431202"/>
            <a:ext cx="451927" cy="409437"/>
          </a:xfrm>
          <a:custGeom>
            <a:avLst/>
            <a:gdLst/>
            <a:ahLst/>
            <a:cxnLst/>
            <a:rect l="l" t="t" r="r" b="b"/>
            <a:pathLst>
              <a:path w="1177290" h="1228089">
                <a:moveTo>
                  <a:pt x="1083942" y="1158261"/>
                </a:moveTo>
                <a:lnTo>
                  <a:pt x="1056424" y="1184612"/>
                </a:lnTo>
                <a:lnTo>
                  <a:pt x="1176755" y="1227637"/>
                </a:lnTo>
                <a:lnTo>
                  <a:pt x="1159543" y="1172019"/>
                </a:lnTo>
                <a:lnTo>
                  <a:pt x="1097117" y="1172019"/>
                </a:lnTo>
                <a:lnTo>
                  <a:pt x="1083942" y="1158261"/>
                </a:lnTo>
                <a:close/>
              </a:path>
              <a:path w="1177290" h="1228089">
                <a:moveTo>
                  <a:pt x="1111459" y="1131910"/>
                </a:moveTo>
                <a:lnTo>
                  <a:pt x="1083942" y="1158261"/>
                </a:lnTo>
                <a:lnTo>
                  <a:pt x="1097117" y="1172019"/>
                </a:lnTo>
                <a:lnTo>
                  <a:pt x="1124634" y="1145668"/>
                </a:lnTo>
                <a:lnTo>
                  <a:pt x="1111459" y="1131910"/>
                </a:lnTo>
                <a:close/>
              </a:path>
              <a:path w="1177290" h="1228089">
                <a:moveTo>
                  <a:pt x="1138976" y="1105559"/>
                </a:moveTo>
                <a:lnTo>
                  <a:pt x="1111459" y="1131910"/>
                </a:lnTo>
                <a:lnTo>
                  <a:pt x="1124634" y="1145668"/>
                </a:lnTo>
                <a:lnTo>
                  <a:pt x="1097117" y="1172019"/>
                </a:lnTo>
                <a:lnTo>
                  <a:pt x="1159543" y="1172019"/>
                </a:lnTo>
                <a:lnTo>
                  <a:pt x="1138976" y="1105559"/>
                </a:lnTo>
                <a:close/>
              </a:path>
              <a:path w="1177290" h="1228089">
                <a:moveTo>
                  <a:pt x="27518" y="0"/>
                </a:moveTo>
                <a:lnTo>
                  <a:pt x="0" y="26351"/>
                </a:lnTo>
                <a:lnTo>
                  <a:pt x="1083942" y="1158261"/>
                </a:lnTo>
                <a:lnTo>
                  <a:pt x="1111459" y="1131910"/>
                </a:lnTo>
                <a:lnTo>
                  <a:pt x="27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92"/>
          <p:cNvSpPr/>
          <p:nvPr/>
        </p:nvSpPr>
        <p:spPr>
          <a:xfrm>
            <a:off x="7396449" y="5919015"/>
            <a:ext cx="455056" cy="34766"/>
          </a:xfrm>
          <a:custGeom>
            <a:avLst/>
            <a:gdLst/>
            <a:ahLst/>
            <a:cxnLst/>
            <a:rect l="l" t="t" r="r" b="b"/>
            <a:pathLst>
              <a:path w="1216025" h="114300">
                <a:moveTo>
                  <a:pt x="1101679" y="76199"/>
                </a:moveTo>
                <a:lnTo>
                  <a:pt x="1101679" y="114300"/>
                </a:lnTo>
                <a:lnTo>
                  <a:pt x="1177879" y="76200"/>
                </a:lnTo>
                <a:lnTo>
                  <a:pt x="1101679" y="76199"/>
                </a:lnTo>
                <a:close/>
              </a:path>
              <a:path w="1216025" h="114300">
                <a:moveTo>
                  <a:pt x="1101679" y="38099"/>
                </a:moveTo>
                <a:lnTo>
                  <a:pt x="1101679" y="76199"/>
                </a:lnTo>
                <a:lnTo>
                  <a:pt x="1120729" y="76200"/>
                </a:lnTo>
                <a:lnTo>
                  <a:pt x="1120729" y="38100"/>
                </a:lnTo>
                <a:lnTo>
                  <a:pt x="1101679" y="38099"/>
                </a:lnTo>
                <a:close/>
              </a:path>
              <a:path w="1216025" h="114300">
                <a:moveTo>
                  <a:pt x="1101679" y="0"/>
                </a:moveTo>
                <a:lnTo>
                  <a:pt x="1101679" y="38099"/>
                </a:lnTo>
                <a:lnTo>
                  <a:pt x="1120729" y="38100"/>
                </a:lnTo>
                <a:lnTo>
                  <a:pt x="1120729" y="76200"/>
                </a:lnTo>
                <a:lnTo>
                  <a:pt x="1177881" y="76198"/>
                </a:lnTo>
                <a:lnTo>
                  <a:pt x="1215979" y="57150"/>
                </a:lnTo>
                <a:lnTo>
                  <a:pt x="1101679" y="0"/>
                </a:lnTo>
                <a:close/>
              </a:path>
              <a:path w="1216025" h="114300">
                <a:moveTo>
                  <a:pt x="0" y="38098"/>
                </a:moveTo>
                <a:lnTo>
                  <a:pt x="0" y="76198"/>
                </a:lnTo>
                <a:lnTo>
                  <a:pt x="1101679" y="76199"/>
                </a:lnTo>
                <a:lnTo>
                  <a:pt x="1101679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93"/>
          <p:cNvSpPr/>
          <p:nvPr/>
        </p:nvSpPr>
        <p:spPr>
          <a:xfrm>
            <a:off x="7445893" y="6050565"/>
            <a:ext cx="405861" cy="442741"/>
          </a:xfrm>
          <a:custGeom>
            <a:avLst/>
            <a:gdLst/>
            <a:ahLst/>
            <a:cxnLst/>
            <a:rect l="l" t="t" r="r" b="b"/>
            <a:pathLst>
              <a:path w="1196340" h="1774189">
                <a:moveTo>
                  <a:pt x="1116669" y="84384"/>
                </a:moveTo>
                <a:lnTo>
                  <a:pt x="0" y="1752475"/>
                </a:lnTo>
                <a:lnTo>
                  <a:pt x="31661" y="1773669"/>
                </a:lnTo>
                <a:lnTo>
                  <a:pt x="1148330" y="105579"/>
                </a:lnTo>
                <a:lnTo>
                  <a:pt x="1116669" y="84384"/>
                </a:lnTo>
                <a:close/>
              </a:path>
              <a:path w="1196340" h="1774189">
                <a:moveTo>
                  <a:pt x="1187381" y="68555"/>
                </a:moveTo>
                <a:lnTo>
                  <a:pt x="1127265" y="68555"/>
                </a:lnTo>
                <a:lnTo>
                  <a:pt x="1158927" y="89749"/>
                </a:lnTo>
                <a:lnTo>
                  <a:pt x="1148330" y="105579"/>
                </a:lnTo>
                <a:lnTo>
                  <a:pt x="1179991" y="126773"/>
                </a:lnTo>
                <a:lnTo>
                  <a:pt x="1187381" y="68555"/>
                </a:lnTo>
                <a:close/>
              </a:path>
              <a:path w="1196340" h="1774189">
                <a:moveTo>
                  <a:pt x="1127265" y="68555"/>
                </a:moveTo>
                <a:lnTo>
                  <a:pt x="1116669" y="84384"/>
                </a:lnTo>
                <a:lnTo>
                  <a:pt x="1148330" y="105579"/>
                </a:lnTo>
                <a:lnTo>
                  <a:pt x="1158927" y="89749"/>
                </a:lnTo>
                <a:lnTo>
                  <a:pt x="1127265" y="68555"/>
                </a:lnTo>
                <a:close/>
              </a:path>
              <a:path w="1196340" h="1774189">
                <a:moveTo>
                  <a:pt x="1196083" y="0"/>
                </a:moveTo>
                <a:lnTo>
                  <a:pt x="1085009" y="63190"/>
                </a:lnTo>
                <a:lnTo>
                  <a:pt x="1116669" y="84384"/>
                </a:lnTo>
                <a:lnTo>
                  <a:pt x="1127265" y="68555"/>
                </a:lnTo>
                <a:lnTo>
                  <a:pt x="1187381" y="68555"/>
                </a:lnTo>
                <a:lnTo>
                  <a:pt x="119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3"/>
          <p:cNvSpPr txBox="1"/>
          <p:nvPr/>
        </p:nvSpPr>
        <p:spPr>
          <a:xfrm>
            <a:off x="11756994" y="6668204"/>
            <a:ext cx="561132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lang="en-US" altLang="zh-CN" sz="1200" dirty="0" smtClean="0">
                <a:solidFill>
                  <a:srgbClr val="898989"/>
                </a:solidFill>
                <a:latin typeface="Calibri"/>
                <a:cs typeface="Calibri"/>
              </a:rPr>
              <a:t>9/34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1963</Words>
  <Application>Microsoft Office PowerPoint</Application>
  <PresentationFormat>宽屏</PresentationFormat>
  <Paragraphs>610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Microsoft JhengHei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目录</vt:lpstr>
      <vt:lpstr>PowerPoint 演示文稿</vt:lpstr>
      <vt:lpstr>目录</vt:lpstr>
      <vt:lpstr>GCN Roadmap</vt:lpstr>
      <vt:lpstr>目录</vt:lpstr>
      <vt:lpstr>Spatial-based Convolution</vt:lpstr>
      <vt:lpstr>NN4G (Neural Networks for Graph)[1]</vt:lpstr>
      <vt:lpstr>DCNN (Diffusion Convolutional Neural Network)[2]</vt:lpstr>
      <vt:lpstr>MoNET (Mixture Model Networks)[3]</vt:lpstr>
      <vt:lpstr>GraphSAGE[4]</vt:lpstr>
      <vt:lpstr>PowerPoint 演示文稿</vt:lpstr>
      <vt:lpstr>PowerPoint 演示文稿</vt:lpstr>
      <vt:lpstr>GAT(Graph Attention Network)[5]</vt:lpstr>
      <vt:lpstr>PowerPoint 演示文稿</vt:lpstr>
      <vt:lpstr>GIN(Graph Isomorphism Network)[6]</vt:lpstr>
      <vt:lpstr>PowerPoint 演示文稿</vt:lpstr>
      <vt:lpstr>PPNP(Personalized Propagation of Neural Predictions)[7]</vt:lpstr>
      <vt:lpstr>PPNP(Personalized Propagation of Neural Predictions)[7]</vt:lpstr>
      <vt:lpstr>目录</vt:lpstr>
      <vt:lpstr>Spectral-Based Convolution(无向图)</vt:lpstr>
      <vt:lpstr>Spectral-Based Convolution</vt:lpstr>
      <vt:lpstr>Spectral-Based Convolution</vt:lpstr>
      <vt:lpstr>ChebNet</vt:lpstr>
      <vt:lpstr>GCN(Graph Convolution Network)[11]</vt:lpstr>
      <vt:lpstr>Spatial-based GCN VS Spectral-based GCN</vt:lpstr>
      <vt:lpstr>PowerPoint 演示文稿</vt:lpstr>
      <vt:lpstr>目录</vt:lpstr>
      <vt:lpstr>More Problems:</vt:lpstr>
      <vt:lpstr>More Problems:</vt:lpstr>
      <vt:lpstr>More Problems:</vt:lpstr>
      <vt:lpstr>More Problems: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268</cp:revision>
  <dcterms:created xsi:type="dcterms:W3CDTF">2020-06-11T03:42:58Z</dcterms:created>
  <dcterms:modified xsi:type="dcterms:W3CDTF">2020-08-22T07:37:08Z</dcterms:modified>
</cp:coreProperties>
</file>