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80" r:id="rId6"/>
    <p:sldId id="281" r:id="rId7"/>
    <p:sldId id="259" r:id="rId8"/>
    <p:sldId id="260" r:id="rId9"/>
    <p:sldId id="261" r:id="rId10"/>
    <p:sldId id="262" r:id="rId11"/>
    <p:sldId id="263" r:id="rId12"/>
    <p:sldId id="264" r:id="rId13"/>
    <p:sldId id="265" r:id="rId14"/>
    <p:sldId id="267" r:id="rId15"/>
    <p:sldId id="279" r:id="rId16"/>
    <p:sldId id="266" r:id="rId17"/>
    <p:sldId id="270" r:id="rId18"/>
    <p:sldId id="271" r:id="rId19"/>
    <p:sldId id="272" r:id="rId20"/>
    <p:sldId id="273" r:id="rId21"/>
    <p:sldId id="274" r:id="rId22"/>
    <p:sldId id="275" r:id="rId23"/>
    <p:sldId id="276" r:id="rId24"/>
    <p:sldId id="277" r:id="rId25"/>
    <p:sldId id="282" r:id="rId26"/>
    <p:sldId id="283" r:id="rId27"/>
    <p:sldId id="28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F870F-292D-41F6-835F-488C4BAEA3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5A0891-CF27-41F8-9A42-E50BB7566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81C631-FB30-4ED2-A571-FA89F300B0B7}"/>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5" name="页脚占位符 4">
            <a:extLst>
              <a:ext uri="{FF2B5EF4-FFF2-40B4-BE49-F238E27FC236}">
                <a16:creationId xmlns:a16="http://schemas.microsoft.com/office/drawing/2014/main" id="{D69C4392-3399-46F3-97F1-010C443812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F628FC-BB9A-4FA1-B1C2-7BF8B1647C77}"/>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91850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4FC02-78AC-4074-A5CA-9A04180578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C1E02E-8779-471F-A1F7-5CFB99691A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CEE04-3AB9-4BCC-8178-1118744034AD}"/>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5" name="页脚占位符 4">
            <a:extLst>
              <a:ext uri="{FF2B5EF4-FFF2-40B4-BE49-F238E27FC236}">
                <a16:creationId xmlns:a16="http://schemas.microsoft.com/office/drawing/2014/main" id="{A6BBB63A-0B60-4DDD-BCE8-0C1018163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605CF-48D1-4602-9A4A-0D8D38CEFAB5}"/>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81853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FB4A83-CE9E-4C3B-9B4D-AAD1F00202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5656C7-F305-4D8B-A812-C06BB1700D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FEEF93-4A17-432F-A1F5-52DAF658C5E5}"/>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5" name="页脚占位符 4">
            <a:extLst>
              <a:ext uri="{FF2B5EF4-FFF2-40B4-BE49-F238E27FC236}">
                <a16:creationId xmlns:a16="http://schemas.microsoft.com/office/drawing/2014/main" id="{BBFC7995-A763-420F-9E33-07D5A276D0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4FD289-3D23-4822-BFCE-D6BF9949938F}"/>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323944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1080C-46C9-4B5D-8153-83CBE4A8AA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0E964F-AD73-4204-B1D5-6C53B6B2CA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BEEB0-39B4-4011-AA42-68B8267497E3}"/>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5" name="页脚占位符 4">
            <a:extLst>
              <a:ext uri="{FF2B5EF4-FFF2-40B4-BE49-F238E27FC236}">
                <a16:creationId xmlns:a16="http://schemas.microsoft.com/office/drawing/2014/main" id="{AB00090D-6619-42D6-A40B-D4E28D4AE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B7700B-2934-4765-B039-CCDCD0729369}"/>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137979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4391-4114-49E8-803A-B66EC9B72E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8E8492-8F78-44BA-8173-AE56763C8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F5E40C4-D7A4-4905-A5F7-55B12F329387}"/>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5" name="页脚占位符 4">
            <a:extLst>
              <a:ext uri="{FF2B5EF4-FFF2-40B4-BE49-F238E27FC236}">
                <a16:creationId xmlns:a16="http://schemas.microsoft.com/office/drawing/2014/main" id="{1676B689-4A7B-43E4-A390-CBDEED0DF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B989F-19EA-4EFF-905A-0A1860845D08}"/>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272186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C3343-0079-45AC-BA66-73E8406C36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0A35D-009D-40DA-899E-6DF52A5AC9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A6D2F0-1F95-419E-85CF-7CA10DFD0E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1B6584-5F8D-44AA-98B8-E19438C46861}"/>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6" name="页脚占位符 5">
            <a:extLst>
              <a:ext uri="{FF2B5EF4-FFF2-40B4-BE49-F238E27FC236}">
                <a16:creationId xmlns:a16="http://schemas.microsoft.com/office/drawing/2014/main" id="{6161BF18-0753-4EE9-9FA9-37476E1BB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C0A9A0-BE90-4189-AD6C-7A7088D7C051}"/>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324612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39A5B-8132-4B12-A7EE-8B20F4723C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7A52D4-9B9E-42BA-AB33-F59C2D546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9CE64E4-1764-4EC8-85F3-7590DC7E42A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7E17E8-5DC8-4B42-AF4B-EF615BA54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E60104-CC1B-4F05-B371-8197BC0EC3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73E7EE-86C1-47BC-BAB4-0E712FBE41C6}"/>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8" name="页脚占位符 7">
            <a:extLst>
              <a:ext uri="{FF2B5EF4-FFF2-40B4-BE49-F238E27FC236}">
                <a16:creationId xmlns:a16="http://schemas.microsoft.com/office/drawing/2014/main" id="{9238888F-2D20-4BD5-8751-65A4AD32CF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9EFEBC-9957-463D-A7E1-50670C3F1525}"/>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258070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E0985-F066-449A-9E65-98E22C5D1E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20DBF-235B-434B-AD1C-BFAE7A1B19AE}"/>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4" name="页脚占位符 3">
            <a:extLst>
              <a:ext uri="{FF2B5EF4-FFF2-40B4-BE49-F238E27FC236}">
                <a16:creationId xmlns:a16="http://schemas.microsoft.com/office/drawing/2014/main" id="{44E5F219-6300-4506-90A4-98C761AC0C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E73194-6AAA-4327-8337-5A2A0B02C509}"/>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119159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5507A5-9D10-4B4D-B80D-0A5C86786B52}"/>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3" name="页脚占位符 2">
            <a:extLst>
              <a:ext uri="{FF2B5EF4-FFF2-40B4-BE49-F238E27FC236}">
                <a16:creationId xmlns:a16="http://schemas.microsoft.com/office/drawing/2014/main" id="{567BCAE1-3C51-4ADE-A714-C3C5193A77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2B5348-1315-42A4-9EE5-B45CFB5C8F2A}"/>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8624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F2A52-7CAA-44D7-B4B5-CFA6DC4230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11F772-292D-4EC9-BBA5-320646223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F97000-ABCF-4924-883D-85498A1B8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55842C-FAFF-459B-A310-A5B3DB3E739A}"/>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6" name="页脚占位符 5">
            <a:extLst>
              <a:ext uri="{FF2B5EF4-FFF2-40B4-BE49-F238E27FC236}">
                <a16:creationId xmlns:a16="http://schemas.microsoft.com/office/drawing/2014/main" id="{AE59CA9D-1F03-4546-8560-4F36956132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378F40-C2AB-4AB4-8B27-C368873BB431}"/>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210640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7A9E2-8C59-4D1E-B351-E7764EF5E9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5ADFAF-92E7-4F57-B407-013645C69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A75EEA-4480-42B0-8E1B-805F7C19F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5992AB-1F51-413A-BEE2-CF5BC5020766}"/>
              </a:ext>
            </a:extLst>
          </p:cNvPr>
          <p:cNvSpPr>
            <a:spLocks noGrp="1"/>
          </p:cNvSpPr>
          <p:nvPr>
            <p:ph type="dt" sz="half" idx="10"/>
          </p:nvPr>
        </p:nvSpPr>
        <p:spPr/>
        <p:txBody>
          <a:bodyPr/>
          <a:lstStyle/>
          <a:p>
            <a:fld id="{48B01D96-398D-4D36-91DA-0899248F03B4}" type="datetimeFigureOut">
              <a:rPr lang="zh-CN" altLang="en-US" smtClean="0"/>
              <a:t>2020/9/11</a:t>
            </a:fld>
            <a:endParaRPr lang="zh-CN" altLang="en-US"/>
          </a:p>
        </p:txBody>
      </p:sp>
      <p:sp>
        <p:nvSpPr>
          <p:cNvPr id="6" name="页脚占位符 5">
            <a:extLst>
              <a:ext uri="{FF2B5EF4-FFF2-40B4-BE49-F238E27FC236}">
                <a16:creationId xmlns:a16="http://schemas.microsoft.com/office/drawing/2014/main" id="{E6EF16D8-51A0-4E9D-A88F-7FF87D71FA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D0F29B-7BD0-4D72-BF7C-5ED34E5114E2}"/>
              </a:ext>
            </a:extLst>
          </p:cNvPr>
          <p:cNvSpPr>
            <a:spLocks noGrp="1"/>
          </p:cNvSpPr>
          <p:nvPr>
            <p:ph type="sldNum" sz="quarter" idx="12"/>
          </p:nvPr>
        </p:nvSpPr>
        <p:spPr/>
        <p:txBody>
          <a:body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95314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04DA89-A3C1-46A6-9AEF-4473C286E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5A92B1-CBB8-488F-966D-53384E259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17B016-11D6-4389-99F6-667733372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01D96-398D-4D36-91DA-0899248F03B4}" type="datetimeFigureOut">
              <a:rPr lang="zh-CN" altLang="en-US" smtClean="0"/>
              <a:t>2020/9/11</a:t>
            </a:fld>
            <a:endParaRPr lang="zh-CN" altLang="en-US"/>
          </a:p>
        </p:txBody>
      </p:sp>
      <p:sp>
        <p:nvSpPr>
          <p:cNvPr id="5" name="页脚占位符 4">
            <a:extLst>
              <a:ext uri="{FF2B5EF4-FFF2-40B4-BE49-F238E27FC236}">
                <a16:creationId xmlns:a16="http://schemas.microsoft.com/office/drawing/2014/main" id="{F933FE6A-D030-4A89-8CF9-5F0C57AB8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FFE92E-BF57-4DEF-A713-DDEC90790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5E309-9FE1-4FCC-8830-26CFD6F861F5}" type="slidenum">
              <a:rPr lang="zh-CN" altLang="en-US" smtClean="0"/>
              <a:t>‹#›</a:t>
            </a:fld>
            <a:endParaRPr lang="zh-CN" altLang="en-US"/>
          </a:p>
        </p:txBody>
      </p:sp>
    </p:spTree>
    <p:extLst>
      <p:ext uri="{BB962C8B-B14F-4D97-AF65-F5344CB8AC3E}">
        <p14:creationId xmlns:p14="http://schemas.microsoft.com/office/powerpoint/2010/main" val="527874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pdf/1710.10903.pdf" TargetMode="External"/><Relationship Id="rId2" Type="http://schemas.openxmlformats.org/officeDocument/2006/relationships/hyperlink" Target="https://github.com/CrawlScript/tf_geometric/blob/master/demo/demo_gat.py" TargetMode="External"/><Relationship Id="rId1" Type="http://schemas.openxmlformats.org/officeDocument/2006/relationships/slideLayout" Target="../slideLayouts/slideLayout2.xml"/><Relationship Id="rId4" Type="http://schemas.openxmlformats.org/officeDocument/2006/relationships/hyperlink" Target="https://zhuanlan.zhihu.com/p/8135019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E820-8D53-4AAC-80EB-12D7247F5867}"/>
              </a:ext>
            </a:extLst>
          </p:cNvPr>
          <p:cNvSpPr>
            <a:spLocks noGrp="1"/>
          </p:cNvSpPr>
          <p:nvPr>
            <p:ph type="ctrTitle"/>
          </p:nvPr>
        </p:nvSpPr>
        <p:spPr>
          <a:xfrm>
            <a:off x="437322" y="1298712"/>
            <a:ext cx="10668000" cy="1531385"/>
          </a:xfrm>
        </p:spPr>
        <p:txBody>
          <a:bodyPr/>
          <a:lstStyle/>
          <a:p>
            <a:r>
              <a:rPr lang="en-US" altLang="zh-CN" dirty="0"/>
              <a:t>GRAPH ATTENTION NETWORKS</a:t>
            </a:r>
            <a:endParaRPr lang="zh-CN" altLang="en-US" dirty="0"/>
          </a:p>
        </p:txBody>
      </p:sp>
      <p:sp>
        <p:nvSpPr>
          <p:cNvPr id="3" name="副标题 2">
            <a:extLst>
              <a:ext uri="{FF2B5EF4-FFF2-40B4-BE49-F238E27FC236}">
                <a16:creationId xmlns:a16="http://schemas.microsoft.com/office/drawing/2014/main" id="{D1D2C30B-8E31-4802-8598-F47976006C30}"/>
              </a:ext>
            </a:extLst>
          </p:cNvPr>
          <p:cNvSpPr>
            <a:spLocks noGrp="1"/>
          </p:cNvSpPr>
          <p:nvPr>
            <p:ph type="subTitle" idx="1"/>
          </p:nvPr>
        </p:nvSpPr>
        <p:spPr>
          <a:xfrm>
            <a:off x="1199322" y="3588786"/>
            <a:ext cx="9144000" cy="1655762"/>
          </a:xfrm>
        </p:spPr>
        <p:txBody>
          <a:bodyPr/>
          <a:lstStyle/>
          <a:p>
            <a:r>
              <a:rPr lang="en-US" altLang="zh-CN" dirty="0"/>
              <a:t>ICLR 2018 </a:t>
            </a:r>
          </a:p>
          <a:p>
            <a:r>
              <a:rPr lang="zh-CN" altLang="en-US" dirty="0"/>
              <a:t>汇报人：李满伟</a:t>
            </a:r>
            <a:endParaRPr lang="en-US" altLang="zh-CN" dirty="0"/>
          </a:p>
          <a:p>
            <a:r>
              <a:rPr lang="zh-CN" altLang="en-US" dirty="0"/>
              <a:t>汇报时间：</a:t>
            </a:r>
            <a:r>
              <a:rPr lang="en-US" altLang="zh-CN" dirty="0"/>
              <a:t>2020/911</a:t>
            </a:r>
          </a:p>
        </p:txBody>
      </p:sp>
    </p:spTree>
    <p:extLst>
      <p:ext uri="{BB962C8B-B14F-4D97-AF65-F5344CB8AC3E}">
        <p14:creationId xmlns:p14="http://schemas.microsoft.com/office/powerpoint/2010/main" val="388891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6F41-2241-476A-AD4C-985823778048}"/>
              </a:ext>
            </a:extLst>
          </p:cNvPr>
          <p:cNvSpPr>
            <a:spLocks noGrp="1"/>
          </p:cNvSpPr>
          <p:nvPr>
            <p:ph type="title"/>
          </p:nvPr>
        </p:nvSpPr>
        <p:spPr/>
        <p:txBody>
          <a:bodyPr/>
          <a:lstStyle/>
          <a:p>
            <a:r>
              <a:rPr lang="zh-CN" altLang="en-US" dirty="0"/>
              <a:t>计算注意力系数</a:t>
            </a:r>
          </a:p>
        </p:txBody>
      </p:sp>
      <p:sp>
        <p:nvSpPr>
          <p:cNvPr id="3" name="内容占位符 2">
            <a:extLst>
              <a:ext uri="{FF2B5EF4-FFF2-40B4-BE49-F238E27FC236}">
                <a16:creationId xmlns:a16="http://schemas.microsoft.com/office/drawing/2014/main" id="{A67CDFAE-0DFF-47F2-BDC4-F9AAD39E7509}"/>
              </a:ext>
            </a:extLst>
          </p:cNvPr>
          <p:cNvSpPr>
            <a:spLocks noGrp="1"/>
          </p:cNvSpPr>
          <p:nvPr>
            <p:ph idx="1"/>
          </p:nvPr>
        </p:nvSpPr>
        <p:spPr/>
        <p:txBody>
          <a:bodyPr/>
          <a:lstStyle/>
          <a:p>
            <a:r>
              <a:rPr lang="zh-CN" altLang="en-US" b="0" i="0" dirty="0">
                <a:solidFill>
                  <a:srgbClr val="4D4D4D"/>
                </a:solidFill>
                <a:effectLst/>
                <a:latin typeface="宋体" panose="02010600030101010101" pitchFamily="2" charset="-122"/>
                <a:ea typeface="宋体" panose="02010600030101010101" pitchFamily="2" charset="-122"/>
              </a:rPr>
              <a:t>为了将这个注意力系数</a:t>
            </a:r>
            <a:r>
              <a:rPr lang="en-US" altLang="zh-CN" b="0" i="0" dirty="0" err="1">
                <a:solidFill>
                  <a:srgbClr val="4D4D4D"/>
                </a:solidFill>
                <a:effectLst/>
                <a:latin typeface="宋体" panose="02010600030101010101" pitchFamily="2" charset="-122"/>
                <a:ea typeface="宋体" panose="02010600030101010101" pitchFamily="2" charset="-122"/>
              </a:rPr>
              <a:t>eij</a:t>
            </a:r>
            <a:r>
              <a:rPr lang="zh-CN" altLang="en-US" b="0" i="0" dirty="0">
                <a:solidFill>
                  <a:srgbClr val="4D4D4D"/>
                </a:solidFill>
                <a:effectLst/>
                <a:latin typeface="宋体" panose="02010600030101010101" pitchFamily="2" charset="-122"/>
                <a:ea typeface="宋体" panose="02010600030101010101" pitchFamily="2" charset="-122"/>
              </a:rPr>
              <a:t>分配到</a:t>
            </a:r>
            <a:r>
              <a:rPr lang="en-US" altLang="zh-CN" b="0" i="0" dirty="0">
                <a:solidFill>
                  <a:srgbClr val="4D4D4D"/>
                </a:solidFill>
                <a:effectLst/>
                <a:latin typeface="宋体" panose="02010600030101010101" pitchFamily="2" charset="-122"/>
                <a:ea typeface="宋体" panose="02010600030101010101" pitchFamily="2" charset="-122"/>
              </a:rPr>
              <a:t>[0 , 1]</a:t>
            </a:r>
            <a:r>
              <a:rPr lang="zh-CN" altLang="en-US" b="0" i="0" dirty="0">
                <a:solidFill>
                  <a:srgbClr val="4D4D4D"/>
                </a:solidFill>
                <a:effectLst/>
                <a:latin typeface="宋体" panose="02010600030101010101" pitchFamily="2" charset="-122"/>
                <a:ea typeface="宋体" panose="02010600030101010101" pitchFamily="2" charset="-122"/>
              </a:rPr>
              <a:t>的范围内，我们采取了</a:t>
            </a:r>
            <a:r>
              <a:rPr lang="en-US" altLang="zh-CN" b="0" i="0" dirty="0" err="1">
                <a:solidFill>
                  <a:srgbClr val="4D4D4D"/>
                </a:solidFill>
                <a:effectLst/>
                <a:latin typeface="宋体" panose="02010600030101010101" pitchFamily="2" charset="-122"/>
                <a:ea typeface="宋体" panose="02010600030101010101" pitchFamily="2" charset="-122"/>
              </a:rPr>
              <a:t>softmax</a:t>
            </a:r>
            <a:r>
              <a:rPr lang="zh-CN" altLang="en-US" b="0" i="0" dirty="0">
                <a:solidFill>
                  <a:srgbClr val="4D4D4D"/>
                </a:solidFill>
                <a:effectLst/>
                <a:latin typeface="宋体" panose="02010600030101010101" pitchFamily="2" charset="-122"/>
                <a:ea typeface="宋体" panose="02010600030101010101" pitchFamily="2" charset="-122"/>
              </a:rPr>
              <a:t>进行处理：</a:t>
            </a:r>
            <a:endParaRPr lang="en-US" altLang="zh-CN" b="0" i="0" dirty="0">
              <a:solidFill>
                <a:srgbClr val="4D4D4D"/>
              </a:solidFill>
              <a:effectLst/>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pPr marL="0" indent="0">
              <a:buNone/>
            </a:pPr>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在本文实验中，注意力机制</a:t>
            </a:r>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实际上是一个单层的前馈神经网络，其中参数是          ，然后使用非线性激活函数</a:t>
            </a:r>
            <a:r>
              <a:rPr lang="en-US" altLang="zh-CN" dirty="0" err="1">
                <a:solidFill>
                  <a:srgbClr val="4D4D4D"/>
                </a:solidFill>
                <a:latin typeface="宋体" panose="02010600030101010101" pitchFamily="2" charset="-122"/>
                <a:ea typeface="宋体" panose="02010600030101010101" pitchFamily="2" charset="-122"/>
              </a:rPr>
              <a:t>LeakyReLU</a:t>
            </a:r>
            <a:r>
              <a:rPr lang="zh-CN" altLang="en-US" dirty="0">
                <a:solidFill>
                  <a:srgbClr val="4D4D4D"/>
                </a:solidFill>
                <a:latin typeface="宋体" panose="02010600030101010101" pitchFamily="2" charset="-122"/>
                <a:ea typeface="宋体" panose="02010600030101010101" pitchFamily="2" charset="-122"/>
              </a:rPr>
              <a:t>激活，最终得到的归一化</a:t>
            </a:r>
            <a:r>
              <a:rPr lang="en-US" altLang="zh-CN" dirty="0">
                <a:solidFill>
                  <a:srgbClr val="4D4D4D"/>
                </a:solidFill>
                <a:latin typeface="宋体" panose="02010600030101010101" pitchFamily="2" charset="-122"/>
                <a:ea typeface="宋体" panose="02010600030101010101" pitchFamily="2" charset="-122"/>
              </a:rPr>
              <a:t>attention</a:t>
            </a:r>
            <a:r>
              <a:rPr lang="zh-CN" altLang="en-US" dirty="0">
                <a:solidFill>
                  <a:srgbClr val="4D4D4D"/>
                </a:solidFill>
                <a:latin typeface="宋体" panose="02010600030101010101" pitchFamily="2" charset="-122"/>
                <a:ea typeface="宋体" panose="02010600030101010101" pitchFamily="2" charset="-122"/>
              </a:rPr>
              <a:t>系数表达如下：</a:t>
            </a:r>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098" name="Picture 2">
            <a:extLst>
              <a:ext uri="{FF2B5EF4-FFF2-40B4-BE49-F238E27FC236}">
                <a16:creationId xmlns:a16="http://schemas.microsoft.com/office/drawing/2014/main" id="{A1773DA5-E377-47A3-B390-B252987AF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71" y="2637182"/>
            <a:ext cx="12073836" cy="12059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BBF6E6-0711-4737-B3CE-0AED44C36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449" y="4146994"/>
            <a:ext cx="1188760" cy="4572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08D1D6A-630F-42AB-8B28-CD07A9C61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45" y="5093905"/>
            <a:ext cx="11613720" cy="1386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4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FE5AF-9C12-4F32-B268-F09B31D2DE6F}"/>
              </a:ext>
            </a:extLst>
          </p:cNvPr>
          <p:cNvSpPr>
            <a:spLocks noGrp="1"/>
          </p:cNvSpPr>
          <p:nvPr>
            <p:ph type="title"/>
          </p:nvPr>
        </p:nvSpPr>
        <p:spPr/>
        <p:txBody>
          <a:bodyPr/>
          <a:lstStyle/>
          <a:p>
            <a:r>
              <a:rPr lang="zh-CN" altLang="en-US" dirty="0"/>
              <a:t>计算注意力系数</a:t>
            </a:r>
          </a:p>
        </p:txBody>
      </p:sp>
      <p:pic>
        <p:nvPicPr>
          <p:cNvPr id="5" name="内容占位符 4">
            <a:extLst>
              <a:ext uri="{FF2B5EF4-FFF2-40B4-BE49-F238E27FC236}">
                <a16:creationId xmlns:a16="http://schemas.microsoft.com/office/drawing/2014/main" id="{B9C68080-CD4A-4F54-B17D-8E032AD0DFBF}"/>
              </a:ext>
            </a:extLst>
          </p:cNvPr>
          <p:cNvPicPr>
            <a:picLocks noGrp="1" noChangeAspect="1"/>
          </p:cNvPicPr>
          <p:nvPr>
            <p:ph idx="1"/>
          </p:nvPr>
        </p:nvPicPr>
        <p:blipFill>
          <a:blip r:embed="rId2"/>
          <a:stretch>
            <a:fillRect/>
          </a:stretch>
        </p:blipFill>
        <p:spPr>
          <a:xfrm>
            <a:off x="2021833" y="2772100"/>
            <a:ext cx="7320950" cy="3463308"/>
          </a:xfrm>
        </p:spPr>
      </p:pic>
      <p:sp>
        <p:nvSpPr>
          <p:cNvPr id="7" name="文本框 6">
            <a:extLst>
              <a:ext uri="{FF2B5EF4-FFF2-40B4-BE49-F238E27FC236}">
                <a16:creationId xmlns:a16="http://schemas.microsoft.com/office/drawing/2014/main" id="{97BDD8B3-DF72-4567-8ECC-B7BA12C1F15E}"/>
              </a:ext>
            </a:extLst>
          </p:cNvPr>
          <p:cNvSpPr txBox="1"/>
          <p:nvPr/>
        </p:nvSpPr>
        <p:spPr>
          <a:xfrm>
            <a:off x="838200" y="2063842"/>
            <a:ext cx="4320209" cy="523220"/>
          </a:xfrm>
          <a:prstGeom prst="rect">
            <a:avLst/>
          </a:prstGeom>
          <a:noFill/>
        </p:spPr>
        <p:txBody>
          <a:bodyPr wrap="square" rtlCol="0">
            <a:spAutoFit/>
          </a:bodyPr>
          <a:lstStyle/>
          <a:p>
            <a:r>
              <a:rPr lang="en-US" altLang="zh-CN" sz="2800" b="1" dirty="0" err="1">
                <a:latin typeface="宋体" panose="02010600030101010101" pitchFamily="2" charset="-122"/>
                <a:ea typeface="宋体" panose="02010600030101010101" pitchFamily="2" charset="-122"/>
              </a:rPr>
              <a:t>ReLu</a:t>
            </a: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vs   Leaky </a:t>
            </a:r>
            <a:r>
              <a:rPr lang="en-US" altLang="zh-CN" sz="2800" b="1" dirty="0" err="1">
                <a:latin typeface="宋体" panose="02010600030101010101" pitchFamily="2" charset="-122"/>
                <a:ea typeface="宋体" panose="02010600030101010101" pitchFamily="2" charset="-122"/>
              </a:rPr>
              <a:t>ReLu</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028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FD339-AB8F-4F2A-B459-996333EB1C68}"/>
              </a:ext>
            </a:extLst>
          </p:cNvPr>
          <p:cNvSpPr>
            <a:spLocks noGrp="1"/>
          </p:cNvSpPr>
          <p:nvPr>
            <p:ph type="title"/>
          </p:nvPr>
        </p:nvSpPr>
        <p:spPr/>
        <p:txBody>
          <a:bodyPr/>
          <a:lstStyle/>
          <a:p>
            <a:r>
              <a:rPr lang="zh-CN" altLang="en-US" dirty="0"/>
              <a:t>计算注意力系数</a:t>
            </a:r>
          </a:p>
        </p:txBody>
      </p:sp>
      <p:sp>
        <p:nvSpPr>
          <p:cNvPr id="3" name="内容占位符 2">
            <a:extLst>
              <a:ext uri="{FF2B5EF4-FFF2-40B4-BE49-F238E27FC236}">
                <a16:creationId xmlns:a16="http://schemas.microsoft.com/office/drawing/2014/main" id="{E35D2D88-72F9-4DA8-A485-053373370D75}"/>
              </a:ext>
            </a:extLst>
          </p:cNvPr>
          <p:cNvSpPr>
            <a:spLocks noGrp="1"/>
          </p:cNvSpPr>
          <p:nvPr>
            <p:ph idx="1"/>
          </p:nvPr>
        </p:nvSpPr>
        <p:spPr/>
        <p:txBody>
          <a:bodyPr/>
          <a:lstStyle/>
          <a:p>
            <a:r>
              <a:rPr lang="zh-CN" altLang="en-US" b="0" i="0" dirty="0">
                <a:solidFill>
                  <a:srgbClr val="4D4D4D"/>
                </a:solidFill>
                <a:effectLst/>
                <a:latin typeface="宋体" panose="02010600030101010101" pitchFamily="2" charset="-122"/>
                <a:ea typeface="宋体" panose="02010600030101010101" pitchFamily="2" charset="-122"/>
              </a:rPr>
              <a:t>上面这个式子是整篇论文的核心，可以用一个图表示式子的计算过程，如下：</a:t>
            </a:r>
            <a:endParaRPr lang="en-US" altLang="zh-CN" b="0" i="0" dirty="0">
              <a:solidFill>
                <a:srgbClr val="4D4D4D"/>
              </a:solidFill>
              <a:effectLst/>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122" name="Picture 2">
            <a:extLst>
              <a:ext uri="{FF2B5EF4-FFF2-40B4-BE49-F238E27FC236}">
                <a16:creationId xmlns:a16="http://schemas.microsoft.com/office/drawing/2014/main" id="{DC0AF8E3-BA00-43AD-8B2F-6864712EE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655" y="2310750"/>
            <a:ext cx="3860110" cy="454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4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75CC5-4255-4CDA-B91C-EACE386412C0}"/>
              </a:ext>
            </a:extLst>
          </p:cNvPr>
          <p:cNvSpPr>
            <a:spLocks noGrp="1"/>
          </p:cNvSpPr>
          <p:nvPr>
            <p:ph type="title"/>
          </p:nvPr>
        </p:nvSpPr>
        <p:spPr/>
        <p:txBody>
          <a:bodyPr/>
          <a:lstStyle/>
          <a:p>
            <a:r>
              <a:rPr lang="zh-CN" altLang="en-US" dirty="0"/>
              <a:t>加权求和（</a:t>
            </a:r>
            <a:r>
              <a:rPr lang="en-US" altLang="zh-CN" dirty="0"/>
              <a:t>aggregate</a:t>
            </a:r>
            <a:r>
              <a:rPr lang="zh-CN" altLang="en-US" dirty="0"/>
              <a:t>）</a:t>
            </a:r>
          </a:p>
        </p:txBody>
      </p:sp>
      <p:sp>
        <p:nvSpPr>
          <p:cNvPr id="3" name="内容占位符 2">
            <a:extLst>
              <a:ext uri="{FF2B5EF4-FFF2-40B4-BE49-F238E27FC236}">
                <a16:creationId xmlns:a16="http://schemas.microsoft.com/office/drawing/2014/main" id="{422B8E8E-A053-4426-866E-D102905FF58A}"/>
              </a:ext>
            </a:extLst>
          </p:cNvPr>
          <p:cNvSpPr>
            <a:spLocks noGrp="1"/>
          </p:cNvSpPr>
          <p:nvPr>
            <p:ph idx="1"/>
          </p:nvPr>
        </p:nvSpPr>
        <p:spPr/>
        <p:txBody>
          <a:bodyPr/>
          <a:lstStyle/>
          <a:p>
            <a:r>
              <a:rPr lang="zh-CN" altLang="en-US" b="0" i="0" dirty="0">
                <a:solidFill>
                  <a:srgbClr val="4D4D4D"/>
                </a:solidFill>
                <a:effectLst/>
                <a:latin typeface="宋体" panose="02010600030101010101" pitchFamily="2" charset="-122"/>
                <a:ea typeface="宋体" panose="02010600030101010101" pitchFamily="2" charset="-122"/>
              </a:rPr>
              <a:t>当我们计算出节点对于邻接节点的注意力系数</a:t>
            </a:r>
            <a:r>
              <a:rPr lang="en-US" altLang="zh-CN" b="0" i="0" dirty="0">
                <a:solidFill>
                  <a:srgbClr val="4D4D4D"/>
                </a:solidFill>
                <a:effectLst/>
                <a:latin typeface="宋体" panose="02010600030101010101" pitchFamily="2" charset="-122"/>
                <a:ea typeface="宋体" panose="02010600030101010101" pitchFamily="2" charset="-122"/>
              </a:rPr>
              <a:t>(</a:t>
            </a:r>
            <a:r>
              <a:rPr lang="en-US" altLang="zh-CN" b="0" i="0" dirty="0" err="1">
                <a:solidFill>
                  <a:srgbClr val="4D4D4D"/>
                </a:solidFill>
                <a:effectLst/>
                <a:latin typeface="宋体" panose="02010600030101010101" pitchFamily="2" charset="-122"/>
                <a:ea typeface="宋体" panose="02010600030101010101" pitchFamily="2" charset="-122"/>
              </a:rPr>
              <a:t>aij</a:t>
            </a:r>
            <a:r>
              <a:rPr lang="en-US" altLang="zh-CN" b="0" i="0" dirty="0">
                <a:solidFill>
                  <a:srgbClr val="4D4D4D"/>
                </a:solidFill>
                <a:effectLst/>
                <a:latin typeface="宋体" panose="02010600030101010101" pitchFamily="2" charset="-122"/>
                <a:ea typeface="宋体" panose="02010600030101010101" pitchFamily="2" charset="-122"/>
              </a:rPr>
              <a:t>)</a:t>
            </a:r>
            <a:r>
              <a:rPr lang="zh-CN" altLang="en-US" b="0" i="0" dirty="0">
                <a:solidFill>
                  <a:srgbClr val="4D4D4D"/>
                </a:solidFill>
                <a:effectLst/>
                <a:latin typeface="宋体" panose="02010600030101010101" pitchFamily="2" charset="-122"/>
                <a:ea typeface="宋体" panose="02010600030101010101" pitchFamily="2" charset="-122"/>
              </a:rPr>
              <a:t>之后，我们就能够计算出每个节点最终的输出特征向量</a:t>
            </a:r>
            <a:r>
              <a:rPr lang="en-US" altLang="zh-CN" b="0" i="0" dirty="0">
                <a:solidFill>
                  <a:srgbClr val="4D4D4D"/>
                </a:solidFill>
                <a:effectLst/>
                <a:latin typeface="宋体" panose="02010600030101010101" pitchFamily="2" charset="-122"/>
                <a:ea typeface="宋体" panose="02010600030101010101" pitchFamily="2" charset="-122"/>
              </a:rPr>
              <a:t>hi</a:t>
            </a:r>
            <a:r>
              <a:rPr lang="zh-CN" altLang="en-US" b="0" i="0" dirty="0">
                <a:solidFill>
                  <a:srgbClr val="4D4D4D"/>
                </a:solidFill>
                <a:effectLst/>
                <a:latin typeface="宋体" panose="02010600030101010101" pitchFamily="2" charset="-122"/>
                <a:ea typeface="宋体" panose="02010600030101010101" pitchFamily="2" charset="-122"/>
              </a:rPr>
              <a:t>，等式如下：</a:t>
            </a:r>
            <a:endParaRPr lang="en-US" altLang="zh-CN" b="0" i="0" dirty="0">
              <a:solidFill>
                <a:srgbClr val="4D4D4D"/>
              </a:solidFill>
              <a:effectLst/>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因此我们对于图中每个节点不断运用这个算式，最终可以计算提取出图中每个节点的特征向量，我们把计算每个节点的特征向量</a:t>
            </a:r>
            <a:r>
              <a:rPr lang="en-US" altLang="zh-CN" dirty="0">
                <a:solidFill>
                  <a:srgbClr val="4D4D4D"/>
                </a:solidFill>
                <a:latin typeface="宋体" panose="02010600030101010101" pitchFamily="2" charset="-122"/>
                <a:ea typeface="宋体" panose="02010600030101010101" pitchFamily="2" charset="-122"/>
              </a:rPr>
              <a:t>hi</a:t>
            </a:r>
            <a:r>
              <a:rPr lang="zh-CN" altLang="en-US" dirty="0">
                <a:solidFill>
                  <a:srgbClr val="4D4D4D"/>
                </a:solidFill>
                <a:latin typeface="宋体" panose="02010600030101010101" pitchFamily="2" charset="-122"/>
                <a:ea typeface="宋体" panose="02010600030101010101" pitchFamily="2" charset="-122"/>
              </a:rPr>
              <a:t>的过程叫做 </a:t>
            </a:r>
            <a:r>
              <a:rPr lang="en-US" altLang="zh-CN" dirty="0">
                <a:solidFill>
                  <a:srgbClr val="4D4D4D"/>
                </a:solidFill>
                <a:latin typeface="宋体" panose="02010600030101010101" pitchFamily="2" charset="-122"/>
                <a:ea typeface="宋体" panose="02010600030101010101" pitchFamily="2" charset="-122"/>
              </a:rPr>
              <a:t>self-attention</a:t>
            </a:r>
            <a:r>
              <a:rPr lang="zh-CN" altLang="en-US" dirty="0">
                <a:solidFill>
                  <a:srgbClr val="4D4D4D"/>
                </a:solidFill>
                <a:latin typeface="宋体" panose="02010600030101010101" pitchFamily="2" charset="-122"/>
                <a:ea typeface="宋体" panose="02010600030101010101" pitchFamily="2" charset="-122"/>
              </a:rPr>
              <a:t>。</a:t>
            </a:r>
          </a:p>
        </p:txBody>
      </p:sp>
      <p:pic>
        <p:nvPicPr>
          <p:cNvPr id="6146" name="Picture 2">
            <a:extLst>
              <a:ext uri="{FF2B5EF4-FFF2-40B4-BE49-F238E27FC236}">
                <a16:creationId xmlns:a16="http://schemas.microsoft.com/office/drawing/2014/main" id="{5C835E84-7317-45C5-8BDC-B305F6950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609" y="2838905"/>
            <a:ext cx="8832781" cy="118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12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4109F-2264-448F-903B-68069B40841B}"/>
              </a:ext>
            </a:extLst>
          </p:cNvPr>
          <p:cNvSpPr>
            <a:spLocks noGrp="1"/>
          </p:cNvSpPr>
          <p:nvPr>
            <p:ph type="title"/>
          </p:nvPr>
        </p:nvSpPr>
        <p:spPr/>
        <p:txBody>
          <a:bodyPr/>
          <a:lstStyle/>
          <a:p>
            <a:r>
              <a:rPr lang="zh-CN" altLang="en-US" b="1" dirty="0"/>
              <a:t>多头注意力机制</a:t>
            </a:r>
            <a:endParaRPr lang="zh-CN" altLang="en-US" dirty="0"/>
          </a:p>
        </p:txBody>
      </p:sp>
      <p:sp>
        <p:nvSpPr>
          <p:cNvPr id="3" name="内容占位符 2">
            <a:extLst>
              <a:ext uri="{FF2B5EF4-FFF2-40B4-BE49-F238E27FC236}">
                <a16:creationId xmlns:a16="http://schemas.microsoft.com/office/drawing/2014/main" id="{75FE4039-CEF5-451C-858B-9462CD0917C8}"/>
              </a:ext>
            </a:extLst>
          </p:cNvPr>
          <p:cNvSpPr>
            <a:spLocks noGrp="1"/>
          </p:cNvSpPr>
          <p:nvPr>
            <p:ph idx="1"/>
          </p:nvPr>
        </p:nvSpPr>
        <p:spPr/>
        <p:txBody>
          <a:bodyPr>
            <a:normAutofit/>
          </a:bodyPr>
          <a:lstStyle/>
          <a:p>
            <a:r>
              <a:rPr lang="zh-CN" altLang="en-US" b="0" i="0" dirty="0">
                <a:solidFill>
                  <a:srgbClr val="4D4D4D"/>
                </a:solidFill>
                <a:effectLst/>
                <a:latin typeface="宋体" panose="02010600030101010101" pitchFamily="2" charset="-122"/>
                <a:ea typeface="宋体" panose="02010600030101010101" pitchFamily="2" charset="-122"/>
              </a:rPr>
              <a:t>为了使模型更加稳定，本文还将多头注意力机制引入。</a:t>
            </a:r>
            <a:endParaRPr lang="en-US" altLang="zh-CN" b="0" i="0" dirty="0">
              <a:solidFill>
                <a:srgbClr val="4D4D4D"/>
              </a:solidFill>
              <a:effectLst/>
              <a:latin typeface="宋体" panose="02010600030101010101" pitchFamily="2" charset="-122"/>
              <a:ea typeface="宋体" panose="02010600030101010101" pitchFamily="2" charset="-122"/>
            </a:endParaRPr>
          </a:p>
          <a:p>
            <a:endParaRPr lang="en-US" altLang="zh-CN" b="0" i="0" dirty="0">
              <a:solidFill>
                <a:srgbClr val="4D4D4D"/>
              </a:solidFill>
              <a:effectLst/>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多头注意力机制：</a:t>
            </a:r>
            <a:r>
              <a:rPr lang="zh-CN" altLang="en-US" b="0" i="0" dirty="0">
                <a:solidFill>
                  <a:srgbClr val="4D4D4D"/>
                </a:solidFill>
                <a:effectLst/>
                <a:latin typeface="宋体" panose="02010600030101010101" pitchFamily="2" charset="-122"/>
                <a:ea typeface="宋体" panose="02010600030101010101" pitchFamily="2" charset="-122"/>
              </a:rPr>
              <a:t>为每个节点使用</a:t>
            </a:r>
            <a:r>
              <a:rPr lang="en-US" altLang="zh-CN" b="0" i="0" dirty="0">
                <a:solidFill>
                  <a:srgbClr val="4D4D4D"/>
                </a:solidFill>
                <a:effectLst/>
                <a:latin typeface="宋体" panose="02010600030101010101" pitchFamily="2" charset="-122"/>
                <a:ea typeface="宋体" panose="02010600030101010101" pitchFamily="2" charset="-122"/>
              </a:rPr>
              <a:t>K</a:t>
            </a:r>
            <a:r>
              <a:rPr lang="zh-CN" altLang="en-US" b="0" i="0" dirty="0">
                <a:solidFill>
                  <a:srgbClr val="4D4D4D"/>
                </a:solidFill>
                <a:effectLst/>
                <a:latin typeface="宋体" panose="02010600030101010101" pitchFamily="2" charset="-122"/>
                <a:ea typeface="宋体" panose="02010600030101010101" pitchFamily="2" charset="-122"/>
              </a:rPr>
              <a:t>个独立的注意力机制，同时用</a:t>
            </a:r>
            <a:r>
              <a:rPr lang="en-US" altLang="zh-CN" b="0" i="0" dirty="0">
                <a:solidFill>
                  <a:srgbClr val="4D4D4D"/>
                </a:solidFill>
                <a:effectLst/>
                <a:latin typeface="宋体" panose="02010600030101010101" pitchFamily="2" charset="-122"/>
                <a:ea typeface="宋体" panose="02010600030101010101" pitchFamily="2" charset="-122"/>
              </a:rPr>
              <a:t>K</a:t>
            </a:r>
            <a:r>
              <a:rPr lang="zh-CN" altLang="en-US" b="0" i="0" dirty="0">
                <a:solidFill>
                  <a:srgbClr val="4D4D4D"/>
                </a:solidFill>
                <a:effectLst/>
                <a:latin typeface="宋体" panose="02010600030101010101" pitchFamily="2" charset="-122"/>
                <a:ea typeface="宋体" panose="02010600030101010101" pitchFamily="2" charset="-122"/>
              </a:rPr>
              <a:t>个</a:t>
            </a:r>
            <a:r>
              <a:rPr lang="en-US" altLang="zh-CN" b="0" i="0" dirty="0">
                <a:solidFill>
                  <a:srgbClr val="4D4D4D"/>
                </a:solidFill>
                <a:effectLst/>
                <a:latin typeface="宋体" panose="02010600030101010101" pitchFamily="2" charset="-122"/>
                <a:ea typeface="宋体" panose="02010600030101010101" pitchFamily="2" charset="-122"/>
              </a:rPr>
              <a:t>W</a:t>
            </a:r>
            <a:r>
              <a:rPr lang="zh-CN" altLang="en-US" b="0" i="0" dirty="0">
                <a:solidFill>
                  <a:srgbClr val="4D4D4D"/>
                </a:solidFill>
                <a:effectLst/>
                <a:latin typeface="宋体" panose="02010600030101010101" pitchFamily="2" charset="-122"/>
                <a:ea typeface="宋体" panose="02010600030101010101" pitchFamily="2" charset="-122"/>
              </a:rPr>
              <a:t>与原始特征向量进行线性变换，从而得到</a:t>
            </a:r>
            <a:r>
              <a:rPr lang="en-US" altLang="zh-CN" b="0" i="0" dirty="0">
                <a:solidFill>
                  <a:srgbClr val="4D4D4D"/>
                </a:solidFill>
                <a:effectLst/>
                <a:latin typeface="宋体" panose="02010600030101010101" pitchFamily="2" charset="-122"/>
                <a:ea typeface="宋体" panose="02010600030101010101" pitchFamily="2" charset="-122"/>
              </a:rPr>
              <a:t>K</a:t>
            </a:r>
            <a:r>
              <a:rPr lang="zh-CN" altLang="en-US" b="0" i="0" dirty="0">
                <a:solidFill>
                  <a:srgbClr val="4D4D4D"/>
                </a:solidFill>
                <a:effectLst/>
                <a:latin typeface="宋体" panose="02010600030101010101" pitchFamily="2" charset="-122"/>
                <a:ea typeface="宋体" panose="02010600030101010101" pitchFamily="2" charset="-122"/>
              </a:rPr>
              <a:t>个</a:t>
            </a:r>
            <a:r>
              <a:rPr lang="en-US" altLang="zh-CN" b="0" i="0" dirty="0">
                <a:solidFill>
                  <a:srgbClr val="4D4D4D"/>
                </a:solidFill>
                <a:effectLst/>
                <a:latin typeface="宋体" panose="02010600030101010101" pitchFamily="2" charset="-122"/>
                <a:ea typeface="宋体" panose="02010600030101010101" pitchFamily="2" charset="-122"/>
              </a:rPr>
              <a:t>α</a:t>
            </a:r>
            <a:r>
              <a:rPr lang="en-US" altLang="zh-CN" b="0" i="0" dirty="0" err="1">
                <a:solidFill>
                  <a:srgbClr val="4D4D4D"/>
                </a:solidFill>
                <a:effectLst/>
                <a:latin typeface="宋体" panose="02010600030101010101" pitchFamily="2" charset="-122"/>
                <a:ea typeface="宋体" panose="02010600030101010101" pitchFamily="2" charset="-122"/>
              </a:rPr>
              <a:t>ij</a:t>
            </a:r>
            <a:r>
              <a:rPr lang="zh-CN" altLang="en-US" dirty="0">
                <a:solidFill>
                  <a:srgbClr val="4D4D4D"/>
                </a:solidFill>
                <a:latin typeface="宋体" panose="02010600030101010101" pitchFamily="2" charset="-122"/>
                <a:ea typeface="宋体" panose="02010600030101010101" pitchFamily="2" charset="-122"/>
              </a:rPr>
              <a:t>。</a:t>
            </a:r>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假如有 </a:t>
            </a:r>
            <a:r>
              <a:rPr lang="en-US" altLang="zh-CN" dirty="0">
                <a:solidFill>
                  <a:srgbClr val="4D4D4D"/>
                </a:solidFill>
                <a:latin typeface="宋体" panose="02010600030101010101" pitchFamily="2" charset="-122"/>
                <a:ea typeface="宋体" panose="02010600030101010101" pitchFamily="2" charset="-122"/>
              </a:rPr>
              <a:t>k </a:t>
            </a:r>
            <a:r>
              <a:rPr lang="zh-CN" altLang="en-US" dirty="0">
                <a:solidFill>
                  <a:srgbClr val="4D4D4D"/>
                </a:solidFill>
                <a:latin typeface="宋体" panose="02010600030101010101" pitchFamily="2" charset="-122"/>
                <a:ea typeface="宋体" panose="02010600030101010101" pitchFamily="2" charset="-122"/>
              </a:rPr>
              <a:t>个独立的相互注意机制同时计算，则集中其特征，可得到特征表示：</a:t>
            </a:r>
            <a:endParaRPr lang="en-US" altLang="zh-CN" dirty="0">
              <a:solidFill>
                <a:srgbClr val="4D4D4D"/>
              </a:solidFill>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1CD99C7-2A64-46AF-B4DF-52E82839BABD}"/>
              </a:ext>
            </a:extLst>
          </p:cNvPr>
          <p:cNvPicPr>
            <a:picLocks noChangeAspect="1"/>
          </p:cNvPicPr>
          <p:nvPr/>
        </p:nvPicPr>
        <p:blipFill>
          <a:blip r:embed="rId2"/>
          <a:stretch>
            <a:fillRect/>
          </a:stretch>
        </p:blipFill>
        <p:spPr>
          <a:xfrm>
            <a:off x="3731507" y="4799146"/>
            <a:ext cx="5518510" cy="1839504"/>
          </a:xfrm>
          <a:prstGeom prst="rect">
            <a:avLst/>
          </a:prstGeom>
        </p:spPr>
      </p:pic>
    </p:spTree>
    <p:extLst>
      <p:ext uri="{BB962C8B-B14F-4D97-AF65-F5344CB8AC3E}">
        <p14:creationId xmlns:p14="http://schemas.microsoft.com/office/powerpoint/2010/main" val="2646224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B5F76-418D-4276-893F-2332C3C12B2E}"/>
              </a:ext>
            </a:extLst>
          </p:cNvPr>
          <p:cNvSpPr>
            <a:spLocks noGrp="1"/>
          </p:cNvSpPr>
          <p:nvPr>
            <p:ph type="title"/>
          </p:nvPr>
        </p:nvSpPr>
        <p:spPr/>
        <p:txBody>
          <a:bodyPr/>
          <a:lstStyle/>
          <a:p>
            <a:r>
              <a:rPr lang="zh-CN" altLang="en-US" dirty="0"/>
              <a:t>多头注意力机制</a:t>
            </a:r>
          </a:p>
        </p:txBody>
      </p:sp>
      <p:sp>
        <p:nvSpPr>
          <p:cNvPr id="3" name="内容占位符 2">
            <a:extLst>
              <a:ext uri="{FF2B5EF4-FFF2-40B4-BE49-F238E27FC236}">
                <a16:creationId xmlns:a16="http://schemas.microsoft.com/office/drawing/2014/main" id="{CCF27054-A838-4252-BD9C-FC4C9D06F137}"/>
              </a:ext>
            </a:extLst>
          </p:cNvPr>
          <p:cNvSpPr>
            <a:spLocks noGrp="1"/>
          </p:cNvSpPr>
          <p:nvPr>
            <p:ph idx="1"/>
          </p:nvPr>
        </p:nvSpPr>
        <p:spPr/>
        <p:txBody>
          <a:bodyPr/>
          <a:lstStyle/>
          <a:p>
            <a:r>
              <a:rPr lang="zh-CN" altLang="en-US" dirty="0"/>
              <a:t>对于最后一个卷积层，如果还是使用</a:t>
            </a:r>
            <a:r>
              <a:rPr lang="en-US" altLang="zh-CN" dirty="0"/>
              <a:t>multi-head attention</a:t>
            </a:r>
            <a:r>
              <a:rPr lang="zh-CN" altLang="en-US" dirty="0"/>
              <a:t>机制，那么就不采取连接的方式合并不同的</a:t>
            </a:r>
            <a:r>
              <a:rPr lang="en-US" altLang="zh-CN" dirty="0"/>
              <a:t>attention</a:t>
            </a:r>
            <a:r>
              <a:rPr lang="zh-CN" altLang="en-US" dirty="0"/>
              <a:t>机制的结果了，而是采用求平均的方式进行处理，即</a:t>
            </a:r>
            <a:endParaRPr lang="en-US" altLang="zh-CN" dirty="0"/>
          </a:p>
          <a:p>
            <a:endParaRPr lang="zh-CN" altLang="en-US" dirty="0"/>
          </a:p>
        </p:txBody>
      </p:sp>
      <p:pic>
        <p:nvPicPr>
          <p:cNvPr id="5" name="Picture 2">
            <a:extLst>
              <a:ext uri="{FF2B5EF4-FFF2-40B4-BE49-F238E27FC236}">
                <a16:creationId xmlns:a16="http://schemas.microsoft.com/office/drawing/2014/main" id="{62612C04-27BA-442B-BD93-62AAF3086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54" y="3429000"/>
            <a:ext cx="11973292"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67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1BADA-1672-4F13-AEB6-3DF747072598}"/>
              </a:ext>
            </a:extLst>
          </p:cNvPr>
          <p:cNvSpPr>
            <a:spLocks noGrp="1"/>
          </p:cNvSpPr>
          <p:nvPr>
            <p:ph type="title"/>
          </p:nvPr>
        </p:nvSpPr>
        <p:spPr/>
        <p:txBody>
          <a:bodyPr/>
          <a:lstStyle/>
          <a:p>
            <a:r>
              <a:rPr lang="zh-CN" altLang="en-US" b="1" dirty="0"/>
              <a:t>多头注意力机制</a:t>
            </a:r>
          </a:p>
        </p:txBody>
      </p:sp>
      <p:sp>
        <p:nvSpPr>
          <p:cNvPr id="3" name="内容占位符 2">
            <a:extLst>
              <a:ext uri="{FF2B5EF4-FFF2-40B4-BE49-F238E27FC236}">
                <a16:creationId xmlns:a16="http://schemas.microsoft.com/office/drawing/2014/main" id="{B8EDA8F4-1374-4DFB-9CA7-023B2A60E8B1}"/>
              </a:ext>
            </a:extLst>
          </p:cNvPr>
          <p:cNvSpPr>
            <a:spLocks noGrp="1"/>
          </p:cNvSpPr>
          <p:nvPr>
            <p:ph idx="1"/>
          </p:nvPr>
        </p:nvSpPr>
        <p:spPr/>
        <p:txBody>
          <a:bodyPr/>
          <a:lstStyle/>
          <a:p>
            <a:r>
              <a:rPr lang="zh-CN" altLang="en-US" b="0" i="0" dirty="0">
                <a:solidFill>
                  <a:srgbClr val="4D4D4D"/>
                </a:solidFill>
                <a:effectLst/>
                <a:latin typeface="宋体" panose="02010600030101010101" pitchFamily="2" charset="-122"/>
                <a:ea typeface="宋体" panose="02010600030101010101" pitchFamily="2" charset="-122"/>
              </a:rPr>
              <a:t>三头注意力机制：</a:t>
            </a:r>
            <a:endParaRPr lang="zh-CN" altLang="en-US" dirty="0">
              <a:latin typeface="宋体" panose="02010600030101010101" pitchFamily="2" charset="-122"/>
              <a:ea typeface="宋体" panose="02010600030101010101" pitchFamily="2" charset="-122"/>
            </a:endParaRPr>
          </a:p>
        </p:txBody>
      </p:sp>
      <p:pic>
        <p:nvPicPr>
          <p:cNvPr id="7170" name="Picture 2">
            <a:extLst>
              <a:ext uri="{FF2B5EF4-FFF2-40B4-BE49-F238E27FC236}">
                <a16:creationId xmlns:a16="http://schemas.microsoft.com/office/drawing/2014/main" id="{EEACCE0B-8969-42E6-8607-6EC296F43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973" y="2209767"/>
            <a:ext cx="6924053" cy="450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25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B422C-6E06-4CED-853D-47BBDFACD909}"/>
              </a:ext>
            </a:extLst>
          </p:cNvPr>
          <p:cNvSpPr>
            <a:spLocks noGrp="1"/>
          </p:cNvSpPr>
          <p:nvPr>
            <p:ph type="title"/>
          </p:nvPr>
        </p:nvSpPr>
        <p:spPr/>
        <p:txBody>
          <a:bodyPr/>
          <a:lstStyle/>
          <a:p>
            <a:r>
              <a:rPr lang="zh-CN" altLang="en-US" dirty="0"/>
              <a:t>实验和评价</a:t>
            </a:r>
          </a:p>
        </p:txBody>
      </p:sp>
      <p:sp>
        <p:nvSpPr>
          <p:cNvPr id="3" name="内容占位符 2">
            <a:extLst>
              <a:ext uri="{FF2B5EF4-FFF2-40B4-BE49-F238E27FC236}">
                <a16:creationId xmlns:a16="http://schemas.microsoft.com/office/drawing/2014/main" id="{0DC324E5-DD3C-408C-B4E2-6B7E4A427712}"/>
              </a:ext>
            </a:extLst>
          </p:cNvPr>
          <p:cNvSpPr>
            <a:spLocks noGrp="1"/>
          </p:cNvSpPr>
          <p:nvPr>
            <p:ph idx="1"/>
          </p:nvPr>
        </p:nvSpPr>
        <p:spPr/>
        <p:txBody>
          <a:bodyPr/>
          <a:lstStyle/>
          <a:p>
            <a:r>
              <a:rPr lang="zh-CN" altLang="en-US" dirty="0"/>
              <a:t>数据集</a:t>
            </a:r>
            <a:endParaRPr lang="en-US" altLang="zh-CN" dirty="0"/>
          </a:p>
          <a:p>
            <a:endParaRPr lang="zh-CN" altLang="en-US" dirty="0"/>
          </a:p>
        </p:txBody>
      </p:sp>
      <p:pic>
        <p:nvPicPr>
          <p:cNvPr id="9218" name="Picture 2">
            <a:extLst>
              <a:ext uri="{FF2B5EF4-FFF2-40B4-BE49-F238E27FC236}">
                <a16:creationId xmlns:a16="http://schemas.microsoft.com/office/drawing/2014/main" id="{15AD5F28-D0FE-4144-BC80-43AA8A938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16" y="2418453"/>
            <a:ext cx="11772168" cy="375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93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B8E64-B686-41FD-8F45-5C1022283FF4}"/>
              </a:ext>
            </a:extLst>
          </p:cNvPr>
          <p:cNvSpPr>
            <a:spLocks noGrp="1"/>
          </p:cNvSpPr>
          <p:nvPr>
            <p:ph type="title"/>
          </p:nvPr>
        </p:nvSpPr>
        <p:spPr/>
        <p:txBody>
          <a:bodyPr/>
          <a:lstStyle/>
          <a:p>
            <a:r>
              <a:rPr lang="zh-CN" altLang="en-US" dirty="0"/>
              <a:t>实验和评价</a:t>
            </a:r>
          </a:p>
        </p:txBody>
      </p:sp>
      <p:sp>
        <p:nvSpPr>
          <p:cNvPr id="3" name="内容占位符 2">
            <a:extLst>
              <a:ext uri="{FF2B5EF4-FFF2-40B4-BE49-F238E27FC236}">
                <a16:creationId xmlns:a16="http://schemas.microsoft.com/office/drawing/2014/main" id="{10D6532A-1F39-4B3F-B80B-60DAD2576B9A}"/>
              </a:ext>
            </a:extLst>
          </p:cNvPr>
          <p:cNvSpPr>
            <a:spLocks noGrp="1"/>
          </p:cNvSpPr>
          <p:nvPr>
            <p:ph idx="1"/>
          </p:nvPr>
        </p:nvSpPr>
        <p:spPr>
          <a:xfrm>
            <a:off x="838200" y="1690688"/>
            <a:ext cx="10515600" cy="4486275"/>
          </a:xfrm>
        </p:spPr>
        <p:txBody>
          <a:bodyPr/>
          <a:lstStyle/>
          <a:p>
            <a:r>
              <a:rPr lang="zh-CN" altLang="en-US" dirty="0"/>
              <a:t>实验设置</a:t>
            </a:r>
            <a:endParaRPr lang="en-US" altLang="zh-CN" dirty="0"/>
          </a:p>
          <a:p>
            <a:r>
              <a:rPr lang="zh-CN" altLang="en-US" b="1" dirty="0"/>
              <a:t>转导学习（</a:t>
            </a:r>
            <a:r>
              <a:rPr lang="en-US" altLang="zh-CN" b="1" dirty="0" err="1"/>
              <a:t>Transductive</a:t>
            </a:r>
            <a:r>
              <a:rPr lang="en-US" altLang="zh-CN" b="1" dirty="0"/>
              <a:t> Learning</a:t>
            </a:r>
            <a:r>
              <a:rPr lang="zh-CN" altLang="en-US" b="1" dirty="0"/>
              <a:t>）</a:t>
            </a:r>
            <a:r>
              <a:rPr lang="zh-CN" altLang="en-US" dirty="0"/>
              <a:t>：先观察特定的训练样本，然后对特定的测试样本做出预测（从特殊到特殊）。</a:t>
            </a:r>
          </a:p>
        </p:txBody>
      </p:sp>
      <p:pic>
        <p:nvPicPr>
          <p:cNvPr id="5" name="图片 4">
            <a:extLst>
              <a:ext uri="{FF2B5EF4-FFF2-40B4-BE49-F238E27FC236}">
                <a16:creationId xmlns:a16="http://schemas.microsoft.com/office/drawing/2014/main" id="{79D0EBB9-B064-4449-BA2A-4527B93402F9}"/>
              </a:ext>
            </a:extLst>
          </p:cNvPr>
          <p:cNvPicPr>
            <a:picLocks noChangeAspect="1"/>
          </p:cNvPicPr>
          <p:nvPr/>
        </p:nvPicPr>
        <p:blipFill>
          <a:blip r:embed="rId2"/>
          <a:stretch>
            <a:fillRect/>
          </a:stretch>
        </p:blipFill>
        <p:spPr>
          <a:xfrm>
            <a:off x="1465063" y="3016251"/>
            <a:ext cx="9349538" cy="3683151"/>
          </a:xfrm>
          <a:prstGeom prst="rect">
            <a:avLst/>
          </a:prstGeom>
        </p:spPr>
      </p:pic>
    </p:spTree>
    <p:extLst>
      <p:ext uri="{BB962C8B-B14F-4D97-AF65-F5344CB8AC3E}">
        <p14:creationId xmlns:p14="http://schemas.microsoft.com/office/powerpoint/2010/main" val="244486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AE634-81D0-4D9A-8FAC-EB5A6D5292DA}"/>
              </a:ext>
            </a:extLst>
          </p:cNvPr>
          <p:cNvSpPr>
            <a:spLocks noGrp="1"/>
          </p:cNvSpPr>
          <p:nvPr>
            <p:ph type="title"/>
          </p:nvPr>
        </p:nvSpPr>
        <p:spPr/>
        <p:txBody>
          <a:bodyPr/>
          <a:lstStyle/>
          <a:p>
            <a:r>
              <a:rPr lang="zh-CN" altLang="en-US" dirty="0"/>
              <a:t>实验和评价</a:t>
            </a:r>
          </a:p>
        </p:txBody>
      </p:sp>
      <p:sp>
        <p:nvSpPr>
          <p:cNvPr id="3" name="内容占位符 2">
            <a:extLst>
              <a:ext uri="{FF2B5EF4-FFF2-40B4-BE49-F238E27FC236}">
                <a16:creationId xmlns:a16="http://schemas.microsoft.com/office/drawing/2014/main" id="{88F3EDEC-66F1-4504-A1E7-070FF9F4D658}"/>
              </a:ext>
            </a:extLst>
          </p:cNvPr>
          <p:cNvSpPr>
            <a:spLocks noGrp="1"/>
          </p:cNvSpPr>
          <p:nvPr>
            <p:ph idx="1"/>
          </p:nvPr>
        </p:nvSpPr>
        <p:spPr/>
        <p:txBody>
          <a:bodyPr/>
          <a:lstStyle/>
          <a:p>
            <a:r>
              <a:rPr lang="zh-CN" altLang="en-US" dirty="0"/>
              <a:t>实验结果：</a:t>
            </a:r>
            <a:endParaRPr lang="en-US" altLang="zh-CN" dirty="0"/>
          </a:p>
          <a:p>
            <a:endParaRPr lang="zh-CN" altLang="en-US" dirty="0"/>
          </a:p>
        </p:txBody>
      </p:sp>
      <p:pic>
        <p:nvPicPr>
          <p:cNvPr id="10242" name="Picture 2">
            <a:extLst>
              <a:ext uri="{FF2B5EF4-FFF2-40B4-BE49-F238E27FC236}">
                <a16:creationId xmlns:a16="http://schemas.microsoft.com/office/drawing/2014/main" id="{2DF3AA6D-B5D2-473A-A379-A63769E34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504" y="2421537"/>
            <a:ext cx="8125861" cy="417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79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31968-DBD8-4DC3-A31A-A91C830B10AA}"/>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AC5A882A-63CB-4762-8FC6-19955DF11601}"/>
              </a:ext>
            </a:extLst>
          </p:cNvPr>
          <p:cNvSpPr>
            <a:spLocks noGrp="1"/>
          </p:cNvSpPr>
          <p:nvPr>
            <p:ph idx="1"/>
          </p:nvPr>
        </p:nvSpPr>
        <p:spPr>
          <a:xfrm>
            <a:off x="838200" y="1497496"/>
            <a:ext cx="10515600" cy="4679467"/>
          </a:xfrm>
        </p:spPr>
        <p:txBody>
          <a:bodyPr>
            <a:normAutofit/>
          </a:bodyPr>
          <a:lstStyle/>
          <a:p>
            <a:r>
              <a:rPr lang="zh-CN" altLang="en-US" dirty="0"/>
              <a:t>相关背景</a:t>
            </a:r>
            <a:endParaRPr lang="en-US" altLang="zh-CN" dirty="0"/>
          </a:p>
          <a:p>
            <a:endParaRPr lang="en-US" altLang="zh-CN" dirty="0"/>
          </a:p>
          <a:p>
            <a:r>
              <a:rPr lang="zh-CN" altLang="en-US" dirty="0"/>
              <a:t>图注意力层</a:t>
            </a:r>
            <a:endParaRPr lang="en-US" altLang="zh-CN" dirty="0"/>
          </a:p>
          <a:p>
            <a:endParaRPr lang="en-US" altLang="zh-CN" dirty="0"/>
          </a:p>
          <a:p>
            <a:r>
              <a:rPr lang="zh-CN" altLang="en-US" dirty="0"/>
              <a:t>计算注意力系数和加权求和</a:t>
            </a:r>
            <a:endParaRPr lang="en-US" altLang="zh-CN" dirty="0"/>
          </a:p>
          <a:p>
            <a:endParaRPr lang="en-US" altLang="zh-CN" dirty="0"/>
          </a:p>
          <a:p>
            <a:r>
              <a:rPr lang="zh-CN" altLang="en-US" dirty="0"/>
              <a:t>实验和评价</a:t>
            </a:r>
            <a:endParaRPr lang="en-US" altLang="zh-CN" dirty="0"/>
          </a:p>
          <a:p>
            <a:endParaRPr lang="en-US" altLang="zh-CN" dirty="0"/>
          </a:p>
          <a:p>
            <a:r>
              <a:rPr lang="en-US" altLang="zh-CN" dirty="0"/>
              <a:t>GAT</a:t>
            </a:r>
            <a:r>
              <a:rPr lang="zh-CN" altLang="en-US" dirty="0"/>
              <a:t>模型的特点</a:t>
            </a:r>
          </a:p>
        </p:txBody>
      </p:sp>
    </p:spTree>
    <p:extLst>
      <p:ext uri="{BB962C8B-B14F-4D97-AF65-F5344CB8AC3E}">
        <p14:creationId xmlns:p14="http://schemas.microsoft.com/office/powerpoint/2010/main" val="314264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44741-A8DF-425D-B598-7DA82615AA7C}"/>
              </a:ext>
            </a:extLst>
          </p:cNvPr>
          <p:cNvSpPr>
            <a:spLocks noGrp="1"/>
          </p:cNvSpPr>
          <p:nvPr>
            <p:ph type="title"/>
          </p:nvPr>
        </p:nvSpPr>
        <p:spPr/>
        <p:txBody>
          <a:bodyPr/>
          <a:lstStyle/>
          <a:p>
            <a:r>
              <a:rPr lang="zh-CN" altLang="en-US" dirty="0"/>
              <a:t>实验和评价</a:t>
            </a:r>
          </a:p>
        </p:txBody>
      </p:sp>
      <p:sp>
        <p:nvSpPr>
          <p:cNvPr id="3" name="内容占位符 2">
            <a:extLst>
              <a:ext uri="{FF2B5EF4-FFF2-40B4-BE49-F238E27FC236}">
                <a16:creationId xmlns:a16="http://schemas.microsoft.com/office/drawing/2014/main" id="{14DA0CC7-45BF-498B-A5F5-DD49C2F47BAF}"/>
              </a:ext>
            </a:extLst>
          </p:cNvPr>
          <p:cNvSpPr>
            <a:spLocks noGrp="1"/>
          </p:cNvSpPr>
          <p:nvPr>
            <p:ph idx="1"/>
          </p:nvPr>
        </p:nvSpPr>
        <p:spPr/>
        <p:txBody>
          <a:bodyPr/>
          <a:lstStyle/>
          <a:p>
            <a:r>
              <a:rPr lang="zh-CN" altLang="en-US" b="1" i="0" dirty="0">
                <a:solidFill>
                  <a:srgbClr val="4D4D4D"/>
                </a:solidFill>
                <a:effectLst/>
                <a:latin typeface="宋体" panose="02010600030101010101" pitchFamily="2" charset="-122"/>
                <a:ea typeface="宋体" panose="02010600030101010101" pitchFamily="2" charset="-122"/>
              </a:rPr>
              <a:t>归纳学习（</a:t>
            </a:r>
            <a:r>
              <a:rPr lang="en-US" altLang="zh-CN" b="1" i="0" dirty="0">
                <a:solidFill>
                  <a:srgbClr val="4D4D4D"/>
                </a:solidFill>
                <a:effectLst/>
                <a:latin typeface="宋体" panose="02010600030101010101" pitchFamily="2" charset="-122"/>
                <a:ea typeface="宋体" panose="02010600030101010101" pitchFamily="2" charset="-122"/>
              </a:rPr>
              <a:t>Inductive Learning</a:t>
            </a:r>
            <a:r>
              <a:rPr lang="zh-CN" altLang="en-US" b="1" i="0" dirty="0">
                <a:solidFill>
                  <a:srgbClr val="4D4D4D"/>
                </a:solidFill>
                <a:effectLst/>
                <a:latin typeface="宋体" panose="02010600030101010101" pitchFamily="2" charset="-122"/>
                <a:ea typeface="宋体" panose="02010600030101010101" pitchFamily="2" charset="-122"/>
              </a:rPr>
              <a:t>）</a:t>
            </a:r>
            <a:r>
              <a:rPr lang="zh-CN" altLang="en-US" b="0" i="0" dirty="0">
                <a:solidFill>
                  <a:srgbClr val="4D4D4D"/>
                </a:solidFill>
                <a:effectLst/>
                <a:latin typeface="宋体" panose="02010600030101010101" pitchFamily="2" charset="-122"/>
                <a:ea typeface="宋体" panose="02010600030101010101" pitchFamily="2" charset="-122"/>
              </a:rPr>
              <a:t>： 先从训练样本中学习到一定的模式，然后利用其对测试样本进行预测（即首先从特殊到一般，然后再从一般到特殊）。</a:t>
            </a:r>
            <a:endParaRPr lang="en-US" altLang="zh-CN" b="0" i="0" dirty="0">
              <a:solidFill>
                <a:srgbClr val="4D4D4D"/>
              </a:solidFill>
              <a:effectLst/>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568C2EB1-B715-45B5-BDBB-00685D4EFA07}"/>
              </a:ext>
            </a:extLst>
          </p:cNvPr>
          <p:cNvPicPr>
            <a:picLocks noChangeAspect="1"/>
          </p:cNvPicPr>
          <p:nvPr/>
        </p:nvPicPr>
        <p:blipFill>
          <a:blip r:embed="rId2"/>
          <a:stretch>
            <a:fillRect/>
          </a:stretch>
        </p:blipFill>
        <p:spPr>
          <a:xfrm>
            <a:off x="1762539" y="3200353"/>
            <a:ext cx="9591261" cy="3292522"/>
          </a:xfrm>
          <a:prstGeom prst="rect">
            <a:avLst/>
          </a:prstGeom>
        </p:spPr>
      </p:pic>
    </p:spTree>
    <p:extLst>
      <p:ext uri="{BB962C8B-B14F-4D97-AF65-F5344CB8AC3E}">
        <p14:creationId xmlns:p14="http://schemas.microsoft.com/office/powerpoint/2010/main" val="287887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A32E7-6385-4599-B9EE-56CDE678BE6E}"/>
              </a:ext>
            </a:extLst>
          </p:cNvPr>
          <p:cNvSpPr>
            <a:spLocks noGrp="1"/>
          </p:cNvSpPr>
          <p:nvPr>
            <p:ph type="title"/>
          </p:nvPr>
        </p:nvSpPr>
        <p:spPr/>
        <p:txBody>
          <a:bodyPr/>
          <a:lstStyle/>
          <a:p>
            <a:r>
              <a:rPr lang="zh-CN" altLang="en-US" dirty="0"/>
              <a:t>实验和评价</a:t>
            </a:r>
          </a:p>
        </p:txBody>
      </p:sp>
      <p:sp>
        <p:nvSpPr>
          <p:cNvPr id="3" name="内容占位符 2">
            <a:extLst>
              <a:ext uri="{FF2B5EF4-FFF2-40B4-BE49-F238E27FC236}">
                <a16:creationId xmlns:a16="http://schemas.microsoft.com/office/drawing/2014/main" id="{6CF55272-C3B6-42AA-BE1E-DBE26FFF8221}"/>
              </a:ext>
            </a:extLst>
          </p:cNvPr>
          <p:cNvSpPr>
            <a:spLocks noGrp="1"/>
          </p:cNvSpPr>
          <p:nvPr>
            <p:ph idx="1"/>
          </p:nvPr>
        </p:nvSpPr>
        <p:spPr/>
        <p:txBody>
          <a:bodyPr/>
          <a:lstStyle/>
          <a:p>
            <a:r>
              <a:rPr lang="zh-CN" altLang="en-US" dirty="0"/>
              <a:t>实验结果：</a:t>
            </a:r>
            <a:endParaRPr lang="en-US" altLang="zh-CN" dirty="0"/>
          </a:p>
          <a:p>
            <a:endParaRPr lang="zh-CN" altLang="en-US" dirty="0"/>
          </a:p>
        </p:txBody>
      </p:sp>
      <p:pic>
        <p:nvPicPr>
          <p:cNvPr id="5" name="图片 4">
            <a:extLst>
              <a:ext uri="{FF2B5EF4-FFF2-40B4-BE49-F238E27FC236}">
                <a16:creationId xmlns:a16="http://schemas.microsoft.com/office/drawing/2014/main" id="{12750D92-6325-459B-B682-7935E36CB976}"/>
              </a:ext>
            </a:extLst>
          </p:cNvPr>
          <p:cNvPicPr>
            <a:picLocks noChangeAspect="1"/>
          </p:cNvPicPr>
          <p:nvPr/>
        </p:nvPicPr>
        <p:blipFill>
          <a:blip r:embed="rId2"/>
          <a:stretch>
            <a:fillRect/>
          </a:stretch>
        </p:blipFill>
        <p:spPr>
          <a:xfrm>
            <a:off x="1972443" y="2209156"/>
            <a:ext cx="7728147" cy="3967808"/>
          </a:xfrm>
          <a:prstGeom prst="rect">
            <a:avLst/>
          </a:prstGeom>
        </p:spPr>
      </p:pic>
    </p:spTree>
    <p:extLst>
      <p:ext uri="{BB962C8B-B14F-4D97-AF65-F5344CB8AC3E}">
        <p14:creationId xmlns:p14="http://schemas.microsoft.com/office/powerpoint/2010/main" val="2051426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1D0A-80FB-414E-843F-40018D253DEE}"/>
              </a:ext>
            </a:extLst>
          </p:cNvPr>
          <p:cNvSpPr>
            <a:spLocks noGrp="1"/>
          </p:cNvSpPr>
          <p:nvPr>
            <p:ph type="title"/>
          </p:nvPr>
        </p:nvSpPr>
        <p:spPr/>
        <p:txBody>
          <a:bodyPr/>
          <a:lstStyle/>
          <a:p>
            <a:r>
              <a:rPr lang="zh-CN" altLang="en-US" dirty="0"/>
              <a:t>实验和评价</a:t>
            </a:r>
          </a:p>
        </p:txBody>
      </p:sp>
      <p:sp>
        <p:nvSpPr>
          <p:cNvPr id="3" name="内容占位符 2">
            <a:extLst>
              <a:ext uri="{FF2B5EF4-FFF2-40B4-BE49-F238E27FC236}">
                <a16:creationId xmlns:a16="http://schemas.microsoft.com/office/drawing/2014/main" id="{5020C7DC-CA8A-4FEE-82BE-A0D1BB92E2FF}"/>
              </a:ext>
            </a:extLst>
          </p:cNvPr>
          <p:cNvSpPr>
            <a:spLocks noGrp="1"/>
          </p:cNvSpPr>
          <p:nvPr>
            <p:ph idx="1"/>
          </p:nvPr>
        </p:nvSpPr>
        <p:spPr/>
        <p:txBody>
          <a:bodyPr/>
          <a:lstStyle/>
          <a:p>
            <a:r>
              <a:rPr lang="zh-CN" altLang="en-US" b="0" i="0" dirty="0">
                <a:solidFill>
                  <a:srgbClr val="1A1A1A"/>
                </a:solidFill>
                <a:effectLst/>
                <a:latin typeface="宋体" panose="02010600030101010101" pitchFamily="2" charset="-122"/>
                <a:ea typeface="宋体" panose="02010600030101010101" pitchFamily="2" charset="-122"/>
              </a:rPr>
              <a:t>论文中提供了一组可视化的</a:t>
            </a:r>
            <a:r>
              <a:rPr lang="en-US" altLang="zh-CN" b="0" i="0" dirty="0">
                <a:solidFill>
                  <a:srgbClr val="1A1A1A"/>
                </a:solidFill>
                <a:effectLst/>
                <a:latin typeface="宋体" panose="02010600030101010101" pitchFamily="2" charset="-122"/>
                <a:ea typeface="宋体" panose="02010600030101010101" pitchFamily="2" charset="-122"/>
              </a:rPr>
              <a:t>t-SNE,</a:t>
            </a:r>
            <a:r>
              <a:rPr lang="zh-CN" altLang="en-US" b="0" i="0" dirty="0">
                <a:solidFill>
                  <a:srgbClr val="1A1A1A"/>
                </a:solidFill>
                <a:effectLst/>
                <a:latin typeface="宋体" panose="02010600030101010101" pitchFamily="2" charset="-122"/>
                <a:ea typeface="宋体" panose="02010600030101010101" pitchFamily="2" charset="-122"/>
              </a:rPr>
              <a:t>在</a:t>
            </a:r>
            <a:r>
              <a:rPr lang="en-US" altLang="zh-CN" b="0" i="0" dirty="0">
                <a:solidFill>
                  <a:srgbClr val="1A1A1A"/>
                </a:solidFill>
                <a:effectLst/>
                <a:latin typeface="宋体" panose="02010600030101010101" pitchFamily="2" charset="-122"/>
                <a:ea typeface="宋体" panose="02010600030101010101" pitchFamily="2" charset="-122"/>
              </a:rPr>
              <a:t>Cora</a:t>
            </a:r>
            <a:r>
              <a:rPr lang="zh-CN" altLang="en-US" b="0" i="0" dirty="0">
                <a:solidFill>
                  <a:srgbClr val="1A1A1A"/>
                </a:solidFill>
                <a:effectLst/>
                <a:latin typeface="宋体" panose="02010600030101010101" pitchFamily="2" charset="-122"/>
                <a:ea typeface="宋体" panose="02010600030101010101" pitchFamily="2" charset="-122"/>
              </a:rPr>
              <a:t>数据集上预先训练的</a:t>
            </a:r>
            <a:r>
              <a:rPr lang="en-US" altLang="zh-CN" b="0" i="0" dirty="0">
                <a:solidFill>
                  <a:srgbClr val="1A1A1A"/>
                </a:solidFill>
                <a:effectLst/>
                <a:latin typeface="宋体" panose="02010600030101010101" pitchFamily="2" charset="-122"/>
                <a:ea typeface="宋体" panose="02010600030101010101" pitchFamily="2" charset="-122"/>
              </a:rPr>
              <a:t>GAT</a:t>
            </a:r>
            <a:r>
              <a:rPr lang="zh-CN" altLang="en-US" b="0" i="0" dirty="0">
                <a:solidFill>
                  <a:srgbClr val="1A1A1A"/>
                </a:solidFill>
                <a:effectLst/>
                <a:latin typeface="宋体" panose="02010600030101010101" pitchFamily="2" charset="-122"/>
                <a:ea typeface="宋体" panose="02010600030101010101" pitchFamily="2" charset="-122"/>
              </a:rPr>
              <a:t>模型的第一层提取转换后的特征表示</a:t>
            </a:r>
            <a:r>
              <a:rPr lang="en-US" altLang="zh-CN" b="0" i="0" dirty="0">
                <a:solidFill>
                  <a:srgbClr val="1A1A1A"/>
                </a:solidFill>
                <a:effectLst/>
                <a:latin typeface="宋体" panose="02010600030101010101" pitchFamily="2" charset="-122"/>
                <a:ea typeface="宋体" panose="02010600030101010101" pitchFamily="2" charset="-122"/>
              </a:rPr>
              <a:t>,</a:t>
            </a:r>
            <a:r>
              <a:rPr lang="zh-CN" altLang="en-US" b="0" i="0" dirty="0">
                <a:solidFill>
                  <a:srgbClr val="1A1A1A"/>
                </a:solidFill>
                <a:effectLst/>
                <a:latin typeface="宋体" panose="02010600030101010101" pitchFamily="2" charset="-122"/>
                <a:ea typeface="宋体" panose="02010600030101010101" pitchFamily="2" charset="-122"/>
              </a:rPr>
              <a:t>如下图</a:t>
            </a:r>
            <a:r>
              <a:rPr lang="en-US" altLang="zh-CN" b="0" i="0" dirty="0">
                <a:solidFill>
                  <a:srgbClr val="1A1A1A"/>
                </a:solidFill>
                <a:effectLst/>
                <a:latin typeface="宋体" panose="02010600030101010101" pitchFamily="2" charset="-122"/>
                <a:ea typeface="宋体" panose="02010600030101010101" pitchFamily="2" charset="-122"/>
              </a:rPr>
              <a:t>:</a:t>
            </a: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E28907D-493D-43EA-B62B-8B04D3E9BB44}"/>
              </a:ext>
            </a:extLst>
          </p:cNvPr>
          <p:cNvPicPr>
            <a:picLocks noChangeAspect="1"/>
          </p:cNvPicPr>
          <p:nvPr/>
        </p:nvPicPr>
        <p:blipFill>
          <a:blip r:embed="rId2"/>
          <a:stretch>
            <a:fillRect/>
          </a:stretch>
        </p:blipFill>
        <p:spPr>
          <a:xfrm>
            <a:off x="2191645" y="2802253"/>
            <a:ext cx="6952355" cy="3803956"/>
          </a:xfrm>
          <a:prstGeom prst="rect">
            <a:avLst/>
          </a:prstGeom>
        </p:spPr>
      </p:pic>
    </p:spTree>
    <p:extLst>
      <p:ext uri="{BB962C8B-B14F-4D97-AF65-F5344CB8AC3E}">
        <p14:creationId xmlns:p14="http://schemas.microsoft.com/office/powerpoint/2010/main" val="195145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FEFFF-9FAB-4C01-88E9-437CC92F7D53}"/>
              </a:ext>
            </a:extLst>
          </p:cNvPr>
          <p:cNvSpPr>
            <a:spLocks noGrp="1"/>
          </p:cNvSpPr>
          <p:nvPr>
            <p:ph type="title"/>
          </p:nvPr>
        </p:nvSpPr>
        <p:spPr/>
        <p:txBody>
          <a:bodyPr/>
          <a:lstStyle/>
          <a:p>
            <a:r>
              <a:rPr lang="en-US" altLang="zh-CN" dirty="0"/>
              <a:t>GAT</a:t>
            </a:r>
            <a:r>
              <a:rPr lang="zh-CN" altLang="en-US" dirty="0"/>
              <a:t>模型的特点</a:t>
            </a:r>
          </a:p>
        </p:txBody>
      </p:sp>
      <p:sp>
        <p:nvSpPr>
          <p:cNvPr id="3" name="内容占位符 2">
            <a:extLst>
              <a:ext uri="{FF2B5EF4-FFF2-40B4-BE49-F238E27FC236}">
                <a16:creationId xmlns:a16="http://schemas.microsoft.com/office/drawing/2014/main" id="{77E84F75-D01C-4050-B91F-1194586F77EA}"/>
              </a:ext>
            </a:extLst>
          </p:cNvPr>
          <p:cNvSpPr>
            <a:spLocks noGrp="1"/>
          </p:cNvSpPr>
          <p:nvPr>
            <p:ph idx="1"/>
          </p:nvPr>
        </p:nvSpPr>
        <p:spPr/>
        <p:txBody>
          <a:bodyPr/>
          <a:lstStyle/>
          <a:p>
            <a:r>
              <a:rPr lang="zh-CN" altLang="en-US" b="1" i="0" dirty="0">
                <a:effectLst/>
                <a:latin typeface="宋体" panose="02010600030101010101" pitchFamily="2" charset="-122"/>
                <a:ea typeface="宋体" panose="02010600030101010101" pitchFamily="2" charset="-122"/>
              </a:rPr>
              <a:t>计算高效：</a:t>
            </a:r>
            <a:r>
              <a:rPr lang="en-US" altLang="zh-CN" i="0" dirty="0">
                <a:effectLst/>
                <a:latin typeface="宋体" panose="02010600030101010101" pitchFamily="2" charset="-122"/>
                <a:ea typeface="宋体" panose="02010600030101010101" pitchFamily="2" charset="-122"/>
              </a:rPr>
              <a:t>self-attention</a:t>
            </a:r>
            <a:r>
              <a:rPr lang="zh-CN" altLang="en-US" i="0" dirty="0">
                <a:effectLst/>
                <a:latin typeface="宋体" panose="02010600030101010101" pitchFamily="2" charset="-122"/>
                <a:ea typeface="宋体" panose="02010600030101010101" pitchFamily="2" charset="-122"/>
              </a:rPr>
              <a:t>层的操作可以在所有的边上并行，输出特征的计算可以在所有顶点上并行。</a:t>
            </a:r>
            <a:endParaRPr lang="en-US" altLang="zh-CN" i="0" dirty="0">
              <a:effectLst/>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鲁棒性更强：</a:t>
            </a:r>
            <a:r>
              <a:rPr lang="zh-CN" altLang="en-US" dirty="0">
                <a:latin typeface="宋体" panose="02010600030101010101" pitchFamily="2" charset="-122"/>
                <a:ea typeface="宋体" panose="02010600030101010101" pitchFamily="2" charset="-122"/>
              </a:rPr>
              <a:t>相比于</a:t>
            </a:r>
            <a:r>
              <a:rPr lang="en-US" altLang="zh-CN" dirty="0">
                <a:latin typeface="宋体" panose="02010600030101010101" pitchFamily="2" charset="-122"/>
                <a:ea typeface="宋体" panose="02010600030101010101" pitchFamily="2" charset="-122"/>
              </a:rPr>
              <a:t>GCN</a:t>
            </a:r>
            <a:r>
              <a:rPr lang="zh-CN" altLang="en-US" dirty="0">
                <a:latin typeface="宋体" panose="02010600030101010101" pitchFamily="2" charset="-122"/>
                <a:ea typeface="宋体" panose="02010600030101010101" pitchFamily="2" charset="-122"/>
              </a:rPr>
              <a:t>，本文提出的的模型可以为节点不同的邻居按照重要程度赋予不同的权值。</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共享性：</a:t>
            </a:r>
            <a:r>
              <a:rPr lang="zh-CN" altLang="en-US" dirty="0">
                <a:latin typeface="宋体" panose="02010600030101010101" pitchFamily="2" charset="-122"/>
                <a:ea typeface="宋体" panose="02010600030101010101" pitchFamily="2" charset="-122"/>
              </a:rPr>
              <a:t>注意力机制以一种共享的策略应用在图的所有的边上，因此它并不需要在之前必须得到整个图结构或是所有的顶点的特征。</a:t>
            </a:r>
          </a:p>
        </p:txBody>
      </p:sp>
    </p:spTree>
    <p:extLst>
      <p:ext uri="{BB962C8B-B14F-4D97-AF65-F5344CB8AC3E}">
        <p14:creationId xmlns:p14="http://schemas.microsoft.com/office/powerpoint/2010/main" val="2777070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17A9C-9F2B-429E-BDFE-71ED51C88D9B}"/>
              </a:ext>
            </a:extLst>
          </p:cNvPr>
          <p:cNvSpPr>
            <a:spLocks noGrp="1"/>
          </p:cNvSpPr>
          <p:nvPr>
            <p:ph type="title"/>
          </p:nvPr>
        </p:nvSpPr>
        <p:spPr/>
        <p:txBody>
          <a:bodyPr/>
          <a:lstStyle/>
          <a:p>
            <a:r>
              <a:rPr lang="en-US" altLang="zh-CN" dirty="0"/>
              <a:t>GAT</a:t>
            </a:r>
            <a:r>
              <a:rPr lang="zh-CN" altLang="en-US" dirty="0"/>
              <a:t>模型的特点</a:t>
            </a:r>
          </a:p>
        </p:txBody>
      </p:sp>
      <p:sp>
        <p:nvSpPr>
          <p:cNvPr id="3" name="内容占位符 2">
            <a:extLst>
              <a:ext uri="{FF2B5EF4-FFF2-40B4-BE49-F238E27FC236}">
                <a16:creationId xmlns:a16="http://schemas.microsoft.com/office/drawing/2014/main" id="{5D6DDC42-470B-4DE7-8A45-C7FF0E2E6245}"/>
              </a:ext>
            </a:extLst>
          </p:cNvPr>
          <p:cNvSpPr>
            <a:spLocks noGrp="1"/>
          </p:cNvSpPr>
          <p:nvPr>
            <p:ph idx="1"/>
          </p:nvPr>
        </p:nvSpPr>
        <p:spPr/>
        <p:txBody>
          <a:bodyPr/>
          <a:lstStyle/>
          <a:p>
            <a:r>
              <a:rPr lang="zh-CN" altLang="en-US" b="1" i="0" dirty="0">
                <a:effectLst/>
                <a:latin typeface="宋体" panose="02010600030101010101" pitchFamily="2" charset="-122"/>
                <a:ea typeface="宋体" panose="02010600030101010101" pitchFamily="2" charset="-122"/>
              </a:rPr>
              <a:t>归纳学习方法（</a:t>
            </a:r>
            <a:r>
              <a:rPr lang="en-US" altLang="zh-CN" b="1" i="0" dirty="0" err="1">
                <a:effectLst/>
                <a:latin typeface="宋体" panose="02010600030101010101" pitchFamily="2" charset="-122"/>
                <a:ea typeface="宋体" panose="02010600030101010101" pitchFamily="2" charset="-122"/>
              </a:rPr>
              <a:t>GraphSAGE</a:t>
            </a:r>
            <a:r>
              <a:rPr lang="zh-CN" altLang="en-US" b="1" i="0" dirty="0">
                <a:effectLst/>
                <a:latin typeface="宋体" panose="02010600030101010101" pitchFamily="2" charset="-122"/>
                <a:ea typeface="宋体" panose="02010600030101010101" pitchFamily="2" charset="-122"/>
              </a:rPr>
              <a:t>）</a:t>
            </a:r>
            <a:r>
              <a:rPr lang="zh-CN" altLang="en-US" b="0" i="0" dirty="0">
                <a:effectLst/>
                <a:latin typeface="宋体" panose="02010600030101010101" pitchFamily="2" charset="-122"/>
                <a:ea typeface="宋体" panose="02010600030101010101" pitchFamily="2" charset="-122"/>
              </a:rPr>
              <a:t>为每一个</a:t>
            </a:r>
            <a:r>
              <a:rPr lang="en-US" altLang="zh-CN" b="0" i="0" dirty="0">
                <a:effectLst/>
                <a:latin typeface="宋体" panose="02010600030101010101" pitchFamily="2" charset="-122"/>
                <a:ea typeface="宋体" panose="02010600030101010101" pitchFamily="2" charset="-122"/>
              </a:rPr>
              <a:t>node</a:t>
            </a:r>
            <a:r>
              <a:rPr lang="zh-CN" altLang="en-US" b="0" i="0" dirty="0">
                <a:effectLst/>
                <a:latin typeface="宋体" panose="02010600030101010101" pitchFamily="2" charset="-122"/>
                <a:ea typeface="宋体" panose="02010600030101010101" pitchFamily="2" charset="-122"/>
              </a:rPr>
              <a:t>都抽取一个固定尺寸的</a:t>
            </a:r>
            <a:r>
              <a:rPr lang="en-US" altLang="zh-CN" b="0" i="0" dirty="0">
                <a:effectLst/>
                <a:latin typeface="宋体" panose="02010600030101010101" pitchFamily="2" charset="-122"/>
                <a:ea typeface="宋体" panose="02010600030101010101" pitchFamily="2" charset="-122"/>
              </a:rPr>
              <a:t>neighborhood</a:t>
            </a:r>
            <a:r>
              <a:rPr lang="zh-CN" altLang="en-US" b="0" i="0" dirty="0">
                <a:effectLst/>
                <a:latin typeface="宋体" panose="02010600030101010101" pitchFamily="2" charset="-122"/>
                <a:ea typeface="宋体" panose="02010600030101010101" pitchFamily="2" charset="-122"/>
              </a:rPr>
              <a:t>，为了计算的时候</a:t>
            </a:r>
            <a:r>
              <a:rPr lang="en-US" altLang="zh-CN" b="0" i="0" dirty="0">
                <a:effectLst/>
                <a:latin typeface="宋体" panose="02010600030101010101" pitchFamily="2" charset="-122"/>
                <a:ea typeface="宋体" panose="02010600030101010101" pitchFamily="2" charset="-122"/>
              </a:rPr>
              <a:t>footprint</a:t>
            </a:r>
            <a:r>
              <a:rPr lang="zh-CN" altLang="en-US" b="0" i="0" dirty="0">
                <a:effectLst/>
                <a:latin typeface="宋体" panose="02010600030101010101" pitchFamily="2" charset="-122"/>
                <a:ea typeface="宋体" panose="02010600030101010101" pitchFamily="2" charset="-122"/>
              </a:rPr>
              <a:t>是一致的（指的应该是计算的时候处理</a:t>
            </a:r>
            <a:r>
              <a:rPr lang="en-US" altLang="zh-CN" b="0" i="0" dirty="0">
                <a:effectLst/>
                <a:latin typeface="宋体" panose="02010600030101010101" pitchFamily="2" charset="-122"/>
                <a:ea typeface="宋体" panose="02010600030101010101" pitchFamily="2" charset="-122"/>
              </a:rPr>
              <a:t>neighborhood</a:t>
            </a:r>
            <a:r>
              <a:rPr lang="zh-CN" altLang="en-US" b="0" i="0" dirty="0">
                <a:effectLst/>
                <a:latin typeface="宋体" panose="02010600030101010101" pitchFamily="2" charset="-122"/>
                <a:ea typeface="宋体" panose="02010600030101010101" pitchFamily="2" charset="-122"/>
              </a:rPr>
              <a:t>的模式是固定的，因此每次都抽样出固定数量的</a:t>
            </a:r>
            <a:r>
              <a:rPr lang="en-US" altLang="zh-CN" b="0" i="0" dirty="0">
                <a:effectLst/>
                <a:latin typeface="宋体" panose="02010600030101010101" pitchFamily="2" charset="-122"/>
                <a:ea typeface="宋体" panose="02010600030101010101" pitchFamily="2" charset="-122"/>
              </a:rPr>
              <a:t>neighbor</a:t>
            </a:r>
            <a:r>
              <a:rPr lang="zh-CN" altLang="en-US" b="0" i="0" dirty="0">
                <a:effectLst/>
                <a:latin typeface="宋体" panose="02010600030101010101" pitchFamily="2" charset="-122"/>
                <a:ea typeface="宋体" panose="02010600030101010101" pitchFamily="2" charset="-122"/>
              </a:rPr>
              <a:t>参与计算），这样，在计算的时候就不是所有的</a:t>
            </a:r>
            <a:r>
              <a:rPr lang="en-US" altLang="zh-CN" b="0" i="0" dirty="0">
                <a:effectLst/>
                <a:latin typeface="宋体" panose="02010600030101010101" pitchFamily="2" charset="-122"/>
                <a:ea typeface="宋体" panose="02010600030101010101" pitchFamily="2" charset="-122"/>
              </a:rPr>
              <a:t>neighbor</a:t>
            </a:r>
            <a:r>
              <a:rPr lang="zh-CN" altLang="en-US" b="0" i="0" dirty="0">
                <a:effectLst/>
                <a:latin typeface="宋体" panose="02010600030101010101" pitchFamily="2" charset="-122"/>
                <a:ea typeface="宋体" panose="02010600030101010101" pitchFamily="2" charset="-122"/>
              </a:rPr>
              <a:t>都能参与其中。</a:t>
            </a:r>
            <a:endParaRPr lang="en-US" altLang="zh-CN" b="0"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本文提出的方法就没有这个问题，每次都可以将</a:t>
            </a:r>
            <a:r>
              <a:rPr lang="en-US" altLang="zh-CN" dirty="0">
                <a:latin typeface="宋体" panose="02010600030101010101" pitchFamily="2" charset="-122"/>
                <a:ea typeface="宋体" panose="02010600030101010101" pitchFamily="2" charset="-122"/>
              </a:rPr>
              <a:t>neighborhood</a:t>
            </a:r>
            <a:r>
              <a:rPr lang="zh-CN" altLang="en-US" dirty="0">
                <a:latin typeface="宋体" panose="02010600030101010101" pitchFamily="2" charset="-122"/>
                <a:ea typeface="宋体" panose="02010600030101010101" pitchFamily="2" charset="-122"/>
              </a:rPr>
              <a:t>所有的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都考虑进来，而且不需要事先假定一个</a:t>
            </a:r>
            <a:r>
              <a:rPr lang="en-US" altLang="zh-CN" dirty="0">
                <a:latin typeface="宋体" panose="02010600030101010101" pitchFamily="2" charset="-122"/>
                <a:ea typeface="宋体" panose="02010600030101010101" pitchFamily="2" charset="-122"/>
              </a:rPr>
              <a:t>neighborhood</a:t>
            </a:r>
            <a:r>
              <a:rPr lang="zh-CN" altLang="en-US" dirty="0">
                <a:latin typeface="宋体" panose="02010600030101010101" pitchFamily="2" charset="-122"/>
                <a:ea typeface="宋体" panose="02010600030101010101" pitchFamily="2" charset="-122"/>
              </a:rPr>
              <a:t>的顺序。</a:t>
            </a:r>
          </a:p>
        </p:txBody>
      </p:sp>
    </p:spTree>
    <p:extLst>
      <p:ext uri="{BB962C8B-B14F-4D97-AF65-F5344CB8AC3E}">
        <p14:creationId xmlns:p14="http://schemas.microsoft.com/office/powerpoint/2010/main" val="419014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CF7D3-A801-4417-8E10-A49ECB10EA04}"/>
              </a:ext>
            </a:extLst>
          </p:cNvPr>
          <p:cNvSpPr>
            <a:spLocks noGrp="1"/>
          </p:cNvSpPr>
          <p:nvPr>
            <p:ph type="title"/>
          </p:nvPr>
        </p:nvSpPr>
        <p:spPr/>
        <p:txBody>
          <a:bodyPr/>
          <a:lstStyle/>
          <a:p>
            <a:r>
              <a:rPr lang="en-US" altLang="zh-CN" dirty="0"/>
              <a:t>GAT</a:t>
            </a:r>
            <a:r>
              <a:rPr lang="zh-CN" altLang="en-US" dirty="0"/>
              <a:t>模型的特点</a:t>
            </a:r>
          </a:p>
        </p:txBody>
      </p:sp>
      <p:sp>
        <p:nvSpPr>
          <p:cNvPr id="3" name="内容占位符 2">
            <a:extLst>
              <a:ext uri="{FF2B5EF4-FFF2-40B4-BE49-F238E27FC236}">
                <a16:creationId xmlns:a16="http://schemas.microsoft.com/office/drawing/2014/main" id="{7D5A1BBC-144F-4543-809E-14A14B8A019C}"/>
              </a:ext>
            </a:extLst>
          </p:cNvPr>
          <p:cNvSpPr>
            <a:spLocks noGrp="1"/>
          </p:cNvSpPr>
          <p:nvPr>
            <p:ph idx="1"/>
          </p:nvPr>
        </p:nvSpPr>
        <p:spPr/>
        <p:txBody>
          <a:bodyPr/>
          <a:lstStyle/>
          <a:p>
            <a:r>
              <a:rPr lang="zh-CN" altLang="en-US" b="1" i="0" dirty="0">
                <a:solidFill>
                  <a:srgbClr val="121212"/>
                </a:solidFill>
                <a:effectLst/>
                <a:latin typeface="-apple-system"/>
              </a:rPr>
              <a:t>与</a:t>
            </a:r>
            <a:r>
              <a:rPr lang="en-US" altLang="zh-CN" b="1" i="0" dirty="0">
                <a:solidFill>
                  <a:srgbClr val="121212"/>
                </a:solidFill>
                <a:effectLst/>
                <a:latin typeface="-apple-system"/>
              </a:rPr>
              <a:t>GCN</a:t>
            </a:r>
            <a:r>
              <a:rPr lang="zh-CN" altLang="en-US" b="1" i="0" dirty="0">
                <a:solidFill>
                  <a:srgbClr val="121212"/>
                </a:solidFill>
                <a:effectLst/>
                <a:latin typeface="-apple-system"/>
              </a:rPr>
              <a:t>的联系与区别：</a:t>
            </a:r>
            <a:endParaRPr lang="en-US" altLang="zh-CN" b="1" i="0" dirty="0">
              <a:solidFill>
                <a:srgbClr val="121212"/>
              </a:solidFill>
              <a:effectLst/>
              <a:latin typeface="-apple-system"/>
            </a:endParaRPr>
          </a:p>
          <a:p>
            <a:r>
              <a:rPr lang="zh-CN" altLang="en-US" i="0" dirty="0">
                <a:solidFill>
                  <a:srgbClr val="121212"/>
                </a:solidFill>
                <a:effectLst/>
                <a:latin typeface="-apple-system"/>
              </a:rPr>
              <a:t>我们可以发现本质上而言：</a:t>
            </a:r>
            <a:r>
              <a:rPr lang="en-US" altLang="zh-CN" i="0" dirty="0">
                <a:solidFill>
                  <a:srgbClr val="121212"/>
                </a:solidFill>
                <a:effectLst/>
                <a:latin typeface="-apple-system"/>
              </a:rPr>
              <a:t>GCN</a:t>
            </a:r>
            <a:r>
              <a:rPr lang="zh-CN" altLang="en-US" i="0" dirty="0">
                <a:solidFill>
                  <a:srgbClr val="121212"/>
                </a:solidFill>
                <a:effectLst/>
                <a:latin typeface="-apple-system"/>
              </a:rPr>
              <a:t>与</a:t>
            </a:r>
            <a:r>
              <a:rPr lang="en-US" altLang="zh-CN" i="0" dirty="0">
                <a:solidFill>
                  <a:srgbClr val="121212"/>
                </a:solidFill>
                <a:effectLst/>
                <a:latin typeface="-apple-system"/>
              </a:rPr>
              <a:t>GAT</a:t>
            </a:r>
            <a:r>
              <a:rPr lang="zh-CN" altLang="en-US" i="0" dirty="0">
                <a:solidFill>
                  <a:srgbClr val="121212"/>
                </a:solidFill>
                <a:effectLst/>
                <a:latin typeface="-apple-system"/>
              </a:rPr>
              <a:t>都是将邻居顶点的特征聚合到中心顶点上（一种</a:t>
            </a:r>
            <a:r>
              <a:rPr lang="en-US" altLang="zh-CN" i="0" dirty="0">
                <a:solidFill>
                  <a:srgbClr val="121212"/>
                </a:solidFill>
                <a:effectLst/>
                <a:latin typeface="-apple-system"/>
              </a:rPr>
              <a:t>aggregate</a:t>
            </a:r>
            <a:r>
              <a:rPr lang="zh-CN" altLang="en-US" i="0" dirty="0">
                <a:solidFill>
                  <a:srgbClr val="121212"/>
                </a:solidFill>
                <a:effectLst/>
                <a:latin typeface="-apple-system"/>
              </a:rPr>
              <a:t>运算），利用</a:t>
            </a:r>
            <a:r>
              <a:rPr lang="en-US" altLang="zh-CN" i="0" dirty="0">
                <a:solidFill>
                  <a:srgbClr val="121212"/>
                </a:solidFill>
                <a:effectLst/>
                <a:latin typeface="-apple-system"/>
              </a:rPr>
              <a:t>graph</a:t>
            </a:r>
            <a:r>
              <a:rPr lang="zh-CN" altLang="en-US" i="0" dirty="0">
                <a:solidFill>
                  <a:srgbClr val="121212"/>
                </a:solidFill>
                <a:effectLst/>
                <a:latin typeface="-apple-system"/>
              </a:rPr>
              <a:t>上的节点特征学习新的顶点特征表达。</a:t>
            </a:r>
            <a:endParaRPr lang="en-US" altLang="zh-CN" i="0" dirty="0">
              <a:solidFill>
                <a:srgbClr val="121212"/>
              </a:solidFill>
              <a:effectLst/>
              <a:latin typeface="-apple-system"/>
            </a:endParaRPr>
          </a:p>
          <a:p>
            <a:r>
              <a:rPr lang="zh-CN" altLang="en-US" i="0" dirty="0">
                <a:solidFill>
                  <a:srgbClr val="121212"/>
                </a:solidFill>
                <a:effectLst/>
                <a:latin typeface="-apple-system"/>
              </a:rPr>
              <a:t>不同的是</a:t>
            </a:r>
            <a:r>
              <a:rPr lang="en-US" altLang="zh-CN" i="0" dirty="0">
                <a:solidFill>
                  <a:srgbClr val="121212"/>
                </a:solidFill>
                <a:effectLst/>
                <a:latin typeface="-apple-system"/>
              </a:rPr>
              <a:t>GCN</a:t>
            </a:r>
            <a:r>
              <a:rPr lang="zh-CN" altLang="en-US" i="0" dirty="0">
                <a:solidFill>
                  <a:srgbClr val="121212"/>
                </a:solidFill>
                <a:effectLst/>
                <a:latin typeface="-apple-system"/>
              </a:rPr>
              <a:t>利用了拉普拉斯矩阵，</a:t>
            </a:r>
            <a:r>
              <a:rPr lang="en-US" altLang="zh-CN" i="0" dirty="0">
                <a:solidFill>
                  <a:srgbClr val="121212"/>
                </a:solidFill>
                <a:effectLst/>
                <a:latin typeface="-apple-system"/>
              </a:rPr>
              <a:t>GAT</a:t>
            </a:r>
            <a:r>
              <a:rPr lang="zh-CN" altLang="en-US" i="0" dirty="0">
                <a:solidFill>
                  <a:srgbClr val="121212"/>
                </a:solidFill>
                <a:effectLst/>
                <a:latin typeface="-apple-system"/>
              </a:rPr>
              <a:t>利用</a:t>
            </a:r>
            <a:r>
              <a:rPr lang="en-US" altLang="zh-CN" i="0" dirty="0">
                <a:solidFill>
                  <a:srgbClr val="121212"/>
                </a:solidFill>
                <a:effectLst/>
                <a:latin typeface="-apple-system"/>
              </a:rPr>
              <a:t>attention</a:t>
            </a:r>
            <a:r>
              <a:rPr lang="zh-CN" altLang="en-US" i="0" dirty="0">
                <a:solidFill>
                  <a:srgbClr val="121212"/>
                </a:solidFill>
                <a:effectLst/>
                <a:latin typeface="-apple-system"/>
              </a:rPr>
              <a:t>系数。一定程度上而言，</a:t>
            </a:r>
            <a:r>
              <a:rPr lang="en-US" altLang="zh-CN" i="0" dirty="0">
                <a:solidFill>
                  <a:srgbClr val="121212"/>
                </a:solidFill>
                <a:effectLst/>
                <a:latin typeface="-apple-system"/>
              </a:rPr>
              <a:t>GAT</a:t>
            </a:r>
            <a:r>
              <a:rPr lang="zh-CN" altLang="en-US" i="0" dirty="0">
                <a:solidFill>
                  <a:srgbClr val="121212"/>
                </a:solidFill>
                <a:effectLst/>
                <a:latin typeface="-apple-system"/>
              </a:rPr>
              <a:t>会更强，因为 顶点特征之间的相关性被更好地融入到模型中。</a:t>
            </a:r>
            <a:endParaRPr lang="zh-CN" altLang="en-US" dirty="0"/>
          </a:p>
        </p:txBody>
      </p:sp>
    </p:spTree>
    <p:extLst>
      <p:ext uri="{BB962C8B-B14F-4D97-AF65-F5344CB8AC3E}">
        <p14:creationId xmlns:p14="http://schemas.microsoft.com/office/powerpoint/2010/main" val="3213831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17DDA-F68F-43C5-95F0-1AD29C252F00}"/>
              </a:ext>
            </a:extLst>
          </p:cNvPr>
          <p:cNvSpPr>
            <a:spLocks noGrp="1"/>
          </p:cNvSpPr>
          <p:nvPr>
            <p:ph type="title"/>
          </p:nvPr>
        </p:nvSpPr>
        <p:spPr/>
        <p:txBody>
          <a:bodyPr/>
          <a:lstStyle/>
          <a:p>
            <a:r>
              <a:rPr lang="en-US" altLang="zh-CN" dirty="0"/>
              <a:t>GAT</a:t>
            </a:r>
            <a:r>
              <a:rPr lang="zh-CN" altLang="en-US" dirty="0"/>
              <a:t>模型的特点</a:t>
            </a:r>
          </a:p>
        </p:txBody>
      </p:sp>
      <p:sp>
        <p:nvSpPr>
          <p:cNvPr id="3" name="内容占位符 2">
            <a:extLst>
              <a:ext uri="{FF2B5EF4-FFF2-40B4-BE49-F238E27FC236}">
                <a16:creationId xmlns:a16="http://schemas.microsoft.com/office/drawing/2014/main" id="{9107BD30-6DEE-4B3E-92AF-D4D2A1AEDEFB}"/>
              </a:ext>
            </a:extLst>
          </p:cNvPr>
          <p:cNvSpPr>
            <a:spLocks noGrp="1"/>
          </p:cNvSpPr>
          <p:nvPr>
            <p:ph idx="1"/>
          </p:nvPr>
        </p:nvSpPr>
        <p:spPr/>
        <p:txBody>
          <a:bodyPr>
            <a:normAutofit lnSpcReduction="10000"/>
          </a:bodyPr>
          <a:lstStyle/>
          <a:p>
            <a:r>
              <a:rPr lang="zh-CN" altLang="en-US" b="1" i="0" dirty="0">
                <a:solidFill>
                  <a:srgbClr val="121212"/>
                </a:solidFill>
                <a:effectLst/>
                <a:latin typeface="-apple-system"/>
              </a:rPr>
              <a:t>为什么</a:t>
            </a:r>
            <a:r>
              <a:rPr lang="en-US" altLang="zh-CN" b="1" i="0" dirty="0">
                <a:solidFill>
                  <a:srgbClr val="121212"/>
                </a:solidFill>
                <a:effectLst/>
                <a:latin typeface="-apple-system"/>
              </a:rPr>
              <a:t>GAT</a:t>
            </a:r>
            <a:r>
              <a:rPr lang="zh-CN" altLang="en-US" b="1" i="0" dirty="0">
                <a:solidFill>
                  <a:srgbClr val="121212"/>
                </a:solidFill>
                <a:effectLst/>
                <a:latin typeface="-apple-system"/>
              </a:rPr>
              <a:t>适用于</a:t>
            </a:r>
            <a:r>
              <a:rPr lang="en-US" altLang="zh-CN" b="1" i="0" dirty="0">
                <a:solidFill>
                  <a:srgbClr val="121212"/>
                </a:solidFill>
                <a:effectLst/>
                <a:latin typeface="-apple-system"/>
              </a:rPr>
              <a:t>inductive</a:t>
            </a:r>
            <a:r>
              <a:rPr lang="zh-CN" altLang="en-US" b="1" i="0" dirty="0">
                <a:solidFill>
                  <a:srgbClr val="121212"/>
                </a:solidFill>
                <a:effectLst/>
                <a:latin typeface="-apple-system"/>
              </a:rPr>
              <a:t>任务？</a:t>
            </a:r>
            <a:endParaRPr lang="en-US" altLang="zh-CN" b="1" i="0" dirty="0">
              <a:solidFill>
                <a:srgbClr val="121212"/>
              </a:solidFill>
              <a:effectLst/>
              <a:latin typeface="-apple-system"/>
            </a:endParaRPr>
          </a:p>
          <a:p>
            <a:endParaRPr lang="en-US" altLang="zh-CN" b="1" i="0" dirty="0">
              <a:solidFill>
                <a:srgbClr val="121212"/>
              </a:solidFill>
              <a:effectLst/>
              <a:latin typeface="-apple-system"/>
            </a:endParaRPr>
          </a:p>
          <a:p>
            <a:r>
              <a:rPr lang="en-US" altLang="zh-CN" i="0" dirty="0">
                <a:solidFill>
                  <a:srgbClr val="121212"/>
                </a:solidFill>
                <a:effectLst/>
                <a:latin typeface="-apple-system"/>
              </a:rPr>
              <a:t>GAT</a:t>
            </a:r>
            <a:r>
              <a:rPr lang="zh-CN" altLang="en-US" i="0" dirty="0">
                <a:solidFill>
                  <a:srgbClr val="121212"/>
                </a:solidFill>
                <a:effectLst/>
                <a:latin typeface="-apple-system"/>
              </a:rPr>
              <a:t>中重要的学习参数是</a:t>
            </a:r>
            <a:r>
              <a:rPr lang="en-US" altLang="zh-CN" dirty="0">
                <a:solidFill>
                  <a:srgbClr val="121212"/>
                </a:solidFill>
                <a:latin typeface="-apple-system"/>
              </a:rPr>
              <a:t>W</a:t>
            </a:r>
            <a:r>
              <a:rPr lang="zh-CN" altLang="en-US" dirty="0">
                <a:solidFill>
                  <a:srgbClr val="121212"/>
                </a:solidFill>
                <a:latin typeface="-apple-system"/>
              </a:rPr>
              <a:t>和</a:t>
            </a:r>
            <a:r>
              <a:rPr lang="en-US" altLang="zh-CN" dirty="0">
                <a:solidFill>
                  <a:srgbClr val="121212"/>
                </a:solidFill>
                <a:latin typeface="-apple-system"/>
              </a:rPr>
              <a:t>a(*)</a:t>
            </a:r>
            <a:r>
              <a:rPr lang="zh-CN" altLang="en-US" dirty="0">
                <a:solidFill>
                  <a:srgbClr val="121212"/>
                </a:solidFill>
                <a:latin typeface="-apple-system"/>
              </a:rPr>
              <a:t>，</a:t>
            </a:r>
            <a:r>
              <a:rPr lang="zh-CN" altLang="en-US" i="0" dirty="0">
                <a:solidFill>
                  <a:srgbClr val="121212"/>
                </a:solidFill>
                <a:effectLst/>
                <a:latin typeface="-apple-system"/>
              </a:rPr>
              <a:t>因为</a:t>
            </a:r>
            <a:r>
              <a:rPr lang="en-US" altLang="zh-CN" dirty="0">
                <a:solidFill>
                  <a:srgbClr val="121212"/>
                </a:solidFill>
                <a:latin typeface="-apple-system"/>
              </a:rPr>
              <a:t>GAT</a:t>
            </a:r>
            <a:r>
              <a:rPr lang="zh-CN" altLang="en-US" dirty="0">
                <a:solidFill>
                  <a:srgbClr val="121212"/>
                </a:solidFill>
                <a:latin typeface="-apple-system"/>
              </a:rPr>
              <a:t>的运算方式是</a:t>
            </a:r>
            <a:r>
              <a:rPr lang="zh-CN" altLang="en-US" i="0" dirty="0">
                <a:solidFill>
                  <a:srgbClr val="121212"/>
                </a:solidFill>
                <a:effectLst/>
                <a:latin typeface="-apple-system"/>
              </a:rPr>
              <a:t>逐顶点的运算，这两个参数仅与顶点特征相关，与图的结构毫无关系。所以测试任务中改变图的结构，对于</a:t>
            </a:r>
            <a:r>
              <a:rPr lang="en-US" altLang="zh-CN" i="0" dirty="0">
                <a:solidFill>
                  <a:srgbClr val="121212"/>
                </a:solidFill>
                <a:effectLst/>
                <a:latin typeface="-apple-system"/>
              </a:rPr>
              <a:t>GAT</a:t>
            </a:r>
            <a:r>
              <a:rPr lang="zh-CN" altLang="en-US" i="0" dirty="0">
                <a:solidFill>
                  <a:srgbClr val="121212"/>
                </a:solidFill>
                <a:effectLst/>
                <a:latin typeface="-apple-system"/>
              </a:rPr>
              <a:t>影响并不大，只需要改变</a:t>
            </a:r>
            <a:r>
              <a:rPr lang="en-US" altLang="zh-CN" i="0" dirty="0">
                <a:solidFill>
                  <a:srgbClr val="121212"/>
                </a:solidFill>
                <a:effectLst/>
                <a:latin typeface="-apple-system"/>
              </a:rPr>
              <a:t>Ni</a:t>
            </a:r>
            <a:r>
              <a:rPr lang="zh-CN" altLang="en-US" i="0" dirty="0">
                <a:solidFill>
                  <a:srgbClr val="121212"/>
                </a:solidFill>
                <a:effectLst/>
                <a:latin typeface="-apple-system"/>
              </a:rPr>
              <a:t>，重新计算即可。</a:t>
            </a:r>
            <a:endParaRPr lang="en-US" altLang="zh-CN" i="0" dirty="0">
              <a:solidFill>
                <a:srgbClr val="121212"/>
              </a:solidFill>
              <a:effectLst/>
              <a:latin typeface="-apple-system"/>
            </a:endParaRPr>
          </a:p>
          <a:p>
            <a:endParaRPr lang="en-US" altLang="zh-CN" dirty="0">
              <a:solidFill>
                <a:srgbClr val="121212"/>
              </a:solidFill>
              <a:latin typeface="-apple-system"/>
            </a:endParaRPr>
          </a:p>
          <a:p>
            <a:r>
              <a:rPr lang="zh-CN" altLang="en-US" dirty="0">
                <a:solidFill>
                  <a:srgbClr val="121212"/>
                </a:solidFill>
                <a:latin typeface="-apple-system"/>
              </a:rPr>
              <a:t>与此相反的是，</a:t>
            </a:r>
            <a:r>
              <a:rPr lang="en-US" altLang="zh-CN" dirty="0">
                <a:solidFill>
                  <a:srgbClr val="121212"/>
                </a:solidFill>
                <a:latin typeface="-apple-system"/>
              </a:rPr>
              <a:t>GCN</a:t>
            </a:r>
            <a:r>
              <a:rPr lang="zh-CN" altLang="en-US" dirty="0">
                <a:solidFill>
                  <a:srgbClr val="121212"/>
                </a:solidFill>
                <a:latin typeface="-apple-system"/>
              </a:rPr>
              <a:t>是一种全图的计算方式，一次计算就更新全图的节点特征。学习的参数很大程度与图结构相关，这使得</a:t>
            </a:r>
            <a:r>
              <a:rPr lang="en-US" altLang="zh-CN" dirty="0">
                <a:solidFill>
                  <a:srgbClr val="121212"/>
                </a:solidFill>
                <a:latin typeface="-apple-system"/>
              </a:rPr>
              <a:t>GCN</a:t>
            </a:r>
            <a:r>
              <a:rPr lang="zh-CN" altLang="en-US" dirty="0">
                <a:solidFill>
                  <a:srgbClr val="121212"/>
                </a:solidFill>
                <a:latin typeface="-apple-system"/>
              </a:rPr>
              <a:t>在</a:t>
            </a:r>
            <a:r>
              <a:rPr lang="en-US" altLang="zh-CN" dirty="0">
                <a:solidFill>
                  <a:srgbClr val="121212"/>
                </a:solidFill>
                <a:latin typeface="-apple-system"/>
              </a:rPr>
              <a:t>inductive</a:t>
            </a:r>
            <a:r>
              <a:rPr lang="zh-CN" altLang="en-US" dirty="0">
                <a:solidFill>
                  <a:srgbClr val="121212"/>
                </a:solidFill>
                <a:latin typeface="-apple-system"/>
              </a:rPr>
              <a:t>任务上遇到困境。</a:t>
            </a:r>
          </a:p>
        </p:txBody>
      </p:sp>
    </p:spTree>
    <p:extLst>
      <p:ext uri="{BB962C8B-B14F-4D97-AF65-F5344CB8AC3E}">
        <p14:creationId xmlns:p14="http://schemas.microsoft.com/office/powerpoint/2010/main" val="302212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F4800-84ED-47D5-B48D-F828626035EE}"/>
              </a:ext>
            </a:extLst>
          </p:cNvPr>
          <p:cNvSpPr>
            <a:spLocks noGrp="1"/>
          </p:cNvSpPr>
          <p:nvPr>
            <p:ph type="title"/>
          </p:nvPr>
        </p:nvSpPr>
        <p:spPr/>
        <p:txBody>
          <a:bodyPr/>
          <a:lstStyle/>
          <a:p>
            <a:r>
              <a:rPr lang="zh-CN" altLang="en-US" dirty="0"/>
              <a:t>论文链接</a:t>
            </a:r>
          </a:p>
        </p:txBody>
      </p:sp>
      <p:sp>
        <p:nvSpPr>
          <p:cNvPr id="3" name="内容占位符 2">
            <a:extLst>
              <a:ext uri="{FF2B5EF4-FFF2-40B4-BE49-F238E27FC236}">
                <a16:creationId xmlns:a16="http://schemas.microsoft.com/office/drawing/2014/main" id="{94E2AFB4-8082-4D47-966D-A2AFF9C25438}"/>
              </a:ext>
            </a:extLst>
          </p:cNvPr>
          <p:cNvSpPr>
            <a:spLocks noGrp="1"/>
          </p:cNvSpPr>
          <p:nvPr>
            <p:ph idx="1"/>
          </p:nvPr>
        </p:nvSpPr>
        <p:spPr/>
        <p:txBody>
          <a:bodyPr/>
          <a:lstStyle/>
          <a:p>
            <a:r>
              <a:rPr lang="zh-CN" altLang="en-US" b="0" i="0" dirty="0">
                <a:solidFill>
                  <a:srgbClr val="24292E"/>
                </a:solidFill>
                <a:effectLst/>
                <a:latin typeface="-apple-system"/>
              </a:rPr>
              <a:t>教程代码下载链接：</a:t>
            </a:r>
            <a:r>
              <a:rPr lang="en-US" altLang="zh-CN" b="0" i="0" u="none" strike="noStrike" dirty="0">
                <a:solidFill>
                  <a:srgbClr val="0366D6"/>
                </a:solidFill>
                <a:effectLst/>
                <a:latin typeface="-apple-system"/>
                <a:hlinkClick r:id="rId2"/>
              </a:rPr>
              <a:t>https://github.com/CrawlScript/tf_geometric/blob/master/demo/demo_gat.py</a:t>
            </a:r>
            <a:endParaRPr lang="en-US" altLang="zh-CN" b="0" i="0" u="none" strike="noStrike" dirty="0">
              <a:solidFill>
                <a:srgbClr val="0366D6"/>
              </a:solidFill>
              <a:effectLst/>
              <a:latin typeface="-apple-system"/>
            </a:endParaRPr>
          </a:p>
          <a:p>
            <a:endParaRPr lang="en-US" altLang="zh-CN" b="0" i="0" u="none" strike="noStrike" dirty="0">
              <a:solidFill>
                <a:srgbClr val="0366D6"/>
              </a:solidFill>
              <a:effectLst/>
              <a:latin typeface="-apple-system"/>
            </a:endParaRPr>
          </a:p>
          <a:p>
            <a:pPr algn="l"/>
            <a:r>
              <a:rPr lang="zh-CN" altLang="en-US" b="0" i="0" dirty="0">
                <a:solidFill>
                  <a:srgbClr val="24292E"/>
                </a:solidFill>
                <a:effectLst/>
                <a:latin typeface="-apple-system"/>
              </a:rPr>
              <a:t>论文下载地址链接：</a:t>
            </a:r>
            <a:r>
              <a:rPr lang="en-US" altLang="zh-CN" b="0" i="0" u="none" strike="noStrike" dirty="0">
                <a:solidFill>
                  <a:srgbClr val="0366D6"/>
                </a:solidFill>
                <a:effectLst/>
                <a:latin typeface="-apple-system"/>
                <a:hlinkClick r:id="rId3"/>
              </a:rPr>
              <a:t>https://arxiv.org/pdf/1710.10903.pdf</a:t>
            </a:r>
            <a:endParaRPr lang="en-US" altLang="zh-CN" b="0" i="0" u="none" strike="noStrike" dirty="0">
              <a:solidFill>
                <a:srgbClr val="0366D6"/>
              </a:solidFill>
              <a:effectLst/>
              <a:latin typeface="-apple-system"/>
            </a:endParaRPr>
          </a:p>
          <a:p>
            <a:pPr algn="l"/>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文献参考：</a:t>
            </a:r>
            <a:r>
              <a:rPr lang="en-US" altLang="zh-CN" b="0" i="0" u="none" strike="noStrike" dirty="0">
                <a:solidFill>
                  <a:srgbClr val="0366D6"/>
                </a:solidFill>
                <a:effectLst/>
                <a:latin typeface="-apple-system"/>
                <a:hlinkClick r:id="rId4"/>
              </a:rPr>
              <a:t>https://zhuanlan.zhihu.com/p/81350196</a:t>
            </a:r>
            <a:endParaRPr lang="en-US" altLang="zh-CN" b="0" i="0" dirty="0">
              <a:solidFill>
                <a:srgbClr val="24292E"/>
              </a:solidFill>
              <a:effectLst/>
              <a:latin typeface="-apple-system"/>
            </a:endParaRPr>
          </a:p>
          <a:p>
            <a:endParaRPr lang="zh-CN" altLang="en-US" dirty="0"/>
          </a:p>
        </p:txBody>
      </p:sp>
    </p:spTree>
    <p:extLst>
      <p:ext uri="{BB962C8B-B14F-4D97-AF65-F5344CB8AC3E}">
        <p14:creationId xmlns:p14="http://schemas.microsoft.com/office/powerpoint/2010/main" val="22991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202DF-7C7F-4910-B65E-C1C4DD071F11}"/>
              </a:ext>
            </a:extLst>
          </p:cNvPr>
          <p:cNvSpPr>
            <a:spLocks noGrp="1"/>
          </p:cNvSpPr>
          <p:nvPr>
            <p:ph type="title"/>
          </p:nvPr>
        </p:nvSpPr>
        <p:spPr/>
        <p:txBody>
          <a:bodyPr/>
          <a:lstStyle/>
          <a:p>
            <a:r>
              <a:rPr lang="zh-CN" altLang="en-US" dirty="0"/>
              <a:t>相关背景</a:t>
            </a:r>
          </a:p>
        </p:txBody>
      </p:sp>
      <p:sp>
        <p:nvSpPr>
          <p:cNvPr id="3" name="内容占位符 2">
            <a:extLst>
              <a:ext uri="{FF2B5EF4-FFF2-40B4-BE49-F238E27FC236}">
                <a16:creationId xmlns:a16="http://schemas.microsoft.com/office/drawing/2014/main" id="{1FFD0224-935D-4352-9C76-1BCE5236AD18}"/>
              </a:ext>
            </a:extLst>
          </p:cNvPr>
          <p:cNvSpPr>
            <a:spLocks noGrp="1"/>
          </p:cNvSpPr>
          <p:nvPr>
            <p:ph idx="1"/>
          </p:nvPr>
        </p:nvSpPr>
        <p:spPr>
          <a:xfrm>
            <a:off x="838200" y="1577009"/>
            <a:ext cx="10515600" cy="4915866"/>
          </a:xfrm>
        </p:spPr>
        <p:txBody>
          <a:bodyPr>
            <a:normAutofit/>
          </a:bodyPr>
          <a:lstStyle/>
          <a:p>
            <a:pPr>
              <a:lnSpc>
                <a:spcPct val="120000"/>
              </a:lnSpc>
            </a:pPr>
            <a:r>
              <a:rPr lang="en-US" altLang="zh-CN" dirty="0">
                <a:solidFill>
                  <a:srgbClr val="4D4D4D"/>
                </a:solidFill>
                <a:latin typeface="宋体" panose="02010600030101010101" pitchFamily="2" charset="-122"/>
                <a:ea typeface="宋体" panose="02010600030101010101" pitchFamily="2" charset="-122"/>
              </a:rPr>
              <a:t>CNN</a:t>
            </a:r>
            <a:r>
              <a:rPr lang="zh-CN" altLang="en-US" dirty="0">
                <a:solidFill>
                  <a:srgbClr val="4D4D4D"/>
                </a:solidFill>
                <a:latin typeface="宋体" panose="02010600030101010101" pitchFamily="2" charset="-122"/>
                <a:ea typeface="宋体" panose="02010600030101010101" pitchFamily="2" charset="-122"/>
              </a:rPr>
              <a:t>在处理格状数据（例如图片）分类任务上得到了很好的效果，但现实中很多数据无法表达为格状数据。</a:t>
            </a:r>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pPr>
              <a:lnSpc>
                <a:spcPct val="120000"/>
              </a:lnSpc>
            </a:pPr>
            <a:r>
              <a:rPr lang="en-US" altLang="zh-CN" dirty="0">
                <a:solidFill>
                  <a:srgbClr val="4D4D4D"/>
                </a:solidFill>
                <a:latin typeface="宋体" panose="02010600030101010101" pitchFamily="2" charset="-122"/>
                <a:ea typeface="宋体" panose="02010600030101010101" pitchFamily="2" charset="-122"/>
              </a:rPr>
              <a:t>GNN</a:t>
            </a:r>
            <a:r>
              <a:rPr lang="zh-CN" altLang="en-US" dirty="0">
                <a:solidFill>
                  <a:srgbClr val="4D4D4D"/>
                </a:solidFill>
                <a:latin typeface="宋体" panose="02010600030101010101" pitchFamily="2" charset="-122"/>
                <a:ea typeface="宋体" panose="02010600030101010101" pitchFamily="2" charset="-122"/>
              </a:rPr>
              <a:t>的提出为解决任意结构的图状数据提供了很好的思路。</a:t>
            </a:r>
            <a:r>
              <a:rPr lang="en-US" altLang="zh-CN" dirty="0">
                <a:solidFill>
                  <a:srgbClr val="4D4D4D"/>
                </a:solidFill>
                <a:latin typeface="宋体" panose="02010600030101010101" pitchFamily="2" charset="-122"/>
                <a:ea typeface="宋体" panose="02010600030101010101" pitchFamily="2" charset="-122"/>
              </a:rPr>
              <a:t>GNN</a:t>
            </a:r>
            <a:r>
              <a:rPr lang="zh-CN" altLang="en-US" dirty="0">
                <a:solidFill>
                  <a:srgbClr val="4D4D4D"/>
                </a:solidFill>
                <a:latin typeface="宋体" panose="02010600030101010101" pitchFamily="2" charset="-122"/>
                <a:ea typeface="宋体" panose="02010600030101010101" pitchFamily="2" charset="-122"/>
              </a:rPr>
              <a:t>迭代地计算图中节点的传播过程直至收敛，再经过一系列神经网络处理可以得到节点的输出结果。</a:t>
            </a:r>
            <a:endParaRPr lang="en-US" altLang="zh-CN" dirty="0">
              <a:solidFill>
                <a:srgbClr val="4D4D4D"/>
              </a:solidFill>
              <a:latin typeface="宋体" panose="02010600030101010101" pitchFamily="2" charset="-122"/>
              <a:ea typeface="宋体" panose="02010600030101010101" pitchFamily="2" charset="-122"/>
            </a:endParaRPr>
          </a:p>
          <a:p>
            <a:pPr>
              <a:lnSpc>
                <a:spcPct val="120000"/>
              </a:lnSpc>
            </a:pPr>
            <a:endParaRPr lang="en-US" altLang="zh-CN" dirty="0">
              <a:solidFill>
                <a:srgbClr val="4D4D4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8817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57301-4161-4194-9EB6-D4C19B873708}"/>
              </a:ext>
            </a:extLst>
          </p:cNvPr>
          <p:cNvSpPr>
            <a:spLocks noGrp="1"/>
          </p:cNvSpPr>
          <p:nvPr>
            <p:ph type="title"/>
          </p:nvPr>
        </p:nvSpPr>
        <p:spPr/>
        <p:txBody>
          <a:bodyPr/>
          <a:lstStyle/>
          <a:p>
            <a:r>
              <a:rPr lang="zh-CN" altLang="en-US" dirty="0"/>
              <a:t>相关背景</a:t>
            </a:r>
          </a:p>
        </p:txBody>
      </p:sp>
      <p:sp>
        <p:nvSpPr>
          <p:cNvPr id="3" name="内容占位符 2">
            <a:extLst>
              <a:ext uri="{FF2B5EF4-FFF2-40B4-BE49-F238E27FC236}">
                <a16:creationId xmlns:a16="http://schemas.microsoft.com/office/drawing/2014/main" id="{45BA0444-E333-4A83-9D94-7860C8C8277F}"/>
              </a:ext>
            </a:extLst>
          </p:cNvPr>
          <p:cNvSpPr>
            <a:spLocks noGrp="1"/>
          </p:cNvSpPr>
          <p:nvPr>
            <p:ph idx="1"/>
          </p:nvPr>
        </p:nvSpPr>
        <p:spPr/>
        <p:txBody>
          <a:bodyPr>
            <a:normAutofit fontScale="92500" lnSpcReduction="10000"/>
          </a:bodyPr>
          <a:lstStyle/>
          <a:p>
            <a:r>
              <a:rPr lang="zh-CN" altLang="en-US" b="0" i="0" dirty="0">
                <a:solidFill>
                  <a:srgbClr val="4D4D4D"/>
                </a:solidFill>
                <a:effectLst/>
                <a:latin typeface="宋体" panose="02010600030101010101" pitchFamily="2" charset="-122"/>
                <a:ea typeface="宋体" panose="02010600030101010101" pitchFamily="2" charset="-122"/>
              </a:rPr>
              <a:t>在处理一些非欧的</a:t>
            </a:r>
            <a:r>
              <a:rPr lang="en-US" altLang="zh-CN" b="0" i="0" dirty="0">
                <a:solidFill>
                  <a:srgbClr val="4D4D4D"/>
                </a:solidFill>
                <a:effectLst/>
                <a:latin typeface="宋体" panose="02010600030101010101" pitchFamily="2" charset="-122"/>
                <a:ea typeface="宋体" panose="02010600030101010101" pitchFamily="2" charset="-122"/>
              </a:rPr>
              <a:t>graph</a:t>
            </a:r>
            <a:r>
              <a:rPr lang="zh-CN" altLang="en-US" b="0" i="0" dirty="0">
                <a:solidFill>
                  <a:srgbClr val="4D4D4D"/>
                </a:solidFill>
                <a:effectLst/>
                <a:latin typeface="宋体" panose="02010600030101010101" pitchFamily="2" charset="-122"/>
                <a:ea typeface="宋体" panose="02010600030101010101" pitchFamily="2" charset="-122"/>
              </a:rPr>
              <a:t>问题中，目前主流的方法是两种： </a:t>
            </a:r>
            <a:r>
              <a:rPr lang="en-US" altLang="zh-CN" b="1" i="0" dirty="0">
                <a:solidFill>
                  <a:srgbClr val="4D4D4D"/>
                </a:solidFill>
                <a:effectLst/>
                <a:latin typeface="宋体" panose="02010600030101010101" pitchFamily="2" charset="-122"/>
                <a:ea typeface="宋体" panose="02010600030101010101" pitchFamily="2" charset="-122"/>
              </a:rPr>
              <a:t>1. spectral approaches 2. non-spectral </a:t>
            </a:r>
            <a:r>
              <a:rPr lang="en-US" altLang="zh-CN" b="1" i="0" dirty="0" err="1">
                <a:solidFill>
                  <a:srgbClr val="4D4D4D"/>
                </a:solidFill>
                <a:effectLst/>
                <a:latin typeface="宋体" panose="02010600030101010101" pitchFamily="2" charset="-122"/>
                <a:ea typeface="宋体" panose="02010600030101010101" pitchFamily="2" charset="-122"/>
              </a:rPr>
              <a:t>apporoaches</a:t>
            </a:r>
            <a:endParaRPr lang="en-US" altLang="zh-CN" b="1" i="0" dirty="0">
              <a:solidFill>
                <a:srgbClr val="4D4D4D"/>
              </a:solidFill>
              <a:effectLst/>
              <a:latin typeface="宋体" panose="02010600030101010101" pitchFamily="2" charset="-122"/>
              <a:ea typeface="宋体" panose="02010600030101010101" pitchFamily="2" charset="-122"/>
            </a:endParaRPr>
          </a:p>
          <a:p>
            <a:endParaRPr lang="en-US" altLang="zh-CN" b="1"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对于谱域的方法，它的卷积计算离不开拉普拉斯矩阵的特征计算，因此依赖于特定的图结构。当用此方法在一个特定的图结构中训练好的模型不能运用于其他的图结构</a:t>
            </a:r>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pPr>
              <a:lnSpc>
                <a:spcPct val="100000"/>
              </a:lnSpc>
            </a:pPr>
            <a:r>
              <a:rPr lang="en-US" altLang="zh-CN" dirty="0">
                <a:solidFill>
                  <a:srgbClr val="4D4D4D"/>
                </a:solidFill>
                <a:latin typeface="宋体" panose="02010600030101010101" pitchFamily="2" charset="-122"/>
                <a:ea typeface="宋体" panose="02010600030101010101" pitchFamily="2" charset="-122"/>
              </a:rPr>
              <a:t>GCN</a:t>
            </a:r>
            <a:r>
              <a:rPr lang="zh-CN" altLang="en-US" dirty="0">
                <a:solidFill>
                  <a:srgbClr val="4D4D4D"/>
                </a:solidFill>
                <a:latin typeface="宋体" panose="02010600030101010101" pitchFamily="2" charset="-122"/>
                <a:ea typeface="宋体" panose="02010600030101010101" pitchFamily="2" charset="-122"/>
              </a:rPr>
              <a:t>通过图的拉普拉斯矩阵来聚合邻居节点的特征信息，这种方式和图本身的结构紧密相关，这限制了</a:t>
            </a:r>
            <a:r>
              <a:rPr lang="en-US" altLang="zh-CN" dirty="0">
                <a:solidFill>
                  <a:srgbClr val="4D4D4D"/>
                </a:solidFill>
                <a:latin typeface="宋体" panose="02010600030101010101" pitchFamily="2" charset="-122"/>
                <a:ea typeface="宋体" panose="02010600030101010101" pitchFamily="2" charset="-122"/>
              </a:rPr>
              <a:t>GCN</a:t>
            </a:r>
            <a:r>
              <a:rPr lang="zh-CN" altLang="en-US" dirty="0">
                <a:solidFill>
                  <a:srgbClr val="4D4D4D"/>
                </a:solidFill>
                <a:latin typeface="宋体" panose="02010600030101010101" pitchFamily="2" charset="-122"/>
                <a:ea typeface="宋体" panose="02010600030101010101" pitchFamily="2" charset="-122"/>
              </a:rPr>
              <a:t>在训练时未见的图结构上的泛化能力。</a:t>
            </a:r>
            <a:r>
              <a:rPr lang="en-US" altLang="zh-CN" dirty="0">
                <a:solidFill>
                  <a:srgbClr val="4D4D4D"/>
                </a:solidFill>
                <a:latin typeface="宋体" panose="02010600030101010101" pitchFamily="2" charset="-122"/>
                <a:ea typeface="宋体" panose="02010600030101010101" pitchFamily="2" charset="-122"/>
              </a:rPr>
              <a:t>GAT</a:t>
            </a:r>
            <a:r>
              <a:rPr lang="zh-CN" altLang="en-US" dirty="0">
                <a:solidFill>
                  <a:srgbClr val="4D4D4D"/>
                </a:solidFill>
                <a:latin typeface="宋体" panose="02010600030101010101" pitchFamily="2" charset="-122"/>
                <a:ea typeface="宋体" panose="02010600030101010101" pitchFamily="2" charset="-122"/>
              </a:rPr>
              <a:t>利用注意力机制来对邻居节点特征加权求和，从而聚合邻域信息，</a:t>
            </a:r>
            <a:r>
              <a:rPr lang="en-US" altLang="zh-CN" dirty="0">
                <a:solidFill>
                  <a:srgbClr val="4D4D4D"/>
                </a:solidFill>
                <a:latin typeface="宋体" panose="02010600030101010101" pitchFamily="2" charset="-122"/>
                <a:ea typeface="宋体" panose="02010600030101010101" pitchFamily="2" charset="-122"/>
              </a:rPr>
              <a:t>GAT</a:t>
            </a:r>
            <a:r>
              <a:rPr lang="zh-CN" altLang="en-US" dirty="0">
                <a:solidFill>
                  <a:srgbClr val="4D4D4D"/>
                </a:solidFill>
                <a:latin typeface="宋体" panose="02010600030101010101" pitchFamily="2" charset="-122"/>
                <a:ea typeface="宋体" panose="02010600030101010101" pitchFamily="2" charset="-122"/>
              </a:rPr>
              <a:t>完全摆脱了图结构的束缚，是一种归纳式学习方式。</a:t>
            </a:r>
          </a:p>
        </p:txBody>
      </p:sp>
    </p:spTree>
    <p:extLst>
      <p:ext uri="{BB962C8B-B14F-4D97-AF65-F5344CB8AC3E}">
        <p14:creationId xmlns:p14="http://schemas.microsoft.com/office/powerpoint/2010/main" val="117514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C2A6D-7781-487F-8FB9-EEFF82BFD96E}"/>
              </a:ext>
            </a:extLst>
          </p:cNvPr>
          <p:cNvSpPr>
            <a:spLocks noGrp="1"/>
          </p:cNvSpPr>
          <p:nvPr>
            <p:ph type="title"/>
          </p:nvPr>
        </p:nvSpPr>
        <p:spPr/>
        <p:txBody>
          <a:bodyPr/>
          <a:lstStyle/>
          <a:p>
            <a:r>
              <a:rPr lang="en-US" altLang="zh-CN" i="0" dirty="0">
                <a:solidFill>
                  <a:srgbClr val="121212"/>
                </a:solidFill>
                <a:effectLst/>
                <a:latin typeface="-apple-system"/>
              </a:rPr>
              <a:t>Graph</a:t>
            </a:r>
            <a:r>
              <a:rPr lang="zh-CN" altLang="en-US" i="0" dirty="0">
                <a:solidFill>
                  <a:srgbClr val="121212"/>
                </a:solidFill>
                <a:effectLst/>
                <a:latin typeface="-apple-system"/>
              </a:rPr>
              <a:t>数据结构的两种“特征”</a:t>
            </a:r>
            <a:endParaRPr lang="zh-CN" altLang="en-US" dirty="0"/>
          </a:p>
        </p:txBody>
      </p:sp>
      <p:sp>
        <p:nvSpPr>
          <p:cNvPr id="3" name="内容占位符 2">
            <a:extLst>
              <a:ext uri="{FF2B5EF4-FFF2-40B4-BE49-F238E27FC236}">
                <a16:creationId xmlns:a16="http://schemas.microsoft.com/office/drawing/2014/main" id="{2B503DAD-41F8-42DA-9F6F-D2D68F0C32BA}"/>
              </a:ext>
            </a:extLst>
          </p:cNvPr>
          <p:cNvSpPr>
            <a:spLocks noGrp="1"/>
          </p:cNvSpPr>
          <p:nvPr>
            <p:ph idx="1"/>
          </p:nvPr>
        </p:nvSpPr>
        <p:spPr>
          <a:xfrm>
            <a:off x="838200" y="1391478"/>
            <a:ext cx="10515600" cy="4785485"/>
          </a:xfrm>
        </p:spPr>
        <p:txBody>
          <a:bodyPr/>
          <a:lstStyle/>
          <a:p>
            <a:r>
              <a:rPr lang="zh-CN" altLang="en-US" i="0" dirty="0">
                <a:solidFill>
                  <a:srgbClr val="121212"/>
                </a:solidFill>
                <a:effectLst/>
                <a:latin typeface="-apple-system"/>
              </a:rPr>
              <a:t>对于任意一个顶点</a:t>
            </a:r>
            <a:r>
              <a:rPr lang="en-US" altLang="zh-CN" i="0" dirty="0" err="1">
                <a:solidFill>
                  <a:srgbClr val="121212"/>
                </a:solidFill>
                <a:effectLst/>
                <a:latin typeface="-apple-system"/>
              </a:rPr>
              <a:t>i</a:t>
            </a:r>
            <a:r>
              <a:rPr lang="zh-CN" altLang="en-US" i="0" dirty="0">
                <a:solidFill>
                  <a:srgbClr val="121212"/>
                </a:solidFill>
                <a:effectLst/>
                <a:latin typeface="-apple-system"/>
              </a:rPr>
              <a:t>，它在图上邻居</a:t>
            </a:r>
            <a:r>
              <a:rPr lang="en-US" altLang="zh-CN" i="0" dirty="0">
                <a:solidFill>
                  <a:srgbClr val="121212"/>
                </a:solidFill>
                <a:effectLst/>
                <a:latin typeface="-apple-system"/>
              </a:rPr>
              <a:t>Ni</a:t>
            </a:r>
            <a:r>
              <a:rPr lang="zh-CN" altLang="en-US" i="0" dirty="0">
                <a:solidFill>
                  <a:srgbClr val="121212"/>
                </a:solidFill>
                <a:effectLst/>
                <a:latin typeface="-apple-system"/>
              </a:rPr>
              <a:t>，构成第一种特征，即图的结构关系。</a:t>
            </a:r>
            <a:endParaRPr lang="en-US" altLang="zh-CN" i="0" dirty="0">
              <a:solidFill>
                <a:srgbClr val="121212"/>
              </a:solidFill>
              <a:effectLst/>
              <a:latin typeface="-apple-system"/>
            </a:endParaRPr>
          </a:p>
          <a:p>
            <a:r>
              <a:rPr lang="zh-CN" altLang="en-US" dirty="0">
                <a:solidFill>
                  <a:srgbClr val="121212"/>
                </a:solidFill>
                <a:latin typeface="-apple-system"/>
              </a:rPr>
              <a:t>除了图的结构之外，每个顶点还有自己的特征</a:t>
            </a:r>
            <a:r>
              <a:rPr lang="en-US" altLang="zh-CN" dirty="0">
                <a:solidFill>
                  <a:srgbClr val="121212"/>
                </a:solidFill>
                <a:latin typeface="-apple-system"/>
              </a:rPr>
              <a:t>hi</a:t>
            </a:r>
            <a:r>
              <a:rPr lang="zh-CN" altLang="en-US" dirty="0">
                <a:solidFill>
                  <a:srgbClr val="121212"/>
                </a:solidFill>
                <a:latin typeface="-apple-system"/>
              </a:rPr>
              <a:t>（通常是一个高维向量）</a:t>
            </a:r>
            <a:endParaRPr lang="en-US" altLang="zh-CN" dirty="0">
              <a:solidFill>
                <a:srgbClr val="121212"/>
              </a:solidFill>
              <a:latin typeface="-apple-system"/>
            </a:endParaRPr>
          </a:p>
          <a:p>
            <a:endParaRPr lang="en-US" altLang="zh-CN" i="0" dirty="0">
              <a:solidFill>
                <a:srgbClr val="121212"/>
              </a:solidFill>
              <a:effectLst/>
              <a:latin typeface="-apple-system"/>
            </a:endParaRPr>
          </a:p>
        </p:txBody>
      </p:sp>
      <p:pic>
        <p:nvPicPr>
          <p:cNvPr id="1029" name="Picture 5" descr="preview">
            <a:extLst>
              <a:ext uri="{FF2B5EF4-FFF2-40B4-BE49-F238E27FC236}">
                <a16:creationId xmlns:a16="http://schemas.microsoft.com/office/drawing/2014/main" id="{1F9591A5-2227-4978-9E49-47548731E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993" y="2958562"/>
            <a:ext cx="6254198" cy="321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CFD02-76CB-40A9-9072-2412669282FA}"/>
              </a:ext>
            </a:extLst>
          </p:cNvPr>
          <p:cNvSpPr>
            <a:spLocks noGrp="1"/>
          </p:cNvSpPr>
          <p:nvPr>
            <p:ph type="title"/>
          </p:nvPr>
        </p:nvSpPr>
        <p:spPr/>
        <p:txBody>
          <a:bodyPr/>
          <a:lstStyle/>
          <a:p>
            <a:r>
              <a:rPr lang="en-US" altLang="zh-CN" dirty="0"/>
              <a:t>GAT</a:t>
            </a:r>
            <a:r>
              <a:rPr lang="zh-CN" altLang="en-US" dirty="0"/>
              <a:t>运算方式</a:t>
            </a:r>
          </a:p>
        </p:txBody>
      </p:sp>
      <p:sp>
        <p:nvSpPr>
          <p:cNvPr id="3" name="内容占位符 2">
            <a:extLst>
              <a:ext uri="{FF2B5EF4-FFF2-40B4-BE49-F238E27FC236}">
                <a16:creationId xmlns:a16="http://schemas.microsoft.com/office/drawing/2014/main" id="{56E9494A-FB66-472E-9EE9-2C0493B28898}"/>
              </a:ext>
            </a:extLst>
          </p:cNvPr>
          <p:cNvSpPr>
            <a:spLocks noGrp="1"/>
          </p:cNvSpPr>
          <p:nvPr>
            <p:ph idx="1"/>
          </p:nvPr>
        </p:nvSpPr>
        <p:spPr/>
        <p:txBody>
          <a:bodyPr>
            <a:normAutofit fontScale="92500" lnSpcReduction="10000"/>
          </a:bodyPr>
          <a:lstStyle/>
          <a:p>
            <a:r>
              <a:rPr lang="en-US" altLang="zh-CN" i="0" dirty="0">
                <a:solidFill>
                  <a:srgbClr val="121212"/>
                </a:solidFill>
                <a:effectLst/>
                <a:latin typeface="-apple-system"/>
              </a:rPr>
              <a:t>GAT</a:t>
            </a:r>
            <a:r>
              <a:rPr lang="zh-CN" altLang="en-US" i="0" dirty="0">
                <a:solidFill>
                  <a:srgbClr val="121212"/>
                </a:solidFill>
                <a:effectLst/>
                <a:latin typeface="-apple-system"/>
              </a:rPr>
              <a:t>本质上可以有两种运算方式：</a:t>
            </a:r>
            <a:endParaRPr lang="en-US" altLang="zh-CN" i="0" dirty="0">
              <a:solidFill>
                <a:srgbClr val="121212"/>
              </a:solidFill>
              <a:effectLst/>
              <a:latin typeface="-apple-system"/>
            </a:endParaRPr>
          </a:p>
          <a:p>
            <a:endParaRPr lang="en-US" altLang="zh-CN" i="0" dirty="0">
              <a:solidFill>
                <a:srgbClr val="121212"/>
              </a:solidFill>
              <a:effectLst/>
              <a:latin typeface="-apple-system"/>
            </a:endParaRPr>
          </a:p>
          <a:p>
            <a:pPr algn="l">
              <a:buFont typeface="Arial" panose="020B0604020202020204" pitchFamily="34" charset="0"/>
              <a:buChar char="•"/>
            </a:pPr>
            <a:r>
              <a:rPr lang="en-US" altLang="zh-CN" b="1" i="0" dirty="0">
                <a:solidFill>
                  <a:srgbClr val="121212"/>
                </a:solidFill>
                <a:effectLst/>
                <a:latin typeface="-apple-system"/>
              </a:rPr>
              <a:t>Global graph attention: </a:t>
            </a:r>
            <a:r>
              <a:rPr lang="zh-CN" altLang="en-US" i="0" dirty="0">
                <a:solidFill>
                  <a:srgbClr val="121212"/>
                </a:solidFill>
                <a:effectLst/>
                <a:latin typeface="-apple-system"/>
              </a:rPr>
              <a:t>顾名思义，就是每一个顶点</a:t>
            </a:r>
            <a:r>
              <a:rPr lang="en-US" altLang="zh-CN" i="0" dirty="0" err="1">
                <a:solidFill>
                  <a:srgbClr val="121212"/>
                </a:solidFill>
                <a:effectLst/>
                <a:latin typeface="-apple-system"/>
              </a:rPr>
              <a:t>i</a:t>
            </a:r>
            <a:r>
              <a:rPr lang="zh-CN" altLang="en-US" i="0" dirty="0">
                <a:solidFill>
                  <a:srgbClr val="121212"/>
                </a:solidFill>
                <a:effectLst/>
                <a:latin typeface="-apple-system"/>
              </a:rPr>
              <a:t>都对于图上任意顶点都进行</a:t>
            </a:r>
            <a:r>
              <a:rPr lang="en-US" altLang="zh-CN" i="0" dirty="0">
                <a:solidFill>
                  <a:srgbClr val="121212"/>
                </a:solidFill>
                <a:effectLst/>
                <a:latin typeface="-apple-system"/>
              </a:rPr>
              <a:t>attention</a:t>
            </a:r>
            <a:r>
              <a:rPr lang="zh-CN" altLang="en-US" i="0" dirty="0">
                <a:solidFill>
                  <a:srgbClr val="121212"/>
                </a:solidFill>
                <a:effectLst/>
                <a:latin typeface="-apple-system"/>
              </a:rPr>
              <a:t>运算（</a:t>
            </a:r>
            <a:r>
              <a:rPr lang="zh-CN" altLang="en-US" b="0" i="0" dirty="0">
                <a:solidFill>
                  <a:srgbClr val="121212"/>
                </a:solidFill>
                <a:effectLst/>
                <a:latin typeface="-apple-system"/>
              </a:rPr>
              <a:t>可以理解为上图的蓝色顶点对于其余全部顶点进行一遍运算。</a:t>
            </a:r>
            <a:r>
              <a:rPr lang="zh-CN" altLang="en-US" i="0" dirty="0">
                <a:solidFill>
                  <a:srgbClr val="121212"/>
                </a:solidFill>
                <a:effectLst/>
                <a:latin typeface="-apple-system"/>
              </a:rPr>
              <a:t>）</a:t>
            </a:r>
            <a:endParaRPr lang="en-US" altLang="zh-CN" i="0" dirty="0">
              <a:solidFill>
                <a:srgbClr val="121212"/>
              </a:solidFill>
              <a:effectLst/>
              <a:latin typeface="-apple-system"/>
            </a:endParaRPr>
          </a:p>
          <a:p>
            <a:pPr algn="l">
              <a:buFont typeface="Arial" panose="020B0604020202020204" pitchFamily="34" charset="0"/>
              <a:buChar char="•"/>
            </a:pPr>
            <a:endParaRPr lang="en-US" altLang="zh-CN" i="0" dirty="0">
              <a:solidFill>
                <a:srgbClr val="121212"/>
              </a:solidFill>
              <a:effectLst/>
              <a:latin typeface="-apple-system"/>
            </a:endParaRPr>
          </a:p>
          <a:p>
            <a:pPr algn="l">
              <a:buFont typeface="Arial" panose="020B0604020202020204" pitchFamily="34" charset="0"/>
              <a:buChar char="•"/>
            </a:pPr>
            <a:r>
              <a:rPr lang="en-US" altLang="zh-CN" b="1" i="0" dirty="0">
                <a:solidFill>
                  <a:srgbClr val="121212"/>
                </a:solidFill>
                <a:effectLst/>
                <a:latin typeface="-apple-system"/>
              </a:rPr>
              <a:t>Mask graph attention</a:t>
            </a:r>
            <a:r>
              <a:rPr lang="zh-CN" altLang="en-US" b="1" i="0" dirty="0">
                <a:solidFill>
                  <a:srgbClr val="121212"/>
                </a:solidFill>
                <a:effectLst/>
                <a:latin typeface="-apple-system"/>
              </a:rPr>
              <a:t>：</a:t>
            </a:r>
            <a:r>
              <a:rPr lang="zh-CN" altLang="en-US" b="0" i="0" dirty="0">
                <a:solidFill>
                  <a:srgbClr val="121212"/>
                </a:solidFill>
                <a:effectLst/>
                <a:latin typeface="-apple-system"/>
              </a:rPr>
              <a:t>注意力机制的运算只在邻居顶点上进行，也就是说</a:t>
            </a:r>
            <a:r>
              <a:rPr lang="zh-CN" altLang="en-US" dirty="0">
                <a:solidFill>
                  <a:srgbClr val="121212"/>
                </a:solidFill>
                <a:latin typeface="-apple-system"/>
              </a:rPr>
              <a:t>上</a:t>
            </a:r>
            <a:r>
              <a:rPr lang="zh-CN" altLang="en-US" b="0" i="0" dirty="0">
                <a:solidFill>
                  <a:srgbClr val="121212"/>
                </a:solidFill>
                <a:effectLst/>
                <a:latin typeface="-apple-system"/>
              </a:rPr>
              <a:t>图的蓝色顶点只计算和橙色顶点的注意力系数。</a:t>
            </a:r>
            <a:endParaRPr lang="en-US" altLang="zh-CN" b="0" i="0" dirty="0">
              <a:solidFill>
                <a:srgbClr val="121212"/>
              </a:solidFill>
              <a:effectLst/>
              <a:latin typeface="-apple-system"/>
            </a:endParaRPr>
          </a:p>
          <a:p>
            <a:pPr marL="0" indent="0">
              <a:buNone/>
            </a:pPr>
            <a:br>
              <a:rPr lang="en-US" altLang="zh-CN" dirty="0"/>
            </a:br>
            <a:r>
              <a:rPr lang="zh-CN" altLang="en-US" i="0" dirty="0">
                <a:solidFill>
                  <a:srgbClr val="121212"/>
                </a:solidFill>
                <a:effectLst/>
                <a:latin typeface="-apple-system"/>
              </a:rPr>
              <a:t>在论文中采用的是</a:t>
            </a:r>
            <a:r>
              <a:rPr lang="en-US" altLang="zh-CN" i="0" dirty="0">
                <a:solidFill>
                  <a:srgbClr val="121212"/>
                </a:solidFill>
                <a:effectLst/>
                <a:latin typeface="-apple-system"/>
              </a:rPr>
              <a:t>masked attention</a:t>
            </a:r>
            <a:br>
              <a:rPr lang="en-US" altLang="zh-CN" dirty="0"/>
            </a:br>
            <a:endParaRPr lang="zh-CN" altLang="en-US" dirty="0"/>
          </a:p>
        </p:txBody>
      </p:sp>
    </p:spTree>
    <p:extLst>
      <p:ext uri="{BB962C8B-B14F-4D97-AF65-F5344CB8AC3E}">
        <p14:creationId xmlns:p14="http://schemas.microsoft.com/office/powerpoint/2010/main" val="353998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B089C-3873-4CC5-BB85-93FD52240752}"/>
              </a:ext>
            </a:extLst>
          </p:cNvPr>
          <p:cNvSpPr>
            <a:spLocks noGrp="1"/>
          </p:cNvSpPr>
          <p:nvPr>
            <p:ph type="title"/>
          </p:nvPr>
        </p:nvSpPr>
        <p:spPr/>
        <p:txBody>
          <a:bodyPr/>
          <a:lstStyle/>
          <a:p>
            <a:r>
              <a:rPr lang="en-US" altLang="zh-CN" dirty="0"/>
              <a:t>GRAPH ATTENTIONAL LAYER</a:t>
            </a:r>
            <a:br>
              <a:rPr lang="en-US" altLang="zh-CN" dirty="0"/>
            </a:br>
            <a:r>
              <a:rPr lang="zh-CN" altLang="en-US" dirty="0"/>
              <a:t>（图注意力层）</a:t>
            </a:r>
          </a:p>
        </p:txBody>
      </p:sp>
      <p:sp>
        <p:nvSpPr>
          <p:cNvPr id="3" name="内容占位符 2">
            <a:extLst>
              <a:ext uri="{FF2B5EF4-FFF2-40B4-BE49-F238E27FC236}">
                <a16:creationId xmlns:a16="http://schemas.microsoft.com/office/drawing/2014/main" id="{463C19E0-A46E-4250-AD6F-5CA10C0E9871}"/>
              </a:ext>
            </a:extLst>
          </p:cNvPr>
          <p:cNvSpPr>
            <a:spLocks noGrp="1"/>
          </p:cNvSpPr>
          <p:nvPr>
            <p:ph idx="1"/>
          </p:nvPr>
        </p:nvSpPr>
        <p:spPr/>
        <p:txBody>
          <a:bodyPr/>
          <a:lstStyle/>
          <a:p>
            <a:r>
              <a:rPr lang="zh-CN" altLang="en-US" dirty="0"/>
              <a:t>单层的注意力层</a:t>
            </a:r>
            <a:endParaRPr lang="en-US" altLang="zh-CN" dirty="0"/>
          </a:p>
          <a:p>
            <a:r>
              <a:rPr lang="zh-CN" altLang="en-US" b="1" dirty="0"/>
              <a:t>输入</a:t>
            </a:r>
            <a:r>
              <a:rPr lang="zh-CN" altLang="en-US" dirty="0"/>
              <a:t>为节点特征向量：</a:t>
            </a:r>
            <a:endParaRPr lang="en-US" altLang="zh-CN" dirty="0"/>
          </a:p>
          <a:p>
            <a:endParaRPr lang="en-US" altLang="zh-CN" dirty="0"/>
          </a:p>
          <a:p>
            <a:r>
              <a:rPr lang="zh-CN" altLang="en-US" sz="2600" dirty="0">
                <a:solidFill>
                  <a:srgbClr val="4D4D4D"/>
                </a:solidFill>
                <a:latin typeface="宋体" panose="02010600030101010101" pitchFamily="2" charset="-122"/>
                <a:ea typeface="宋体" panose="02010600030101010101" pitchFamily="2" charset="-122"/>
              </a:rPr>
              <a:t>其中的</a:t>
            </a:r>
            <a:r>
              <a:rPr lang="en-US" altLang="zh-CN" sz="2600" dirty="0">
                <a:solidFill>
                  <a:srgbClr val="4D4D4D"/>
                </a:solidFill>
                <a:latin typeface="宋体" panose="02010600030101010101" pitchFamily="2" charset="-122"/>
                <a:ea typeface="宋体" panose="02010600030101010101" pitchFamily="2" charset="-122"/>
              </a:rPr>
              <a:t>h</a:t>
            </a:r>
            <a:r>
              <a:rPr lang="zh-CN" altLang="en-US" sz="2600" dirty="0">
                <a:solidFill>
                  <a:srgbClr val="4D4D4D"/>
                </a:solidFill>
                <a:latin typeface="宋体" panose="02010600030101010101" pitchFamily="2" charset="-122"/>
                <a:ea typeface="宋体" panose="02010600030101010101" pitchFamily="2" charset="-122"/>
              </a:rPr>
              <a:t>是节点特征值向量的集合，它也是网络的输入值。</a:t>
            </a:r>
            <a:endParaRPr lang="en-US" altLang="zh-CN" sz="2600" dirty="0">
              <a:solidFill>
                <a:srgbClr val="4D4D4D"/>
              </a:solidFill>
              <a:latin typeface="宋体" panose="02010600030101010101" pitchFamily="2" charset="-122"/>
              <a:ea typeface="宋体" panose="02010600030101010101" pitchFamily="2" charset="-122"/>
            </a:endParaRPr>
          </a:p>
          <a:p>
            <a:r>
              <a:rPr lang="en-US" altLang="zh-CN" sz="2600" dirty="0">
                <a:solidFill>
                  <a:srgbClr val="4D4D4D"/>
                </a:solidFill>
                <a:latin typeface="宋体" panose="02010600030101010101" pitchFamily="2" charset="-122"/>
                <a:ea typeface="宋体" panose="02010600030101010101" pitchFamily="2" charset="-122"/>
              </a:rPr>
              <a:t>hi</a:t>
            </a:r>
            <a:r>
              <a:rPr lang="zh-CN" altLang="en-US" sz="2600" dirty="0">
                <a:solidFill>
                  <a:srgbClr val="4D4D4D"/>
                </a:solidFill>
                <a:latin typeface="宋体" panose="02010600030101010101" pitchFamily="2" charset="-122"/>
                <a:ea typeface="宋体" panose="02010600030101010101" pitchFamily="2" charset="-122"/>
              </a:rPr>
              <a:t>表示第</a:t>
            </a:r>
            <a:r>
              <a:rPr lang="en-US" altLang="zh-CN" sz="2600" dirty="0" err="1">
                <a:solidFill>
                  <a:srgbClr val="4D4D4D"/>
                </a:solidFill>
                <a:latin typeface="宋体" panose="02010600030101010101" pitchFamily="2" charset="-122"/>
                <a:ea typeface="宋体" panose="02010600030101010101" pitchFamily="2" charset="-122"/>
              </a:rPr>
              <a:t>i</a:t>
            </a:r>
            <a:r>
              <a:rPr lang="zh-CN" altLang="en-US" sz="2600" dirty="0">
                <a:solidFill>
                  <a:srgbClr val="4D4D4D"/>
                </a:solidFill>
                <a:latin typeface="宋体" panose="02010600030101010101" pitchFamily="2" charset="-122"/>
                <a:ea typeface="宋体" panose="02010600030101010101" pitchFamily="2" charset="-122"/>
              </a:rPr>
              <a:t>个节点的特征向量，每个节点有</a:t>
            </a:r>
            <a:r>
              <a:rPr lang="en-US" altLang="zh-CN" sz="2600" dirty="0">
                <a:solidFill>
                  <a:srgbClr val="4D4D4D"/>
                </a:solidFill>
                <a:latin typeface="宋体" panose="02010600030101010101" pitchFamily="2" charset="-122"/>
                <a:ea typeface="宋体" panose="02010600030101010101" pitchFamily="2" charset="-122"/>
              </a:rPr>
              <a:t>F</a:t>
            </a:r>
            <a:r>
              <a:rPr lang="zh-CN" altLang="en-US" sz="2600" dirty="0">
                <a:solidFill>
                  <a:srgbClr val="4D4D4D"/>
                </a:solidFill>
                <a:latin typeface="宋体" panose="02010600030101010101" pitchFamily="2" charset="-122"/>
                <a:ea typeface="宋体" panose="02010600030101010101" pitchFamily="2" charset="-122"/>
              </a:rPr>
              <a:t>个特征值，因此</a:t>
            </a:r>
            <a:r>
              <a:rPr lang="en-US" altLang="zh-CN" sz="2600" dirty="0">
                <a:solidFill>
                  <a:srgbClr val="4D4D4D"/>
                </a:solidFill>
                <a:latin typeface="宋体" panose="02010600030101010101" pitchFamily="2" charset="-122"/>
                <a:ea typeface="宋体" panose="02010600030101010101" pitchFamily="2" charset="-122"/>
              </a:rPr>
              <a:t>hi</a:t>
            </a:r>
            <a:r>
              <a:rPr lang="zh-CN" altLang="en-US" sz="2600" dirty="0">
                <a:solidFill>
                  <a:srgbClr val="4D4D4D"/>
                </a:solidFill>
                <a:latin typeface="宋体" panose="02010600030101010101" pitchFamily="2" charset="-122"/>
                <a:ea typeface="宋体" panose="02010600030101010101" pitchFamily="2" charset="-122"/>
              </a:rPr>
              <a:t>是一个</a:t>
            </a:r>
            <a:r>
              <a:rPr lang="en-US" altLang="zh-CN" sz="2600" dirty="0">
                <a:solidFill>
                  <a:srgbClr val="4D4D4D"/>
                </a:solidFill>
                <a:latin typeface="宋体" panose="02010600030101010101" pitchFamily="2" charset="-122"/>
                <a:ea typeface="宋体" panose="02010600030101010101" pitchFamily="2" charset="-122"/>
              </a:rPr>
              <a:t>F</a:t>
            </a:r>
            <a:r>
              <a:rPr lang="zh-CN" altLang="en-US" sz="2600" dirty="0">
                <a:solidFill>
                  <a:srgbClr val="4D4D4D"/>
                </a:solidFill>
                <a:latin typeface="宋体" panose="02010600030101010101" pitchFamily="2" charset="-122"/>
                <a:ea typeface="宋体" panose="02010600030101010101" pitchFamily="2" charset="-122"/>
              </a:rPr>
              <a:t>维度的向量。</a:t>
            </a:r>
            <a:endParaRPr lang="en-US" altLang="zh-CN" sz="2600" dirty="0">
              <a:solidFill>
                <a:srgbClr val="4D4D4D"/>
              </a:solidFill>
              <a:latin typeface="宋体" panose="02010600030101010101" pitchFamily="2" charset="-122"/>
              <a:ea typeface="宋体" panose="02010600030101010101" pitchFamily="2" charset="-122"/>
            </a:endParaRPr>
          </a:p>
          <a:p>
            <a:r>
              <a:rPr lang="en-US" altLang="zh-CN" sz="2600" dirty="0">
                <a:solidFill>
                  <a:srgbClr val="4D4D4D"/>
                </a:solidFill>
                <a:latin typeface="宋体" panose="02010600030101010101" pitchFamily="2" charset="-122"/>
                <a:ea typeface="宋体" panose="02010600030101010101" pitchFamily="2" charset="-122"/>
              </a:rPr>
              <a:t>N</a:t>
            </a:r>
            <a:r>
              <a:rPr lang="zh-CN" altLang="en-US" sz="2600" dirty="0">
                <a:solidFill>
                  <a:srgbClr val="4D4D4D"/>
                </a:solidFill>
                <a:latin typeface="宋体" panose="02010600030101010101" pitchFamily="2" charset="-122"/>
                <a:ea typeface="宋体" panose="02010600030101010101" pitchFamily="2" charset="-122"/>
              </a:rPr>
              <a:t>表示一个</a:t>
            </a:r>
            <a:r>
              <a:rPr lang="en-US" altLang="zh-CN" sz="2600" dirty="0">
                <a:solidFill>
                  <a:srgbClr val="4D4D4D"/>
                </a:solidFill>
                <a:latin typeface="宋体" panose="02010600030101010101" pitchFamily="2" charset="-122"/>
                <a:ea typeface="宋体" panose="02010600030101010101" pitchFamily="2" charset="-122"/>
              </a:rPr>
              <a:t>graph</a:t>
            </a:r>
            <a:r>
              <a:rPr lang="zh-CN" altLang="en-US" sz="2600" dirty="0">
                <a:solidFill>
                  <a:srgbClr val="4D4D4D"/>
                </a:solidFill>
                <a:latin typeface="宋体" panose="02010600030101010101" pitchFamily="2" charset="-122"/>
                <a:ea typeface="宋体" panose="02010600030101010101" pitchFamily="2" charset="-122"/>
              </a:rPr>
              <a:t>中的节点数目。</a:t>
            </a:r>
          </a:p>
        </p:txBody>
      </p:sp>
      <p:pic>
        <p:nvPicPr>
          <p:cNvPr id="1026" name="Picture 2">
            <a:extLst>
              <a:ext uri="{FF2B5EF4-FFF2-40B4-BE49-F238E27FC236}">
                <a16:creationId xmlns:a16="http://schemas.microsoft.com/office/drawing/2014/main" id="{AE10E265-2968-417C-90BF-BFD1D4994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604" y="2319131"/>
            <a:ext cx="4370109" cy="49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0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85A0A-5C62-45DC-9075-CD63EF3F24B7}"/>
              </a:ext>
            </a:extLst>
          </p:cNvPr>
          <p:cNvSpPr>
            <a:spLocks noGrp="1"/>
          </p:cNvSpPr>
          <p:nvPr>
            <p:ph type="title"/>
          </p:nvPr>
        </p:nvSpPr>
        <p:spPr/>
        <p:txBody>
          <a:bodyPr/>
          <a:lstStyle/>
          <a:p>
            <a:r>
              <a:rPr lang="en-US" altLang="zh-CN" dirty="0"/>
              <a:t>GRAPH ATTENTIONAL LAYER</a:t>
            </a:r>
            <a:br>
              <a:rPr lang="en-US" altLang="zh-CN" dirty="0"/>
            </a:br>
            <a:r>
              <a:rPr lang="zh-CN" altLang="en-US" dirty="0"/>
              <a:t>（图注意力层）</a:t>
            </a:r>
          </a:p>
        </p:txBody>
      </p:sp>
      <p:sp>
        <p:nvSpPr>
          <p:cNvPr id="3" name="内容占位符 2">
            <a:extLst>
              <a:ext uri="{FF2B5EF4-FFF2-40B4-BE49-F238E27FC236}">
                <a16:creationId xmlns:a16="http://schemas.microsoft.com/office/drawing/2014/main" id="{DD1E3E16-59F3-4D81-B727-C062C3C46C6B}"/>
              </a:ext>
            </a:extLst>
          </p:cNvPr>
          <p:cNvSpPr>
            <a:spLocks noGrp="1"/>
          </p:cNvSpPr>
          <p:nvPr>
            <p:ph idx="1"/>
          </p:nvPr>
        </p:nvSpPr>
        <p:spPr/>
        <p:txBody>
          <a:bodyPr/>
          <a:lstStyle/>
          <a:p>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输出</a:t>
            </a:r>
            <a:r>
              <a:rPr lang="zh-CN" altLang="en-US" b="0" i="0" dirty="0">
                <a:solidFill>
                  <a:srgbClr val="4D4D4D"/>
                </a:solidFill>
                <a:effectLst/>
                <a:latin typeface="宋体" panose="02010600030101010101" pitchFamily="2" charset="-122"/>
                <a:ea typeface="宋体" panose="02010600030101010101" pitchFamily="2" charset="-122"/>
              </a:rPr>
              <a:t>为变换后的节点特征向量：</a:t>
            </a:r>
            <a:endParaRPr lang="en-US" altLang="zh-CN" b="0" i="0" dirty="0">
              <a:solidFill>
                <a:srgbClr val="4D4D4D"/>
              </a:solidFill>
              <a:effectLst/>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此时的</a:t>
            </a:r>
            <a:r>
              <a:rPr lang="en-US" altLang="zh-CN" dirty="0">
                <a:solidFill>
                  <a:srgbClr val="4D4D4D"/>
                </a:solidFill>
                <a:latin typeface="宋体" panose="02010600030101010101" pitchFamily="2" charset="-122"/>
                <a:ea typeface="宋体" panose="02010600030101010101" pitchFamily="2" charset="-122"/>
              </a:rPr>
              <a:t>h’</a:t>
            </a:r>
            <a:r>
              <a:rPr lang="zh-CN" altLang="en-US" dirty="0">
                <a:solidFill>
                  <a:srgbClr val="4D4D4D"/>
                </a:solidFill>
                <a:latin typeface="宋体" panose="02010600030101010101" pitchFamily="2" charset="-122"/>
                <a:ea typeface="宋体" panose="02010600030101010101" pitchFamily="2" charset="-122"/>
              </a:rPr>
              <a:t>表示经过网络后处理的特征值向量的值，节点数目</a:t>
            </a:r>
            <a:r>
              <a:rPr lang="en-US" altLang="zh-CN" dirty="0">
                <a:solidFill>
                  <a:srgbClr val="4D4D4D"/>
                </a:solidFill>
                <a:latin typeface="宋体" panose="02010600030101010101" pitchFamily="2" charset="-122"/>
                <a:ea typeface="宋体" panose="02010600030101010101" pitchFamily="2" charset="-122"/>
              </a:rPr>
              <a:t>N</a:t>
            </a:r>
            <a:r>
              <a:rPr lang="zh-CN" altLang="en-US" dirty="0">
                <a:solidFill>
                  <a:srgbClr val="4D4D4D"/>
                </a:solidFill>
                <a:latin typeface="宋体" panose="02010600030101010101" pitchFamily="2" charset="-122"/>
                <a:ea typeface="宋体" panose="02010600030101010101" pitchFamily="2" charset="-122"/>
              </a:rPr>
              <a:t>不变，每个节点的特征向量的维度由</a:t>
            </a:r>
            <a:r>
              <a:rPr lang="en-US" altLang="zh-CN" dirty="0">
                <a:solidFill>
                  <a:srgbClr val="4D4D4D"/>
                </a:solidFill>
                <a:latin typeface="宋体" panose="02010600030101010101" pitchFamily="2" charset="-122"/>
                <a:ea typeface="宋体" panose="02010600030101010101" pitchFamily="2" charset="-122"/>
              </a:rPr>
              <a:t>F</a:t>
            </a:r>
            <a:r>
              <a:rPr lang="zh-CN" altLang="en-US" dirty="0">
                <a:solidFill>
                  <a:srgbClr val="4D4D4D"/>
                </a:solidFill>
                <a:latin typeface="宋体" panose="02010600030101010101" pitchFamily="2" charset="-122"/>
                <a:ea typeface="宋体" panose="02010600030101010101" pitchFamily="2" charset="-122"/>
              </a:rPr>
              <a:t>变为了</a:t>
            </a:r>
            <a:r>
              <a:rPr lang="en-US" altLang="zh-CN" dirty="0">
                <a:solidFill>
                  <a:srgbClr val="4D4D4D"/>
                </a:solidFill>
                <a:latin typeface="宋体" panose="02010600030101010101" pitchFamily="2" charset="-122"/>
                <a:ea typeface="宋体" panose="02010600030101010101" pitchFamily="2" charset="-122"/>
              </a:rPr>
              <a:t>F’</a:t>
            </a:r>
            <a:r>
              <a:rPr lang="zh-CN" altLang="en-US" dirty="0">
                <a:solidFill>
                  <a:srgbClr val="4D4D4D"/>
                </a:solidFill>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pic>
        <p:nvPicPr>
          <p:cNvPr id="2050" name="Picture 2">
            <a:extLst>
              <a:ext uri="{FF2B5EF4-FFF2-40B4-BE49-F238E27FC236}">
                <a16:creationId xmlns:a16="http://schemas.microsoft.com/office/drawing/2014/main" id="{C3BAB03F-FDE2-4D93-BAD1-2B0EBEDFA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864" y="2332383"/>
            <a:ext cx="5017601" cy="57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85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31105-0050-4C9C-B443-B9CAFC521BD1}"/>
              </a:ext>
            </a:extLst>
          </p:cNvPr>
          <p:cNvSpPr>
            <a:spLocks noGrp="1"/>
          </p:cNvSpPr>
          <p:nvPr>
            <p:ph type="title"/>
          </p:nvPr>
        </p:nvSpPr>
        <p:spPr/>
        <p:txBody>
          <a:bodyPr/>
          <a:lstStyle/>
          <a:p>
            <a:r>
              <a:rPr lang="zh-CN" altLang="en-US" dirty="0"/>
              <a:t>计算注意力系数</a:t>
            </a:r>
          </a:p>
        </p:txBody>
      </p:sp>
      <p:sp>
        <p:nvSpPr>
          <p:cNvPr id="3" name="内容占位符 2">
            <a:extLst>
              <a:ext uri="{FF2B5EF4-FFF2-40B4-BE49-F238E27FC236}">
                <a16:creationId xmlns:a16="http://schemas.microsoft.com/office/drawing/2014/main" id="{BECD7BEC-6117-4B83-80E7-15B42ACC1025}"/>
              </a:ext>
            </a:extLst>
          </p:cNvPr>
          <p:cNvSpPr>
            <a:spLocks noGrp="1"/>
          </p:cNvSpPr>
          <p:nvPr>
            <p:ph idx="1"/>
          </p:nvPr>
        </p:nvSpPr>
        <p:spPr/>
        <p:txBody>
          <a:bodyPr/>
          <a:lstStyle/>
          <a:p>
            <a:r>
              <a:rPr lang="zh-CN" altLang="en-US" dirty="0">
                <a:solidFill>
                  <a:srgbClr val="4D4D4D"/>
                </a:solidFill>
                <a:latin typeface="宋体" panose="02010600030101010101" pitchFamily="2" charset="-122"/>
                <a:ea typeface="宋体" panose="02010600030101010101" pitchFamily="2" charset="-122"/>
              </a:rPr>
              <a:t>首先，要对输入节点做一个线性变换，使节点带有更高表达能力的高级特征。这一步使用一个共享的权值矩阵          ，并行的应用于每一个节点。</a:t>
            </a:r>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之后使用共享的自注意力机制</a:t>
            </a:r>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来计算</a:t>
            </a:r>
            <a:r>
              <a:rPr lang="en-US" altLang="zh-CN" dirty="0">
                <a:solidFill>
                  <a:srgbClr val="4D4D4D"/>
                </a:solidFill>
                <a:latin typeface="宋体" panose="02010600030101010101" pitchFamily="2" charset="-122"/>
                <a:ea typeface="宋体" panose="02010600030101010101" pitchFamily="2" charset="-122"/>
              </a:rPr>
              <a:t>attention</a:t>
            </a:r>
            <a:r>
              <a:rPr lang="zh-CN" altLang="en-US" dirty="0">
                <a:solidFill>
                  <a:srgbClr val="4D4D4D"/>
                </a:solidFill>
                <a:latin typeface="宋体" panose="02010600030101010101" pitchFamily="2" charset="-122"/>
                <a:ea typeface="宋体" panose="02010600030101010101" pitchFamily="2" charset="-122"/>
              </a:rPr>
              <a:t>系数：</a:t>
            </a:r>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其中</a:t>
            </a:r>
            <a:r>
              <a:rPr lang="en-US" altLang="zh-CN" dirty="0" err="1">
                <a:solidFill>
                  <a:srgbClr val="4D4D4D"/>
                </a:solidFill>
                <a:latin typeface="宋体" panose="02010600030101010101" pitchFamily="2" charset="-122"/>
                <a:ea typeface="宋体" panose="02010600030101010101" pitchFamily="2" charset="-122"/>
              </a:rPr>
              <a:t>eij</a:t>
            </a:r>
            <a:r>
              <a:rPr lang="zh-CN" altLang="en-US" dirty="0">
                <a:solidFill>
                  <a:srgbClr val="4D4D4D"/>
                </a:solidFill>
                <a:latin typeface="宋体" panose="02010600030101010101" pitchFamily="2" charset="-122"/>
                <a:ea typeface="宋体" panose="02010600030101010101" pitchFamily="2" charset="-122"/>
              </a:rPr>
              <a:t>定义了节点</a:t>
            </a:r>
            <a:r>
              <a:rPr lang="en-US" altLang="zh-CN" dirty="0">
                <a:solidFill>
                  <a:srgbClr val="4D4D4D"/>
                </a:solidFill>
                <a:latin typeface="宋体" panose="02010600030101010101" pitchFamily="2" charset="-122"/>
                <a:ea typeface="宋体" panose="02010600030101010101" pitchFamily="2" charset="-122"/>
              </a:rPr>
              <a:t>j</a:t>
            </a:r>
            <a:r>
              <a:rPr lang="zh-CN" altLang="en-US" dirty="0">
                <a:solidFill>
                  <a:srgbClr val="4D4D4D"/>
                </a:solidFill>
                <a:latin typeface="宋体" panose="02010600030101010101" pitchFamily="2" charset="-122"/>
                <a:ea typeface="宋体" panose="02010600030101010101" pitchFamily="2" charset="-122"/>
              </a:rPr>
              <a:t>的特征对节点</a:t>
            </a:r>
            <a:r>
              <a:rPr lang="en-US" altLang="zh-CN" dirty="0" err="1">
                <a:solidFill>
                  <a:srgbClr val="4D4D4D"/>
                </a:solidFill>
                <a:latin typeface="宋体" panose="02010600030101010101" pitchFamily="2" charset="-122"/>
                <a:ea typeface="宋体" panose="02010600030101010101" pitchFamily="2" charset="-122"/>
              </a:rPr>
              <a:t>i</a:t>
            </a:r>
            <a:r>
              <a:rPr lang="zh-CN" altLang="en-US" dirty="0">
                <a:solidFill>
                  <a:srgbClr val="4D4D4D"/>
                </a:solidFill>
                <a:latin typeface="宋体" panose="02010600030101010101" pitchFamily="2" charset="-122"/>
                <a:ea typeface="宋体" panose="02010600030101010101" pitchFamily="2" charset="-122"/>
              </a:rPr>
              <a:t>的重要程度 </a:t>
            </a:r>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这里我们只计算</a:t>
            </a:r>
            <a:r>
              <a:rPr lang="en-US" altLang="zh-CN" dirty="0" err="1">
                <a:solidFill>
                  <a:srgbClr val="4D4D4D"/>
                </a:solidFill>
                <a:latin typeface="宋体" panose="02010600030101010101" pitchFamily="2" charset="-122"/>
                <a:ea typeface="宋体" panose="02010600030101010101" pitchFamily="2" charset="-122"/>
              </a:rPr>
              <a:t>i</a:t>
            </a:r>
            <a:r>
              <a:rPr lang="zh-CN" altLang="en-US" dirty="0">
                <a:solidFill>
                  <a:srgbClr val="4D4D4D"/>
                </a:solidFill>
                <a:latin typeface="宋体" panose="02010600030101010101" pitchFamily="2" charset="-122"/>
                <a:ea typeface="宋体" panose="02010600030101010101" pitchFamily="2" charset="-122"/>
              </a:rPr>
              <a:t>的一阶邻居节点</a:t>
            </a:r>
            <a:r>
              <a:rPr lang="en-US" altLang="zh-CN" dirty="0" err="1">
                <a:solidFill>
                  <a:srgbClr val="4D4D4D"/>
                </a:solidFill>
                <a:latin typeface="宋体" panose="02010600030101010101" pitchFamily="2" charset="-122"/>
                <a:ea typeface="宋体" panose="02010600030101010101" pitchFamily="2" charset="-122"/>
              </a:rPr>
              <a:t>j∈Ni</a:t>
            </a:r>
            <a:endParaRPr lang="en-US" altLang="zh-CN" dirty="0">
              <a:solidFill>
                <a:srgbClr val="4D4D4D"/>
              </a:solidFill>
              <a:latin typeface="宋体" panose="02010600030101010101" pitchFamily="2" charset="-122"/>
              <a:ea typeface="宋体" panose="02010600030101010101" pitchFamily="2" charset="-122"/>
            </a:endParaRPr>
          </a:p>
          <a:p>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a:t>
            </a:r>
            <a:r>
              <a:rPr lang="en-US" altLang="zh-CN" dirty="0">
                <a:solidFill>
                  <a:srgbClr val="4D4D4D"/>
                </a:solidFill>
                <a:latin typeface="宋体" panose="02010600030101010101" pitchFamily="2" charset="-122"/>
                <a:ea typeface="宋体" panose="02010600030101010101" pitchFamily="2" charset="-122"/>
              </a:rPr>
              <a:t>*</a:t>
            </a:r>
            <a:r>
              <a:rPr lang="zh-CN" altLang="en-US" dirty="0">
                <a:solidFill>
                  <a:srgbClr val="4D4D4D"/>
                </a:solidFill>
                <a:latin typeface="宋体" panose="02010600030101010101" pitchFamily="2" charset="-122"/>
                <a:ea typeface="宋体" panose="02010600030101010101" pitchFamily="2" charset="-122"/>
              </a:rPr>
              <a:t>）把拼接后的高维特征映射到一个实数上</a:t>
            </a:r>
            <a:endParaRPr lang="en-US" altLang="zh-CN" dirty="0">
              <a:solidFill>
                <a:srgbClr val="4D4D4D"/>
              </a:solidFill>
              <a:latin typeface="宋体" panose="02010600030101010101" pitchFamily="2" charset="-122"/>
              <a:ea typeface="宋体" panose="02010600030101010101" pitchFamily="2" charset="-122"/>
            </a:endParaRPr>
          </a:p>
          <a:p>
            <a:endParaRPr lang="en-US" altLang="zh-CN" dirty="0">
              <a:solidFill>
                <a:srgbClr val="4D4D4D"/>
              </a:solidFill>
              <a:latin typeface="宋体" panose="02010600030101010101" pitchFamily="2" charset="-122"/>
              <a:ea typeface="宋体" panose="02010600030101010101" pitchFamily="2" charset="-122"/>
            </a:endParaRPr>
          </a:p>
          <a:p>
            <a:endParaRPr lang="zh-CN" altLang="en-US" dirty="0">
              <a:solidFill>
                <a:srgbClr val="4D4D4D"/>
              </a:solidFill>
              <a:latin typeface="宋体" panose="02010600030101010101" pitchFamily="2" charset="-122"/>
              <a:ea typeface="宋体" panose="02010600030101010101" pitchFamily="2" charset="-122"/>
            </a:endParaRPr>
          </a:p>
        </p:txBody>
      </p:sp>
      <p:pic>
        <p:nvPicPr>
          <p:cNvPr id="3076" name="Picture 4">
            <a:extLst>
              <a:ext uri="{FF2B5EF4-FFF2-40B4-BE49-F238E27FC236}">
                <a16:creationId xmlns:a16="http://schemas.microsoft.com/office/drawing/2014/main" id="{C60160AC-FD2B-494B-BB76-E34F527BF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87" y="2266122"/>
            <a:ext cx="1597980" cy="4056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3CD5024-F9B8-44CA-BBD5-C2B18511B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072" y="3684247"/>
            <a:ext cx="8899441" cy="74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394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1521</Words>
  <Application>Microsoft Office PowerPoint</Application>
  <PresentationFormat>宽屏</PresentationFormat>
  <Paragraphs>116</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-apple-system</vt:lpstr>
      <vt:lpstr>等线</vt:lpstr>
      <vt:lpstr>等线 Light</vt:lpstr>
      <vt:lpstr>宋体</vt:lpstr>
      <vt:lpstr>Arial</vt:lpstr>
      <vt:lpstr>Office 主题​​</vt:lpstr>
      <vt:lpstr>GRAPH ATTENTION NETWORKS</vt:lpstr>
      <vt:lpstr>目录</vt:lpstr>
      <vt:lpstr>相关背景</vt:lpstr>
      <vt:lpstr>相关背景</vt:lpstr>
      <vt:lpstr>Graph数据结构的两种“特征”</vt:lpstr>
      <vt:lpstr>GAT运算方式</vt:lpstr>
      <vt:lpstr>GRAPH ATTENTIONAL LAYER （图注意力层）</vt:lpstr>
      <vt:lpstr>GRAPH ATTENTIONAL LAYER （图注意力层）</vt:lpstr>
      <vt:lpstr>计算注意力系数</vt:lpstr>
      <vt:lpstr>计算注意力系数</vt:lpstr>
      <vt:lpstr>计算注意力系数</vt:lpstr>
      <vt:lpstr>计算注意力系数</vt:lpstr>
      <vt:lpstr>加权求和（aggregate）</vt:lpstr>
      <vt:lpstr>多头注意力机制</vt:lpstr>
      <vt:lpstr>多头注意力机制</vt:lpstr>
      <vt:lpstr>多头注意力机制</vt:lpstr>
      <vt:lpstr>实验和评价</vt:lpstr>
      <vt:lpstr>实验和评价</vt:lpstr>
      <vt:lpstr>实验和评价</vt:lpstr>
      <vt:lpstr>实验和评价</vt:lpstr>
      <vt:lpstr>实验和评价</vt:lpstr>
      <vt:lpstr>实验和评价</vt:lpstr>
      <vt:lpstr>GAT模型的特点</vt:lpstr>
      <vt:lpstr>GAT模型的特点</vt:lpstr>
      <vt:lpstr>GAT模型的特点</vt:lpstr>
      <vt:lpstr>GAT模型的特点</vt:lpstr>
      <vt:lpstr>论文链接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ATTENTION NETWORKS</dc:title>
  <dc:creator>李满伟</dc:creator>
  <cp:lastModifiedBy>李满伟</cp:lastModifiedBy>
  <cp:revision>32</cp:revision>
  <dcterms:created xsi:type="dcterms:W3CDTF">2020-09-10T06:11:14Z</dcterms:created>
  <dcterms:modified xsi:type="dcterms:W3CDTF">2020-09-11T01:05:13Z</dcterms:modified>
</cp:coreProperties>
</file>