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4" r:id="rId6"/>
    <p:sldId id="273" r:id="rId7"/>
    <p:sldId id="275" r:id="rId8"/>
    <p:sldId id="262" r:id="rId9"/>
    <p:sldId id="263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0745" y="2077720"/>
            <a:ext cx="10570845" cy="1121410"/>
          </a:xfrm>
        </p:spPr>
        <p:txBody>
          <a:bodyPr/>
          <a:p>
            <a:r>
              <a:rPr lang="zh-CN" altLang="en-US" sz="3600"/>
              <a:t>Inductive Representation Learning on Large Graphs</a:t>
            </a:r>
            <a:br>
              <a:rPr lang="zh-CN" altLang="en-US" sz="3600"/>
            </a:br>
            <a:r>
              <a:rPr lang="zh-CN" altLang="en-US" sz="2000"/>
              <a:t>大图的归纳学习表示</a:t>
            </a:r>
            <a:endParaRPr lang="zh-CN" altLang="en-US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 sz="1800"/>
              <a:t>William L. Hamilton∗；Rex Ying∗；Jure Leskovec</a:t>
            </a:r>
            <a:endParaRPr lang="zh-CN" altLang="en-US" sz="1800"/>
          </a:p>
          <a:p>
            <a:r>
              <a:rPr lang="zh-CN" altLang="en-US" sz="1800"/>
              <a:t>31st Conference on Neural Information Processing Systems (NIPS 2017), Long Beach, CA, USA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王菁源</a:t>
            </a:r>
            <a:endParaRPr lang="zh-CN" altLang="en-US" sz="1800"/>
          </a:p>
          <a:p>
            <a:r>
              <a:rPr lang="en-US" altLang="zh-CN" sz="1800"/>
              <a:t>2020/9/11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3535"/>
            <a:ext cx="10515600" cy="1969770"/>
          </a:xfrm>
        </p:spPr>
        <p:txBody>
          <a:bodyPr/>
          <a:p>
            <a:r>
              <a:rPr lang="zh-CN" altLang="en-US" sz="2400"/>
              <a:t>②</a:t>
            </a:r>
            <a:r>
              <a:rPr lang="en-US" altLang="zh-CN" sz="2400"/>
              <a:t>LSTM </a:t>
            </a:r>
            <a:r>
              <a:rPr lang="zh-CN" altLang="en-US" sz="2400"/>
              <a:t>聚合器（</a:t>
            </a:r>
            <a:r>
              <a:rPr lang="en-US" altLang="zh-CN" sz="2400"/>
              <a:t>Long short-term memory aggregator</a:t>
            </a:r>
            <a:r>
              <a:rPr lang="zh-CN" altLang="en-US" sz="2400"/>
              <a:t>，长短时记忆聚合）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与</a:t>
            </a:r>
            <a:r>
              <a:rPr lang="en-US" altLang="zh-CN" sz="1800"/>
              <a:t>mean aggregator</a:t>
            </a:r>
            <a:r>
              <a:rPr lang="zh-CN" altLang="en-US" sz="1800"/>
              <a:t>相比。</a:t>
            </a:r>
            <a:r>
              <a:rPr lang="en-US" altLang="zh-CN" sz="1800"/>
              <a:t>LSTM</a:t>
            </a:r>
            <a:r>
              <a:rPr lang="zh-CN" altLang="en-US" sz="1800"/>
              <a:t>的表达能力更强，但它不是对称的，</a:t>
            </a:r>
            <a:r>
              <a:rPr lang="zh-CN" altLang="en-US" sz="1800" b="1"/>
              <a:t>它不具有排列不变性</a:t>
            </a:r>
            <a:r>
              <a:rPr lang="zh-CN" altLang="en-US" sz="1800"/>
              <a:t>（</a:t>
            </a:r>
            <a:r>
              <a:rPr lang="en-US" altLang="zh-CN" sz="1800"/>
              <a:t>permutation invariant</a:t>
            </a:r>
            <a:r>
              <a:rPr lang="zh-CN" altLang="en-US" sz="1800"/>
              <a:t>），因为它们以一个序列的方式处理输入。因此，需要先对邻居节点随机顺序，然后将该序列的</a:t>
            </a:r>
            <a:r>
              <a:rPr lang="en-US" altLang="zh-CN" sz="1800"/>
              <a:t>embedding</a:t>
            </a:r>
            <a:r>
              <a:rPr lang="zh-CN" altLang="en-US" sz="1800"/>
              <a:t>作为</a:t>
            </a:r>
            <a:r>
              <a:rPr lang="en-US" altLang="zh-CN" sz="1800"/>
              <a:t>LSTM</a:t>
            </a:r>
            <a:r>
              <a:rPr lang="zh-CN" altLang="en-US" sz="1800"/>
              <a:t>输入。</a:t>
            </a:r>
            <a:endParaRPr lang="zh-CN" altLang="en-US" sz="1800"/>
          </a:p>
          <a:p>
            <a:pPr fontAlgn="auto">
              <a:lnSpc>
                <a:spcPct val="150000"/>
              </a:lnSpc>
            </a:pPr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48535"/>
            <a:ext cx="3119120" cy="1999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48150"/>
            <a:ext cx="3119120" cy="2237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2313305"/>
            <a:ext cx="5064125" cy="3763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12910" y="6076315"/>
            <a:ext cx="131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LSTM</a:t>
            </a:r>
            <a:r>
              <a:rPr lang="zh-CN" altLang="en-US"/>
              <a:t>示意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63345"/>
          </a:xfrm>
        </p:spPr>
        <p:txBody>
          <a:bodyPr/>
          <a:p>
            <a:r>
              <a:rPr lang="zh-CN" altLang="en-US" sz="3200">
                <a:sym typeface="+mn-ea"/>
              </a:rPr>
              <a:t>③池聚合器</a:t>
            </a:r>
            <a:r>
              <a:rPr lang="en-US" altLang="zh-CN" sz="3200">
                <a:sym typeface="+mn-ea"/>
              </a:rPr>
              <a:t>Pooling aggregator</a:t>
            </a:r>
            <a:endParaRPr lang="en-US" altLang="zh-CN" sz="32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54375"/>
          </a:xfrm>
        </p:spPr>
        <p:txBody>
          <a:bodyPr/>
          <a:p>
            <a:r>
              <a:rPr lang="en-US" altLang="zh-CN" sz="2000"/>
              <a:t>pooling aggregator</a:t>
            </a:r>
            <a:r>
              <a:rPr lang="zh-CN" altLang="en-US" sz="2000"/>
              <a:t>先对目标顶点</a:t>
            </a:r>
            <a:r>
              <a:rPr lang="en-US" altLang="zh-CN" sz="2000"/>
              <a:t>v</a:t>
            </a:r>
            <a:r>
              <a:rPr lang="zh-CN" altLang="en-US" sz="2000"/>
              <a:t>的邻居节点</a:t>
            </a:r>
            <a:r>
              <a:rPr lang="en-US" altLang="zh-CN" sz="2000"/>
              <a:t>u</a:t>
            </a:r>
            <a:r>
              <a:rPr lang="zh-CN" altLang="en-US" sz="2000"/>
              <a:t>的</a:t>
            </a:r>
            <a:r>
              <a:rPr lang="en-US" altLang="zh-CN" sz="2000"/>
              <a:t>embedding</a:t>
            </a:r>
            <a:r>
              <a:rPr lang="zh-CN" altLang="en-US" sz="2000"/>
              <a:t>向量做一次非线性变换，然后进行一次池化操作</a:t>
            </a:r>
            <a:r>
              <a:rPr lang="en-US" altLang="zh-CN" sz="2000"/>
              <a:t>(max pooling/mean pooling)</a:t>
            </a:r>
            <a:r>
              <a:rPr lang="zh-CN" altLang="en-US" sz="2000"/>
              <a:t>，将得到的结果与目标顶点的表示向量拼接，最后再经过一次非线性变换得到目标顶点的第</a:t>
            </a:r>
            <a:r>
              <a:rPr lang="en-US" altLang="zh-CN" sz="2000"/>
              <a:t>k</a:t>
            </a:r>
            <a:r>
              <a:rPr lang="zh-CN" altLang="en-US" sz="2000"/>
              <a:t>层表示向量。</a:t>
            </a:r>
            <a:endParaRPr lang="zh-CN" altLang="en-US" sz="200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144905" y="2999105"/>
          <a:ext cx="4299585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2667000" imgH="533400" progId="Equation.KSEE3">
                  <p:embed/>
                </p:oleObj>
              </mc:Choice>
              <mc:Fallback>
                <p:oleObj name="" r:id="rId1" imgW="2667000" imgH="533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4905" y="2999105"/>
                        <a:ext cx="4299585" cy="859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8" name="对象 -2147482609"/>
          <p:cNvGraphicFramePr>
            <a:graphicFrameLocks noChangeAspect="1"/>
          </p:cNvGraphicFramePr>
          <p:nvPr/>
        </p:nvGraphicFramePr>
        <p:xfrm>
          <a:off x="1144905" y="4156710"/>
          <a:ext cx="801243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092700" imgH="533400" progId="Equation.KSEE3">
                  <p:embed/>
                </p:oleObj>
              </mc:Choice>
              <mc:Fallback>
                <p:oleObj name="" r:id="rId3" imgW="5092700" imgH="533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905" y="4156710"/>
                        <a:ext cx="8012430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曲线连接符 3"/>
          <p:cNvCxnSpPr/>
          <p:nvPr/>
        </p:nvCxnSpPr>
        <p:spPr>
          <a:xfrm>
            <a:off x="5673725" y="3395345"/>
            <a:ext cx="1209675" cy="591185"/>
          </a:xfrm>
          <a:prstGeom prst="curvedConnector3">
            <a:avLst>
              <a:gd name="adj1" fmla="val 1415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38200" y="5214620"/>
            <a:ext cx="10166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Note：</a:t>
            </a:r>
            <a:endParaRPr lang="zh-CN" altLang="en-US"/>
          </a:p>
          <a:p>
            <a:r>
              <a:rPr lang="zh-CN" altLang="en-US"/>
              <a:t>①在最大池化之前的函数可以是任意深度的多层感知器，但本文中只关注简单的单层架构</a:t>
            </a:r>
            <a:endParaRPr lang="zh-CN" altLang="en-US"/>
          </a:p>
          <a:p>
            <a:r>
              <a:rPr lang="zh-CN" altLang="en-US"/>
              <a:t>②原则上，任何对称向量函数都可以用来替代max算子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GraphSAGE</a:t>
            </a:r>
            <a:r>
              <a:rPr lang="zh-CN" altLang="en-US"/>
              <a:t>参数的学习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5615"/>
          </a:xfrm>
        </p:spPr>
        <p:txBody>
          <a:bodyPr/>
          <a:p>
            <a:r>
              <a:rPr lang="zh-CN" altLang="en-US" sz="2000"/>
              <a:t>定义聚合函数之后，需要对函数中的参数进行学习。通过随机梯度下降来调整</a:t>
            </a:r>
            <a:r>
              <a:rPr lang="en-US" altLang="zh-CN" sz="2000"/>
              <a:t>weight matrices W</a:t>
            </a:r>
            <a:r>
              <a:rPr lang="zh-CN" altLang="en-US" sz="2000"/>
              <a:t>和聚合器的参数</a:t>
            </a:r>
            <a:r>
              <a:rPr lang="zh-CN" altLang="en-US" sz="2000"/>
              <a:t>。损失函数：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graphicFrame>
        <p:nvGraphicFramePr>
          <p:cNvPr id="-2147482605" name="对象 -2147482606"/>
          <p:cNvGraphicFramePr>
            <a:graphicFrameLocks noChangeAspect="1"/>
          </p:cNvGraphicFramePr>
          <p:nvPr/>
        </p:nvGraphicFramePr>
        <p:xfrm>
          <a:off x="1175385" y="2695575"/>
          <a:ext cx="6646545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238500" imgH="266700" progId="Equation.KSEE3">
                  <p:embed/>
                </p:oleObj>
              </mc:Choice>
              <mc:Fallback>
                <p:oleObj name="" r:id="rId1" imgW="3238500" imgH="266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5385" y="2695575"/>
                        <a:ext cx="6646545" cy="547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85" y="4610100"/>
            <a:ext cx="8483600" cy="806450"/>
          </a:xfrm>
          <a:prstGeom prst="rect">
            <a:avLst/>
          </a:prstGeom>
        </p:spPr>
      </p:pic>
      <p:pic>
        <p:nvPicPr>
          <p:cNvPr id="7" name="图片 6" descr="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385" y="3397885"/>
            <a:ext cx="832040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实验部分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07260"/>
            <a:ext cx="7230110" cy="30626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4390" y="1707515"/>
            <a:ext cx="530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zh-CN" altLang="en-US"/>
              <a:t>分类准确率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71855" y="5487035"/>
            <a:ext cx="7549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Citation</a:t>
            </a:r>
            <a:r>
              <a:rPr lang="zh-CN" altLang="en-US"/>
              <a:t>：在一个大的引文数据集中预测论文主题类别</a:t>
            </a:r>
            <a:endParaRPr lang="zh-CN" altLang="en-US"/>
          </a:p>
          <a:p>
            <a:r>
              <a:rPr lang="en-US" altLang="zh-CN"/>
              <a:t>Reddit</a:t>
            </a:r>
            <a:r>
              <a:rPr lang="zh-CN" altLang="en-US"/>
              <a:t>：预测不同的</a:t>
            </a:r>
            <a:r>
              <a:rPr lang="en-US" altLang="zh-CN"/>
              <a:t>Reddit</a:t>
            </a:r>
            <a:r>
              <a:rPr lang="zh-CN" altLang="en-US"/>
              <a:t>帖子</a:t>
            </a:r>
            <a:r>
              <a:rPr lang="en-US" altLang="zh-CN"/>
              <a:t>(posts)</a:t>
            </a:r>
            <a:r>
              <a:rPr lang="zh-CN" altLang="en-US"/>
              <a:t>属于哪个社区</a:t>
            </a:r>
            <a:endParaRPr lang="zh-CN" altLang="en-US"/>
          </a:p>
          <a:p>
            <a:r>
              <a:rPr lang="en-US" altLang="zh-CN"/>
              <a:t>PPI</a:t>
            </a:r>
            <a:r>
              <a:rPr lang="zh-CN" altLang="en-US"/>
              <a:t>：在各种蛋白质</a:t>
            </a:r>
            <a:r>
              <a:rPr lang="en-US" altLang="zh-CN"/>
              <a:t>-</a:t>
            </a:r>
            <a:r>
              <a:rPr lang="zh-CN" altLang="en-US"/>
              <a:t>蛋白质相互作用</a:t>
            </a:r>
            <a:r>
              <a:rPr lang="en-US" altLang="zh-CN"/>
              <a:t>(PPI)</a:t>
            </a:r>
            <a:r>
              <a:rPr lang="zh-CN" altLang="en-US"/>
              <a:t>图中对蛋白质角色进行分类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68310" y="1273810"/>
            <a:ext cx="334772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三个数据集上的实验结果表明，一般是LSTM或pooling效果比较好，有监督比无监督好。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尽管LSTM是为有序数据而不是无序集设计的，但是基于LSTM的聚合器显示了强大的性能。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可以看到无监督GraphSAGE的性能与完全监督的版本相比具有相当的竞争力，这表明文中的框架可以在不进行特定于任务的微调（task-specific fine-tuning）的情况下实现强大的性能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实验部分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6785" y="1595120"/>
            <a:ext cx="5298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</a:t>
            </a:r>
            <a:r>
              <a:rPr lang="en-US" altLang="zh-CN"/>
              <a:t>2</a:t>
            </a:r>
            <a:r>
              <a:rPr lang="zh-CN" altLang="en-US"/>
              <a:t>：运行时间和参数敏感性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785" y="2207895"/>
            <a:ext cx="7153275" cy="322580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idx="1"/>
          </p:nvPr>
        </p:nvSpPr>
        <p:spPr>
          <a:xfrm>
            <a:off x="8548370" y="1816100"/>
            <a:ext cx="2927350" cy="4221480"/>
          </a:xfrm>
        </p:spPr>
        <p:txBody>
          <a:bodyPr>
            <a:noAutofit/>
          </a:bodyPr>
          <a:p>
            <a:r>
              <a:rPr lang="zh-CN" altLang="en-US" sz="1600"/>
              <a:t>计算时间：GraphSAGE中LSTM训练速度最慢，但相比DeepWalk，GraphSAGE在预测时间减少100-500倍（因为对于未知节点，DeepWalk要重新进行随机游走以及通过SGD学习embedding）</a:t>
            </a:r>
            <a:endParaRPr lang="zh-CN" altLang="en-US" sz="1600"/>
          </a:p>
          <a:p>
            <a:r>
              <a:rPr lang="zh-CN" altLang="en-US" sz="1600"/>
              <a:t>邻居采样数量：图B中邻居采样数量递增，F1也增大，但计算时间也变大。 为了平衡F1和计算时间，将S1设为25</a:t>
            </a:r>
            <a:endParaRPr lang="zh-CN" altLang="en-US" sz="1600"/>
          </a:p>
          <a:p>
            <a:r>
              <a:rPr lang="zh-CN" altLang="en-US" sz="1600"/>
              <a:t>聚合K跳内信息：在GraphSAGE， </a:t>
            </a:r>
            <a:r>
              <a:rPr lang="zh-CN" altLang="en-US" sz="1600" b="1"/>
              <a:t>K=2</a:t>
            </a:r>
            <a:r>
              <a:rPr lang="zh-CN" altLang="en-US" sz="1600"/>
              <a:t> 相比K=1 有10-15%的提升；但将K设置超过2，效果上只有0-5%的提升，但是计算时间却变大了10-100倍</a:t>
            </a:r>
            <a:endParaRPr lang="zh-CN" alt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不同聚合器之间的比较：</a:t>
            </a:r>
            <a:endParaRPr lang="zh-CN" altLang="en-US"/>
          </a:p>
          <a:p>
            <a:r>
              <a:rPr lang="en-US" altLang="zh-CN"/>
              <a:t>LSTM</a:t>
            </a:r>
            <a:r>
              <a:rPr lang="zh-CN" altLang="en-US"/>
              <a:t>和</a:t>
            </a:r>
            <a:r>
              <a:rPr lang="en-US" altLang="zh-CN"/>
              <a:t>pool</a:t>
            </a:r>
            <a:r>
              <a:rPr lang="zh-CN" altLang="en-US"/>
              <a:t>的效果最好</a:t>
            </a:r>
            <a:endParaRPr lang="zh-CN" altLang="en-US"/>
          </a:p>
          <a:p>
            <a:r>
              <a:rPr lang="en-US" altLang="zh-CN"/>
              <a:t>GraphSAGE-LSTM</a:t>
            </a:r>
            <a:r>
              <a:rPr lang="zh-CN" altLang="en-US"/>
              <a:t>比</a:t>
            </a:r>
            <a:r>
              <a:rPr lang="en-US" altLang="zh-CN"/>
              <a:t>GraphSAGE-pool</a:t>
            </a:r>
            <a:r>
              <a:rPr lang="zh-CN" altLang="en-US"/>
              <a:t>慢得多（约为</a:t>
            </a:r>
            <a:r>
              <a:rPr lang="en-US" altLang="zh-CN"/>
              <a:t>2</a:t>
            </a:r>
            <a:r>
              <a:rPr lang="zh-CN" altLang="en-US"/>
              <a:t>倍），这可能使基于</a:t>
            </a:r>
            <a:r>
              <a:rPr lang="en-US" altLang="zh-CN"/>
              <a:t>pooling</a:t>
            </a:r>
            <a:r>
              <a:rPr lang="zh-CN" altLang="en-US"/>
              <a:t>的聚合器在总体上略占优势</a:t>
            </a:r>
            <a:endParaRPr lang="zh-CN" altLang="en-US"/>
          </a:p>
          <a:p>
            <a:r>
              <a:rPr lang="en-US" altLang="zh-CN"/>
              <a:t>LSTM</a:t>
            </a:r>
            <a:r>
              <a:rPr lang="zh-CN" altLang="en-US"/>
              <a:t>方法和</a:t>
            </a:r>
            <a:r>
              <a:rPr lang="en-US" altLang="zh-CN"/>
              <a:t>pooling</a:t>
            </a:r>
            <a:r>
              <a:rPr lang="zh-CN" altLang="en-US"/>
              <a:t>方法之前没有显著差异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  <a:p>
            <a:r>
              <a:rPr lang="zh-CN" altLang="en-US"/>
              <a:t>方法：</a:t>
            </a:r>
            <a:r>
              <a:rPr lang="en-US" altLang="zh-CN"/>
              <a:t>GraphSAGE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①嵌入生成算法</a:t>
            </a:r>
            <a:endParaRPr lang="zh-CN" altLang="en-US"/>
          </a:p>
          <a:p>
            <a:r>
              <a:rPr lang="zh-CN" altLang="en-US"/>
              <a:t>     ②聚合器选取</a:t>
            </a:r>
            <a:endParaRPr lang="zh-CN" altLang="en-US"/>
          </a:p>
          <a:p>
            <a:r>
              <a:rPr lang="zh-CN" altLang="en-US"/>
              <a:t>     ③</a:t>
            </a:r>
            <a:r>
              <a:rPr lang="en-US" altLang="zh-CN"/>
              <a:t>GraphSAGE</a:t>
            </a:r>
            <a:r>
              <a:rPr lang="zh-CN" altLang="en-US"/>
              <a:t>参数的学习</a:t>
            </a:r>
            <a:endParaRPr lang="zh-CN" altLang="en-US"/>
          </a:p>
          <a:p>
            <a:r>
              <a:rPr lang="zh-CN" altLang="en-US"/>
              <a:t>实验部分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现存的方法需要图中所有的顶点在训练embedding的时候都出现；这些前人的方法本质上是transductive</a:t>
            </a:r>
            <a:r>
              <a:rPr lang="en-US" altLang="zh-CN" sz="2000"/>
              <a:t>(</a:t>
            </a:r>
            <a:r>
              <a:rPr lang="zh-CN" altLang="en-US" sz="2000"/>
              <a:t>转导的，直推的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zh-CN" altLang="en-US" sz="2000" b="1"/>
              <a:t>不能自然地泛化到未见过的顶点</a:t>
            </a:r>
            <a:r>
              <a:rPr lang="zh-CN" altLang="en-US" sz="2000"/>
              <a:t>。文中提出了GraphSAGE，是一个inductive的框架，可以利用顶点特征信息（比如文本属性）来高效地为没有见过的顶点生成embedding。</a:t>
            </a:r>
            <a:endParaRPr lang="zh-CN" altLang="en-US" sz="2000"/>
          </a:p>
          <a:p>
            <a:r>
              <a:rPr lang="zh-CN" altLang="en-US" sz="2000"/>
              <a:t>GraphSAGE是为了</a:t>
            </a:r>
            <a:r>
              <a:rPr lang="zh-CN" altLang="en-US" sz="2000" b="1"/>
              <a:t>学习一种节点表示方法</a:t>
            </a:r>
            <a:r>
              <a:rPr lang="zh-CN" altLang="en-US" sz="2000"/>
              <a:t>，即如何通过从一个顶点的局部邻居采样并聚合顶点特征，而不是为每个顶点训练单独的embedding。</a:t>
            </a:r>
            <a:endParaRPr lang="zh-CN" altLang="en-US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归纳推理举例：贝叶斯决策。</a:t>
            </a:r>
            <a:endParaRPr lang="zh-CN" altLang="en-US" sz="2400"/>
          </a:p>
          <a:p>
            <a:r>
              <a:rPr lang="zh-CN" altLang="en-US" sz="2400"/>
              <a:t>通过求解</a:t>
            </a:r>
            <a:r>
              <a:rPr lang="en-US" altLang="zh-CN" sz="2400"/>
              <a:t>P(Y|X)=P(X|Y)P(Y)/P(X)</a:t>
            </a:r>
            <a:r>
              <a:rPr lang="zh-CN" altLang="en-US" sz="2400"/>
              <a:t>得到从样本</a:t>
            </a:r>
            <a:r>
              <a:rPr lang="en-US" altLang="zh-CN" sz="2400"/>
              <a:t>X</a:t>
            </a:r>
            <a:r>
              <a:rPr lang="zh-CN" altLang="en-US" sz="2400"/>
              <a:t>到样本</a:t>
            </a:r>
            <a:r>
              <a:rPr lang="en-US" altLang="zh-CN" sz="2400"/>
              <a:t>Y</a:t>
            </a:r>
            <a:r>
              <a:rPr lang="zh-CN" altLang="en-US" sz="2400"/>
              <a:t>的概率分布</a:t>
            </a:r>
            <a:r>
              <a:rPr lang="en-US" altLang="zh-CN" sz="2400"/>
              <a:t>P(Y|X)</a:t>
            </a:r>
            <a:r>
              <a:rPr lang="zh-CN" altLang="en-US" sz="2400"/>
              <a:t>，进而使用</a:t>
            </a:r>
            <a:r>
              <a:rPr lang="en-US" altLang="zh-CN" sz="2400"/>
              <a:t>P(Y|X)</a:t>
            </a:r>
            <a:r>
              <a:rPr lang="zh-CN" altLang="en-US" sz="2400"/>
              <a:t>预测测试样本的类型。也就是说，在预测某一测试样本的类别之前，需要建立一个更通用的判别模型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转导学习与归纳学习（transductive learning 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 inductive learning）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15"/>
            <a:ext cx="10515600" cy="1772920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sz="2000"/>
              <a:t>在统计学习中，转导推理（Transductive Inference）是一种通过观察特定的训练样本，进而预测特定的测试样本的方法。另一方面，归纳推理（Induction Inference）先从训练样本中学习得到通过的规则，再利用规则判断测试样本。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/>
              <a:t>转导推理举例：最近邻（K Nearest Neighbour）、支持向量机（Support Vector Machine）、图的标签传播算法等（</a:t>
            </a:r>
            <a:r>
              <a:rPr lang="en-US" altLang="zh-CN" sz="2000">
                <a:sym typeface="+mn-ea"/>
              </a:rPr>
              <a:t>Label Propagation Algorithm, LPA</a:t>
            </a:r>
            <a:r>
              <a:rPr lang="zh-CN" altLang="en-US" sz="2000"/>
              <a:t>）。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3362960"/>
            <a:ext cx="2806700" cy="2665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38325" y="6153150"/>
            <a:ext cx="66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KNN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85" y="3296920"/>
            <a:ext cx="5449570" cy="28562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315" y="6153150"/>
            <a:ext cx="60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LPA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但问题是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000"/>
              <a:t>很多现实中的应用需要很快的对未见过的顶点或是全新的图（子图）生成embedding。这种推断的能力对于高吞吐的机器学习系统来说很重要，这些系统都运作在不断演化的图上，而且时刻都会遇到未见过的顶点（比如Reddit上的帖子（posts），Youtube上的用户或视频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GraphSAGE</a:t>
            </a:r>
            <a:r>
              <a:rPr lang="en-US" altLang="zh-CN" sz="2000"/>
              <a:t>(</a:t>
            </a:r>
            <a:r>
              <a:rPr lang="zh-CN" altLang="en-US" sz="2000">
                <a:sym typeface="+mn-ea"/>
              </a:rPr>
              <a:t>SAmple and aggreGatE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样本和聚合</a:t>
            </a:r>
            <a:r>
              <a:rPr lang="en-US" altLang="zh-CN" sz="2000"/>
              <a:t>)</a:t>
            </a:r>
            <a:r>
              <a:rPr lang="zh-CN" altLang="en-US" sz="2000"/>
              <a:t>基本思路：</a:t>
            </a:r>
            <a:endParaRPr lang="zh-CN" altLang="en-US" sz="2000"/>
          </a:p>
          <a:p>
            <a:r>
              <a:rPr lang="zh-CN" altLang="en-US" sz="2000" b="1"/>
              <a:t>直接学习一种节点的表示方法</a:t>
            </a:r>
            <a:r>
              <a:rPr lang="zh-CN" altLang="en-US" sz="2000"/>
              <a:t>。去学习一个节点的信息是怎么通过其邻居节点的特征聚合而来的。 学习到了这样的“</a:t>
            </a:r>
            <a:r>
              <a:rPr lang="zh-CN" altLang="en-US" sz="2000" b="1"/>
              <a:t>聚合函数</a:t>
            </a:r>
            <a:r>
              <a:rPr lang="zh-CN" altLang="en-US" sz="2000"/>
              <a:t>”，而我们本身就已知各个节点的特征和邻居关系，我们就可以很方便地得到一个新节点的表示了。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转导式学习的方法，学到的是每个节点的一个唯一确定的embedding； 而GraphSAGE方法学到的node embedding，是</a:t>
            </a:r>
            <a:r>
              <a:rPr lang="zh-CN" altLang="en-US" sz="2000" b="1"/>
              <a:t>根据顶点的邻居关系的变化而变化</a:t>
            </a:r>
            <a:r>
              <a:rPr lang="zh-CN" altLang="en-US" sz="2000"/>
              <a:t>的，也就是说，即使是旧的node，如果建立了一些新的link，那么其对应的embedding也会变化，而且也很方便地学到。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GraphSAGE</a:t>
            </a:r>
            <a:r>
              <a:rPr lang="zh-CN" altLang="en-US"/>
              <a:t>：流程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2620" y="2029460"/>
            <a:ext cx="7853680" cy="3094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1880" y="1985645"/>
            <a:ext cx="29838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①对图中每个顶点邻居顶点进行采样，因为每个节点的度是不一致的，为了计算高效，可以</a:t>
            </a:r>
            <a:r>
              <a:rPr lang="zh-CN" altLang="en-US" b="1"/>
              <a:t>为每个节点采样固定数量的邻居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②根据</a:t>
            </a:r>
            <a:r>
              <a:rPr lang="zh-CN" altLang="en-US" b="1"/>
              <a:t>聚合函数</a:t>
            </a:r>
            <a:r>
              <a:rPr lang="zh-CN" altLang="en-US"/>
              <a:t>聚合邻居顶点蕴含的信息。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③得到图中各顶点的向量表示供下游任务使用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30450" y="5173980"/>
            <a:ext cx="5579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GraphSAGE示例和聚合方法的可视化演示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嵌入生成算法 </a:t>
            </a:r>
            <a:r>
              <a:rPr lang="en-US" altLang="zh-CN" sz="2800"/>
              <a:t>(</a:t>
            </a:r>
            <a:r>
              <a:rPr lang="zh-CN" altLang="en-US" sz="2800"/>
              <a:t>Embedding generation algorithm</a:t>
            </a:r>
            <a:r>
              <a:rPr lang="en-US" altLang="zh-CN" sz="2800"/>
              <a:t>):</a:t>
            </a:r>
            <a:br>
              <a:rPr lang="zh-CN" altLang="en-US" sz="2800"/>
            </a:br>
            <a:r>
              <a:rPr lang="zh-CN" altLang="en-US" sz="2800"/>
              <a:t>生成节点嵌入的前向传播算法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20520"/>
            <a:ext cx="7381875" cy="3594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215255"/>
            <a:ext cx="6755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描述了如何使用聚合函数对节点信息进行聚合，从而生成节点的</a:t>
            </a:r>
            <a:r>
              <a:rPr lang="en-US" altLang="zh-CN"/>
              <a:t>embedding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95335" y="969645"/>
            <a:ext cx="3228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输入：图</a:t>
            </a:r>
            <a:r>
              <a:rPr lang="en-US" altLang="zh-CN"/>
              <a:t>G=(V,E)</a:t>
            </a:r>
            <a:r>
              <a:rPr lang="zh-CN" altLang="en-US"/>
              <a:t>，节点特征</a:t>
            </a:r>
            <a:endParaRPr lang="zh-CN" altLang="en-US"/>
          </a:p>
          <a:p>
            <a:r>
              <a:rPr lang="zh-CN" altLang="en-US"/>
              <a:t>假设已经学习到了</a:t>
            </a:r>
            <a:r>
              <a:rPr lang="en-US" altLang="zh-CN"/>
              <a:t>K</a:t>
            </a:r>
            <a:r>
              <a:rPr lang="zh-CN" altLang="en-US"/>
              <a:t>个聚合函数的参数，以</a:t>
            </a:r>
            <a:r>
              <a:rPr lang="en-US" altLang="zh-CN"/>
              <a:t>AGGREGATE_k()</a:t>
            </a:r>
            <a:r>
              <a:rPr lang="zh-CN" altLang="en-US"/>
              <a:t>表示</a:t>
            </a:r>
            <a:endParaRPr lang="zh-CN" altLang="en-US"/>
          </a:p>
        </p:txBody>
      </p:sp>
      <p:pic>
        <p:nvPicPr>
          <p:cNvPr id="7" name="图片 6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20" y="3231515"/>
            <a:ext cx="4996180" cy="999490"/>
          </a:xfrm>
          <a:prstGeom prst="rect">
            <a:avLst/>
          </a:prstGeom>
        </p:spPr>
      </p:pic>
      <p:pic>
        <p:nvPicPr>
          <p:cNvPr id="8" name="图片 7" descr="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65" y="4231005"/>
            <a:ext cx="4639310" cy="118046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5234940" y="3601720"/>
            <a:ext cx="1782445" cy="129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4860290" y="3958590"/>
            <a:ext cx="2419350" cy="796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765" y="2482215"/>
            <a:ext cx="4617085" cy="63627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4862195" y="2705100"/>
            <a:ext cx="2528570" cy="718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p>
            <a:r>
              <a:rPr lang="zh-CN" altLang="en-US" sz="4000"/>
              <a:t>聚合器的选取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由于图中的顶点是无序的，所以理想情况下，聚合函数应该具有对称性</a:t>
            </a:r>
            <a:r>
              <a:rPr lang="en-US" altLang="zh-CN" sz="2000"/>
              <a:t>(symmetry property)</a:t>
            </a:r>
            <a:r>
              <a:rPr lang="zh-CN" altLang="en-US" sz="2000"/>
              <a:t>。也就是对它输入的各种排列，函数的输出结果不变。文中考察了三种聚合器：均值聚合器、</a:t>
            </a:r>
            <a:r>
              <a:rPr lang="en-US" altLang="zh-CN" sz="2000"/>
              <a:t>LSTM</a:t>
            </a:r>
            <a:r>
              <a:rPr lang="zh-CN" altLang="en-US" sz="2000"/>
              <a:t>聚合器和池聚合器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① 均值聚合器（Mean aggregator）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 descr="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3961765"/>
            <a:ext cx="9577705" cy="81724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2660" y="4955540"/>
          <a:ext cx="420433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2667000" imgH="533400" progId="Equation.KSEE3">
                  <p:embed/>
                </p:oleObj>
              </mc:Choice>
              <mc:Fallback>
                <p:oleObj name="" r:id="rId2" imgW="2667000" imgH="5334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660" y="4955540"/>
                        <a:ext cx="4204335" cy="840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09" name="对象 -2147482610"/>
          <p:cNvGraphicFramePr>
            <a:graphicFrameLocks noChangeAspect="1"/>
          </p:cNvGraphicFramePr>
          <p:nvPr/>
        </p:nvGraphicFramePr>
        <p:xfrm>
          <a:off x="6530975" y="4955540"/>
          <a:ext cx="503555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2806700" imgH="241300" progId="Equation.KSEE3">
                  <p:embed/>
                </p:oleObj>
              </mc:Choice>
              <mc:Fallback>
                <p:oleObj name="" r:id="rId4" imgW="2806700" imgH="2413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30975" y="4955540"/>
                        <a:ext cx="5035550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曲线连接符 9"/>
          <p:cNvCxnSpPr/>
          <p:nvPr/>
        </p:nvCxnSpPr>
        <p:spPr>
          <a:xfrm flipV="1">
            <a:off x="5265420" y="5160645"/>
            <a:ext cx="1097280" cy="243840"/>
          </a:xfrm>
          <a:prstGeom prst="curvedConnector3">
            <a:avLst>
              <a:gd name="adj1" fmla="val 50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3845" y="5499100"/>
            <a:ext cx="900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替换为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24,&quot;width&quot;:165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2896</Words>
  <Application>WPS 演示</Application>
  <PresentationFormat>宽屏</PresentationFormat>
  <Paragraphs>126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Inductive Representation Learning on Large Graphs 大图的归纳学习表示</vt:lpstr>
      <vt:lpstr>目录</vt:lpstr>
      <vt:lpstr>概述</vt:lpstr>
      <vt:lpstr>PowerPoint 演示文稿</vt:lpstr>
      <vt:lpstr>PowerPoint 演示文稿</vt:lpstr>
      <vt:lpstr>PowerPoint 演示文稿</vt:lpstr>
      <vt:lpstr>GraphSAGE：流程</vt:lpstr>
      <vt:lpstr>嵌入生成算法（Embedding generation algorithm）：          生成节点嵌入的前向传播算法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悬鱼</dc:creator>
  <cp:lastModifiedBy>铁锅炖自己</cp:lastModifiedBy>
  <cp:revision>7</cp:revision>
  <dcterms:created xsi:type="dcterms:W3CDTF">2020-09-09T17:09:00Z</dcterms:created>
  <dcterms:modified xsi:type="dcterms:W3CDTF">2020-09-10T18:57:46Z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