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0" r:id="rId3"/>
    <p:sldId id="257" r:id="rId4"/>
    <p:sldId id="258" r:id="rId5"/>
    <p:sldId id="259" r:id="rId6"/>
    <p:sldId id="260" r:id="rId7"/>
    <p:sldId id="261" r:id="rId8"/>
    <p:sldId id="262" r:id="rId9"/>
    <p:sldId id="265" r:id="rId10"/>
    <p:sldId id="263" r:id="rId11"/>
    <p:sldId id="291" r:id="rId12"/>
    <p:sldId id="264" r:id="rId13"/>
    <p:sldId id="268" r:id="rId14"/>
    <p:sldId id="269" r:id="rId15"/>
    <p:sldId id="266" r:id="rId16"/>
    <p:sldId id="299" r:id="rId17"/>
    <p:sldId id="270" r:id="rId18"/>
    <p:sldId id="271" r:id="rId19"/>
    <p:sldId id="274" r:id="rId20"/>
    <p:sldId id="292" r:id="rId21"/>
    <p:sldId id="273" r:id="rId22"/>
    <p:sldId id="272" r:id="rId23"/>
    <p:sldId id="275" r:id="rId24"/>
    <p:sldId id="283" r:id="rId25"/>
    <p:sldId id="267" r:id="rId26"/>
    <p:sldId id="284" r:id="rId27"/>
    <p:sldId id="281" r:id="rId28"/>
    <p:sldId id="276" r:id="rId29"/>
    <p:sldId id="282" r:id="rId30"/>
    <p:sldId id="277" r:id="rId31"/>
    <p:sldId id="293" r:id="rId32"/>
    <p:sldId id="285" r:id="rId33"/>
    <p:sldId id="286" r:id="rId34"/>
    <p:sldId id="295" r:id="rId35"/>
    <p:sldId id="298" r:id="rId36"/>
    <p:sldId id="296" r:id="rId37"/>
    <p:sldId id="294" r:id="rId38"/>
    <p:sldId id="297" r:id="rId39"/>
    <p:sldId id="300" r:id="rId40"/>
    <p:sldId id="30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8/28/2020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8/28/2020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tangshusen.me/Dive-into-DL-PyTorch/" TargetMode="External"/><Relationship Id="rId2" Type="http://schemas.openxmlformats.org/officeDocument/2006/relationships/hyperlink" Target="https://www.zhihu.com/question/39022858" TargetMode="External"/><Relationship Id="rId1" Type="http://schemas.openxmlformats.org/officeDocument/2006/relationships/slideLayout" Target="../slideLayouts/slideLayout7.xml"/><Relationship Id="rId4" Type="http://schemas.openxmlformats.org/officeDocument/2006/relationships/hyperlink" Target="https://tangshusen.me/Dive-into-DL-PyTorc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734D0-3B02-4DF6-9E56-A81F2FC0E1F2}"/>
              </a:ext>
            </a:extLst>
          </p:cNvPr>
          <p:cNvSpPr>
            <a:spLocks noGrp="1"/>
          </p:cNvSpPr>
          <p:nvPr>
            <p:ph type="ctrTitle"/>
          </p:nvPr>
        </p:nvSpPr>
        <p:spPr>
          <a:xfrm>
            <a:off x="1250519" y="1585519"/>
            <a:ext cx="9495778" cy="2303366"/>
          </a:xfrm>
        </p:spPr>
        <p:txBody>
          <a:bodyPr>
            <a:noAutofit/>
          </a:bodyPr>
          <a:lstStyle/>
          <a:p>
            <a:pPr algn="ctr"/>
            <a:r>
              <a:rPr lang="en-US" altLang="zh-CN" sz="6000" b="1" i="0" dirty="0">
                <a:effectLst/>
                <a:latin typeface="Microsoft YaHei" panose="020B0503020204020204" pitchFamily="34" charset="-122"/>
                <a:ea typeface="Microsoft YaHei" panose="020B0503020204020204" pitchFamily="34" charset="-122"/>
              </a:rPr>
              <a:t>Gradient-Based Learning Applied to Document Recognition</a:t>
            </a:r>
            <a:endParaRPr lang="zh-CN" altLang="en-US" sz="6000" dirty="0"/>
          </a:p>
        </p:txBody>
      </p:sp>
      <p:sp>
        <p:nvSpPr>
          <p:cNvPr id="6" name="文本框 5">
            <a:extLst>
              <a:ext uri="{FF2B5EF4-FFF2-40B4-BE49-F238E27FC236}">
                <a16:creationId xmlns:a16="http://schemas.microsoft.com/office/drawing/2014/main" id="{8F4CDE83-2D3A-41D8-B5D5-037B4BF9DF73}"/>
              </a:ext>
            </a:extLst>
          </p:cNvPr>
          <p:cNvSpPr txBox="1"/>
          <p:nvPr/>
        </p:nvSpPr>
        <p:spPr>
          <a:xfrm>
            <a:off x="7390701" y="4616996"/>
            <a:ext cx="3765435" cy="369332"/>
          </a:xfrm>
          <a:prstGeom prst="rect">
            <a:avLst/>
          </a:prstGeom>
          <a:noFill/>
        </p:spPr>
        <p:txBody>
          <a:bodyPr wrap="square" rtlCol="0">
            <a:spAutoFit/>
          </a:bodyPr>
          <a:lstStyle/>
          <a:p>
            <a:r>
              <a:rPr lang="en-US" altLang="zh-CN" dirty="0"/>
              <a:t>PROC. OF THE IEEE,NOVEMBER 1998</a:t>
            </a:r>
            <a:endParaRPr lang="zh-CN" altLang="en-US" dirty="0"/>
          </a:p>
        </p:txBody>
      </p:sp>
      <p:sp>
        <p:nvSpPr>
          <p:cNvPr id="7" name="文本框 6">
            <a:extLst>
              <a:ext uri="{FF2B5EF4-FFF2-40B4-BE49-F238E27FC236}">
                <a16:creationId xmlns:a16="http://schemas.microsoft.com/office/drawing/2014/main" id="{9B7479CE-7CE8-4C0C-9C83-38DE939FDBB9}"/>
              </a:ext>
            </a:extLst>
          </p:cNvPr>
          <p:cNvSpPr txBox="1"/>
          <p:nvPr/>
        </p:nvSpPr>
        <p:spPr>
          <a:xfrm>
            <a:off x="5195753" y="5863905"/>
            <a:ext cx="1800493" cy="369332"/>
          </a:xfrm>
          <a:prstGeom prst="rect">
            <a:avLst/>
          </a:prstGeom>
          <a:noFill/>
        </p:spPr>
        <p:txBody>
          <a:bodyPr wrap="none" rtlCol="0">
            <a:spAutoFit/>
          </a:bodyPr>
          <a:lstStyle/>
          <a:p>
            <a:r>
              <a:rPr lang="zh-CN" altLang="en-US" dirty="0"/>
              <a:t>汇报人：胡以葳</a:t>
            </a:r>
          </a:p>
        </p:txBody>
      </p:sp>
      <p:sp>
        <p:nvSpPr>
          <p:cNvPr id="8" name="文本框 7">
            <a:extLst>
              <a:ext uri="{FF2B5EF4-FFF2-40B4-BE49-F238E27FC236}">
                <a16:creationId xmlns:a16="http://schemas.microsoft.com/office/drawing/2014/main" id="{06E8EAEB-F624-4D22-A610-EB01B5DAC305}"/>
              </a:ext>
            </a:extLst>
          </p:cNvPr>
          <p:cNvSpPr txBox="1"/>
          <p:nvPr/>
        </p:nvSpPr>
        <p:spPr>
          <a:xfrm>
            <a:off x="9801314" y="3888885"/>
            <a:ext cx="2709644" cy="261610"/>
          </a:xfrm>
          <a:prstGeom prst="rect">
            <a:avLst/>
          </a:prstGeom>
          <a:noFill/>
        </p:spPr>
        <p:txBody>
          <a:bodyPr wrap="square" rtlCol="0">
            <a:spAutoFit/>
          </a:bodyPr>
          <a:lstStyle/>
          <a:p>
            <a:r>
              <a:rPr lang="en-US" altLang="zh-CN" sz="1100" dirty="0"/>
              <a:t>—Yann </a:t>
            </a:r>
            <a:r>
              <a:rPr lang="en-US" altLang="zh-CN" sz="1100" dirty="0" err="1"/>
              <a:t>LeCun</a:t>
            </a:r>
            <a:endParaRPr lang="zh-CN" altLang="en-US" sz="1100" dirty="0"/>
          </a:p>
        </p:txBody>
      </p:sp>
      <p:sp>
        <p:nvSpPr>
          <p:cNvPr id="9" name="文本框 8">
            <a:extLst>
              <a:ext uri="{FF2B5EF4-FFF2-40B4-BE49-F238E27FC236}">
                <a16:creationId xmlns:a16="http://schemas.microsoft.com/office/drawing/2014/main" id="{CF2C90CC-7834-4134-9BEC-29B38EE0DC42}"/>
              </a:ext>
            </a:extLst>
          </p:cNvPr>
          <p:cNvSpPr txBox="1"/>
          <p:nvPr/>
        </p:nvSpPr>
        <p:spPr>
          <a:xfrm>
            <a:off x="4503255" y="3835024"/>
            <a:ext cx="3185487" cy="369332"/>
          </a:xfrm>
          <a:prstGeom prst="rect">
            <a:avLst/>
          </a:prstGeom>
          <a:noFill/>
        </p:spPr>
        <p:txBody>
          <a:bodyPr wrap="none" rtlCol="0">
            <a:spAutoFit/>
          </a:bodyPr>
          <a:lstStyle/>
          <a:p>
            <a:r>
              <a:rPr lang="zh-CN" altLang="en-US" dirty="0"/>
              <a:t>梯度学习在文档识别中的应用</a:t>
            </a:r>
          </a:p>
        </p:txBody>
      </p:sp>
      <p:pic>
        <p:nvPicPr>
          <p:cNvPr id="4" name="图片 3">
            <a:extLst>
              <a:ext uri="{FF2B5EF4-FFF2-40B4-BE49-F238E27FC236}">
                <a16:creationId xmlns:a16="http://schemas.microsoft.com/office/drawing/2014/main" id="{6B83B34D-0317-457B-84B7-D4C5A3D8A0E0}"/>
              </a:ext>
            </a:extLst>
          </p:cNvPr>
          <p:cNvPicPr>
            <a:picLocks noChangeAspect="1"/>
          </p:cNvPicPr>
          <p:nvPr/>
        </p:nvPicPr>
        <p:blipFill>
          <a:blip r:embed="rId2"/>
          <a:stretch>
            <a:fillRect/>
          </a:stretch>
        </p:blipFill>
        <p:spPr>
          <a:xfrm>
            <a:off x="11257764" y="137710"/>
            <a:ext cx="818634" cy="818634"/>
          </a:xfrm>
          <a:prstGeom prst="rect">
            <a:avLst/>
          </a:prstGeom>
        </p:spPr>
      </p:pic>
      <p:pic>
        <p:nvPicPr>
          <p:cNvPr id="10" name="图片 9">
            <a:extLst>
              <a:ext uri="{FF2B5EF4-FFF2-40B4-BE49-F238E27FC236}">
                <a16:creationId xmlns:a16="http://schemas.microsoft.com/office/drawing/2014/main" id="{631532D6-679A-48E7-BE0D-8C84B44AAE78}"/>
              </a:ext>
            </a:extLst>
          </p:cNvPr>
          <p:cNvPicPr>
            <a:picLocks noChangeAspect="1"/>
          </p:cNvPicPr>
          <p:nvPr/>
        </p:nvPicPr>
        <p:blipFill>
          <a:blip r:embed="rId3"/>
          <a:stretch>
            <a:fillRect/>
          </a:stretch>
        </p:blipFill>
        <p:spPr>
          <a:xfrm>
            <a:off x="10275291" y="110177"/>
            <a:ext cx="920262" cy="888112"/>
          </a:xfrm>
          <a:prstGeom prst="rect">
            <a:avLst/>
          </a:prstGeom>
        </p:spPr>
      </p:pic>
    </p:spTree>
    <p:extLst>
      <p:ext uri="{BB962C8B-B14F-4D97-AF65-F5344CB8AC3E}">
        <p14:creationId xmlns:p14="http://schemas.microsoft.com/office/powerpoint/2010/main" val="405295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71C9EBB-AF81-4FFF-8CAE-A71E773DE623}"/>
              </a:ext>
            </a:extLst>
          </p:cNvPr>
          <p:cNvSpPr txBox="1"/>
          <p:nvPr/>
        </p:nvSpPr>
        <p:spPr>
          <a:xfrm>
            <a:off x="2345247" y="482016"/>
            <a:ext cx="6094602" cy="1477328"/>
          </a:xfrm>
          <a:prstGeom prst="rect">
            <a:avLst/>
          </a:prstGeom>
          <a:noFill/>
        </p:spPr>
        <p:txBody>
          <a:bodyPr wrap="square">
            <a:spAutoFit/>
          </a:bodyPr>
          <a:lstStyle/>
          <a:p>
            <a:r>
              <a:rPr lang="en-US" altLang="zh-CN" b="1" dirty="0" err="1"/>
              <a:t>Lenet</a:t>
            </a:r>
            <a:r>
              <a:rPr lang="zh-CN" altLang="en-US" dirty="0"/>
              <a:t>尝试解决这两个问题。</a:t>
            </a:r>
            <a:endParaRPr lang="en-US" altLang="zh-CN" dirty="0"/>
          </a:p>
          <a:p>
            <a:pPr marL="285750" indent="-285750">
              <a:buFont typeface="Arial" panose="020B0604020202020204" pitchFamily="34" charset="0"/>
              <a:buChar char="•"/>
            </a:pPr>
            <a:r>
              <a:rPr lang="zh-CN" altLang="en-US" dirty="0"/>
              <a:t>一方面，卷积层保留输入形状，使图像的像素在高和宽两个方向上的相关性均可能被有效识别；</a:t>
            </a:r>
            <a:endParaRPr lang="en-US" altLang="zh-CN" dirty="0"/>
          </a:p>
          <a:p>
            <a:pPr marL="285750" indent="-285750">
              <a:buFont typeface="Arial" panose="020B0604020202020204" pitchFamily="34" charset="0"/>
              <a:buChar char="•"/>
            </a:pPr>
            <a:r>
              <a:rPr lang="zh-CN" altLang="en-US" dirty="0"/>
              <a:t>另一方面，卷积层通过滑动窗口将同一卷积核与不同位置的输入重复计算，从而避免参数尺寸过大。</a:t>
            </a:r>
          </a:p>
        </p:txBody>
      </p:sp>
      <p:sp>
        <p:nvSpPr>
          <p:cNvPr id="2" name="文本框 1">
            <a:extLst>
              <a:ext uri="{FF2B5EF4-FFF2-40B4-BE49-F238E27FC236}">
                <a16:creationId xmlns:a16="http://schemas.microsoft.com/office/drawing/2014/main" id="{F10B7957-A7CC-4272-A7BC-3728E7230A8E}"/>
              </a:ext>
            </a:extLst>
          </p:cNvPr>
          <p:cNvSpPr txBox="1"/>
          <p:nvPr/>
        </p:nvSpPr>
        <p:spPr>
          <a:xfrm>
            <a:off x="2771164" y="5461233"/>
            <a:ext cx="1115736" cy="369332"/>
          </a:xfrm>
          <a:prstGeom prst="rect">
            <a:avLst/>
          </a:prstGeom>
          <a:noFill/>
        </p:spPr>
        <p:txBody>
          <a:bodyPr wrap="square" rtlCol="0">
            <a:spAutoFit/>
          </a:bodyPr>
          <a:lstStyle/>
          <a:p>
            <a:r>
              <a:rPr lang="zh-CN" altLang="en-US" dirty="0"/>
              <a:t>卷积层</a:t>
            </a:r>
          </a:p>
        </p:txBody>
      </p:sp>
      <p:sp>
        <p:nvSpPr>
          <p:cNvPr id="3" name="文本框 2">
            <a:extLst>
              <a:ext uri="{FF2B5EF4-FFF2-40B4-BE49-F238E27FC236}">
                <a16:creationId xmlns:a16="http://schemas.microsoft.com/office/drawing/2014/main" id="{566355DC-078E-482A-9071-11D8FCE4884B}"/>
              </a:ext>
            </a:extLst>
          </p:cNvPr>
          <p:cNvSpPr txBox="1"/>
          <p:nvPr/>
        </p:nvSpPr>
        <p:spPr>
          <a:xfrm>
            <a:off x="7458707" y="5496512"/>
            <a:ext cx="1115736" cy="369332"/>
          </a:xfrm>
          <a:prstGeom prst="rect">
            <a:avLst/>
          </a:prstGeom>
          <a:noFill/>
        </p:spPr>
        <p:txBody>
          <a:bodyPr wrap="square" rtlCol="0">
            <a:spAutoFit/>
          </a:bodyPr>
          <a:lstStyle/>
          <a:p>
            <a:r>
              <a:rPr lang="zh-CN" altLang="en-US" dirty="0"/>
              <a:t>全连接层</a:t>
            </a:r>
          </a:p>
        </p:txBody>
      </p:sp>
      <p:sp>
        <p:nvSpPr>
          <p:cNvPr id="4" name="文本框 3">
            <a:extLst>
              <a:ext uri="{FF2B5EF4-FFF2-40B4-BE49-F238E27FC236}">
                <a16:creationId xmlns:a16="http://schemas.microsoft.com/office/drawing/2014/main" id="{15F04081-AECD-420A-9A8F-0B748C5086C3}"/>
              </a:ext>
            </a:extLst>
          </p:cNvPr>
          <p:cNvSpPr txBox="1"/>
          <p:nvPr/>
        </p:nvSpPr>
        <p:spPr>
          <a:xfrm>
            <a:off x="6059144" y="5478453"/>
            <a:ext cx="1115736" cy="369332"/>
          </a:xfrm>
          <a:prstGeom prst="rect">
            <a:avLst/>
          </a:prstGeom>
          <a:noFill/>
        </p:spPr>
        <p:txBody>
          <a:bodyPr wrap="square" rtlCol="0">
            <a:spAutoFit/>
          </a:bodyPr>
          <a:lstStyle/>
          <a:p>
            <a:r>
              <a:rPr lang="zh-CN" altLang="en-US" dirty="0"/>
              <a:t>池化层</a:t>
            </a:r>
          </a:p>
        </p:txBody>
      </p:sp>
      <p:sp>
        <p:nvSpPr>
          <p:cNvPr id="8" name="文本框 7">
            <a:extLst>
              <a:ext uri="{FF2B5EF4-FFF2-40B4-BE49-F238E27FC236}">
                <a16:creationId xmlns:a16="http://schemas.microsoft.com/office/drawing/2014/main" id="{33CA8FC3-4DE2-47C6-81FA-F5AE2DFA3B90}"/>
              </a:ext>
            </a:extLst>
          </p:cNvPr>
          <p:cNvSpPr txBox="1"/>
          <p:nvPr/>
        </p:nvSpPr>
        <p:spPr>
          <a:xfrm>
            <a:off x="9269814" y="5461233"/>
            <a:ext cx="1115736" cy="369332"/>
          </a:xfrm>
          <a:prstGeom prst="rect">
            <a:avLst/>
          </a:prstGeom>
          <a:noFill/>
        </p:spPr>
        <p:txBody>
          <a:bodyPr wrap="square" rtlCol="0">
            <a:spAutoFit/>
          </a:bodyPr>
          <a:lstStyle/>
          <a:p>
            <a:r>
              <a:rPr lang="zh-CN" altLang="en-US" dirty="0"/>
              <a:t>输出</a:t>
            </a:r>
          </a:p>
        </p:txBody>
      </p:sp>
      <p:sp>
        <p:nvSpPr>
          <p:cNvPr id="10" name="文本框 9">
            <a:extLst>
              <a:ext uri="{FF2B5EF4-FFF2-40B4-BE49-F238E27FC236}">
                <a16:creationId xmlns:a16="http://schemas.microsoft.com/office/drawing/2014/main" id="{720EDDA3-C239-438B-939C-6D76F8344E60}"/>
              </a:ext>
            </a:extLst>
          </p:cNvPr>
          <p:cNvSpPr txBox="1"/>
          <p:nvPr/>
        </p:nvSpPr>
        <p:spPr>
          <a:xfrm>
            <a:off x="1371601" y="5461233"/>
            <a:ext cx="1115736" cy="369332"/>
          </a:xfrm>
          <a:prstGeom prst="rect">
            <a:avLst/>
          </a:prstGeom>
          <a:noFill/>
        </p:spPr>
        <p:txBody>
          <a:bodyPr wrap="square" rtlCol="0">
            <a:spAutoFit/>
          </a:bodyPr>
          <a:lstStyle/>
          <a:p>
            <a:r>
              <a:rPr lang="zh-CN" altLang="en-US" dirty="0"/>
              <a:t>输入 </a:t>
            </a:r>
          </a:p>
        </p:txBody>
      </p:sp>
      <p:cxnSp>
        <p:nvCxnSpPr>
          <p:cNvPr id="13" name="直接箭头连接符 12">
            <a:extLst>
              <a:ext uri="{FF2B5EF4-FFF2-40B4-BE49-F238E27FC236}">
                <a16:creationId xmlns:a16="http://schemas.microsoft.com/office/drawing/2014/main" id="{EC93DA1B-E27E-48E3-982A-709CCBC812AB}"/>
              </a:ext>
            </a:extLst>
          </p:cNvPr>
          <p:cNvCxnSpPr>
            <a:cxnSpLocks/>
          </p:cNvCxnSpPr>
          <p:nvPr/>
        </p:nvCxnSpPr>
        <p:spPr>
          <a:xfrm>
            <a:off x="2218298" y="5654396"/>
            <a:ext cx="293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0ACBC4E-0E9E-43F1-9396-CF6F25DC75EE}"/>
              </a:ext>
            </a:extLst>
          </p:cNvPr>
          <p:cNvCxnSpPr>
            <a:cxnSpLocks/>
          </p:cNvCxnSpPr>
          <p:nvPr/>
        </p:nvCxnSpPr>
        <p:spPr>
          <a:xfrm>
            <a:off x="3779590" y="5662677"/>
            <a:ext cx="293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72A6A58-D08A-4D81-AC72-2FE58A59E797}"/>
              </a:ext>
            </a:extLst>
          </p:cNvPr>
          <p:cNvCxnSpPr>
            <a:cxnSpLocks/>
          </p:cNvCxnSpPr>
          <p:nvPr/>
        </p:nvCxnSpPr>
        <p:spPr>
          <a:xfrm>
            <a:off x="5628422" y="5654396"/>
            <a:ext cx="293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7513-707B-40D4-8AC0-7852693EC2BF}"/>
              </a:ext>
            </a:extLst>
          </p:cNvPr>
          <p:cNvCxnSpPr>
            <a:cxnSpLocks/>
          </p:cNvCxnSpPr>
          <p:nvPr/>
        </p:nvCxnSpPr>
        <p:spPr>
          <a:xfrm>
            <a:off x="8775234" y="5671174"/>
            <a:ext cx="293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A1C0586-FE7A-4061-96E7-8EC9EE9DC912}"/>
              </a:ext>
            </a:extLst>
          </p:cNvPr>
          <p:cNvSpPr txBox="1"/>
          <p:nvPr/>
        </p:nvSpPr>
        <p:spPr>
          <a:xfrm>
            <a:off x="4334508" y="5469730"/>
            <a:ext cx="1440809" cy="369332"/>
          </a:xfrm>
          <a:prstGeom prst="rect">
            <a:avLst/>
          </a:prstGeom>
          <a:noFill/>
        </p:spPr>
        <p:txBody>
          <a:bodyPr wrap="square" rtlCol="0">
            <a:spAutoFit/>
          </a:bodyPr>
          <a:lstStyle/>
          <a:p>
            <a:r>
              <a:rPr lang="zh-CN" altLang="en-US" dirty="0"/>
              <a:t>激活函数</a:t>
            </a:r>
          </a:p>
        </p:txBody>
      </p:sp>
      <p:cxnSp>
        <p:nvCxnSpPr>
          <p:cNvPr id="21" name="直接箭头连接符 20">
            <a:extLst>
              <a:ext uri="{FF2B5EF4-FFF2-40B4-BE49-F238E27FC236}">
                <a16:creationId xmlns:a16="http://schemas.microsoft.com/office/drawing/2014/main" id="{54DFA6F2-514E-4BD3-B2D2-6DD21BA08B51}"/>
              </a:ext>
            </a:extLst>
          </p:cNvPr>
          <p:cNvCxnSpPr>
            <a:cxnSpLocks/>
          </p:cNvCxnSpPr>
          <p:nvPr/>
        </p:nvCxnSpPr>
        <p:spPr>
          <a:xfrm>
            <a:off x="7027985" y="5681178"/>
            <a:ext cx="293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F7D06CFA-80E7-4345-AA86-647A62FAF776}"/>
              </a:ext>
            </a:extLst>
          </p:cNvPr>
          <p:cNvPicPr>
            <a:picLocks noChangeAspect="1"/>
          </p:cNvPicPr>
          <p:nvPr/>
        </p:nvPicPr>
        <p:blipFill>
          <a:blip r:embed="rId2"/>
          <a:stretch>
            <a:fillRect/>
          </a:stretch>
        </p:blipFill>
        <p:spPr>
          <a:xfrm>
            <a:off x="1061557" y="1959344"/>
            <a:ext cx="10287000" cy="3048000"/>
          </a:xfrm>
          <a:prstGeom prst="rect">
            <a:avLst/>
          </a:prstGeom>
        </p:spPr>
      </p:pic>
    </p:spTree>
    <p:extLst>
      <p:ext uri="{BB962C8B-B14F-4D97-AF65-F5344CB8AC3E}">
        <p14:creationId xmlns:p14="http://schemas.microsoft.com/office/powerpoint/2010/main" val="246641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89A308-A4C9-4736-8807-EE3B706D9406}"/>
              </a:ext>
            </a:extLst>
          </p:cNvPr>
          <p:cNvCxnSpPr/>
          <p:nvPr/>
        </p:nvCxnSpPr>
        <p:spPr>
          <a:xfrm>
            <a:off x="192947" y="260059"/>
            <a:ext cx="0" cy="973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B36A36-E00D-4236-B061-B3DD9E855E20}"/>
              </a:ext>
            </a:extLst>
          </p:cNvPr>
          <p:cNvCxnSpPr/>
          <p:nvPr/>
        </p:nvCxnSpPr>
        <p:spPr>
          <a:xfrm>
            <a:off x="192947" y="260059"/>
            <a:ext cx="1164391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5FEC299-A5C2-4266-A92A-D0DA1FA0E53F}"/>
              </a:ext>
            </a:extLst>
          </p:cNvPr>
          <p:cNvSpPr txBox="1"/>
          <p:nvPr/>
        </p:nvSpPr>
        <p:spPr>
          <a:xfrm>
            <a:off x="389388" y="331121"/>
            <a:ext cx="1514912" cy="830997"/>
          </a:xfrm>
          <a:prstGeom prst="rect">
            <a:avLst/>
          </a:prstGeom>
          <a:noFill/>
        </p:spPr>
        <p:txBody>
          <a:bodyPr wrap="square">
            <a:spAutoFit/>
          </a:bodyPr>
          <a:lstStyle/>
          <a:p>
            <a:r>
              <a:rPr lang="zh-CN" altLang="en-US" sz="4800" b="1" dirty="0">
                <a:solidFill>
                  <a:srgbClr val="C55A11"/>
                </a:solidFill>
                <a:latin typeface="宋体" panose="02010600030101010101" pitchFamily="2" charset="-122"/>
                <a:ea typeface="宋体" panose="02010600030101010101" pitchFamily="2" charset="-122"/>
              </a:rPr>
              <a:t>目录</a:t>
            </a:r>
          </a:p>
        </p:txBody>
      </p:sp>
      <p:sp>
        <p:nvSpPr>
          <p:cNvPr id="10" name="文本框 9">
            <a:extLst>
              <a:ext uri="{FF2B5EF4-FFF2-40B4-BE49-F238E27FC236}">
                <a16:creationId xmlns:a16="http://schemas.microsoft.com/office/drawing/2014/main" id="{410FE8B7-B0CD-437D-BB9C-84F713D2D0C0}"/>
              </a:ext>
            </a:extLst>
          </p:cNvPr>
          <p:cNvSpPr txBox="1"/>
          <p:nvPr/>
        </p:nvSpPr>
        <p:spPr>
          <a:xfrm>
            <a:off x="389388" y="1690062"/>
            <a:ext cx="8999290" cy="3170099"/>
          </a:xfrm>
          <a:prstGeom prst="rect">
            <a:avLst/>
          </a:prstGeom>
          <a:noFill/>
        </p:spPr>
        <p:txBody>
          <a:bodyPr wrap="square">
            <a:spAutoFit/>
          </a:bodyPr>
          <a:lstStyle/>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概述</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b="1" dirty="0">
                <a:latin typeface="宋体" panose="02010600030101010101" pitchFamily="2" charset="-122"/>
                <a:ea typeface="宋体" panose="02010600030101010101" pitchFamily="2" charset="-122"/>
              </a:rPr>
              <a:t>基本概念</a:t>
            </a:r>
            <a:endParaRPr lang="en-US" altLang="zh-CN" sz="4000" b="1"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卷积原理</a:t>
            </a:r>
            <a:r>
              <a:rPr lang="en-US" altLang="zh-CN" sz="4000" dirty="0">
                <a:latin typeface="宋体" panose="02010600030101010101" pitchFamily="2" charset="-122"/>
                <a:ea typeface="宋体" panose="02010600030101010101" pitchFamily="2" charset="-122"/>
              </a:rPr>
              <a:t> </a:t>
            </a:r>
          </a:p>
          <a:p>
            <a:r>
              <a:rPr lang="en-US" altLang="zh-CN" sz="4000" dirty="0">
                <a:latin typeface="宋体" panose="02010600030101010101" pitchFamily="2" charset="-122"/>
                <a:ea typeface="宋体" panose="02010600030101010101" pitchFamily="2" charset="-122"/>
              </a:rPr>
              <a:t>●  </a:t>
            </a:r>
            <a:r>
              <a:rPr lang="en-US" altLang="zh-CN" sz="4000" dirty="0" err="1">
                <a:latin typeface="宋体" panose="02010600030101010101" pitchFamily="2" charset="-122"/>
                <a:ea typeface="宋体" panose="02010600030101010101" pitchFamily="2" charset="-122"/>
              </a:rPr>
              <a:t>Lenet</a:t>
            </a:r>
            <a:r>
              <a:rPr lang="zh-CN" altLang="en-US" sz="4000" dirty="0">
                <a:latin typeface="宋体" panose="02010600030101010101" pitchFamily="2" charset="-122"/>
                <a:ea typeface="宋体" panose="02010600030101010101" pitchFamily="2" charset="-122"/>
              </a:rPr>
              <a:t>实现基于</a:t>
            </a:r>
            <a:r>
              <a:rPr lang="en-US" altLang="zh-CN" sz="4000" dirty="0" err="1">
                <a:latin typeface="宋体" panose="02010600030101010101" pitchFamily="2" charset="-122"/>
                <a:ea typeface="宋体" panose="02010600030101010101" pitchFamily="2" charset="-122"/>
              </a:rPr>
              <a:t>pytorch</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局限性</a:t>
            </a:r>
          </a:p>
        </p:txBody>
      </p:sp>
    </p:spTree>
    <p:extLst>
      <p:ext uri="{BB962C8B-B14F-4D97-AF65-F5344CB8AC3E}">
        <p14:creationId xmlns:p14="http://schemas.microsoft.com/office/powerpoint/2010/main" val="252795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E27895A-BF54-402C-A976-D67A0C252EA7}"/>
              </a:ext>
            </a:extLst>
          </p:cNvPr>
          <p:cNvPicPr>
            <a:picLocks noChangeAspect="1"/>
          </p:cNvPicPr>
          <p:nvPr/>
        </p:nvPicPr>
        <p:blipFill>
          <a:blip r:embed="rId2"/>
          <a:stretch>
            <a:fillRect/>
          </a:stretch>
        </p:blipFill>
        <p:spPr>
          <a:xfrm>
            <a:off x="92314" y="4275278"/>
            <a:ext cx="5197655" cy="1415563"/>
          </a:xfrm>
          <a:prstGeom prst="rect">
            <a:avLst/>
          </a:prstGeom>
        </p:spPr>
      </p:pic>
      <p:pic>
        <p:nvPicPr>
          <p:cNvPr id="11" name="图片 10">
            <a:extLst>
              <a:ext uri="{FF2B5EF4-FFF2-40B4-BE49-F238E27FC236}">
                <a16:creationId xmlns:a16="http://schemas.microsoft.com/office/drawing/2014/main" id="{AD638331-5B2F-47DE-8486-A8D827864FF3}"/>
              </a:ext>
            </a:extLst>
          </p:cNvPr>
          <p:cNvPicPr>
            <a:picLocks noChangeAspect="1"/>
          </p:cNvPicPr>
          <p:nvPr/>
        </p:nvPicPr>
        <p:blipFill>
          <a:blip r:embed="rId3"/>
          <a:stretch>
            <a:fillRect/>
          </a:stretch>
        </p:blipFill>
        <p:spPr>
          <a:xfrm>
            <a:off x="6882036" y="4268635"/>
            <a:ext cx="4583855" cy="1487361"/>
          </a:xfrm>
          <a:prstGeom prst="rect">
            <a:avLst/>
          </a:prstGeom>
        </p:spPr>
      </p:pic>
      <p:sp>
        <p:nvSpPr>
          <p:cNvPr id="14" name="文本框 13">
            <a:extLst>
              <a:ext uri="{FF2B5EF4-FFF2-40B4-BE49-F238E27FC236}">
                <a16:creationId xmlns:a16="http://schemas.microsoft.com/office/drawing/2014/main" id="{E435DBA4-D6F6-4284-92C6-72612BB20953}"/>
              </a:ext>
            </a:extLst>
          </p:cNvPr>
          <p:cNvSpPr txBox="1"/>
          <p:nvPr/>
        </p:nvSpPr>
        <p:spPr>
          <a:xfrm>
            <a:off x="458582" y="338854"/>
            <a:ext cx="3626314" cy="584775"/>
          </a:xfrm>
          <a:prstGeom prst="rect">
            <a:avLst/>
          </a:prstGeom>
          <a:noFill/>
        </p:spPr>
        <p:txBody>
          <a:bodyPr wrap="none" rtlCol="0">
            <a:spAutoFit/>
          </a:bodyPr>
          <a:lstStyle/>
          <a:p>
            <a:r>
              <a:rPr lang="zh-CN" altLang="en-US" sz="3200" b="1" u="sng" dirty="0">
                <a:solidFill>
                  <a:srgbClr val="BD582C"/>
                </a:solidFill>
              </a:rPr>
              <a:t>互相关运算</a:t>
            </a:r>
            <a:r>
              <a:rPr lang="en-US" altLang="zh-CN" sz="3200" b="1" u="sng" dirty="0">
                <a:solidFill>
                  <a:srgbClr val="BD582C"/>
                </a:solidFill>
              </a:rPr>
              <a:t>/</a:t>
            </a:r>
            <a:r>
              <a:rPr lang="zh-CN" altLang="en-US" sz="3200" b="1" u="sng" dirty="0">
                <a:solidFill>
                  <a:srgbClr val="BD582C"/>
                </a:solidFill>
              </a:rPr>
              <a:t>卷积层</a:t>
            </a:r>
          </a:p>
        </p:txBody>
      </p:sp>
      <p:sp>
        <p:nvSpPr>
          <p:cNvPr id="15" name="箭头: 右 14">
            <a:extLst>
              <a:ext uri="{FF2B5EF4-FFF2-40B4-BE49-F238E27FC236}">
                <a16:creationId xmlns:a16="http://schemas.microsoft.com/office/drawing/2014/main" id="{9C0E0819-9A1E-4744-B0A7-8A7460A34142}"/>
              </a:ext>
            </a:extLst>
          </p:cNvPr>
          <p:cNvSpPr/>
          <p:nvPr/>
        </p:nvSpPr>
        <p:spPr>
          <a:xfrm>
            <a:off x="5578414" y="4756558"/>
            <a:ext cx="1032111" cy="453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C9CE044E-54DD-40B0-B02D-168B1DB13D6C}"/>
              </a:ext>
            </a:extLst>
          </p:cNvPr>
          <p:cNvPicPr>
            <a:picLocks noChangeAspect="1"/>
          </p:cNvPicPr>
          <p:nvPr/>
        </p:nvPicPr>
        <p:blipFill>
          <a:blip r:embed="rId4"/>
          <a:stretch>
            <a:fillRect/>
          </a:stretch>
        </p:blipFill>
        <p:spPr>
          <a:xfrm>
            <a:off x="4683579" y="923629"/>
            <a:ext cx="6473294" cy="2828138"/>
          </a:xfrm>
          <a:prstGeom prst="rect">
            <a:avLst/>
          </a:prstGeom>
        </p:spPr>
      </p:pic>
      <p:sp>
        <p:nvSpPr>
          <p:cNvPr id="19" name="文本框 18">
            <a:extLst>
              <a:ext uri="{FF2B5EF4-FFF2-40B4-BE49-F238E27FC236}">
                <a16:creationId xmlns:a16="http://schemas.microsoft.com/office/drawing/2014/main" id="{AB208624-2D4C-4C54-A9D4-65545AB0FB96}"/>
              </a:ext>
            </a:extLst>
          </p:cNvPr>
          <p:cNvSpPr txBox="1"/>
          <p:nvPr/>
        </p:nvSpPr>
        <p:spPr>
          <a:xfrm>
            <a:off x="3545196" y="3733870"/>
            <a:ext cx="877163" cy="369332"/>
          </a:xfrm>
          <a:prstGeom prst="rect">
            <a:avLst/>
          </a:prstGeom>
          <a:noFill/>
        </p:spPr>
        <p:txBody>
          <a:bodyPr wrap="none" rtlCol="0">
            <a:spAutoFit/>
          </a:bodyPr>
          <a:lstStyle/>
          <a:p>
            <a:r>
              <a:rPr lang="zh-CN" altLang="en-US" dirty="0"/>
              <a:t>特征图</a:t>
            </a:r>
          </a:p>
        </p:txBody>
      </p:sp>
      <p:sp>
        <p:nvSpPr>
          <p:cNvPr id="21" name="文本框 20">
            <a:extLst>
              <a:ext uri="{FF2B5EF4-FFF2-40B4-BE49-F238E27FC236}">
                <a16:creationId xmlns:a16="http://schemas.microsoft.com/office/drawing/2014/main" id="{E16D985B-B8E3-47CA-AFC0-78CE228DECE0}"/>
              </a:ext>
            </a:extLst>
          </p:cNvPr>
          <p:cNvSpPr txBox="1"/>
          <p:nvPr/>
        </p:nvSpPr>
        <p:spPr>
          <a:xfrm>
            <a:off x="2252561" y="3635801"/>
            <a:ext cx="877163" cy="369332"/>
          </a:xfrm>
          <a:prstGeom prst="rect">
            <a:avLst/>
          </a:prstGeom>
          <a:noFill/>
        </p:spPr>
        <p:txBody>
          <a:bodyPr wrap="none" rtlCol="0">
            <a:spAutoFit/>
          </a:bodyPr>
          <a:lstStyle/>
          <a:p>
            <a:r>
              <a:rPr lang="zh-CN" altLang="en-US" dirty="0"/>
              <a:t>卷积核</a:t>
            </a:r>
          </a:p>
        </p:txBody>
      </p:sp>
      <p:sp>
        <p:nvSpPr>
          <p:cNvPr id="23" name="文本框 22">
            <a:extLst>
              <a:ext uri="{FF2B5EF4-FFF2-40B4-BE49-F238E27FC236}">
                <a16:creationId xmlns:a16="http://schemas.microsoft.com/office/drawing/2014/main" id="{41243416-2FEC-48D5-A548-5F65CC7B53A3}"/>
              </a:ext>
            </a:extLst>
          </p:cNvPr>
          <p:cNvSpPr txBox="1"/>
          <p:nvPr/>
        </p:nvSpPr>
        <p:spPr>
          <a:xfrm>
            <a:off x="878659" y="3704801"/>
            <a:ext cx="877163" cy="369332"/>
          </a:xfrm>
          <a:prstGeom prst="rect">
            <a:avLst/>
          </a:prstGeom>
          <a:noFill/>
        </p:spPr>
        <p:txBody>
          <a:bodyPr wrap="none" rtlCol="0">
            <a:spAutoFit/>
          </a:bodyPr>
          <a:lstStyle/>
          <a:p>
            <a:r>
              <a:rPr lang="zh-CN" altLang="en-US" dirty="0"/>
              <a:t>感受野</a:t>
            </a:r>
          </a:p>
        </p:txBody>
      </p:sp>
      <p:cxnSp>
        <p:nvCxnSpPr>
          <p:cNvPr id="25" name="直接箭头连接符 24">
            <a:extLst>
              <a:ext uri="{FF2B5EF4-FFF2-40B4-BE49-F238E27FC236}">
                <a16:creationId xmlns:a16="http://schemas.microsoft.com/office/drawing/2014/main" id="{FB33C83E-893B-428C-AE0B-F29EF9ACD0A2}"/>
              </a:ext>
            </a:extLst>
          </p:cNvPr>
          <p:cNvCxnSpPr>
            <a:cxnSpLocks/>
          </p:cNvCxnSpPr>
          <p:nvPr/>
        </p:nvCxnSpPr>
        <p:spPr>
          <a:xfrm flipH="1">
            <a:off x="1401127" y="4074133"/>
            <a:ext cx="8389" cy="645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017F5B8-BE30-492D-86DB-17A094C9B69C}"/>
              </a:ext>
            </a:extLst>
          </p:cNvPr>
          <p:cNvCxnSpPr>
            <a:cxnSpLocks/>
          </p:cNvCxnSpPr>
          <p:nvPr/>
        </p:nvCxnSpPr>
        <p:spPr>
          <a:xfrm>
            <a:off x="2618587" y="4103202"/>
            <a:ext cx="19995" cy="660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720A6CA-140A-4E34-ACA7-9F27AF6FFF38}"/>
              </a:ext>
            </a:extLst>
          </p:cNvPr>
          <p:cNvCxnSpPr>
            <a:cxnSpLocks/>
          </p:cNvCxnSpPr>
          <p:nvPr/>
        </p:nvCxnSpPr>
        <p:spPr>
          <a:xfrm flipH="1">
            <a:off x="3964770" y="4127301"/>
            <a:ext cx="19008" cy="645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2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68012DE-AC5B-47ED-A473-55B268C94AEE}"/>
              </a:ext>
            </a:extLst>
          </p:cNvPr>
          <p:cNvSpPr txBox="1"/>
          <p:nvPr/>
        </p:nvSpPr>
        <p:spPr>
          <a:xfrm>
            <a:off x="1545670" y="2100280"/>
            <a:ext cx="8428839" cy="2308324"/>
          </a:xfrm>
          <a:prstGeom prst="rect">
            <a:avLst/>
          </a:prstGeom>
          <a:noFill/>
        </p:spPr>
        <p:txBody>
          <a:bodyPr wrap="square">
            <a:spAutoFit/>
          </a:bodyPr>
          <a:lstStyle/>
          <a:p>
            <a:pPr algn="l"/>
            <a:r>
              <a:rPr lang="en-US" altLang="zh-CN" b="0" i="0" dirty="0">
                <a:solidFill>
                  <a:srgbClr val="34495E"/>
                </a:solidFill>
                <a:effectLst/>
                <a:latin typeface="Source Sans Pro" panose="020B0503030403020204" pitchFamily="34" charset="0"/>
              </a:rPr>
              <a:t>	</a:t>
            </a:r>
            <a:r>
              <a:rPr lang="zh-CN" altLang="en-US" b="0" i="0" dirty="0">
                <a:solidFill>
                  <a:srgbClr val="34495E"/>
                </a:solidFill>
                <a:effectLst/>
                <a:latin typeface="Source Sans Pro" panose="020B0503030403020204" pitchFamily="34" charset="0"/>
              </a:rPr>
              <a:t>实际上，卷积运算与互相关运算类似。</a:t>
            </a:r>
            <a:r>
              <a:rPr lang="zh-CN" altLang="en-US" b="1" i="0" dirty="0">
                <a:solidFill>
                  <a:srgbClr val="2C3E50"/>
                </a:solidFill>
                <a:effectLst/>
                <a:latin typeface="Source Sans Pro" panose="020B0503030403020204" pitchFamily="34" charset="0"/>
              </a:rPr>
              <a:t>为了得到卷积运算的输出，我们只需将核数组左右翻转并上下翻转，再与输入数组做互相关运算</a:t>
            </a:r>
            <a:r>
              <a:rPr lang="zh-CN" altLang="en-US" b="0" i="0" dirty="0">
                <a:solidFill>
                  <a:srgbClr val="34495E"/>
                </a:solidFill>
                <a:effectLst/>
                <a:latin typeface="Source Sans Pro" panose="020B0503030403020204" pitchFamily="34" charset="0"/>
              </a:rPr>
              <a:t>。可见，卷积运算和互相关运算虽然类似，但如果它们使用相同的核数组，对于同一个输入，输出往往并不相同。</a:t>
            </a:r>
          </a:p>
          <a:p>
            <a:pPr algn="l"/>
            <a:r>
              <a:rPr lang="en-US" altLang="zh-CN" b="0" i="0" dirty="0">
                <a:solidFill>
                  <a:srgbClr val="34495E"/>
                </a:solidFill>
                <a:effectLst/>
                <a:latin typeface="Source Sans Pro" panose="020B0503030403020204" pitchFamily="34" charset="0"/>
              </a:rPr>
              <a:t>	</a:t>
            </a:r>
            <a:r>
              <a:rPr lang="zh-CN" altLang="en-US" b="0" i="0" dirty="0">
                <a:solidFill>
                  <a:srgbClr val="34495E"/>
                </a:solidFill>
                <a:effectLst/>
                <a:latin typeface="Source Sans Pro" panose="020B0503030403020204" pitchFamily="34" charset="0"/>
              </a:rPr>
              <a:t>那么，你也许会好奇卷积层为何能使用互相关运算替代卷积运算。其实，在深度学习中核数组都是学出来的：卷积层无论使用互相关运算或卷积运算都不影响模型预测时的输出。为了与大多数深度学习文献一致，如无特别说明，提到的卷积运算均指互相关运算。</a:t>
            </a:r>
          </a:p>
        </p:txBody>
      </p:sp>
      <p:sp>
        <p:nvSpPr>
          <p:cNvPr id="4" name="文本框 3">
            <a:extLst>
              <a:ext uri="{FF2B5EF4-FFF2-40B4-BE49-F238E27FC236}">
                <a16:creationId xmlns:a16="http://schemas.microsoft.com/office/drawing/2014/main" id="{940B7B87-CE01-4EF3-A5A2-179396C1FA89}"/>
              </a:ext>
            </a:extLst>
          </p:cNvPr>
          <p:cNvSpPr txBox="1"/>
          <p:nvPr/>
        </p:nvSpPr>
        <p:spPr>
          <a:xfrm>
            <a:off x="360727" y="377504"/>
            <a:ext cx="5258171" cy="830997"/>
          </a:xfrm>
          <a:prstGeom prst="rect">
            <a:avLst/>
          </a:prstGeom>
          <a:noFill/>
        </p:spPr>
        <p:txBody>
          <a:bodyPr wrap="none" rtlCol="0">
            <a:spAutoFit/>
          </a:bodyPr>
          <a:lstStyle/>
          <a:p>
            <a:r>
              <a:rPr lang="en-US" altLang="zh-CN" sz="4800" dirty="0"/>
              <a:t>Tip</a:t>
            </a:r>
            <a:r>
              <a:rPr lang="zh-CN" altLang="en-US" sz="4800" dirty="0"/>
              <a:t>：卷积与互相关</a:t>
            </a:r>
          </a:p>
        </p:txBody>
      </p:sp>
    </p:spTree>
    <p:extLst>
      <p:ext uri="{BB962C8B-B14F-4D97-AF65-F5344CB8AC3E}">
        <p14:creationId xmlns:p14="http://schemas.microsoft.com/office/powerpoint/2010/main" val="417177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C7E8B30-C359-4363-9784-2B225B11827E}"/>
              </a:ext>
            </a:extLst>
          </p:cNvPr>
          <p:cNvPicPr>
            <a:picLocks noChangeAspect="1"/>
          </p:cNvPicPr>
          <p:nvPr/>
        </p:nvPicPr>
        <p:blipFill>
          <a:blip r:embed="rId2"/>
          <a:stretch>
            <a:fillRect/>
          </a:stretch>
        </p:blipFill>
        <p:spPr>
          <a:xfrm>
            <a:off x="2616792" y="1240915"/>
            <a:ext cx="5951736" cy="3856054"/>
          </a:xfrm>
          <a:prstGeom prst="rect">
            <a:avLst/>
          </a:prstGeom>
        </p:spPr>
      </p:pic>
      <p:sp>
        <p:nvSpPr>
          <p:cNvPr id="5" name="文本框 4">
            <a:extLst>
              <a:ext uri="{FF2B5EF4-FFF2-40B4-BE49-F238E27FC236}">
                <a16:creationId xmlns:a16="http://schemas.microsoft.com/office/drawing/2014/main" id="{313AE632-54BB-483C-901F-577C01C3F84A}"/>
              </a:ext>
            </a:extLst>
          </p:cNvPr>
          <p:cNvSpPr txBox="1"/>
          <p:nvPr/>
        </p:nvSpPr>
        <p:spPr>
          <a:xfrm>
            <a:off x="604007" y="347925"/>
            <a:ext cx="1008609" cy="584775"/>
          </a:xfrm>
          <a:prstGeom prst="rect">
            <a:avLst/>
          </a:prstGeom>
          <a:noFill/>
        </p:spPr>
        <p:txBody>
          <a:bodyPr wrap="none" rtlCol="0">
            <a:spAutoFit/>
          </a:bodyPr>
          <a:lstStyle/>
          <a:p>
            <a:r>
              <a:rPr lang="zh-CN" altLang="en-US" sz="3200" b="1" u="sng" dirty="0">
                <a:solidFill>
                  <a:srgbClr val="BD582C"/>
                </a:solidFill>
              </a:rPr>
              <a:t>例子</a:t>
            </a:r>
          </a:p>
        </p:txBody>
      </p:sp>
    </p:spTree>
    <p:extLst>
      <p:ext uri="{BB962C8B-B14F-4D97-AF65-F5344CB8AC3E}">
        <p14:creationId xmlns:p14="http://schemas.microsoft.com/office/powerpoint/2010/main" val="328588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4FB2F4-43BC-4829-A20C-D65EDA2DF157}"/>
              </a:ext>
            </a:extLst>
          </p:cNvPr>
          <p:cNvSpPr txBox="1"/>
          <p:nvPr/>
        </p:nvSpPr>
        <p:spPr>
          <a:xfrm>
            <a:off x="562062" y="465370"/>
            <a:ext cx="3877985" cy="584775"/>
          </a:xfrm>
          <a:prstGeom prst="rect">
            <a:avLst/>
          </a:prstGeom>
          <a:noFill/>
        </p:spPr>
        <p:txBody>
          <a:bodyPr wrap="none" rtlCol="0">
            <a:spAutoFit/>
          </a:bodyPr>
          <a:lstStyle/>
          <a:p>
            <a:r>
              <a:rPr lang="zh-CN" altLang="en-US" sz="3200" b="1" u="sng" dirty="0">
                <a:solidFill>
                  <a:srgbClr val="BD582C"/>
                </a:solidFill>
              </a:rPr>
              <a:t>通过数据学习核数组</a:t>
            </a:r>
          </a:p>
        </p:txBody>
      </p:sp>
      <p:pic>
        <p:nvPicPr>
          <p:cNvPr id="7" name="图片 6">
            <a:extLst>
              <a:ext uri="{FF2B5EF4-FFF2-40B4-BE49-F238E27FC236}">
                <a16:creationId xmlns:a16="http://schemas.microsoft.com/office/drawing/2014/main" id="{BEA8F86E-8A56-4EA9-AFA3-25644B5404C2}"/>
              </a:ext>
            </a:extLst>
          </p:cNvPr>
          <p:cNvPicPr>
            <a:picLocks noChangeAspect="1"/>
          </p:cNvPicPr>
          <p:nvPr/>
        </p:nvPicPr>
        <p:blipFill>
          <a:blip r:embed="rId2"/>
          <a:stretch>
            <a:fillRect/>
          </a:stretch>
        </p:blipFill>
        <p:spPr>
          <a:xfrm>
            <a:off x="125835" y="1686634"/>
            <a:ext cx="5829805" cy="1676545"/>
          </a:xfrm>
          <a:prstGeom prst="rect">
            <a:avLst/>
          </a:prstGeom>
        </p:spPr>
      </p:pic>
      <p:sp>
        <p:nvSpPr>
          <p:cNvPr id="8" name="文本框 7">
            <a:extLst>
              <a:ext uri="{FF2B5EF4-FFF2-40B4-BE49-F238E27FC236}">
                <a16:creationId xmlns:a16="http://schemas.microsoft.com/office/drawing/2014/main" id="{2FD1369B-5909-4CCF-8B3A-072F59789B86}"/>
              </a:ext>
            </a:extLst>
          </p:cNvPr>
          <p:cNvSpPr txBox="1"/>
          <p:nvPr/>
        </p:nvSpPr>
        <p:spPr>
          <a:xfrm>
            <a:off x="562062" y="1317302"/>
            <a:ext cx="1975221" cy="369332"/>
          </a:xfrm>
          <a:prstGeom prst="rect">
            <a:avLst/>
          </a:prstGeom>
          <a:noFill/>
        </p:spPr>
        <p:txBody>
          <a:bodyPr wrap="none" rtlCol="0">
            <a:spAutoFit/>
          </a:bodyPr>
          <a:lstStyle/>
          <a:p>
            <a:r>
              <a:rPr lang="en-US" altLang="zh-CN" dirty="0"/>
              <a:t>1.</a:t>
            </a:r>
            <a:r>
              <a:rPr lang="zh-CN" altLang="en-US" dirty="0"/>
              <a:t>定义二维卷积类</a:t>
            </a:r>
          </a:p>
        </p:txBody>
      </p:sp>
      <p:pic>
        <p:nvPicPr>
          <p:cNvPr id="10" name="图片 9">
            <a:extLst>
              <a:ext uri="{FF2B5EF4-FFF2-40B4-BE49-F238E27FC236}">
                <a16:creationId xmlns:a16="http://schemas.microsoft.com/office/drawing/2014/main" id="{E7788523-BA15-4FB9-AF67-A916B5F7160A}"/>
              </a:ext>
            </a:extLst>
          </p:cNvPr>
          <p:cNvPicPr>
            <a:picLocks noChangeAspect="1"/>
          </p:cNvPicPr>
          <p:nvPr/>
        </p:nvPicPr>
        <p:blipFill>
          <a:blip r:embed="rId3"/>
          <a:stretch>
            <a:fillRect/>
          </a:stretch>
        </p:blipFill>
        <p:spPr>
          <a:xfrm>
            <a:off x="6096000" y="859792"/>
            <a:ext cx="5601185" cy="5006774"/>
          </a:xfrm>
          <a:prstGeom prst="rect">
            <a:avLst/>
          </a:prstGeom>
        </p:spPr>
      </p:pic>
      <p:sp>
        <p:nvSpPr>
          <p:cNvPr id="11" name="文本框 10">
            <a:extLst>
              <a:ext uri="{FF2B5EF4-FFF2-40B4-BE49-F238E27FC236}">
                <a16:creationId xmlns:a16="http://schemas.microsoft.com/office/drawing/2014/main" id="{C2C46BA0-AEAB-4A80-B91B-911A6807B590}"/>
              </a:ext>
            </a:extLst>
          </p:cNvPr>
          <p:cNvSpPr txBox="1"/>
          <p:nvPr/>
        </p:nvSpPr>
        <p:spPr>
          <a:xfrm>
            <a:off x="6258187" y="388425"/>
            <a:ext cx="1282723" cy="369332"/>
          </a:xfrm>
          <a:prstGeom prst="rect">
            <a:avLst/>
          </a:prstGeom>
          <a:noFill/>
        </p:spPr>
        <p:txBody>
          <a:bodyPr wrap="none" rtlCol="0">
            <a:spAutoFit/>
          </a:bodyPr>
          <a:lstStyle/>
          <a:p>
            <a:r>
              <a:rPr lang="en-US" altLang="zh-CN" dirty="0"/>
              <a:t>2.</a:t>
            </a:r>
            <a:r>
              <a:rPr lang="zh-CN" altLang="en-US" dirty="0"/>
              <a:t>训练参数</a:t>
            </a:r>
          </a:p>
        </p:txBody>
      </p:sp>
      <p:pic>
        <p:nvPicPr>
          <p:cNvPr id="13" name="图片 12">
            <a:extLst>
              <a:ext uri="{FF2B5EF4-FFF2-40B4-BE49-F238E27FC236}">
                <a16:creationId xmlns:a16="http://schemas.microsoft.com/office/drawing/2014/main" id="{99E4D33C-191C-4ACC-9452-492A0EFE20C9}"/>
              </a:ext>
            </a:extLst>
          </p:cNvPr>
          <p:cNvPicPr>
            <a:picLocks noChangeAspect="1"/>
          </p:cNvPicPr>
          <p:nvPr/>
        </p:nvPicPr>
        <p:blipFill rotWithShape="1">
          <a:blip r:embed="rId4"/>
          <a:srcRect t="48371" r="-261" b="40454"/>
          <a:stretch/>
        </p:blipFill>
        <p:spPr>
          <a:xfrm>
            <a:off x="0" y="4195723"/>
            <a:ext cx="6168720" cy="451778"/>
          </a:xfrm>
          <a:prstGeom prst="rect">
            <a:avLst/>
          </a:prstGeom>
        </p:spPr>
      </p:pic>
    </p:spTree>
    <p:extLst>
      <p:ext uri="{BB962C8B-B14F-4D97-AF65-F5344CB8AC3E}">
        <p14:creationId xmlns:p14="http://schemas.microsoft.com/office/powerpoint/2010/main" val="268878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C5B896-A02D-4614-847F-712794F1F9DB}"/>
              </a:ext>
            </a:extLst>
          </p:cNvPr>
          <p:cNvSpPr txBox="1"/>
          <p:nvPr/>
        </p:nvSpPr>
        <p:spPr>
          <a:xfrm>
            <a:off x="352339" y="302005"/>
            <a:ext cx="4834721" cy="461665"/>
          </a:xfrm>
          <a:prstGeom prst="rect">
            <a:avLst/>
          </a:prstGeom>
          <a:noFill/>
        </p:spPr>
        <p:txBody>
          <a:bodyPr wrap="none" rtlCol="0">
            <a:spAutoFit/>
          </a:bodyPr>
          <a:lstStyle/>
          <a:p>
            <a:r>
              <a:rPr lang="en-US" altLang="zh-CN" sz="2400" b="1" dirty="0">
                <a:solidFill>
                  <a:srgbClr val="FF0000"/>
                </a:solidFill>
              </a:rPr>
              <a:t>Question</a:t>
            </a:r>
            <a:r>
              <a:rPr lang="zh-CN" altLang="en-US" sz="2400" b="1" dirty="0">
                <a:solidFill>
                  <a:srgbClr val="FF0000"/>
                </a:solidFill>
              </a:rPr>
              <a:t>：卷积核的个数如何确定</a:t>
            </a:r>
          </a:p>
        </p:txBody>
      </p:sp>
      <p:sp>
        <p:nvSpPr>
          <p:cNvPr id="8" name="文本框 7">
            <a:extLst>
              <a:ext uri="{FF2B5EF4-FFF2-40B4-BE49-F238E27FC236}">
                <a16:creationId xmlns:a16="http://schemas.microsoft.com/office/drawing/2014/main" id="{088688BB-70CB-4FBA-8E59-A5CE05F0D253}"/>
              </a:ext>
            </a:extLst>
          </p:cNvPr>
          <p:cNvSpPr txBox="1"/>
          <p:nvPr/>
        </p:nvSpPr>
        <p:spPr>
          <a:xfrm>
            <a:off x="2376180" y="2068957"/>
            <a:ext cx="6885265" cy="2308324"/>
          </a:xfrm>
          <a:prstGeom prst="rect">
            <a:avLst/>
          </a:prstGeom>
          <a:noFill/>
        </p:spPr>
        <p:txBody>
          <a:bodyPr wrap="square">
            <a:spAutoFit/>
          </a:bodyPr>
          <a:lstStyle/>
          <a:p>
            <a:r>
              <a:rPr lang="en-US" altLang="zh-CN" b="0" i="0" dirty="0">
                <a:solidFill>
                  <a:srgbClr val="000000"/>
                </a:solidFill>
                <a:effectLst/>
                <a:latin typeface="comic sans ms" panose="030F0702030302020204" pitchFamily="66" charset="0"/>
              </a:rPr>
              <a:t>	</a:t>
            </a:r>
            <a:r>
              <a:rPr lang="zh-CN" altLang="en-US" b="0" i="0" dirty="0">
                <a:solidFill>
                  <a:srgbClr val="000000"/>
                </a:solidFill>
                <a:effectLst/>
                <a:latin typeface="comic sans ms" panose="030F0702030302020204" pitchFamily="66" charset="0"/>
              </a:rPr>
              <a:t>由经验确定。通常情况下，靠近输入的卷积层，譬如第一层卷积层，会找出一些共性的特征，如手写数字识别中第一层我们设定卷积核个数为</a:t>
            </a:r>
            <a:r>
              <a:rPr lang="en-US" altLang="zh-CN" b="0" i="0" dirty="0">
                <a:solidFill>
                  <a:srgbClr val="000000"/>
                </a:solidFill>
                <a:effectLst/>
                <a:latin typeface="comic sans ms" panose="030F0702030302020204" pitchFamily="66" charset="0"/>
              </a:rPr>
              <a:t>5</a:t>
            </a:r>
            <a:r>
              <a:rPr lang="zh-CN" altLang="en-US" b="0" i="0" dirty="0">
                <a:solidFill>
                  <a:srgbClr val="000000"/>
                </a:solidFill>
                <a:effectLst/>
                <a:latin typeface="comic sans ms" panose="030F0702030302020204" pitchFamily="66" charset="0"/>
              </a:rPr>
              <a:t>个，一般是找出诸如</a:t>
            </a:r>
            <a:r>
              <a:rPr lang="en-US" altLang="zh-CN" b="0" i="0" dirty="0">
                <a:solidFill>
                  <a:srgbClr val="000000"/>
                </a:solidFill>
                <a:effectLst/>
                <a:latin typeface="comic sans ms" panose="030F0702030302020204" pitchFamily="66" charset="0"/>
              </a:rPr>
              <a:t>"</a:t>
            </a:r>
            <a:r>
              <a:rPr lang="zh-CN" altLang="en-US" b="0" i="0" dirty="0">
                <a:solidFill>
                  <a:srgbClr val="000000"/>
                </a:solidFill>
                <a:effectLst/>
                <a:latin typeface="comic sans ms" panose="030F0702030302020204" pitchFamily="66" charset="0"/>
              </a:rPr>
              <a:t>横线</a:t>
            </a:r>
            <a:r>
              <a:rPr lang="en-US" altLang="zh-CN" b="0" i="0" dirty="0">
                <a:solidFill>
                  <a:srgbClr val="000000"/>
                </a:solidFill>
                <a:effectLst/>
                <a:latin typeface="comic sans ms" panose="030F0702030302020204" pitchFamily="66" charset="0"/>
              </a:rPr>
              <a:t>"</a:t>
            </a:r>
            <a:r>
              <a:rPr lang="zh-CN" altLang="en-US" b="0" i="0" dirty="0">
                <a:solidFill>
                  <a:srgbClr val="000000"/>
                </a:solidFill>
                <a:effectLst/>
                <a:latin typeface="comic sans ms" panose="030F0702030302020204" pitchFamily="66" charset="0"/>
              </a:rPr>
              <a:t>、“竖线”、“斜线”等共性特征，我们称之为</a:t>
            </a:r>
            <a:r>
              <a:rPr lang="en-US" altLang="zh-CN" b="0" i="0" dirty="0">
                <a:solidFill>
                  <a:srgbClr val="000000"/>
                </a:solidFill>
                <a:effectLst/>
                <a:latin typeface="comic sans ms" panose="030F0702030302020204" pitchFamily="66" charset="0"/>
              </a:rPr>
              <a:t>basic feature</a:t>
            </a:r>
            <a:r>
              <a:rPr lang="zh-CN" altLang="en-US" b="0" i="0" dirty="0">
                <a:solidFill>
                  <a:srgbClr val="000000"/>
                </a:solidFill>
                <a:effectLst/>
                <a:latin typeface="comic sans ms" panose="030F0702030302020204" pitchFamily="66" charset="0"/>
              </a:rPr>
              <a:t>，经过</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后，在第二层卷积层，设定卷积核个数为</a:t>
            </a:r>
            <a:r>
              <a:rPr lang="en-US" altLang="zh-CN" b="0" i="0" dirty="0">
                <a:solidFill>
                  <a:srgbClr val="000000"/>
                </a:solidFill>
                <a:effectLst/>
                <a:latin typeface="comic sans ms" panose="030F0702030302020204" pitchFamily="66" charset="0"/>
              </a:rPr>
              <a:t>20</a:t>
            </a:r>
            <a:r>
              <a:rPr lang="zh-CN" altLang="en-US" b="0" i="0" dirty="0">
                <a:solidFill>
                  <a:srgbClr val="000000"/>
                </a:solidFill>
                <a:effectLst/>
                <a:latin typeface="comic sans ms" panose="030F0702030302020204" pitchFamily="66" charset="0"/>
              </a:rPr>
              <a:t>个，可以找出一些相对复杂的特征，如“横折”、“左半圆”、“右半圆”等特征，越往后，卷积核设定的数目越多，越能体现</a:t>
            </a:r>
            <a:r>
              <a:rPr lang="en-US" altLang="zh-CN" b="0" i="0" dirty="0">
                <a:solidFill>
                  <a:srgbClr val="000000"/>
                </a:solidFill>
                <a:effectLst/>
                <a:latin typeface="comic sans ms" panose="030F0702030302020204" pitchFamily="66" charset="0"/>
              </a:rPr>
              <a:t>label</a:t>
            </a:r>
            <a:r>
              <a:rPr lang="zh-CN" altLang="en-US" b="0" i="0" dirty="0">
                <a:solidFill>
                  <a:srgbClr val="000000"/>
                </a:solidFill>
                <a:effectLst/>
                <a:latin typeface="comic sans ms" panose="030F0702030302020204" pitchFamily="66" charset="0"/>
              </a:rPr>
              <a:t>的特征就越细致，就越容易分类出来</a:t>
            </a:r>
            <a:endParaRPr lang="zh-CN" altLang="en-US" dirty="0"/>
          </a:p>
        </p:txBody>
      </p:sp>
    </p:spTree>
    <p:extLst>
      <p:ext uri="{BB962C8B-B14F-4D97-AF65-F5344CB8AC3E}">
        <p14:creationId xmlns:p14="http://schemas.microsoft.com/office/powerpoint/2010/main" val="413182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251DF4-00E2-4DA4-9476-E353BDA73EE8}"/>
              </a:ext>
            </a:extLst>
          </p:cNvPr>
          <p:cNvSpPr txBox="1"/>
          <p:nvPr/>
        </p:nvSpPr>
        <p:spPr>
          <a:xfrm>
            <a:off x="562062" y="465370"/>
            <a:ext cx="3656770" cy="584775"/>
          </a:xfrm>
          <a:prstGeom prst="rect">
            <a:avLst/>
          </a:prstGeom>
          <a:noFill/>
        </p:spPr>
        <p:txBody>
          <a:bodyPr wrap="none" rtlCol="0">
            <a:spAutoFit/>
          </a:bodyPr>
          <a:lstStyle/>
          <a:p>
            <a:r>
              <a:rPr lang="zh-CN" altLang="en-US" sz="3200" b="1" u="sng" dirty="0">
                <a:solidFill>
                  <a:srgbClr val="BD582C"/>
                </a:solidFill>
              </a:rPr>
              <a:t>超参数：填充</a:t>
            </a:r>
            <a:r>
              <a:rPr lang="en-US" altLang="zh-CN" sz="3200" b="1" u="sng" dirty="0">
                <a:solidFill>
                  <a:srgbClr val="BD582C"/>
                </a:solidFill>
              </a:rPr>
              <a:t>/</a:t>
            </a:r>
            <a:r>
              <a:rPr lang="zh-CN" altLang="en-US" sz="3200" b="1" u="sng" dirty="0">
                <a:solidFill>
                  <a:srgbClr val="BD582C"/>
                </a:solidFill>
              </a:rPr>
              <a:t>步幅</a:t>
            </a:r>
          </a:p>
        </p:txBody>
      </p:sp>
      <p:pic>
        <p:nvPicPr>
          <p:cNvPr id="6" name="图片 5">
            <a:extLst>
              <a:ext uri="{FF2B5EF4-FFF2-40B4-BE49-F238E27FC236}">
                <a16:creationId xmlns:a16="http://schemas.microsoft.com/office/drawing/2014/main" id="{E05BFC7C-82E9-4776-B0DC-B5FA69A68687}"/>
              </a:ext>
            </a:extLst>
          </p:cNvPr>
          <p:cNvPicPr>
            <a:picLocks noChangeAspect="1"/>
          </p:cNvPicPr>
          <p:nvPr/>
        </p:nvPicPr>
        <p:blipFill>
          <a:blip r:embed="rId2"/>
          <a:stretch>
            <a:fillRect/>
          </a:stretch>
        </p:blipFill>
        <p:spPr>
          <a:xfrm>
            <a:off x="427838" y="2509428"/>
            <a:ext cx="5363756" cy="1840894"/>
          </a:xfrm>
          <a:prstGeom prst="rect">
            <a:avLst/>
          </a:prstGeom>
        </p:spPr>
      </p:pic>
      <p:pic>
        <p:nvPicPr>
          <p:cNvPr id="8" name="图片 7">
            <a:extLst>
              <a:ext uri="{FF2B5EF4-FFF2-40B4-BE49-F238E27FC236}">
                <a16:creationId xmlns:a16="http://schemas.microsoft.com/office/drawing/2014/main" id="{8B0E8E2B-5E21-46A2-A02C-8D0D98580B23}"/>
              </a:ext>
            </a:extLst>
          </p:cNvPr>
          <p:cNvPicPr>
            <a:picLocks noChangeAspect="1"/>
          </p:cNvPicPr>
          <p:nvPr/>
        </p:nvPicPr>
        <p:blipFill>
          <a:blip r:embed="rId3"/>
          <a:stretch>
            <a:fillRect/>
          </a:stretch>
        </p:blipFill>
        <p:spPr>
          <a:xfrm>
            <a:off x="6978250" y="2566895"/>
            <a:ext cx="4321720" cy="1724209"/>
          </a:xfrm>
          <a:prstGeom prst="rect">
            <a:avLst/>
          </a:prstGeom>
        </p:spPr>
      </p:pic>
      <p:sp>
        <p:nvSpPr>
          <p:cNvPr id="9" name="文本框 8">
            <a:extLst>
              <a:ext uri="{FF2B5EF4-FFF2-40B4-BE49-F238E27FC236}">
                <a16:creationId xmlns:a16="http://schemas.microsoft.com/office/drawing/2014/main" id="{3D82013A-6391-4614-B5E5-94E2BBABF267}"/>
              </a:ext>
            </a:extLst>
          </p:cNvPr>
          <p:cNvSpPr txBox="1"/>
          <p:nvPr/>
        </p:nvSpPr>
        <p:spPr>
          <a:xfrm>
            <a:off x="2514681" y="4546833"/>
            <a:ext cx="595035" cy="338554"/>
          </a:xfrm>
          <a:prstGeom prst="rect">
            <a:avLst/>
          </a:prstGeom>
          <a:noFill/>
        </p:spPr>
        <p:txBody>
          <a:bodyPr wrap="none" rtlCol="0">
            <a:spAutoFit/>
          </a:bodyPr>
          <a:lstStyle/>
          <a:p>
            <a:r>
              <a:rPr lang="zh-CN" altLang="en-US" sz="1600" dirty="0"/>
              <a:t>填充</a:t>
            </a:r>
          </a:p>
        </p:txBody>
      </p:sp>
      <p:sp>
        <p:nvSpPr>
          <p:cNvPr id="11" name="文本框 10">
            <a:extLst>
              <a:ext uri="{FF2B5EF4-FFF2-40B4-BE49-F238E27FC236}">
                <a16:creationId xmlns:a16="http://schemas.microsoft.com/office/drawing/2014/main" id="{328E5F0D-95D9-4F1C-8F46-0192B9A6E380}"/>
              </a:ext>
            </a:extLst>
          </p:cNvPr>
          <p:cNvSpPr txBox="1"/>
          <p:nvPr/>
        </p:nvSpPr>
        <p:spPr>
          <a:xfrm>
            <a:off x="9139110" y="4598664"/>
            <a:ext cx="614271" cy="338554"/>
          </a:xfrm>
          <a:prstGeom prst="rect">
            <a:avLst/>
          </a:prstGeom>
          <a:noFill/>
        </p:spPr>
        <p:txBody>
          <a:bodyPr wrap="none" rtlCol="0">
            <a:spAutoFit/>
          </a:bodyPr>
          <a:lstStyle/>
          <a:p>
            <a:r>
              <a:rPr lang="zh-CN" altLang="en-US" sz="1600" dirty="0"/>
              <a:t>步幅</a:t>
            </a:r>
          </a:p>
        </p:txBody>
      </p:sp>
    </p:spTree>
    <p:extLst>
      <p:ext uri="{BB962C8B-B14F-4D97-AF65-F5344CB8AC3E}">
        <p14:creationId xmlns:p14="http://schemas.microsoft.com/office/powerpoint/2010/main" val="312002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9D6453-39B3-48BA-9AB9-A496DA0B1322}"/>
              </a:ext>
            </a:extLst>
          </p:cNvPr>
          <p:cNvSpPr txBox="1"/>
          <p:nvPr/>
        </p:nvSpPr>
        <p:spPr>
          <a:xfrm>
            <a:off x="562062" y="465370"/>
            <a:ext cx="4480714" cy="584775"/>
          </a:xfrm>
          <a:prstGeom prst="rect">
            <a:avLst/>
          </a:prstGeom>
          <a:noFill/>
        </p:spPr>
        <p:txBody>
          <a:bodyPr wrap="none" rtlCol="0">
            <a:spAutoFit/>
          </a:bodyPr>
          <a:lstStyle/>
          <a:p>
            <a:r>
              <a:rPr lang="zh-CN" altLang="en-US" sz="3200" b="1" u="sng" dirty="0">
                <a:solidFill>
                  <a:srgbClr val="BD582C"/>
                </a:solidFill>
              </a:rPr>
              <a:t>多输出通道</a:t>
            </a:r>
            <a:r>
              <a:rPr lang="en-US" altLang="zh-CN" sz="3200" b="1" u="sng" dirty="0">
                <a:solidFill>
                  <a:srgbClr val="BD582C"/>
                </a:solidFill>
              </a:rPr>
              <a:t>/</a:t>
            </a:r>
            <a:r>
              <a:rPr lang="zh-CN" altLang="en-US" sz="3200" b="1" u="sng" dirty="0">
                <a:solidFill>
                  <a:srgbClr val="BD582C"/>
                </a:solidFill>
              </a:rPr>
              <a:t>多输入通道</a:t>
            </a:r>
          </a:p>
        </p:txBody>
      </p:sp>
      <p:pic>
        <p:nvPicPr>
          <p:cNvPr id="5" name="图片 4">
            <a:extLst>
              <a:ext uri="{FF2B5EF4-FFF2-40B4-BE49-F238E27FC236}">
                <a16:creationId xmlns:a16="http://schemas.microsoft.com/office/drawing/2014/main" id="{596C07BE-13A1-4958-A4D8-777472EF7FCB}"/>
              </a:ext>
            </a:extLst>
          </p:cNvPr>
          <p:cNvPicPr>
            <a:picLocks noChangeAspect="1"/>
          </p:cNvPicPr>
          <p:nvPr/>
        </p:nvPicPr>
        <p:blipFill>
          <a:blip r:embed="rId2"/>
          <a:stretch>
            <a:fillRect/>
          </a:stretch>
        </p:blipFill>
        <p:spPr>
          <a:xfrm>
            <a:off x="388689" y="2110325"/>
            <a:ext cx="5349381" cy="2230839"/>
          </a:xfrm>
          <a:prstGeom prst="rect">
            <a:avLst/>
          </a:prstGeom>
        </p:spPr>
      </p:pic>
      <p:pic>
        <p:nvPicPr>
          <p:cNvPr id="7" name="图片 6">
            <a:extLst>
              <a:ext uri="{FF2B5EF4-FFF2-40B4-BE49-F238E27FC236}">
                <a16:creationId xmlns:a16="http://schemas.microsoft.com/office/drawing/2014/main" id="{DD6E741B-4707-45F4-8C7A-58C5B33EC923}"/>
              </a:ext>
            </a:extLst>
          </p:cNvPr>
          <p:cNvPicPr>
            <a:picLocks noChangeAspect="1"/>
          </p:cNvPicPr>
          <p:nvPr/>
        </p:nvPicPr>
        <p:blipFill>
          <a:blip r:embed="rId3"/>
          <a:stretch>
            <a:fillRect/>
          </a:stretch>
        </p:blipFill>
        <p:spPr>
          <a:xfrm>
            <a:off x="6349191" y="2127371"/>
            <a:ext cx="5454122" cy="1920178"/>
          </a:xfrm>
          <a:prstGeom prst="rect">
            <a:avLst/>
          </a:prstGeom>
        </p:spPr>
      </p:pic>
    </p:spTree>
    <p:extLst>
      <p:ext uri="{BB962C8B-B14F-4D97-AF65-F5344CB8AC3E}">
        <p14:creationId xmlns:p14="http://schemas.microsoft.com/office/powerpoint/2010/main" val="165964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896752B-AD13-49DF-B9E0-381E56A7969C}"/>
              </a:ext>
            </a:extLst>
          </p:cNvPr>
          <p:cNvSpPr txBox="1"/>
          <p:nvPr/>
        </p:nvSpPr>
        <p:spPr>
          <a:xfrm>
            <a:off x="562062" y="465370"/>
            <a:ext cx="1420582" cy="584775"/>
          </a:xfrm>
          <a:prstGeom prst="rect">
            <a:avLst/>
          </a:prstGeom>
          <a:noFill/>
        </p:spPr>
        <p:txBody>
          <a:bodyPr wrap="none" rtlCol="0">
            <a:spAutoFit/>
          </a:bodyPr>
          <a:lstStyle/>
          <a:p>
            <a:r>
              <a:rPr lang="zh-CN" altLang="en-US" sz="3200" b="1" u="sng" dirty="0">
                <a:solidFill>
                  <a:srgbClr val="BD582C"/>
                </a:solidFill>
              </a:rPr>
              <a:t>池化层</a:t>
            </a:r>
          </a:p>
        </p:txBody>
      </p:sp>
      <p:pic>
        <p:nvPicPr>
          <p:cNvPr id="7" name="图片 6">
            <a:extLst>
              <a:ext uri="{FF2B5EF4-FFF2-40B4-BE49-F238E27FC236}">
                <a16:creationId xmlns:a16="http://schemas.microsoft.com/office/drawing/2014/main" id="{DBEE02D0-D54C-42B0-9466-80C8A44D60A1}"/>
              </a:ext>
            </a:extLst>
          </p:cNvPr>
          <p:cNvPicPr>
            <a:picLocks noChangeAspect="1"/>
          </p:cNvPicPr>
          <p:nvPr/>
        </p:nvPicPr>
        <p:blipFill>
          <a:blip r:embed="rId2"/>
          <a:stretch>
            <a:fillRect/>
          </a:stretch>
        </p:blipFill>
        <p:spPr>
          <a:xfrm>
            <a:off x="1065158" y="4126680"/>
            <a:ext cx="4793395" cy="1691787"/>
          </a:xfrm>
          <a:prstGeom prst="rect">
            <a:avLst/>
          </a:prstGeom>
        </p:spPr>
      </p:pic>
      <p:pic>
        <p:nvPicPr>
          <p:cNvPr id="9" name="图片 8">
            <a:extLst>
              <a:ext uri="{FF2B5EF4-FFF2-40B4-BE49-F238E27FC236}">
                <a16:creationId xmlns:a16="http://schemas.microsoft.com/office/drawing/2014/main" id="{D21A9C3C-9228-48B3-A83B-E7F747D05270}"/>
              </a:ext>
            </a:extLst>
          </p:cNvPr>
          <p:cNvPicPr>
            <a:picLocks noChangeAspect="1"/>
          </p:cNvPicPr>
          <p:nvPr/>
        </p:nvPicPr>
        <p:blipFill>
          <a:blip r:embed="rId3"/>
          <a:stretch>
            <a:fillRect/>
          </a:stretch>
        </p:blipFill>
        <p:spPr>
          <a:xfrm>
            <a:off x="7083736" y="4305765"/>
            <a:ext cx="2370025" cy="1333616"/>
          </a:xfrm>
          <a:prstGeom prst="rect">
            <a:avLst/>
          </a:prstGeom>
        </p:spPr>
      </p:pic>
      <p:pic>
        <p:nvPicPr>
          <p:cNvPr id="10" name="图片 9">
            <a:extLst>
              <a:ext uri="{FF2B5EF4-FFF2-40B4-BE49-F238E27FC236}">
                <a16:creationId xmlns:a16="http://schemas.microsoft.com/office/drawing/2014/main" id="{4EDAFB0C-DD79-45B4-9143-A54ADBC7C5B8}"/>
              </a:ext>
            </a:extLst>
          </p:cNvPr>
          <p:cNvPicPr>
            <a:picLocks noChangeAspect="1"/>
          </p:cNvPicPr>
          <p:nvPr/>
        </p:nvPicPr>
        <p:blipFill>
          <a:blip r:embed="rId4"/>
          <a:stretch>
            <a:fillRect/>
          </a:stretch>
        </p:blipFill>
        <p:spPr>
          <a:xfrm>
            <a:off x="4404173" y="445199"/>
            <a:ext cx="6694463" cy="3343232"/>
          </a:xfrm>
          <a:prstGeom prst="rect">
            <a:avLst/>
          </a:prstGeom>
        </p:spPr>
      </p:pic>
    </p:spTree>
    <p:extLst>
      <p:ext uri="{BB962C8B-B14F-4D97-AF65-F5344CB8AC3E}">
        <p14:creationId xmlns:p14="http://schemas.microsoft.com/office/powerpoint/2010/main" val="42745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89A308-A4C9-4736-8807-EE3B706D9406}"/>
              </a:ext>
            </a:extLst>
          </p:cNvPr>
          <p:cNvCxnSpPr/>
          <p:nvPr/>
        </p:nvCxnSpPr>
        <p:spPr>
          <a:xfrm>
            <a:off x="192947" y="260059"/>
            <a:ext cx="0" cy="973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B36A36-E00D-4236-B061-B3DD9E855E20}"/>
              </a:ext>
            </a:extLst>
          </p:cNvPr>
          <p:cNvCxnSpPr/>
          <p:nvPr/>
        </p:nvCxnSpPr>
        <p:spPr>
          <a:xfrm>
            <a:off x="192947" y="260059"/>
            <a:ext cx="1164391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5FEC299-A5C2-4266-A92A-D0DA1FA0E53F}"/>
              </a:ext>
            </a:extLst>
          </p:cNvPr>
          <p:cNvSpPr txBox="1"/>
          <p:nvPr/>
        </p:nvSpPr>
        <p:spPr>
          <a:xfrm>
            <a:off x="389388" y="331121"/>
            <a:ext cx="1514912" cy="830997"/>
          </a:xfrm>
          <a:prstGeom prst="rect">
            <a:avLst/>
          </a:prstGeom>
          <a:noFill/>
        </p:spPr>
        <p:txBody>
          <a:bodyPr wrap="square">
            <a:spAutoFit/>
          </a:bodyPr>
          <a:lstStyle/>
          <a:p>
            <a:r>
              <a:rPr lang="zh-CN" altLang="en-US" sz="4800" b="1" dirty="0">
                <a:solidFill>
                  <a:srgbClr val="C55A11"/>
                </a:solidFill>
                <a:latin typeface="宋体" panose="02010600030101010101" pitchFamily="2" charset="-122"/>
                <a:ea typeface="宋体" panose="02010600030101010101" pitchFamily="2" charset="-122"/>
              </a:rPr>
              <a:t>目录</a:t>
            </a:r>
          </a:p>
        </p:txBody>
      </p:sp>
      <p:sp>
        <p:nvSpPr>
          <p:cNvPr id="10" name="文本框 9">
            <a:extLst>
              <a:ext uri="{FF2B5EF4-FFF2-40B4-BE49-F238E27FC236}">
                <a16:creationId xmlns:a16="http://schemas.microsoft.com/office/drawing/2014/main" id="{410FE8B7-B0CD-437D-BB9C-84F713D2D0C0}"/>
              </a:ext>
            </a:extLst>
          </p:cNvPr>
          <p:cNvSpPr txBox="1"/>
          <p:nvPr/>
        </p:nvSpPr>
        <p:spPr>
          <a:xfrm>
            <a:off x="389388" y="1690062"/>
            <a:ext cx="8999290" cy="3170099"/>
          </a:xfrm>
          <a:prstGeom prst="rect">
            <a:avLst/>
          </a:prstGeom>
          <a:noFill/>
        </p:spPr>
        <p:txBody>
          <a:bodyPr wrap="square">
            <a:spAutoFit/>
          </a:bodyPr>
          <a:lstStyle/>
          <a:p>
            <a:r>
              <a:rPr lang="en-US" altLang="zh-CN" sz="4000" dirty="0">
                <a:latin typeface="宋体" panose="02010600030101010101" pitchFamily="2" charset="-122"/>
                <a:ea typeface="宋体" panose="02010600030101010101" pitchFamily="2" charset="-122"/>
              </a:rPr>
              <a:t>●  </a:t>
            </a:r>
            <a:r>
              <a:rPr lang="zh-CN" altLang="en-US" sz="4000" b="1" dirty="0">
                <a:latin typeface="宋体" panose="02010600030101010101" pitchFamily="2" charset="-122"/>
                <a:ea typeface="宋体" panose="02010600030101010101" pitchFamily="2" charset="-122"/>
              </a:rPr>
              <a:t>概述</a:t>
            </a:r>
            <a:endParaRPr lang="en-US" altLang="zh-CN" sz="4000" b="1"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基本概念</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卷积原理</a:t>
            </a:r>
            <a:r>
              <a:rPr lang="en-US" altLang="zh-CN" sz="4000" dirty="0">
                <a:latin typeface="宋体" panose="02010600030101010101" pitchFamily="2" charset="-122"/>
                <a:ea typeface="宋体" panose="02010600030101010101" pitchFamily="2" charset="-122"/>
              </a:rPr>
              <a:t> </a:t>
            </a:r>
          </a:p>
          <a:p>
            <a:r>
              <a:rPr lang="en-US" altLang="zh-CN" sz="4000" dirty="0">
                <a:latin typeface="宋体" panose="02010600030101010101" pitchFamily="2" charset="-122"/>
                <a:ea typeface="宋体" panose="02010600030101010101" pitchFamily="2" charset="-122"/>
              </a:rPr>
              <a:t>●  </a:t>
            </a:r>
            <a:r>
              <a:rPr lang="en-US" altLang="zh-CN" sz="4000" dirty="0" err="1">
                <a:latin typeface="宋体" panose="02010600030101010101" pitchFamily="2" charset="-122"/>
                <a:ea typeface="宋体" panose="02010600030101010101" pitchFamily="2" charset="-122"/>
              </a:rPr>
              <a:t>Lenet</a:t>
            </a:r>
            <a:r>
              <a:rPr lang="zh-CN" altLang="en-US" sz="4000" dirty="0">
                <a:latin typeface="宋体" panose="02010600030101010101" pitchFamily="2" charset="-122"/>
                <a:ea typeface="宋体" panose="02010600030101010101" pitchFamily="2" charset="-122"/>
              </a:rPr>
              <a:t>实现基于</a:t>
            </a:r>
            <a:r>
              <a:rPr lang="en-US" altLang="zh-CN" sz="4000" dirty="0" err="1">
                <a:latin typeface="宋体" panose="02010600030101010101" pitchFamily="2" charset="-122"/>
                <a:ea typeface="宋体" panose="02010600030101010101" pitchFamily="2" charset="-122"/>
              </a:rPr>
              <a:t>pytorch</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局限性</a:t>
            </a:r>
          </a:p>
        </p:txBody>
      </p:sp>
    </p:spTree>
    <p:extLst>
      <p:ext uri="{BB962C8B-B14F-4D97-AF65-F5344CB8AC3E}">
        <p14:creationId xmlns:p14="http://schemas.microsoft.com/office/powerpoint/2010/main" val="3650327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89A308-A4C9-4736-8807-EE3B706D9406}"/>
              </a:ext>
            </a:extLst>
          </p:cNvPr>
          <p:cNvCxnSpPr/>
          <p:nvPr/>
        </p:nvCxnSpPr>
        <p:spPr>
          <a:xfrm>
            <a:off x="192947" y="260059"/>
            <a:ext cx="0" cy="973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B36A36-E00D-4236-B061-B3DD9E855E20}"/>
              </a:ext>
            </a:extLst>
          </p:cNvPr>
          <p:cNvCxnSpPr/>
          <p:nvPr/>
        </p:nvCxnSpPr>
        <p:spPr>
          <a:xfrm>
            <a:off x="192947" y="260059"/>
            <a:ext cx="1164391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5FEC299-A5C2-4266-A92A-D0DA1FA0E53F}"/>
              </a:ext>
            </a:extLst>
          </p:cNvPr>
          <p:cNvSpPr txBox="1"/>
          <p:nvPr/>
        </p:nvSpPr>
        <p:spPr>
          <a:xfrm>
            <a:off x="389388" y="331121"/>
            <a:ext cx="1514912" cy="830997"/>
          </a:xfrm>
          <a:prstGeom prst="rect">
            <a:avLst/>
          </a:prstGeom>
          <a:noFill/>
        </p:spPr>
        <p:txBody>
          <a:bodyPr wrap="square">
            <a:spAutoFit/>
          </a:bodyPr>
          <a:lstStyle/>
          <a:p>
            <a:r>
              <a:rPr lang="zh-CN" altLang="en-US" sz="4800" b="1" dirty="0">
                <a:solidFill>
                  <a:srgbClr val="C55A11"/>
                </a:solidFill>
                <a:latin typeface="宋体" panose="02010600030101010101" pitchFamily="2" charset="-122"/>
                <a:ea typeface="宋体" panose="02010600030101010101" pitchFamily="2" charset="-122"/>
              </a:rPr>
              <a:t>目录</a:t>
            </a:r>
          </a:p>
        </p:txBody>
      </p:sp>
      <p:sp>
        <p:nvSpPr>
          <p:cNvPr id="10" name="文本框 9">
            <a:extLst>
              <a:ext uri="{FF2B5EF4-FFF2-40B4-BE49-F238E27FC236}">
                <a16:creationId xmlns:a16="http://schemas.microsoft.com/office/drawing/2014/main" id="{410FE8B7-B0CD-437D-BB9C-84F713D2D0C0}"/>
              </a:ext>
            </a:extLst>
          </p:cNvPr>
          <p:cNvSpPr txBox="1"/>
          <p:nvPr/>
        </p:nvSpPr>
        <p:spPr>
          <a:xfrm>
            <a:off x="389388" y="1690062"/>
            <a:ext cx="8999290" cy="3170099"/>
          </a:xfrm>
          <a:prstGeom prst="rect">
            <a:avLst/>
          </a:prstGeom>
          <a:noFill/>
        </p:spPr>
        <p:txBody>
          <a:bodyPr wrap="square">
            <a:spAutoFit/>
          </a:bodyPr>
          <a:lstStyle/>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概述</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基本概念</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b="1" dirty="0">
                <a:latin typeface="宋体" panose="02010600030101010101" pitchFamily="2" charset="-122"/>
                <a:ea typeface="宋体" panose="02010600030101010101" pitchFamily="2" charset="-122"/>
              </a:rPr>
              <a:t>卷积原理</a:t>
            </a:r>
            <a:r>
              <a:rPr lang="en-US" altLang="zh-CN" sz="4000" dirty="0">
                <a:latin typeface="宋体" panose="02010600030101010101" pitchFamily="2" charset="-122"/>
                <a:ea typeface="宋体" panose="02010600030101010101" pitchFamily="2" charset="-122"/>
              </a:rPr>
              <a:t> </a:t>
            </a:r>
          </a:p>
          <a:p>
            <a:r>
              <a:rPr lang="en-US" altLang="zh-CN" sz="4000" dirty="0">
                <a:latin typeface="宋体" panose="02010600030101010101" pitchFamily="2" charset="-122"/>
                <a:ea typeface="宋体" panose="02010600030101010101" pitchFamily="2" charset="-122"/>
              </a:rPr>
              <a:t>●  </a:t>
            </a:r>
            <a:r>
              <a:rPr lang="en-US" altLang="zh-CN" sz="4000" dirty="0" err="1">
                <a:latin typeface="宋体" panose="02010600030101010101" pitchFamily="2" charset="-122"/>
                <a:ea typeface="宋体" panose="02010600030101010101" pitchFamily="2" charset="-122"/>
              </a:rPr>
              <a:t>Lenet</a:t>
            </a:r>
            <a:r>
              <a:rPr lang="zh-CN" altLang="en-US" sz="4000" dirty="0">
                <a:latin typeface="宋体" panose="02010600030101010101" pitchFamily="2" charset="-122"/>
                <a:ea typeface="宋体" panose="02010600030101010101" pitchFamily="2" charset="-122"/>
              </a:rPr>
              <a:t>实现基于</a:t>
            </a:r>
            <a:r>
              <a:rPr lang="en-US" altLang="zh-CN" sz="4000" dirty="0" err="1">
                <a:latin typeface="宋体" panose="02010600030101010101" pitchFamily="2" charset="-122"/>
                <a:ea typeface="宋体" panose="02010600030101010101" pitchFamily="2" charset="-122"/>
              </a:rPr>
              <a:t>pytorch</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局限性</a:t>
            </a:r>
          </a:p>
        </p:txBody>
      </p:sp>
    </p:spTree>
    <p:extLst>
      <p:ext uri="{BB962C8B-B14F-4D97-AF65-F5344CB8AC3E}">
        <p14:creationId xmlns:p14="http://schemas.microsoft.com/office/powerpoint/2010/main" val="330139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C5B896-A02D-4614-847F-712794F1F9DB}"/>
              </a:ext>
            </a:extLst>
          </p:cNvPr>
          <p:cNvSpPr txBox="1"/>
          <p:nvPr/>
        </p:nvSpPr>
        <p:spPr>
          <a:xfrm>
            <a:off x="352339" y="302005"/>
            <a:ext cx="4443589" cy="461665"/>
          </a:xfrm>
          <a:prstGeom prst="rect">
            <a:avLst/>
          </a:prstGeom>
          <a:noFill/>
        </p:spPr>
        <p:txBody>
          <a:bodyPr wrap="none" rtlCol="0">
            <a:spAutoFit/>
          </a:bodyPr>
          <a:lstStyle/>
          <a:p>
            <a:r>
              <a:rPr lang="en-US" altLang="zh-CN" sz="2400" b="1" dirty="0">
                <a:solidFill>
                  <a:srgbClr val="FF0000"/>
                </a:solidFill>
              </a:rPr>
              <a:t>Question</a:t>
            </a:r>
            <a:r>
              <a:rPr lang="zh-CN" altLang="en-US" sz="2400" b="1" dirty="0">
                <a:solidFill>
                  <a:srgbClr val="FF0000"/>
                </a:solidFill>
              </a:rPr>
              <a:t>：机器如何读取图像？</a:t>
            </a:r>
          </a:p>
        </p:txBody>
      </p:sp>
      <p:pic>
        <p:nvPicPr>
          <p:cNvPr id="2050" name="Picture 2">
            <a:extLst>
              <a:ext uri="{FF2B5EF4-FFF2-40B4-BE49-F238E27FC236}">
                <a16:creationId xmlns:a16="http://schemas.microsoft.com/office/drawing/2014/main" id="{D73865E9-537B-41FB-B7AC-0603C18D594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74165" y="1133475"/>
            <a:ext cx="2771775" cy="27622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2456094-4E5B-4718-8F11-1F8668F24C5C}"/>
              </a:ext>
            </a:extLst>
          </p:cNvPr>
          <p:cNvSpPr txBox="1"/>
          <p:nvPr/>
        </p:nvSpPr>
        <p:spPr>
          <a:xfrm>
            <a:off x="4913508" y="1360438"/>
            <a:ext cx="6094602" cy="2308324"/>
          </a:xfrm>
          <a:prstGeom prst="rect">
            <a:avLst/>
          </a:prstGeom>
          <a:noFill/>
        </p:spPr>
        <p:txBody>
          <a:bodyPr wrap="square">
            <a:spAutoFit/>
          </a:bodyPr>
          <a:lstStyle/>
          <a:p>
            <a:pPr algn="l"/>
            <a:r>
              <a:rPr lang="en-US" altLang="zh-CN" b="0" i="0" dirty="0">
                <a:solidFill>
                  <a:srgbClr val="444444"/>
                </a:solidFill>
                <a:effectLst/>
                <a:latin typeface="Tahoma" panose="020B0604030504040204" pitchFamily="34" charset="0"/>
              </a:rPr>
              <a:t>	</a:t>
            </a:r>
            <a:r>
              <a:rPr lang="zh-CN" altLang="en-US" b="0" i="0" dirty="0">
                <a:solidFill>
                  <a:srgbClr val="444444"/>
                </a:solidFill>
                <a:effectLst/>
                <a:latin typeface="Tahoma" panose="020B0604030504040204" pitchFamily="34" charset="0"/>
              </a:rPr>
              <a:t>人类大脑是一非常强大的机器，每秒内能看（捕捉）多张图，并在意识不到的情况下就完成了对这些图的处理。但机器并非如此。机器处理图像的第一步是理解，理解如何表达一张图像，进而读取图片。</a:t>
            </a:r>
          </a:p>
          <a:p>
            <a:pPr algn="l"/>
            <a:r>
              <a:rPr lang="zh-CN" altLang="en-US" b="0" i="0" dirty="0">
                <a:solidFill>
                  <a:srgbClr val="444444"/>
                </a:solidFill>
                <a:effectLst/>
                <a:latin typeface="Tahoma" panose="020B0604030504040204" pitchFamily="34" charset="0"/>
              </a:rPr>
              <a:t> 　　简单来说，每个图像都是一系列特定排序的图点（像素）。如果你改变像素的顺序或颜色，图像也随之改变。。</a:t>
            </a:r>
          </a:p>
          <a:p>
            <a:pPr algn="l"/>
            <a:r>
              <a:rPr lang="zh-CN" altLang="en-US" b="0" i="0" dirty="0">
                <a:solidFill>
                  <a:srgbClr val="444444"/>
                </a:solidFill>
                <a:effectLst/>
                <a:latin typeface="Tahoma" panose="020B0604030504040204" pitchFamily="34" charset="0"/>
              </a:rPr>
              <a:t> 　　基本上，机器会把图像打碎成像素矩阵，存储每个表示位置像素的颜色码。</a:t>
            </a:r>
          </a:p>
        </p:txBody>
      </p:sp>
      <p:pic>
        <p:nvPicPr>
          <p:cNvPr id="2052" name="Picture 4">
            <a:extLst>
              <a:ext uri="{FF2B5EF4-FFF2-40B4-BE49-F238E27FC236}">
                <a16:creationId xmlns:a16="http://schemas.microsoft.com/office/drawing/2014/main" id="{7637EC39-7B7F-4430-8736-FF017E18C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0272" y="3895725"/>
            <a:ext cx="2336202" cy="193023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01D140E-18FD-40D7-AAC0-DEC09CC3FEF6}"/>
              </a:ext>
            </a:extLst>
          </p:cNvPr>
          <p:cNvSpPr txBox="1"/>
          <p:nvPr/>
        </p:nvSpPr>
        <p:spPr>
          <a:xfrm>
            <a:off x="9940955" y="5925969"/>
            <a:ext cx="1468074" cy="253916"/>
          </a:xfrm>
          <a:prstGeom prst="rect">
            <a:avLst/>
          </a:prstGeom>
          <a:noFill/>
        </p:spPr>
        <p:txBody>
          <a:bodyPr wrap="square" rtlCol="0">
            <a:spAutoFit/>
          </a:bodyPr>
          <a:lstStyle/>
          <a:p>
            <a:r>
              <a:rPr lang="en-US" altLang="zh-CN" sz="1050" dirty="0"/>
              <a:t>RGB</a:t>
            </a:r>
            <a:r>
              <a:rPr lang="zh-CN" altLang="en-US" sz="1050" dirty="0"/>
              <a:t>三原色</a:t>
            </a:r>
          </a:p>
        </p:txBody>
      </p:sp>
    </p:spTree>
    <p:extLst>
      <p:ext uri="{BB962C8B-B14F-4D97-AF65-F5344CB8AC3E}">
        <p14:creationId xmlns:p14="http://schemas.microsoft.com/office/powerpoint/2010/main" val="207826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170045-8278-43DF-A565-D2F8F749C1B5}"/>
              </a:ext>
            </a:extLst>
          </p:cNvPr>
          <p:cNvSpPr txBox="1"/>
          <p:nvPr/>
        </p:nvSpPr>
        <p:spPr>
          <a:xfrm>
            <a:off x="562062" y="465370"/>
            <a:ext cx="1420582" cy="584775"/>
          </a:xfrm>
          <a:prstGeom prst="rect">
            <a:avLst/>
          </a:prstGeom>
          <a:noFill/>
        </p:spPr>
        <p:txBody>
          <a:bodyPr wrap="none" rtlCol="0">
            <a:spAutoFit/>
          </a:bodyPr>
          <a:lstStyle/>
          <a:p>
            <a:r>
              <a:rPr lang="zh-CN" altLang="en-US" sz="3200" b="1" u="sng" dirty="0">
                <a:solidFill>
                  <a:srgbClr val="BD582C"/>
                </a:solidFill>
              </a:rPr>
              <a:t>卷积层</a:t>
            </a:r>
          </a:p>
        </p:txBody>
      </p:sp>
      <p:pic>
        <p:nvPicPr>
          <p:cNvPr id="3082" name="Picture 10">
            <a:extLst>
              <a:ext uri="{FF2B5EF4-FFF2-40B4-BE49-F238E27FC236}">
                <a16:creationId xmlns:a16="http://schemas.microsoft.com/office/drawing/2014/main" id="{252B39A6-51A9-4AF6-9BCA-BF2B8D325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12" y="1170868"/>
            <a:ext cx="52578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B9F4F2B-E4CF-442F-8047-C2F8FF05C1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66" t="-2" b="1501"/>
          <a:stretch/>
        </p:blipFill>
        <p:spPr bwMode="auto">
          <a:xfrm>
            <a:off x="6645945" y="757757"/>
            <a:ext cx="1135178" cy="107494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9E7473CE-A7EA-4218-A436-4A4EF7EF3E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368" t="375" r="-24368" b="-375"/>
          <a:stretch/>
        </p:blipFill>
        <p:spPr bwMode="auto">
          <a:xfrm>
            <a:off x="6623797" y="2055142"/>
            <a:ext cx="1484673" cy="11276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0BEDF5CB-5E46-4D3E-BF36-75DDF9BD09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428" b="-74"/>
          <a:stretch/>
        </p:blipFill>
        <p:spPr bwMode="auto">
          <a:xfrm>
            <a:off x="6670482" y="3353771"/>
            <a:ext cx="1135177" cy="1129546"/>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D2ED56AA-5DF8-424C-90FC-75F8D280B3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691" t="-1018" b="1781"/>
          <a:stretch/>
        </p:blipFill>
        <p:spPr bwMode="auto">
          <a:xfrm>
            <a:off x="6645945" y="4756526"/>
            <a:ext cx="1159714" cy="112954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3C8421FF-E8EF-4729-BBEC-439ECC1D31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3899" y="1424666"/>
            <a:ext cx="3072686" cy="30226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a:extLst>
              <a:ext uri="{FF2B5EF4-FFF2-40B4-BE49-F238E27FC236}">
                <a16:creationId xmlns:a16="http://schemas.microsoft.com/office/drawing/2014/main" id="{D49A89FD-893B-4209-AA27-4D896A6D2EE7}"/>
              </a:ext>
            </a:extLst>
          </p:cNvPr>
          <p:cNvCxnSpPr>
            <a:cxnSpLocks/>
          </p:cNvCxnSpPr>
          <p:nvPr/>
        </p:nvCxnSpPr>
        <p:spPr>
          <a:xfrm>
            <a:off x="7972759" y="1170868"/>
            <a:ext cx="829503" cy="781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0CC7DB9-3FD1-41CE-BD2D-46BE3C05311B}"/>
              </a:ext>
            </a:extLst>
          </p:cNvPr>
          <p:cNvCxnSpPr>
            <a:cxnSpLocks/>
          </p:cNvCxnSpPr>
          <p:nvPr/>
        </p:nvCxnSpPr>
        <p:spPr>
          <a:xfrm flipV="1">
            <a:off x="5923769" y="2756142"/>
            <a:ext cx="683339" cy="2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C3111D2-92BD-4820-BC02-FB3E2394B6FC}"/>
              </a:ext>
            </a:extLst>
          </p:cNvPr>
          <p:cNvCxnSpPr>
            <a:cxnSpLocks/>
          </p:cNvCxnSpPr>
          <p:nvPr/>
        </p:nvCxnSpPr>
        <p:spPr>
          <a:xfrm flipV="1">
            <a:off x="7903168" y="3583958"/>
            <a:ext cx="1062768" cy="334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808DAF5-1BFC-4363-9010-349BB08D8988}"/>
              </a:ext>
            </a:extLst>
          </p:cNvPr>
          <p:cNvCxnSpPr>
            <a:cxnSpLocks/>
          </p:cNvCxnSpPr>
          <p:nvPr/>
        </p:nvCxnSpPr>
        <p:spPr>
          <a:xfrm flipV="1">
            <a:off x="8069771" y="4426472"/>
            <a:ext cx="906899" cy="89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F9A4433-9F3F-4162-8C71-28AC0A02DED1}"/>
              </a:ext>
            </a:extLst>
          </p:cNvPr>
          <p:cNvCxnSpPr>
            <a:cxnSpLocks/>
          </p:cNvCxnSpPr>
          <p:nvPr/>
        </p:nvCxnSpPr>
        <p:spPr>
          <a:xfrm>
            <a:off x="7917150" y="2363297"/>
            <a:ext cx="1062768" cy="52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22500C3-3191-4EE4-8EDC-41CF0C0641CB}"/>
              </a:ext>
            </a:extLst>
          </p:cNvPr>
          <p:cNvCxnSpPr>
            <a:cxnSpLocks/>
          </p:cNvCxnSpPr>
          <p:nvPr/>
        </p:nvCxnSpPr>
        <p:spPr>
          <a:xfrm flipV="1">
            <a:off x="5989905" y="1352528"/>
            <a:ext cx="551065" cy="22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22A6697-739F-4DEB-A46C-C071064751DB}"/>
              </a:ext>
            </a:extLst>
          </p:cNvPr>
          <p:cNvCxnSpPr>
            <a:cxnSpLocks/>
          </p:cNvCxnSpPr>
          <p:nvPr/>
        </p:nvCxnSpPr>
        <p:spPr>
          <a:xfrm>
            <a:off x="5973179" y="3784778"/>
            <a:ext cx="587927" cy="26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88612F4-BD0C-487C-8967-29C2AC1EA63A}"/>
              </a:ext>
            </a:extLst>
          </p:cNvPr>
          <p:cNvCxnSpPr>
            <a:cxnSpLocks/>
          </p:cNvCxnSpPr>
          <p:nvPr/>
        </p:nvCxnSpPr>
        <p:spPr>
          <a:xfrm>
            <a:off x="5910489" y="4930674"/>
            <a:ext cx="713308" cy="26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641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0CFA045-3750-4B83-BEFA-F6726843AD66}"/>
              </a:ext>
            </a:extLst>
          </p:cNvPr>
          <p:cNvSpPr txBox="1"/>
          <p:nvPr/>
        </p:nvSpPr>
        <p:spPr>
          <a:xfrm>
            <a:off x="352339" y="302005"/>
            <a:ext cx="4752968" cy="461665"/>
          </a:xfrm>
          <a:prstGeom prst="rect">
            <a:avLst/>
          </a:prstGeom>
          <a:noFill/>
        </p:spPr>
        <p:txBody>
          <a:bodyPr wrap="none" rtlCol="0">
            <a:spAutoFit/>
          </a:bodyPr>
          <a:lstStyle/>
          <a:p>
            <a:r>
              <a:rPr lang="en-US" altLang="zh-CN" sz="2400" b="1" dirty="0">
                <a:solidFill>
                  <a:srgbClr val="FF0000"/>
                </a:solidFill>
              </a:rPr>
              <a:t>Question</a:t>
            </a:r>
            <a:r>
              <a:rPr lang="zh-CN" altLang="en-US" sz="2400" b="1" dirty="0">
                <a:solidFill>
                  <a:srgbClr val="FF0000"/>
                </a:solidFill>
              </a:rPr>
              <a:t>：为什么采取多次卷积层</a:t>
            </a:r>
          </a:p>
        </p:txBody>
      </p:sp>
      <p:sp>
        <p:nvSpPr>
          <p:cNvPr id="6" name="文本框 5">
            <a:extLst>
              <a:ext uri="{FF2B5EF4-FFF2-40B4-BE49-F238E27FC236}">
                <a16:creationId xmlns:a16="http://schemas.microsoft.com/office/drawing/2014/main" id="{1CD4BAF8-7C30-4FB1-8E4D-00F818C10E48}"/>
              </a:ext>
            </a:extLst>
          </p:cNvPr>
          <p:cNvSpPr txBox="1"/>
          <p:nvPr/>
        </p:nvSpPr>
        <p:spPr>
          <a:xfrm>
            <a:off x="4315537" y="5155863"/>
            <a:ext cx="3775393" cy="523220"/>
          </a:xfrm>
          <a:prstGeom prst="rect">
            <a:avLst/>
          </a:prstGeom>
          <a:noFill/>
        </p:spPr>
        <p:txBody>
          <a:bodyPr wrap="none" rtlCol="0">
            <a:spAutoFit/>
          </a:bodyPr>
          <a:lstStyle/>
          <a:p>
            <a:r>
              <a:rPr lang="zh-CN" altLang="en-US" sz="2800" dirty="0"/>
              <a:t>为了提取更细小的特征</a:t>
            </a:r>
          </a:p>
        </p:txBody>
      </p:sp>
      <p:pic>
        <p:nvPicPr>
          <p:cNvPr id="2" name="图片 1">
            <a:extLst>
              <a:ext uri="{FF2B5EF4-FFF2-40B4-BE49-F238E27FC236}">
                <a16:creationId xmlns:a16="http://schemas.microsoft.com/office/drawing/2014/main" id="{446BA59C-F2DF-419B-84E2-590638AB059F}"/>
              </a:ext>
            </a:extLst>
          </p:cNvPr>
          <p:cNvPicPr>
            <a:picLocks noChangeAspect="1"/>
          </p:cNvPicPr>
          <p:nvPr/>
        </p:nvPicPr>
        <p:blipFill>
          <a:blip r:embed="rId2"/>
          <a:stretch>
            <a:fillRect/>
          </a:stretch>
        </p:blipFill>
        <p:spPr>
          <a:xfrm>
            <a:off x="1019612" y="1317772"/>
            <a:ext cx="10287000" cy="3048000"/>
          </a:xfrm>
          <a:prstGeom prst="rect">
            <a:avLst/>
          </a:prstGeom>
        </p:spPr>
      </p:pic>
    </p:spTree>
    <p:extLst>
      <p:ext uri="{BB962C8B-B14F-4D97-AF65-F5344CB8AC3E}">
        <p14:creationId xmlns:p14="http://schemas.microsoft.com/office/powerpoint/2010/main" val="137986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DED5414-EBC8-46CE-B852-E54581304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919" y="355112"/>
            <a:ext cx="3351314" cy="550713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47D8803-AA5E-4735-8839-6303261B626C}"/>
              </a:ext>
            </a:extLst>
          </p:cNvPr>
          <p:cNvSpPr txBox="1"/>
          <p:nvPr/>
        </p:nvSpPr>
        <p:spPr>
          <a:xfrm>
            <a:off x="444616" y="1736521"/>
            <a:ext cx="5493812" cy="646331"/>
          </a:xfrm>
          <a:prstGeom prst="rect">
            <a:avLst/>
          </a:prstGeom>
          <a:noFill/>
        </p:spPr>
        <p:txBody>
          <a:bodyPr wrap="none" rtlCol="0">
            <a:spAutoFit/>
          </a:bodyPr>
          <a:lstStyle/>
          <a:p>
            <a:r>
              <a:rPr lang="en-US" altLang="zh-CN" dirty="0"/>
              <a:t>	</a:t>
            </a:r>
            <a:r>
              <a:rPr lang="zh-CN" altLang="en-US" dirty="0"/>
              <a:t>可以从这张图中感受一张图经过不同的卷积核的</a:t>
            </a:r>
            <a:endParaRPr lang="en-US" altLang="zh-CN" dirty="0"/>
          </a:p>
          <a:p>
            <a:r>
              <a:rPr lang="zh-CN" altLang="en-US" dirty="0"/>
              <a:t>特征图可以探测边缘，菱角，模糊，突出等概念</a:t>
            </a:r>
          </a:p>
        </p:txBody>
      </p:sp>
    </p:spTree>
    <p:extLst>
      <p:ext uri="{BB962C8B-B14F-4D97-AF65-F5344CB8AC3E}">
        <p14:creationId xmlns:p14="http://schemas.microsoft.com/office/powerpoint/2010/main" val="164263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69A5613-A4A4-409D-A39A-E2809B37F7C4}"/>
              </a:ext>
            </a:extLst>
          </p:cNvPr>
          <p:cNvSpPr txBox="1"/>
          <p:nvPr/>
        </p:nvSpPr>
        <p:spPr>
          <a:xfrm>
            <a:off x="562062" y="465370"/>
            <a:ext cx="1832553" cy="584775"/>
          </a:xfrm>
          <a:prstGeom prst="rect">
            <a:avLst/>
          </a:prstGeom>
          <a:noFill/>
        </p:spPr>
        <p:txBody>
          <a:bodyPr wrap="none" rtlCol="0">
            <a:spAutoFit/>
          </a:bodyPr>
          <a:lstStyle/>
          <a:p>
            <a:r>
              <a:rPr lang="zh-CN" altLang="en-US" sz="3200" b="1" u="sng" dirty="0">
                <a:solidFill>
                  <a:srgbClr val="BD582C"/>
                </a:solidFill>
              </a:rPr>
              <a:t>激活函数</a:t>
            </a:r>
          </a:p>
        </p:txBody>
      </p:sp>
      <p:sp>
        <p:nvSpPr>
          <p:cNvPr id="61" name="弧形 60">
            <a:extLst>
              <a:ext uri="{FF2B5EF4-FFF2-40B4-BE49-F238E27FC236}">
                <a16:creationId xmlns:a16="http://schemas.microsoft.com/office/drawing/2014/main" id="{93B5C53E-AB8F-43D0-9E9C-A0833B2150CF}"/>
              </a:ext>
            </a:extLst>
          </p:cNvPr>
          <p:cNvSpPr/>
          <p:nvPr/>
        </p:nvSpPr>
        <p:spPr>
          <a:xfrm rot="5610968">
            <a:off x="4814536" y="-887815"/>
            <a:ext cx="4375665" cy="6241064"/>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9F95E551-6DF6-4B49-A1AA-FC7A4ECC7595}"/>
              </a:ext>
            </a:extLst>
          </p:cNvPr>
          <p:cNvGrpSpPr/>
          <p:nvPr/>
        </p:nvGrpSpPr>
        <p:grpSpPr>
          <a:xfrm>
            <a:off x="1586917" y="2150946"/>
            <a:ext cx="8783273" cy="2382474"/>
            <a:chOff x="1291905" y="1770146"/>
            <a:chExt cx="9221377" cy="2197847"/>
          </a:xfrm>
        </p:grpSpPr>
        <p:cxnSp>
          <p:nvCxnSpPr>
            <p:cNvPr id="5" name="直接箭头连接符 4">
              <a:extLst>
                <a:ext uri="{FF2B5EF4-FFF2-40B4-BE49-F238E27FC236}">
                  <a16:creationId xmlns:a16="http://schemas.microsoft.com/office/drawing/2014/main" id="{49651B6A-7C75-4966-906E-5E404079C407}"/>
                </a:ext>
              </a:extLst>
            </p:cNvPr>
            <p:cNvCxnSpPr>
              <a:cxnSpLocks/>
            </p:cNvCxnSpPr>
            <p:nvPr/>
          </p:nvCxnSpPr>
          <p:spPr>
            <a:xfrm flipV="1">
              <a:off x="1291905" y="1937858"/>
              <a:ext cx="0" cy="203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D39E2240-114C-40D0-A157-59BEF11C61C4}"/>
                </a:ext>
              </a:extLst>
            </p:cNvPr>
            <p:cNvCxnSpPr/>
            <p:nvPr/>
          </p:nvCxnSpPr>
          <p:spPr>
            <a:xfrm>
              <a:off x="1291905" y="3967993"/>
              <a:ext cx="3632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6" name="组合 15">
              <a:extLst>
                <a:ext uri="{FF2B5EF4-FFF2-40B4-BE49-F238E27FC236}">
                  <a16:creationId xmlns:a16="http://schemas.microsoft.com/office/drawing/2014/main" id="{C19961D2-7157-45EC-8E46-60C5628A833A}"/>
                </a:ext>
              </a:extLst>
            </p:cNvPr>
            <p:cNvGrpSpPr/>
            <p:nvPr/>
          </p:nvGrpSpPr>
          <p:grpSpPr>
            <a:xfrm>
              <a:off x="4121791" y="1845579"/>
              <a:ext cx="159390" cy="184558"/>
              <a:chOff x="3137483" y="2013358"/>
              <a:chExt cx="159390" cy="184558"/>
            </a:xfrm>
          </p:grpSpPr>
          <p:cxnSp>
            <p:nvCxnSpPr>
              <p:cNvPr id="12" name="直接连接符 11">
                <a:extLst>
                  <a:ext uri="{FF2B5EF4-FFF2-40B4-BE49-F238E27FC236}">
                    <a16:creationId xmlns:a16="http://schemas.microsoft.com/office/drawing/2014/main" id="{52D8AA52-D71F-4BA4-B36E-D75EF3C6F715}"/>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D8EAA7CF-1DCC-4E1C-B243-42DFC13EEFC8}"/>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17" name="组合 16">
              <a:extLst>
                <a:ext uri="{FF2B5EF4-FFF2-40B4-BE49-F238E27FC236}">
                  <a16:creationId xmlns:a16="http://schemas.microsoft.com/office/drawing/2014/main" id="{9D7312E1-E9CD-49A9-8966-B3AC2C2A1425}"/>
                </a:ext>
              </a:extLst>
            </p:cNvPr>
            <p:cNvGrpSpPr/>
            <p:nvPr/>
          </p:nvGrpSpPr>
          <p:grpSpPr>
            <a:xfrm>
              <a:off x="3724712" y="2890008"/>
              <a:ext cx="159390" cy="184558"/>
              <a:chOff x="3137483" y="2013358"/>
              <a:chExt cx="159390" cy="184558"/>
            </a:xfrm>
          </p:grpSpPr>
          <p:cxnSp>
            <p:nvCxnSpPr>
              <p:cNvPr id="18" name="直接连接符 17">
                <a:extLst>
                  <a:ext uri="{FF2B5EF4-FFF2-40B4-BE49-F238E27FC236}">
                    <a16:creationId xmlns:a16="http://schemas.microsoft.com/office/drawing/2014/main" id="{FF541B1A-58EE-42C0-AE4F-31C63FE5ECE7}"/>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68094A77-5E13-4BDB-934F-1ABA7C608FFD}"/>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20" name="组合 19">
              <a:extLst>
                <a:ext uri="{FF2B5EF4-FFF2-40B4-BE49-F238E27FC236}">
                  <a16:creationId xmlns:a16="http://schemas.microsoft.com/office/drawing/2014/main" id="{169D21EB-6E55-4E33-A1B5-9E491117DE83}"/>
                </a:ext>
              </a:extLst>
            </p:cNvPr>
            <p:cNvGrpSpPr/>
            <p:nvPr/>
          </p:nvGrpSpPr>
          <p:grpSpPr>
            <a:xfrm>
              <a:off x="2095152" y="3424806"/>
              <a:ext cx="159390" cy="184558"/>
              <a:chOff x="3137483" y="2013358"/>
              <a:chExt cx="159390" cy="184558"/>
            </a:xfrm>
          </p:grpSpPr>
          <p:cxnSp>
            <p:nvCxnSpPr>
              <p:cNvPr id="21" name="直接连接符 20">
                <a:extLst>
                  <a:ext uri="{FF2B5EF4-FFF2-40B4-BE49-F238E27FC236}">
                    <a16:creationId xmlns:a16="http://schemas.microsoft.com/office/drawing/2014/main" id="{F0B82FB3-C864-4A8B-B44D-744337D5F7AA}"/>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BC6D51B3-EFC6-4791-8011-07E3EBEDF7D7}"/>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23" name="组合 22">
              <a:extLst>
                <a:ext uri="{FF2B5EF4-FFF2-40B4-BE49-F238E27FC236}">
                  <a16:creationId xmlns:a16="http://schemas.microsoft.com/office/drawing/2014/main" id="{A59794C4-BD43-41C2-BA8E-39E31B047610}"/>
                </a:ext>
              </a:extLst>
            </p:cNvPr>
            <p:cNvGrpSpPr/>
            <p:nvPr/>
          </p:nvGrpSpPr>
          <p:grpSpPr>
            <a:xfrm>
              <a:off x="2730618" y="2165121"/>
              <a:ext cx="159390" cy="184558"/>
              <a:chOff x="3137483" y="2013358"/>
              <a:chExt cx="159390" cy="184558"/>
            </a:xfrm>
          </p:grpSpPr>
          <p:cxnSp>
            <p:nvCxnSpPr>
              <p:cNvPr id="24" name="直接连接符 23">
                <a:extLst>
                  <a:ext uri="{FF2B5EF4-FFF2-40B4-BE49-F238E27FC236}">
                    <a16:creationId xmlns:a16="http://schemas.microsoft.com/office/drawing/2014/main" id="{1AF2AC53-FAE4-45E4-995C-1420F6460DA9}"/>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41CE2BD1-A837-4185-8B0C-85F8C926C493}"/>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26" name="组合 25">
              <a:extLst>
                <a:ext uri="{FF2B5EF4-FFF2-40B4-BE49-F238E27FC236}">
                  <a16:creationId xmlns:a16="http://schemas.microsoft.com/office/drawing/2014/main" id="{759D3300-81AF-4114-9A97-D88E45B5CA2F}"/>
                </a:ext>
              </a:extLst>
            </p:cNvPr>
            <p:cNvGrpSpPr/>
            <p:nvPr/>
          </p:nvGrpSpPr>
          <p:grpSpPr>
            <a:xfrm>
              <a:off x="3962401" y="2324511"/>
              <a:ext cx="159390" cy="184558"/>
              <a:chOff x="3137483" y="2013358"/>
              <a:chExt cx="159390" cy="184558"/>
            </a:xfrm>
          </p:grpSpPr>
          <p:cxnSp>
            <p:nvCxnSpPr>
              <p:cNvPr id="27" name="直接连接符 26">
                <a:extLst>
                  <a:ext uri="{FF2B5EF4-FFF2-40B4-BE49-F238E27FC236}">
                    <a16:creationId xmlns:a16="http://schemas.microsoft.com/office/drawing/2014/main" id="{079300E0-7A5E-46A9-8975-5C025E60796E}"/>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8B2E02A9-AB9A-4618-8324-F77A579E9D08}"/>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29" name="组合 28">
              <a:extLst>
                <a:ext uri="{FF2B5EF4-FFF2-40B4-BE49-F238E27FC236}">
                  <a16:creationId xmlns:a16="http://schemas.microsoft.com/office/drawing/2014/main" id="{2CC76693-F99B-4C94-88DD-0B6782DB41F1}"/>
                </a:ext>
              </a:extLst>
            </p:cNvPr>
            <p:cNvGrpSpPr/>
            <p:nvPr/>
          </p:nvGrpSpPr>
          <p:grpSpPr>
            <a:xfrm>
              <a:off x="3129093" y="2978092"/>
              <a:ext cx="159390" cy="184558"/>
              <a:chOff x="3137483" y="2013358"/>
              <a:chExt cx="159390" cy="184558"/>
            </a:xfrm>
          </p:grpSpPr>
          <p:cxnSp>
            <p:nvCxnSpPr>
              <p:cNvPr id="30" name="直接连接符 29">
                <a:extLst>
                  <a:ext uri="{FF2B5EF4-FFF2-40B4-BE49-F238E27FC236}">
                    <a16:creationId xmlns:a16="http://schemas.microsoft.com/office/drawing/2014/main" id="{491CF7E1-0590-442A-A0E0-61FBCD1E9162}"/>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B889120E-2D48-486C-9CE6-F0B8F441A61D}"/>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cxnSp>
          <p:nvCxnSpPr>
            <p:cNvPr id="33" name="直接连接符 32">
              <a:extLst>
                <a:ext uri="{FF2B5EF4-FFF2-40B4-BE49-F238E27FC236}">
                  <a16:creationId xmlns:a16="http://schemas.microsoft.com/office/drawing/2014/main" id="{24D161A7-033D-4D8E-8AC0-2D336109E9F2}"/>
                </a:ext>
              </a:extLst>
            </p:cNvPr>
            <p:cNvCxnSpPr/>
            <p:nvPr/>
          </p:nvCxnSpPr>
          <p:spPr>
            <a:xfrm flipV="1">
              <a:off x="1291905" y="2030137"/>
              <a:ext cx="3280095" cy="1937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7D34278-154B-4E12-8EDB-3AD54AAC8CF4}"/>
                </a:ext>
              </a:extLst>
            </p:cNvPr>
            <p:cNvCxnSpPr>
              <a:cxnSpLocks/>
            </p:cNvCxnSpPr>
            <p:nvPr/>
          </p:nvCxnSpPr>
          <p:spPr>
            <a:xfrm flipV="1">
              <a:off x="1728132" y="2182537"/>
              <a:ext cx="2996268" cy="17854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AAAC947-CEA4-4E91-A49D-B65DA37A2C1F}"/>
                </a:ext>
              </a:extLst>
            </p:cNvPr>
            <p:cNvCxnSpPr>
              <a:cxnSpLocks/>
            </p:cNvCxnSpPr>
            <p:nvPr/>
          </p:nvCxnSpPr>
          <p:spPr>
            <a:xfrm flipV="1">
              <a:off x="2174847" y="2334937"/>
              <a:ext cx="2701953" cy="16330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E6FF5B2D-1D0D-49F0-92B6-E0470439A814}"/>
                </a:ext>
              </a:extLst>
            </p:cNvPr>
            <p:cNvCxnSpPr>
              <a:cxnSpLocks/>
            </p:cNvCxnSpPr>
            <p:nvPr/>
          </p:nvCxnSpPr>
          <p:spPr>
            <a:xfrm flipV="1">
              <a:off x="6880849" y="1937858"/>
              <a:ext cx="0" cy="203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FB011705-DDC4-4546-9246-D28B70C4AA9B}"/>
                </a:ext>
              </a:extLst>
            </p:cNvPr>
            <p:cNvCxnSpPr/>
            <p:nvPr/>
          </p:nvCxnSpPr>
          <p:spPr>
            <a:xfrm>
              <a:off x="6880849" y="3967993"/>
              <a:ext cx="3632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组合 39">
              <a:extLst>
                <a:ext uri="{FF2B5EF4-FFF2-40B4-BE49-F238E27FC236}">
                  <a16:creationId xmlns:a16="http://schemas.microsoft.com/office/drawing/2014/main" id="{62AB4013-8E02-4E27-BC6F-DD3654292E9B}"/>
                </a:ext>
              </a:extLst>
            </p:cNvPr>
            <p:cNvGrpSpPr/>
            <p:nvPr/>
          </p:nvGrpSpPr>
          <p:grpSpPr>
            <a:xfrm>
              <a:off x="10067191" y="1963786"/>
              <a:ext cx="159390" cy="184558"/>
              <a:chOff x="3137483" y="2013358"/>
              <a:chExt cx="159390" cy="184558"/>
            </a:xfrm>
          </p:grpSpPr>
          <p:cxnSp>
            <p:nvCxnSpPr>
              <p:cNvPr id="41" name="直接连接符 40">
                <a:extLst>
                  <a:ext uri="{FF2B5EF4-FFF2-40B4-BE49-F238E27FC236}">
                    <a16:creationId xmlns:a16="http://schemas.microsoft.com/office/drawing/2014/main" id="{876113BD-CCAC-4133-B04D-D8A43DEBCB5D}"/>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FD49A305-8F04-444F-8819-AFE7E6470678}"/>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43" name="组合 42">
              <a:extLst>
                <a:ext uri="{FF2B5EF4-FFF2-40B4-BE49-F238E27FC236}">
                  <a16:creationId xmlns:a16="http://schemas.microsoft.com/office/drawing/2014/main" id="{8EF08639-5A74-4EE1-AB3D-ED5DCE3391A9}"/>
                </a:ext>
              </a:extLst>
            </p:cNvPr>
            <p:cNvGrpSpPr/>
            <p:nvPr/>
          </p:nvGrpSpPr>
          <p:grpSpPr>
            <a:xfrm>
              <a:off x="9296878" y="2952925"/>
              <a:ext cx="159390" cy="184558"/>
              <a:chOff x="3137483" y="2013358"/>
              <a:chExt cx="159390" cy="184558"/>
            </a:xfrm>
          </p:grpSpPr>
          <p:cxnSp>
            <p:nvCxnSpPr>
              <p:cNvPr id="44" name="直接连接符 43">
                <a:extLst>
                  <a:ext uri="{FF2B5EF4-FFF2-40B4-BE49-F238E27FC236}">
                    <a16:creationId xmlns:a16="http://schemas.microsoft.com/office/drawing/2014/main" id="{13349F05-D23D-4D6E-A36B-5DCEEBCF8609}"/>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E7049DDE-3CE9-4D47-BC1D-BEEEB9F58EFE}"/>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46" name="组合 45">
              <a:extLst>
                <a:ext uri="{FF2B5EF4-FFF2-40B4-BE49-F238E27FC236}">
                  <a16:creationId xmlns:a16="http://schemas.microsoft.com/office/drawing/2014/main" id="{92C681BE-3D93-45C1-BB78-8C32CFC6900A}"/>
                </a:ext>
              </a:extLst>
            </p:cNvPr>
            <p:cNvGrpSpPr/>
            <p:nvPr/>
          </p:nvGrpSpPr>
          <p:grpSpPr>
            <a:xfrm>
              <a:off x="8260619" y="3574761"/>
              <a:ext cx="159390" cy="184558"/>
              <a:chOff x="3137483" y="2013358"/>
              <a:chExt cx="159390" cy="184558"/>
            </a:xfrm>
          </p:grpSpPr>
          <p:cxnSp>
            <p:nvCxnSpPr>
              <p:cNvPr id="47" name="直接连接符 46">
                <a:extLst>
                  <a:ext uri="{FF2B5EF4-FFF2-40B4-BE49-F238E27FC236}">
                    <a16:creationId xmlns:a16="http://schemas.microsoft.com/office/drawing/2014/main" id="{F86878C3-B95C-4D28-9941-05262CB4D7A9}"/>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D95B0AE2-C79A-4DCB-B85C-AD1621B80406}"/>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49" name="组合 48">
              <a:extLst>
                <a:ext uri="{FF2B5EF4-FFF2-40B4-BE49-F238E27FC236}">
                  <a16:creationId xmlns:a16="http://schemas.microsoft.com/office/drawing/2014/main" id="{1D802874-58AD-4F2F-BE71-293AA56301E9}"/>
                </a:ext>
              </a:extLst>
            </p:cNvPr>
            <p:cNvGrpSpPr/>
            <p:nvPr/>
          </p:nvGrpSpPr>
          <p:grpSpPr>
            <a:xfrm>
              <a:off x="9137488" y="2228037"/>
              <a:ext cx="159390" cy="184558"/>
              <a:chOff x="3137483" y="2013358"/>
              <a:chExt cx="159390" cy="184558"/>
            </a:xfrm>
          </p:grpSpPr>
          <p:cxnSp>
            <p:nvCxnSpPr>
              <p:cNvPr id="50" name="直接连接符 49">
                <a:extLst>
                  <a:ext uri="{FF2B5EF4-FFF2-40B4-BE49-F238E27FC236}">
                    <a16:creationId xmlns:a16="http://schemas.microsoft.com/office/drawing/2014/main" id="{62D19082-276D-4619-845F-5446998C09D8}"/>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2EBAE7A-F828-4DF9-88E5-4DF007CCB6FA}"/>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52" name="组合 51">
              <a:extLst>
                <a:ext uri="{FF2B5EF4-FFF2-40B4-BE49-F238E27FC236}">
                  <a16:creationId xmlns:a16="http://schemas.microsoft.com/office/drawing/2014/main" id="{5195D391-5DB9-4F76-BF99-5860360657F5}"/>
                </a:ext>
              </a:extLst>
            </p:cNvPr>
            <p:cNvGrpSpPr/>
            <p:nvPr/>
          </p:nvGrpSpPr>
          <p:grpSpPr>
            <a:xfrm>
              <a:off x="9857763" y="2509069"/>
              <a:ext cx="159390" cy="184558"/>
              <a:chOff x="3137483" y="2013358"/>
              <a:chExt cx="159390" cy="184558"/>
            </a:xfrm>
          </p:grpSpPr>
          <p:cxnSp>
            <p:nvCxnSpPr>
              <p:cNvPr id="53" name="直接连接符 52">
                <a:extLst>
                  <a:ext uri="{FF2B5EF4-FFF2-40B4-BE49-F238E27FC236}">
                    <a16:creationId xmlns:a16="http://schemas.microsoft.com/office/drawing/2014/main" id="{6ED753B8-CC2B-4C33-9096-2F9F5B7D3C3D}"/>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F822A1BA-F4D8-4673-A220-54981A7B29BE}"/>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grpSp>
          <p:nvGrpSpPr>
            <p:cNvPr id="55" name="组合 54">
              <a:extLst>
                <a:ext uri="{FF2B5EF4-FFF2-40B4-BE49-F238E27FC236}">
                  <a16:creationId xmlns:a16="http://schemas.microsoft.com/office/drawing/2014/main" id="{312EE187-7651-4289-B015-15C0C6B8492B}"/>
                </a:ext>
              </a:extLst>
            </p:cNvPr>
            <p:cNvGrpSpPr/>
            <p:nvPr/>
          </p:nvGrpSpPr>
          <p:grpSpPr>
            <a:xfrm>
              <a:off x="8837361" y="3271707"/>
              <a:ext cx="159390" cy="184558"/>
              <a:chOff x="3137483" y="2013358"/>
              <a:chExt cx="159390" cy="184558"/>
            </a:xfrm>
          </p:grpSpPr>
          <p:cxnSp>
            <p:nvCxnSpPr>
              <p:cNvPr id="56" name="直接连接符 55">
                <a:extLst>
                  <a:ext uri="{FF2B5EF4-FFF2-40B4-BE49-F238E27FC236}">
                    <a16:creationId xmlns:a16="http://schemas.microsoft.com/office/drawing/2014/main" id="{56BE1CA3-8829-4820-8658-36FF642051EE}"/>
                  </a:ext>
                </a:extLst>
              </p:cNvPr>
              <p:cNvCxnSpPr/>
              <p:nvPr/>
            </p:nvCxnSpPr>
            <p:spPr>
              <a:xfrm>
                <a:off x="3137483" y="2013358"/>
                <a:ext cx="159390" cy="184558"/>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321198C3-67BA-4138-8A2A-8738C095B763}"/>
                  </a:ext>
                </a:extLst>
              </p:cNvPr>
              <p:cNvCxnSpPr>
                <a:cxnSpLocks/>
              </p:cNvCxnSpPr>
              <p:nvPr/>
            </p:nvCxnSpPr>
            <p:spPr>
              <a:xfrm flipH="1">
                <a:off x="3137483" y="2013358"/>
                <a:ext cx="159390" cy="176169"/>
              </a:xfrm>
              <a:prstGeom prst="line">
                <a:avLst/>
              </a:prstGeom>
            </p:spPr>
            <p:style>
              <a:lnRef idx="1">
                <a:schemeClr val="dk1"/>
              </a:lnRef>
              <a:fillRef idx="0">
                <a:schemeClr val="dk1"/>
              </a:fillRef>
              <a:effectRef idx="0">
                <a:schemeClr val="dk1"/>
              </a:effectRef>
              <a:fontRef idx="minor">
                <a:schemeClr val="tx1"/>
              </a:fontRef>
            </p:style>
          </p:cxnSp>
        </p:grpSp>
        <p:cxnSp>
          <p:nvCxnSpPr>
            <p:cNvPr id="62" name="直接连接符 61">
              <a:extLst>
                <a:ext uri="{FF2B5EF4-FFF2-40B4-BE49-F238E27FC236}">
                  <a16:creationId xmlns:a16="http://schemas.microsoft.com/office/drawing/2014/main" id="{8F86C50B-5F6E-47B2-8885-C16C21C59908}"/>
                </a:ext>
              </a:extLst>
            </p:cNvPr>
            <p:cNvCxnSpPr>
              <a:cxnSpLocks/>
            </p:cNvCxnSpPr>
            <p:nvPr/>
          </p:nvCxnSpPr>
          <p:spPr>
            <a:xfrm flipV="1">
              <a:off x="1303920" y="1770146"/>
              <a:ext cx="3097963" cy="18392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箭头: 右 63">
              <a:extLst>
                <a:ext uri="{FF2B5EF4-FFF2-40B4-BE49-F238E27FC236}">
                  <a16:creationId xmlns:a16="http://schemas.microsoft.com/office/drawing/2014/main" id="{BCA13DC3-B2A0-4CF8-86CB-210ACB8B4EB1}"/>
                </a:ext>
              </a:extLst>
            </p:cNvPr>
            <p:cNvSpPr/>
            <p:nvPr/>
          </p:nvSpPr>
          <p:spPr>
            <a:xfrm>
              <a:off x="5375946" y="2952925"/>
              <a:ext cx="1107824"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7F79FF3E-7095-48CB-8A24-6169A077DA78}"/>
              </a:ext>
            </a:extLst>
          </p:cNvPr>
          <p:cNvSpPr txBox="1"/>
          <p:nvPr/>
        </p:nvSpPr>
        <p:spPr>
          <a:xfrm>
            <a:off x="2896117" y="4698621"/>
            <a:ext cx="857414" cy="369332"/>
          </a:xfrm>
          <a:prstGeom prst="rect">
            <a:avLst/>
          </a:prstGeom>
          <a:noFill/>
        </p:spPr>
        <p:txBody>
          <a:bodyPr wrap="none" rtlCol="0">
            <a:spAutoFit/>
          </a:bodyPr>
          <a:lstStyle/>
          <a:p>
            <a:r>
              <a:rPr lang="en-US" altLang="zh-CN" dirty="0"/>
              <a:t>Y=</a:t>
            </a:r>
            <a:r>
              <a:rPr lang="en-US" altLang="zh-CN" dirty="0" err="1"/>
              <a:t>ax+b</a:t>
            </a:r>
            <a:endParaRPr lang="zh-CN" altLang="en-US" dirty="0"/>
          </a:p>
        </p:txBody>
      </p:sp>
      <p:sp>
        <p:nvSpPr>
          <p:cNvPr id="4" name="文本框 3">
            <a:extLst>
              <a:ext uri="{FF2B5EF4-FFF2-40B4-BE49-F238E27FC236}">
                <a16:creationId xmlns:a16="http://schemas.microsoft.com/office/drawing/2014/main" id="{E288AEE3-F9EB-48F0-BC65-2EA9A6D8D95F}"/>
              </a:ext>
            </a:extLst>
          </p:cNvPr>
          <p:cNvSpPr txBox="1"/>
          <p:nvPr/>
        </p:nvSpPr>
        <p:spPr>
          <a:xfrm>
            <a:off x="8207186" y="4690977"/>
            <a:ext cx="1069011" cy="369332"/>
          </a:xfrm>
          <a:prstGeom prst="rect">
            <a:avLst/>
          </a:prstGeom>
          <a:noFill/>
        </p:spPr>
        <p:txBody>
          <a:bodyPr wrap="none" rtlCol="0">
            <a:spAutoFit/>
          </a:bodyPr>
          <a:lstStyle/>
          <a:p>
            <a:r>
              <a:rPr lang="en-US" altLang="zh-CN" dirty="0"/>
              <a:t>f(Y=</a:t>
            </a:r>
            <a:r>
              <a:rPr lang="en-US" altLang="zh-CN" dirty="0" err="1"/>
              <a:t>ax+b</a:t>
            </a:r>
            <a:r>
              <a:rPr lang="en-US" altLang="zh-CN" dirty="0"/>
              <a:t>)</a:t>
            </a:r>
            <a:endParaRPr lang="zh-CN" altLang="en-US" dirty="0"/>
          </a:p>
        </p:txBody>
      </p:sp>
    </p:spTree>
    <p:extLst>
      <p:ext uri="{BB962C8B-B14F-4D97-AF65-F5344CB8AC3E}">
        <p14:creationId xmlns:p14="http://schemas.microsoft.com/office/powerpoint/2010/main" val="3039211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DCD52C-6054-4EE1-BCBE-DF5683544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029" y="2282005"/>
            <a:ext cx="5722938" cy="214610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7ECDD65-A5F0-4DCB-A64E-7A0E66C6087A}"/>
              </a:ext>
            </a:extLst>
          </p:cNvPr>
          <p:cNvSpPr txBox="1"/>
          <p:nvPr/>
        </p:nvSpPr>
        <p:spPr>
          <a:xfrm>
            <a:off x="3066752" y="947956"/>
            <a:ext cx="5719001" cy="369332"/>
          </a:xfrm>
          <a:prstGeom prst="rect">
            <a:avLst/>
          </a:prstGeom>
          <a:noFill/>
        </p:spPr>
        <p:txBody>
          <a:bodyPr wrap="none" rtlCol="0">
            <a:spAutoFit/>
          </a:bodyPr>
          <a:lstStyle/>
          <a:p>
            <a:r>
              <a:rPr lang="zh-CN" altLang="en-US" dirty="0"/>
              <a:t>将卷积所得的特征图做</a:t>
            </a:r>
            <a:r>
              <a:rPr lang="en-US" altLang="zh-CN" b="1" dirty="0" err="1"/>
              <a:t>ReLu</a:t>
            </a:r>
            <a:r>
              <a:rPr lang="zh-CN" altLang="en-US" dirty="0"/>
              <a:t>函数得到的结果如下图所示</a:t>
            </a:r>
          </a:p>
        </p:txBody>
      </p:sp>
    </p:spTree>
    <p:extLst>
      <p:ext uri="{BB962C8B-B14F-4D97-AF65-F5344CB8AC3E}">
        <p14:creationId xmlns:p14="http://schemas.microsoft.com/office/powerpoint/2010/main" val="357846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E76E9E7-261F-435B-8857-A85CCB7F35A8}"/>
              </a:ext>
            </a:extLst>
          </p:cNvPr>
          <p:cNvSpPr txBox="1"/>
          <p:nvPr/>
        </p:nvSpPr>
        <p:spPr>
          <a:xfrm>
            <a:off x="562062" y="465370"/>
            <a:ext cx="1420582" cy="584775"/>
          </a:xfrm>
          <a:prstGeom prst="rect">
            <a:avLst/>
          </a:prstGeom>
          <a:noFill/>
        </p:spPr>
        <p:txBody>
          <a:bodyPr wrap="none" rtlCol="0">
            <a:spAutoFit/>
          </a:bodyPr>
          <a:lstStyle/>
          <a:p>
            <a:r>
              <a:rPr lang="zh-CN" altLang="en-US" sz="3200" b="1" u="sng" dirty="0">
                <a:solidFill>
                  <a:srgbClr val="BD582C"/>
                </a:solidFill>
              </a:rPr>
              <a:t>池化层</a:t>
            </a:r>
          </a:p>
        </p:txBody>
      </p:sp>
      <p:pic>
        <p:nvPicPr>
          <p:cNvPr id="6" name="Picture 12">
            <a:extLst>
              <a:ext uri="{FF2B5EF4-FFF2-40B4-BE49-F238E27FC236}">
                <a16:creationId xmlns:a16="http://schemas.microsoft.com/office/drawing/2014/main" id="{4EC1FB29-2790-45B0-A976-BF1E94E01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0" t="2421" r="9593" b="31708"/>
          <a:stretch/>
        </p:blipFill>
        <p:spPr bwMode="auto">
          <a:xfrm>
            <a:off x="7550092" y="2178678"/>
            <a:ext cx="1686187" cy="1619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9B4C5552-3122-4EEC-9DA7-FCFA9ABDBD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66" t="-2" b="1501"/>
          <a:stretch/>
        </p:blipFill>
        <p:spPr bwMode="auto">
          <a:xfrm>
            <a:off x="1677817" y="1803634"/>
            <a:ext cx="2501915" cy="2369164"/>
          </a:xfrm>
          <a:prstGeom prst="rect">
            <a:avLst/>
          </a:prstGeom>
          <a:noFill/>
          <a:extLst>
            <a:ext uri="{909E8E84-426E-40DD-AFC4-6F175D3DCCD1}">
              <a14:hiddenFill xmlns:a14="http://schemas.microsoft.com/office/drawing/2010/main">
                <a:solidFill>
                  <a:srgbClr val="FFFFFF"/>
                </a:solidFill>
              </a14:hiddenFill>
            </a:ext>
          </a:extLst>
        </p:spPr>
      </p:pic>
      <p:sp>
        <p:nvSpPr>
          <p:cNvPr id="10" name="箭头: 右 9">
            <a:extLst>
              <a:ext uri="{FF2B5EF4-FFF2-40B4-BE49-F238E27FC236}">
                <a16:creationId xmlns:a16="http://schemas.microsoft.com/office/drawing/2014/main" id="{641ABCC1-2FE4-4822-8411-3C3DBA3A3EBD}"/>
              </a:ext>
            </a:extLst>
          </p:cNvPr>
          <p:cNvSpPr/>
          <p:nvPr/>
        </p:nvSpPr>
        <p:spPr>
          <a:xfrm>
            <a:off x="4673675" y="2715573"/>
            <a:ext cx="2382473" cy="545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302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7DAB26-B444-4B36-A064-0CED02D7693D}"/>
              </a:ext>
            </a:extLst>
          </p:cNvPr>
          <p:cNvSpPr txBox="1"/>
          <p:nvPr/>
        </p:nvSpPr>
        <p:spPr>
          <a:xfrm>
            <a:off x="352339" y="302005"/>
            <a:ext cx="5094600" cy="461665"/>
          </a:xfrm>
          <a:prstGeom prst="rect">
            <a:avLst/>
          </a:prstGeom>
          <a:noFill/>
        </p:spPr>
        <p:txBody>
          <a:bodyPr wrap="none" rtlCol="0">
            <a:spAutoFit/>
          </a:bodyPr>
          <a:lstStyle/>
          <a:p>
            <a:r>
              <a:rPr lang="en-US" altLang="zh-CN" sz="2400" b="1" dirty="0">
                <a:solidFill>
                  <a:srgbClr val="FF0000"/>
                </a:solidFill>
              </a:rPr>
              <a:t>Question</a:t>
            </a:r>
            <a:r>
              <a:rPr lang="zh-CN" altLang="en-US" sz="2400" b="1" dirty="0">
                <a:solidFill>
                  <a:srgbClr val="FF0000"/>
                </a:solidFill>
              </a:rPr>
              <a:t>：为什么采用</a:t>
            </a:r>
            <a:r>
              <a:rPr lang="en-US" altLang="zh-CN" sz="2400" b="1" dirty="0">
                <a:solidFill>
                  <a:srgbClr val="FF0000"/>
                </a:solidFill>
              </a:rPr>
              <a:t>Max Pooling</a:t>
            </a:r>
            <a:r>
              <a:rPr lang="zh-CN" altLang="en-US" sz="2400" b="1" dirty="0">
                <a:solidFill>
                  <a:srgbClr val="FF0000"/>
                </a:solidFill>
              </a:rPr>
              <a:t>？</a:t>
            </a:r>
          </a:p>
        </p:txBody>
      </p:sp>
      <p:sp>
        <p:nvSpPr>
          <p:cNvPr id="5" name="文本框 4">
            <a:extLst>
              <a:ext uri="{FF2B5EF4-FFF2-40B4-BE49-F238E27FC236}">
                <a16:creationId xmlns:a16="http://schemas.microsoft.com/office/drawing/2014/main" id="{2D09F7CF-9141-4EC2-867C-2C6D4D86B76C}"/>
              </a:ext>
            </a:extLst>
          </p:cNvPr>
          <p:cNvSpPr txBox="1"/>
          <p:nvPr/>
        </p:nvSpPr>
        <p:spPr>
          <a:xfrm>
            <a:off x="768641" y="1375795"/>
            <a:ext cx="10486937" cy="3416320"/>
          </a:xfrm>
          <a:prstGeom prst="rect">
            <a:avLst/>
          </a:prstGeom>
          <a:noFill/>
        </p:spPr>
        <p:txBody>
          <a:bodyPr wrap="square">
            <a:spAutoFit/>
          </a:bodyPr>
          <a:lstStyle/>
          <a:p>
            <a:pPr algn="l"/>
            <a:r>
              <a:rPr lang="en-US" altLang="zh-CN" b="0" i="0" dirty="0">
                <a:solidFill>
                  <a:srgbClr val="000000"/>
                </a:solidFill>
                <a:effectLst/>
                <a:latin typeface="comic sans ms" panose="030F0702030302020204" pitchFamily="66" charset="0"/>
              </a:rPr>
              <a:t>	</a:t>
            </a:r>
            <a:r>
              <a:rPr lang="zh-CN" altLang="en-US" b="0" i="0" dirty="0">
                <a:solidFill>
                  <a:srgbClr val="000000"/>
                </a:solidFill>
                <a:effectLst/>
                <a:latin typeface="comic sans ms" panose="030F0702030302020204" pitchFamily="66" charset="0"/>
              </a:rPr>
              <a:t>从计算方式来看，算是最简单的一种了，取</a:t>
            </a:r>
            <a:r>
              <a:rPr lang="en-US" altLang="zh-CN" b="0" i="0" dirty="0">
                <a:solidFill>
                  <a:srgbClr val="000000"/>
                </a:solidFill>
                <a:effectLst/>
                <a:latin typeface="comic sans ms" panose="030F0702030302020204" pitchFamily="66" charset="0"/>
              </a:rPr>
              <a:t>max</a:t>
            </a:r>
            <a:r>
              <a:rPr lang="zh-CN" altLang="en-US" b="0" i="0" dirty="0">
                <a:solidFill>
                  <a:srgbClr val="000000"/>
                </a:solidFill>
                <a:effectLst/>
                <a:latin typeface="comic sans ms" panose="030F0702030302020204" pitchFamily="66" charset="0"/>
              </a:rPr>
              <a:t>即可，但是这也引发一个思考，为什么需要</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，意义在哪里？如果我们只取最大值，</a:t>
            </a:r>
            <a:r>
              <a:rPr lang="zh-CN" altLang="en-US" i="0" dirty="0">
                <a:solidFill>
                  <a:srgbClr val="000000"/>
                </a:solidFill>
                <a:effectLst/>
                <a:latin typeface="comic sans ms" panose="030F0702030302020204" pitchFamily="66" charset="0"/>
              </a:rPr>
              <a:t>那其他的值被舍弃难道就没有影响吗</a:t>
            </a:r>
            <a:r>
              <a:rPr lang="zh-CN" altLang="en-US" b="0" i="0" dirty="0">
                <a:solidFill>
                  <a:srgbClr val="000000"/>
                </a:solidFill>
                <a:effectLst/>
                <a:latin typeface="comic sans ms" panose="030F0702030302020204" pitchFamily="66" charset="0"/>
              </a:rPr>
              <a:t>？不会损失这部分信息吗？如果认为这些信息是可损失的，那么是否意味着我们在进行卷积操作后仍然产生了一些不必要的冗余信息呢？</a:t>
            </a:r>
            <a:endParaRPr lang="zh-CN" altLang="en-US" b="0" i="0" dirty="0">
              <a:solidFill>
                <a:srgbClr val="000000"/>
              </a:solidFill>
              <a:effectLst/>
              <a:latin typeface="Verdana" panose="020B0604030504040204" pitchFamily="34" charset="0"/>
            </a:endParaRPr>
          </a:p>
          <a:p>
            <a:pPr algn="l"/>
            <a:r>
              <a:rPr lang="zh-CN" altLang="en-US" b="0" i="0" dirty="0">
                <a:solidFill>
                  <a:srgbClr val="000000"/>
                </a:solidFill>
                <a:effectLst/>
                <a:latin typeface="comic sans ms" panose="030F0702030302020204" pitchFamily="66" charset="0"/>
              </a:rPr>
              <a:t>　　其实从上文分析卷积核为什么有效的原因来看，每一个卷积核可以看做一个特征提取器，不同的卷积核负责提取不同的特征，那么我们对其进行</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操作后，提取出的是真正能够识别特征的数值，其余被舍弃的数值，对于我提取特定的特征并没有特别大的帮助。那么在进行后续计算使，减小了</a:t>
            </a:r>
            <a:r>
              <a:rPr lang="en-US" altLang="zh-CN" b="0" i="0" dirty="0">
                <a:solidFill>
                  <a:srgbClr val="000000"/>
                </a:solidFill>
                <a:effectLst/>
                <a:latin typeface="comic sans ms" panose="030F0702030302020204" pitchFamily="66" charset="0"/>
              </a:rPr>
              <a:t>feature map</a:t>
            </a:r>
            <a:r>
              <a:rPr lang="zh-CN" altLang="en-US" b="0" i="0" dirty="0">
                <a:solidFill>
                  <a:srgbClr val="000000"/>
                </a:solidFill>
                <a:effectLst/>
                <a:latin typeface="comic sans ms" panose="030F0702030302020204" pitchFamily="66" charset="0"/>
              </a:rPr>
              <a:t>的尺寸，从而减少参数，达到减小计算量，缺不损失效果的情况。</a:t>
            </a:r>
            <a:endParaRPr lang="zh-CN" altLang="en-US" b="0" i="0" dirty="0">
              <a:solidFill>
                <a:srgbClr val="000000"/>
              </a:solidFill>
              <a:effectLst/>
              <a:latin typeface="Verdana" panose="020B0604030504040204" pitchFamily="34" charset="0"/>
            </a:endParaRPr>
          </a:p>
          <a:p>
            <a:pPr algn="l"/>
            <a:r>
              <a:rPr lang="zh-CN" altLang="en-US" b="0" i="0" dirty="0">
                <a:solidFill>
                  <a:srgbClr val="000000"/>
                </a:solidFill>
                <a:effectLst/>
                <a:latin typeface="comic sans ms" panose="030F0702030302020204" pitchFamily="66" charset="0"/>
              </a:rPr>
              <a:t>　　不过并不是所有情况</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的效果都很好，有时候有些周边信息也会对某个特定特征的识别产生一定效果，那么这个时候舍弃这部分“不重要”的信息，就不划算了。所以具体情况得具体分析，如果加了</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后效果反而变差了，不如把卷积后不加</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的结果与卷积后加了</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的结果输出对比一下，看看</a:t>
            </a:r>
            <a:r>
              <a:rPr lang="en-US" altLang="zh-CN" b="0" i="0" dirty="0">
                <a:solidFill>
                  <a:srgbClr val="000000"/>
                </a:solidFill>
                <a:effectLst/>
                <a:latin typeface="comic sans ms" panose="030F0702030302020204" pitchFamily="66" charset="0"/>
              </a:rPr>
              <a:t>Max Pooling</a:t>
            </a:r>
            <a:r>
              <a:rPr lang="zh-CN" altLang="en-US" b="0" i="0" dirty="0">
                <a:solidFill>
                  <a:srgbClr val="000000"/>
                </a:solidFill>
                <a:effectLst/>
                <a:latin typeface="comic sans ms" panose="030F0702030302020204" pitchFamily="66" charset="0"/>
              </a:rPr>
              <a:t>是否对卷积核提取特征起了反效果。</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71567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126BCC1-EF8A-46FC-9C70-8630A1B14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677" y="1424446"/>
            <a:ext cx="5479147" cy="432788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991EE9AA-8CEB-4F82-9394-7BCA446F5D4D}"/>
              </a:ext>
            </a:extLst>
          </p:cNvPr>
          <p:cNvSpPr txBox="1"/>
          <p:nvPr/>
        </p:nvSpPr>
        <p:spPr>
          <a:xfrm>
            <a:off x="3035677" y="654341"/>
            <a:ext cx="5859296" cy="369332"/>
          </a:xfrm>
          <a:prstGeom prst="rect">
            <a:avLst/>
          </a:prstGeom>
          <a:noFill/>
        </p:spPr>
        <p:txBody>
          <a:bodyPr wrap="none" rtlCol="0">
            <a:spAutoFit/>
          </a:bodyPr>
          <a:lstStyle/>
          <a:p>
            <a:r>
              <a:rPr lang="zh-CN" altLang="en-US" dirty="0"/>
              <a:t>将卷积所得的特征图经过</a:t>
            </a:r>
            <a:r>
              <a:rPr lang="zh-CN" altLang="en-US" b="1" dirty="0"/>
              <a:t>池化层</a:t>
            </a:r>
            <a:r>
              <a:rPr lang="zh-CN" altLang="en-US" dirty="0"/>
              <a:t>得到的结果如下图所示</a:t>
            </a:r>
          </a:p>
        </p:txBody>
      </p:sp>
    </p:spTree>
    <p:extLst>
      <p:ext uri="{BB962C8B-B14F-4D97-AF65-F5344CB8AC3E}">
        <p14:creationId xmlns:p14="http://schemas.microsoft.com/office/powerpoint/2010/main" val="95261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158F69-95D2-41A1-A089-6C090419079A}"/>
              </a:ext>
            </a:extLst>
          </p:cNvPr>
          <p:cNvSpPr txBox="1"/>
          <p:nvPr/>
        </p:nvSpPr>
        <p:spPr>
          <a:xfrm>
            <a:off x="622883" y="624628"/>
            <a:ext cx="10240861" cy="923330"/>
          </a:xfrm>
          <a:prstGeom prst="rect">
            <a:avLst/>
          </a:prstGeom>
          <a:noFill/>
        </p:spPr>
        <p:txBody>
          <a:bodyPr wrap="square">
            <a:spAutoFit/>
          </a:bodyPr>
          <a:lstStyle/>
          <a:p>
            <a:r>
              <a:rPr lang="en-US" altLang="zh-CN" dirty="0">
                <a:solidFill>
                  <a:srgbClr val="4D4D4D"/>
                </a:solidFill>
                <a:latin typeface="Microsoft YaHei" panose="020B0503020204020204" pitchFamily="34" charset="-122"/>
                <a:ea typeface="Microsoft YaHei" panose="020B0503020204020204" pitchFamily="34" charset="-122"/>
              </a:rPr>
              <a:t>	</a:t>
            </a:r>
            <a:r>
              <a:rPr lang="en-US" altLang="zh-CN" b="1" i="0" dirty="0" err="1">
                <a:solidFill>
                  <a:srgbClr val="4D4D4D"/>
                </a:solidFill>
                <a:effectLst/>
                <a:latin typeface="Microsoft YaHei" panose="020B0503020204020204" pitchFamily="34" charset="-122"/>
                <a:ea typeface="Microsoft YaHei" panose="020B0503020204020204" pitchFamily="34" charset="-122"/>
              </a:rPr>
              <a:t>LeNet</a:t>
            </a:r>
            <a:r>
              <a:rPr lang="en-US" altLang="zh-CN" i="0" dirty="0">
                <a:solidFill>
                  <a:srgbClr val="4D4D4D"/>
                </a:solidFill>
                <a:effectLst/>
                <a:latin typeface="Microsoft YaHei" panose="020B0503020204020204" pitchFamily="34" charset="-122"/>
                <a:ea typeface="Microsoft YaHei" panose="020B0503020204020204" pitchFamily="34" charset="-122"/>
              </a:rPr>
              <a:t> </a:t>
            </a:r>
            <a:r>
              <a:rPr lang="zh-CN" altLang="en-US" i="0" dirty="0">
                <a:solidFill>
                  <a:srgbClr val="4D4D4D"/>
                </a:solidFill>
                <a:effectLst/>
                <a:latin typeface="Microsoft YaHei" panose="020B0503020204020204" pitchFamily="34" charset="-122"/>
                <a:ea typeface="Microsoft YaHei" panose="020B0503020204020204" pitchFamily="34" charset="-122"/>
              </a:rPr>
              <a:t>：这个名字来源于</a:t>
            </a:r>
            <a:r>
              <a:rPr lang="en-US" altLang="zh-CN" i="0" dirty="0" err="1">
                <a:solidFill>
                  <a:srgbClr val="4D4D4D"/>
                </a:solidFill>
                <a:effectLst/>
                <a:latin typeface="Microsoft YaHei" panose="020B0503020204020204" pitchFamily="34" charset="-122"/>
                <a:ea typeface="Microsoft YaHei" panose="020B0503020204020204" pitchFamily="34" charset="-122"/>
              </a:rPr>
              <a:t>LeNet</a:t>
            </a:r>
            <a:r>
              <a:rPr lang="zh-CN" altLang="en-US" i="0" dirty="0">
                <a:solidFill>
                  <a:srgbClr val="4D4D4D"/>
                </a:solidFill>
                <a:effectLst/>
                <a:latin typeface="Microsoft YaHei" panose="020B0503020204020204" pitchFamily="34" charset="-122"/>
                <a:ea typeface="Microsoft YaHei" panose="020B0503020204020204" pitchFamily="34" charset="-122"/>
              </a:rPr>
              <a:t>论文的第⼀一作者</a:t>
            </a:r>
            <a:r>
              <a:rPr lang="en-US" altLang="zh-CN" i="0" dirty="0">
                <a:solidFill>
                  <a:srgbClr val="4D4D4D"/>
                </a:solidFill>
                <a:effectLst/>
                <a:latin typeface="Microsoft YaHei" panose="020B0503020204020204" pitchFamily="34" charset="-122"/>
                <a:ea typeface="Microsoft YaHei" panose="020B0503020204020204" pitchFamily="34" charset="-122"/>
              </a:rPr>
              <a:t>Yann </a:t>
            </a:r>
            <a:r>
              <a:rPr lang="en-US" altLang="zh-CN" i="0" dirty="0" err="1">
                <a:solidFill>
                  <a:srgbClr val="4D4D4D"/>
                </a:solidFill>
                <a:effectLst/>
                <a:latin typeface="Microsoft YaHei" panose="020B0503020204020204" pitchFamily="34" charset="-122"/>
                <a:ea typeface="Microsoft YaHei" panose="020B0503020204020204" pitchFamily="34" charset="-122"/>
              </a:rPr>
              <a:t>LeCun</a:t>
            </a:r>
            <a:r>
              <a:rPr lang="zh-CN" altLang="en-US" i="0" dirty="0">
                <a:solidFill>
                  <a:srgbClr val="4D4D4D"/>
                </a:solidFill>
                <a:effectLst/>
                <a:latin typeface="Microsoft YaHei" panose="020B0503020204020204" pitchFamily="34" charset="-122"/>
                <a:ea typeface="Microsoft YaHei" panose="020B0503020204020204" pitchFamily="34" charset="-122"/>
              </a:rPr>
              <a:t>。</a:t>
            </a:r>
            <a:r>
              <a:rPr lang="en-US" altLang="zh-CN" i="0" dirty="0" err="1">
                <a:solidFill>
                  <a:srgbClr val="4D4D4D"/>
                </a:solidFill>
                <a:effectLst/>
                <a:latin typeface="Microsoft YaHei" panose="020B0503020204020204" pitchFamily="34" charset="-122"/>
                <a:ea typeface="Microsoft YaHei" panose="020B0503020204020204" pitchFamily="34" charset="-122"/>
              </a:rPr>
              <a:t>LeNet</a:t>
            </a:r>
            <a:r>
              <a:rPr lang="zh-CN" altLang="en-US" i="0" dirty="0">
                <a:solidFill>
                  <a:srgbClr val="4D4D4D"/>
                </a:solidFill>
                <a:effectLst/>
                <a:latin typeface="Microsoft YaHei" panose="020B0503020204020204" pitchFamily="34" charset="-122"/>
                <a:ea typeface="Microsoft YaHei" panose="020B0503020204020204" pitchFamily="34" charset="-122"/>
              </a:rPr>
              <a:t>展示了通过梯度下降训练卷积神经网络可以达到手写数字识别在当时最先进的结果。这个奠基性的工作第一次将卷积神经网络推上舞台，为世人所知。</a:t>
            </a:r>
            <a:r>
              <a:rPr lang="en-US" altLang="zh-CN" i="0" dirty="0" err="1">
                <a:solidFill>
                  <a:srgbClr val="4D4D4D"/>
                </a:solidFill>
                <a:effectLst/>
                <a:latin typeface="Microsoft YaHei" panose="020B0503020204020204" pitchFamily="34" charset="-122"/>
                <a:ea typeface="Microsoft YaHei" panose="020B0503020204020204" pitchFamily="34" charset="-122"/>
              </a:rPr>
              <a:t>LeNet</a:t>
            </a:r>
            <a:r>
              <a:rPr lang="zh-CN" altLang="en-US" i="0" dirty="0">
                <a:solidFill>
                  <a:srgbClr val="4D4D4D"/>
                </a:solidFill>
                <a:effectLst/>
                <a:latin typeface="Microsoft YaHei" panose="020B0503020204020204" pitchFamily="34" charset="-122"/>
                <a:ea typeface="Microsoft YaHei" panose="020B0503020204020204" pitchFamily="34" charset="-122"/>
              </a:rPr>
              <a:t>的网络结构如下图所示。</a:t>
            </a:r>
            <a:endParaRPr lang="zh-CN" altLang="en-US" dirty="0"/>
          </a:p>
        </p:txBody>
      </p:sp>
      <p:pic>
        <p:nvPicPr>
          <p:cNvPr id="1026" name="Picture 2" descr="网络解析（一）：LeNet-5详解">
            <a:extLst>
              <a:ext uri="{FF2B5EF4-FFF2-40B4-BE49-F238E27FC236}">
                <a16:creationId xmlns:a16="http://schemas.microsoft.com/office/drawing/2014/main" id="{27851385-31C8-4EB7-BEE9-46D0A1969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 y="1585912"/>
            <a:ext cx="11496675" cy="36861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0E232B3-A94C-424C-AC4E-4FF7635C58AC}"/>
              </a:ext>
            </a:extLst>
          </p:cNvPr>
          <p:cNvSpPr txBox="1"/>
          <p:nvPr/>
        </p:nvSpPr>
        <p:spPr>
          <a:xfrm>
            <a:off x="4554526" y="5805182"/>
            <a:ext cx="2377574" cy="369332"/>
          </a:xfrm>
          <a:prstGeom prst="rect">
            <a:avLst/>
          </a:prstGeom>
          <a:noFill/>
        </p:spPr>
        <p:txBody>
          <a:bodyPr wrap="none" rtlCol="0">
            <a:spAutoFit/>
          </a:bodyPr>
          <a:lstStyle/>
          <a:p>
            <a:r>
              <a:rPr lang="zh-CN" altLang="en-US" dirty="0"/>
              <a:t>注：降采样层</a:t>
            </a:r>
            <a:r>
              <a:rPr lang="en-US" altLang="zh-CN" dirty="0"/>
              <a:t>=</a:t>
            </a:r>
            <a:r>
              <a:rPr lang="zh-CN" altLang="en-US" dirty="0"/>
              <a:t>池化层</a:t>
            </a:r>
          </a:p>
        </p:txBody>
      </p:sp>
    </p:spTree>
    <p:extLst>
      <p:ext uri="{BB962C8B-B14F-4D97-AF65-F5344CB8AC3E}">
        <p14:creationId xmlns:p14="http://schemas.microsoft.com/office/powerpoint/2010/main" val="1078779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EDB8B16-D0D1-4D82-AF20-676CA0A81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294" y="2184512"/>
            <a:ext cx="10184235" cy="375543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287067E-5DB9-4E2C-88CD-416E2819DF9E}"/>
              </a:ext>
            </a:extLst>
          </p:cNvPr>
          <p:cNvSpPr txBox="1"/>
          <p:nvPr/>
        </p:nvSpPr>
        <p:spPr>
          <a:xfrm>
            <a:off x="562062" y="465370"/>
            <a:ext cx="1832553" cy="584775"/>
          </a:xfrm>
          <a:prstGeom prst="rect">
            <a:avLst/>
          </a:prstGeom>
          <a:noFill/>
        </p:spPr>
        <p:txBody>
          <a:bodyPr wrap="none" rtlCol="0">
            <a:spAutoFit/>
          </a:bodyPr>
          <a:lstStyle/>
          <a:p>
            <a:r>
              <a:rPr lang="zh-CN" altLang="en-US" sz="3200" b="1" u="sng" dirty="0">
                <a:solidFill>
                  <a:srgbClr val="BD582C"/>
                </a:solidFill>
              </a:rPr>
              <a:t>全连接层</a:t>
            </a:r>
          </a:p>
        </p:txBody>
      </p:sp>
      <p:sp>
        <p:nvSpPr>
          <p:cNvPr id="6" name="文本框 5">
            <a:extLst>
              <a:ext uri="{FF2B5EF4-FFF2-40B4-BE49-F238E27FC236}">
                <a16:creationId xmlns:a16="http://schemas.microsoft.com/office/drawing/2014/main" id="{1B9BC69B-F4D2-4D0D-94C7-0D5E95FE004F}"/>
              </a:ext>
            </a:extLst>
          </p:cNvPr>
          <p:cNvSpPr txBox="1"/>
          <p:nvPr/>
        </p:nvSpPr>
        <p:spPr>
          <a:xfrm>
            <a:off x="1300294" y="1294163"/>
            <a:ext cx="10090083" cy="646331"/>
          </a:xfrm>
          <a:prstGeom prst="rect">
            <a:avLst/>
          </a:prstGeom>
          <a:noFill/>
        </p:spPr>
        <p:txBody>
          <a:bodyPr wrap="square">
            <a:spAutoFit/>
          </a:bodyPr>
          <a:lstStyle/>
          <a:p>
            <a:r>
              <a:rPr lang="zh-CN" altLang="en-US" b="1" dirty="0"/>
              <a:t>全连接层</a:t>
            </a:r>
            <a:r>
              <a:rPr lang="zh-CN" altLang="en-US" dirty="0"/>
              <a:t>在整个卷积神经网络中起到“分类器”的作用，即通过卷积、激活函数、池化等深度网络后，再经过全连接层对结果进行识别分类。</a:t>
            </a:r>
          </a:p>
        </p:txBody>
      </p:sp>
    </p:spTree>
    <p:extLst>
      <p:ext uri="{BB962C8B-B14F-4D97-AF65-F5344CB8AC3E}">
        <p14:creationId xmlns:p14="http://schemas.microsoft.com/office/powerpoint/2010/main" val="1093600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89A308-A4C9-4736-8807-EE3B706D9406}"/>
              </a:ext>
            </a:extLst>
          </p:cNvPr>
          <p:cNvCxnSpPr/>
          <p:nvPr/>
        </p:nvCxnSpPr>
        <p:spPr>
          <a:xfrm>
            <a:off x="192947" y="260059"/>
            <a:ext cx="0" cy="973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B36A36-E00D-4236-B061-B3DD9E855E20}"/>
              </a:ext>
            </a:extLst>
          </p:cNvPr>
          <p:cNvCxnSpPr/>
          <p:nvPr/>
        </p:nvCxnSpPr>
        <p:spPr>
          <a:xfrm>
            <a:off x="192947" y="260059"/>
            <a:ext cx="1164391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5FEC299-A5C2-4266-A92A-D0DA1FA0E53F}"/>
              </a:ext>
            </a:extLst>
          </p:cNvPr>
          <p:cNvSpPr txBox="1"/>
          <p:nvPr/>
        </p:nvSpPr>
        <p:spPr>
          <a:xfrm>
            <a:off x="389388" y="331121"/>
            <a:ext cx="1514912" cy="830997"/>
          </a:xfrm>
          <a:prstGeom prst="rect">
            <a:avLst/>
          </a:prstGeom>
          <a:noFill/>
        </p:spPr>
        <p:txBody>
          <a:bodyPr wrap="square">
            <a:spAutoFit/>
          </a:bodyPr>
          <a:lstStyle/>
          <a:p>
            <a:r>
              <a:rPr lang="zh-CN" altLang="en-US" sz="4800" b="1" dirty="0">
                <a:solidFill>
                  <a:srgbClr val="C55A11"/>
                </a:solidFill>
                <a:latin typeface="宋体" panose="02010600030101010101" pitchFamily="2" charset="-122"/>
                <a:ea typeface="宋体" panose="02010600030101010101" pitchFamily="2" charset="-122"/>
              </a:rPr>
              <a:t>目录</a:t>
            </a:r>
          </a:p>
        </p:txBody>
      </p:sp>
      <p:sp>
        <p:nvSpPr>
          <p:cNvPr id="10" name="文本框 9">
            <a:extLst>
              <a:ext uri="{FF2B5EF4-FFF2-40B4-BE49-F238E27FC236}">
                <a16:creationId xmlns:a16="http://schemas.microsoft.com/office/drawing/2014/main" id="{410FE8B7-B0CD-437D-BB9C-84F713D2D0C0}"/>
              </a:ext>
            </a:extLst>
          </p:cNvPr>
          <p:cNvSpPr txBox="1"/>
          <p:nvPr/>
        </p:nvSpPr>
        <p:spPr>
          <a:xfrm>
            <a:off x="389388" y="1690062"/>
            <a:ext cx="8999290" cy="3170099"/>
          </a:xfrm>
          <a:prstGeom prst="rect">
            <a:avLst/>
          </a:prstGeom>
          <a:noFill/>
        </p:spPr>
        <p:txBody>
          <a:bodyPr wrap="square">
            <a:spAutoFit/>
          </a:bodyPr>
          <a:lstStyle/>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概述</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基本概念</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卷积原理</a:t>
            </a:r>
            <a:r>
              <a:rPr lang="en-US" altLang="zh-CN" sz="4000" dirty="0">
                <a:latin typeface="宋体" panose="02010600030101010101" pitchFamily="2" charset="-122"/>
                <a:ea typeface="宋体" panose="02010600030101010101" pitchFamily="2" charset="-122"/>
              </a:rPr>
              <a:t> </a:t>
            </a:r>
          </a:p>
          <a:p>
            <a:r>
              <a:rPr lang="en-US" altLang="zh-CN" sz="4000" dirty="0">
                <a:latin typeface="宋体" panose="02010600030101010101" pitchFamily="2" charset="-122"/>
                <a:ea typeface="宋体" panose="02010600030101010101" pitchFamily="2" charset="-122"/>
              </a:rPr>
              <a:t>●  </a:t>
            </a:r>
            <a:r>
              <a:rPr lang="en-US" altLang="zh-CN" sz="4000" b="1" dirty="0" err="1">
                <a:latin typeface="宋体" panose="02010600030101010101" pitchFamily="2" charset="-122"/>
                <a:ea typeface="宋体" panose="02010600030101010101" pitchFamily="2" charset="-122"/>
              </a:rPr>
              <a:t>Lenet</a:t>
            </a:r>
            <a:r>
              <a:rPr lang="zh-CN" altLang="en-US" sz="4000" b="1" dirty="0">
                <a:latin typeface="宋体" panose="02010600030101010101" pitchFamily="2" charset="-122"/>
                <a:ea typeface="宋体" panose="02010600030101010101" pitchFamily="2" charset="-122"/>
              </a:rPr>
              <a:t>实现基于</a:t>
            </a:r>
            <a:r>
              <a:rPr lang="en-US" altLang="zh-CN" sz="4000" b="1" dirty="0" err="1">
                <a:latin typeface="宋体" panose="02010600030101010101" pitchFamily="2" charset="-122"/>
                <a:ea typeface="宋体" panose="02010600030101010101" pitchFamily="2" charset="-122"/>
              </a:rPr>
              <a:t>pytorch</a:t>
            </a:r>
            <a:endParaRPr lang="en-US" altLang="zh-CN" sz="4000" b="1"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局限性</a:t>
            </a:r>
          </a:p>
        </p:txBody>
      </p:sp>
    </p:spTree>
    <p:extLst>
      <p:ext uri="{BB962C8B-B14F-4D97-AF65-F5344CB8AC3E}">
        <p14:creationId xmlns:p14="http://schemas.microsoft.com/office/powerpoint/2010/main" val="2980600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D42168-D32B-4A78-8470-F16260BFBFF0}"/>
              </a:ext>
            </a:extLst>
          </p:cNvPr>
          <p:cNvSpPr txBox="1"/>
          <p:nvPr/>
        </p:nvSpPr>
        <p:spPr>
          <a:xfrm>
            <a:off x="562062" y="465370"/>
            <a:ext cx="6454780" cy="584775"/>
          </a:xfrm>
          <a:prstGeom prst="rect">
            <a:avLst/>
          </a:prstGeom>
          <a:noFill/>
        </p:spPr>
        <p:txBody>
          <a:bodyPr wrap="none" rtlCol="0">
            <a:spAutoFit/>
          </a:bodyPr>
          <a:lstStyle/>
          <a:p>
            <a:r>
              <a:rPr lang="zh-CN" altLang="en-US" sz="3200" b="1" u="sng" dirty="0">
                <a:solidFill>
                  <a:srgbClr val="BD582C"/>
                </a:solidFill>
              </a:rPr>
              <a:t>图像分类数据集（</a:t>
            </a:r>
            <a:r>
              <a:rPr lang="en-US" altLang="zh-CN" sz="3200" b="1" u="sng" dirty="0">
                <a:solidFill>
                  <a:srgbClr val="BD582C"/>
                </a:solidFill>
              </a:rPr>
              <a:t>Fashion-MNIST</a:t>
            </a:r>
            <a:r>
              <a:rPr lang="zh-CN" altLang="en-US" sz="3200" b="1" u="sng" dirty="0">
                <a:solidFill>
                  <a:srgbClr val="BD582C"/>
                </a:solidFill>
              </a:rPr>
              <a:t>）</a:t>
            </a:r>
          </a:p>
        </p:txBody>
      </p:sp>
      <p:pic>
        <p:nvPicPr>
          <p:cNvPr id="7" name="图片 6">
            <a:extLst>
              <a:ext uri="{FF2B5EF4-FFF2-40B4-BE49-F238E27FC236}">
                <a16:creationId xmlns:a16="http://schemas.microsoft.com/office/drawing/2014/main" id="{2A6EE128-AA80-40F9-928D-559A2BB0C41A}"/>
              </a:ext>
            </a:extLst>
          </p:cNvPr>
          <p:cNvPicPr>
            <a:picLocks noChangeAspect="1"/>
          </p:cNvPicPr>
          <p:nvPr/>
        </p:nvPicPr>
        <p:blipFill>
          <a:blip r:embed="rId2"/>
          <a:stretch>
            <a:fillRect/>
          </a:stretch>
        </p:blipFill>
        <p:spPr>
          <a:xfrm>
            <a:off x="902520" y="1520997"/>
            <a:ext cx="10386960" cy="2339543"/>
          </a:xfrm>
          <a:prstGeom prst="rect">
            <a:avLst/>
          </a:prstGeom>
        </p:spPr>
      </p:pic>
      <p:pic>
        <p:nvPicPr>
          <p:cNvPr id="8" name="图片 7">
            <a:extLst>
              <a:ext uri="{FF2B5EF4-FFF2-40B4-BE49-F238E27FC236}">
                <a16:creationId xmlns:a16="http://schemas.microsoft.com/office/drawing/2014/main" id="{2AD0C6B6-AA77-4A69-8D8F-76714CDD94EB}"/>
              </a:ext>
            </a:extLst>
          </p:cNvPr>
          <p:cNvPicPr>
            <a:picLocks noChangeAspect="1"/>
          </p:cNvPicPr>
          <p:nvPr/>
        </p:nvPicPr>
        <p:blipFill>
          <a:blip r:embed="rId3"/>
          <a:stretch>
            <a:fillRect/>
          </a:stretch>
        </p:blipFill>
        <p:spPr>
          <a:xfrm>
            <a:off x="1930080" y="4142983"/>
            <a:ext cx="7258050" cy="1752600"/>
          </a:xfrm>
          <a:prstGeom prst="rect">
            <a:avLst/>
          </a:prstGeom>
        </p:spPr>
      </p:pic>
    </p:spTree>
    <p:extLst>
      <p:ext uri="{BB962C8B-B14F-4D97-AF65-F5344CB8AC3E}">
        <p14:creationId xmlns:p14="http://schemas.microsoft.com/office/powerpoint/2010/main" val="2185055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82816B4-B050-473D-942A-49214E75C22E}"/>
              </a:ext>
            </a:extLst>
          </p:cNvPr>
          <p:cNvPicPr>
            <a:picLocks noChangeAspect="1"/>
          </p:cNvPicPr>
          <p:nvPr/>
        </p:nvPicPr>
        <p:blipFill>
          <a:blip r:embed="rId2"/>
          <a:stretch>
            <a:fillRect/>
          </a:stretch>
        </p:blipFill>
        <p:spPr>
          <a:xfrm>
            <a:off x="1073349" y="1417739"/>
            <a:ext cx="10327291" cy="3059938"/>
          </a:xfrm>
          <a:prstGeom prst="rect">
            <a:avLst/>
          </a:prstGeom>
        </p:spPr>
      </p:pic>
    </p:spTree>
    <p:extLst>
      <p:ext uri="{BB962C8B-B14F-4D97-AF65-F5344CB8AC3E}">
        <p14:creationId xmlns:p14="http://schemas.microsoft.com/office/powerpoint/2010/main" val="1740277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0CFA045-3750-4B83-BEFA-F6726843AD66}"/>
              </a:ext>
            </a:extLst>
          </p:cNvPr>
          <p:cNvSpPr txBox="1"/>
          <p:nvPr/>
        </p:nvSpPr>
        <p:spPr>
          <a:xfrm>
            <a:off x="352339" y="302005"/>
            <a:ext cx="7823808" cy="461665"/>
          </a:xfrm>
          <a:prstGeom prst="rect">
            <a:avLst/>
          </a:prstGeom>
          <a:noFill/>
        </p:spPr>
        <p:txBody>
          <a:bodyPr wrap="none" rtlCol="0">
            <a:spAutoFit/>
          </a:bodyPr>
          <a:lstStyle/>
          <a:p>
            <a:r>
              <a:rPr lang="en-US" altLang="zh-CN" sz="2400" b="1" dirty="0">
                <a:solidFill>
                  <a:srgbClr val="FF0000"/>
                </a:solidFill>
              </a:rPr>
              <a:t>Question</a:t>
            </a:r>
            <a:r>
              <a:rPr lang="zh-CN" altLang="en-US" sz="2400" b="1" dirty="0">
                <a:solidFill>
                  <a:srgbClr val="FF0000"/>
                </a:solidFill>
              </a:rPr>
              <a:t>：为什么</a:t>
            </a:r>
            <a:r>
              <a:rPr lang="en-US" altLang="zh-CN" sz="2400" b="1" dirty="0">
                <a:solidFill>
                  <a:srgbClr val="FF0000"/>
                </a:solidFill>
              </a:rPr>
              <a:t>LeNet5</a:t>
            </a:r>
            <a:r>
              <a:rPr lang="zh-CN" altLang="en-US" sz="2400" b="1" dirty="0">
                <a:solidFill>
                  <a:srgbClr val="FF0000"/>
                </a:solidFill>
              </a:rPr>
              <a:t>倒数第二个全连接层维度为</a:t>
            </a:r>
            <a:r>
              <a:rPr lang="en-US" altLang="zh-CN" sz="2400" b="1" dirty="0">
                <a:solidFill>
                  <a:srgbClr val="FF0000"/>
                </a:solidFill>
              </a:rPr>
              <a:t>84</a:t>
            </a:r>
            <a:r>
              <a:rPr lang="zh-CN" altLang="en-US" sz="2400" b="1" dirty="0">
                <a:solidFill>
                  <a:srgbClr val="FF0000"/>
                </a:solidFill>
              </a:rPr>
              <a:t>？</a:t>
            </a:r>
          </a:p>
        </p:txBody>
      </p:sp>
      <p:sp>
        <p:nvSpPr>
          <p:cNvPr id="7" name="文本框 6">
            <a:extLst>
              <a:ext uri="{FF2B5EF4-FFF2-40B4-BE49-F238E27FC236}">
                <a16:creationId xmlns:a16="http://schemas.microsoft.com/office/drawing/2014/main" id="{4E5DC40A-B90B-4938-ADC3-4BD58D934A28}"/>
              </a:ext>
            </a:extLst>
          </p:cNvPr>
          <p:cNvSpPr txBox="1"/>
          <p:nvPr/>
        </p:nvSpPr>
        <p:spPr>
          <a:xfrm>
            <a:off x="3048699" y="5115870"/>
            <a:ext cx="6094602" cy="923330"/>
          </a:xfrm>
          <a:prstGeom prst="rect">
            <a:avLst/>
          </a:prstGeom>
          <a:noFill/>
        </p:spPr>
        <p:txBody>
          <a:bodyPr wrap="square">
            <a:spAutoFit/>
          </a:bodyPr>
          <a:lstStyle/>
          <a:p>
            <a:r>
              <a:rPr lang="en-US" altLang="zh-CN" b="0" i="0" dirty="0">
                <a:solidFill>
                  <a:srgbClr val="1A1A1A"/>
                </a:solidFill>
                <a:effectLst/>
                <a:latin typeface="-apple-system"/>
              </a:rPr>
              <a:t>	</a:t>
            </a:r>
            <a:r>
              <a:rPr lang="zh-CN" altLang="en-US" b="0" i="0" dirty="0">
                <a:solidFill>
                  <a:srgbClr val="1A1A1A"/>
                </a:solidFill>
                <a:effectLst/>
                <a:latin typeface="-apple-system"/>
              </a:rPr>
              <a:t>因为在计算机中字符的编码是</a:t>
            </a:r>
            <a:r>
              <a:rPr lang="en-US" altLang="zh-CN" b="0" i="0" dirty="0">
                <a:solidFill>
                  <a:srgbClr val="1A1A1A"/>
                </a:solidFill>
                <a:effectLst/>
                <a:latin typeface="-apple-system"/>
              </a:rPr>
              <a:t>ASCII</a:t>
            </a:r>
            <a:r>
              <a:rPr lang="zh-CN" altLang="en-US" b="0" i="0" dirty="0">
                <a:solidFill>
                  <a:srgbClr val="1A1A1A"/>
                </a:solidFill>
                <a:effectLst/>
                <a:latin typeface="-apple-system"/>
              </a:rPr>
              <a:t>编码，这些图是用</a:t>
            </a:r>
            <a:r>
              <a:rPr lang="en-US" altLang="zh-CN" b="0" i="0" dirty="0">
                <a:solidFill>
                  <a:srgbClr val="1A1A1A"/>
                </a:solidFill>
                <a:effectLst/>
                <a:latin typeface="-apple-system"/>
              </a:rPr>
              <a:t>7*12</a:t>
            </a:r>
            <a:r>
              <a:rPr lang="zh-CN" altLang="en-US" b="0" i="0" dirty="0">
                <a:solidFill>
                  <a:srgbClr val="1A1A1A"/>
                </a:solidFill>
                <a:effectLst/>
                <a:latin typeface="-apple-system"/>
              </a:rPr>
              <a:t>大小的位图表示的，也就是高宽比为</a:t>
            </a:r>
            <a:r>
              <a:rPr lang="en-US" altLang="zh-CN" b="0" i="0" dirty="0">
                <a:solidFill>
                  <a:srgbClr val="1A1A1A"/>
                </a:solidFill>
                <a:effectLst/>
                <a:latin typeface="-apple-system"/>
              </a:rPr>
              <a:t>7:12</a:t>
            </a:r>
            <a:r>
              <a:rPr lang="zh-CN" altLang="en-US" b="0" i="0" dirty="0">
                <a:solidFill>
                  <a:srgbClr val="1A1A1A"/>
                </a:solidFill>
                <a:effectLst/>
                <a:latin typeface="-apple-system"/>
              </a:rPr>
              <a:t>，如下图，选择这个大小可以用于对每一个像素点的值进行估计</a:t>
            </a:r>
            <a:endParaRPr lang="zh-CN" altLang="en-US" dirty="0"/>
          </a:p>
        </p:txBody>
      </p:sp>
      <p:pic>
        <p:nvPicPr>
          <p:cNvPr id="1026" name="Picture 2">
            <a:extLst>
              <a:ext uri="{FF2B5EF4-FFF2-40B4-BE49-F238E27FC236}">
                <a16:creationId xmlns:a16="http://schemas.microsoft.com/office/drawing/2014/main" id="{8AFE6EAF-0896-4EF8-8906-895D52117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810" y="1048949"/>
            <a:ext cx="7823808" cy="406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710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B6AA4CC-2453-4042-908E-811706C25D5A}"/>
              </a:ext>
            </a:extLst>
          </p:cNvPr>
          <p:cNvPicPr>
            <a:picLocks noChangeAspect="1"/>
          </p:cNvPicPr>
          <p:nvPr/>
        </p:nvPicPr>
        <p:blipFill>
          <a:blip r:embed="rId2"/>
          <a:stretch>
            <a:fillRect/>
          </a:stretch>
        </p:blipFill>
        <p:spPr>
          <a:xfrm>
            <a:off x="2639560" y="724834"/>
            <a:ext cx="6353437" cy="4860618"/>
          </a:xfrm>
          <a:prstGeom prst="rect">
            <a:avLst/>
          </a:prstGeom>
        </p:spPr>
      </p:pic>
    </p:spTree>
    <p:extLst>
      <p:ext uri="{BB962C8B-B14F-4D97-AF65-F5344CB8AC3E}">
        <p14:creationId xmlns:p14="http://schemas.microsoft.com/office/powerpoint/2010/main" val="4253523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889A308-A4C9-4736-8807-EE3B706D9406}"/>
              </a:ext>
            </a:extLst>
          </p:cNvPr>
          <p:cNvCxnSpPr/>
          <p:nvPr/>
        </p:nvCxnSpPr>
        <p:spPr>
          <a:xfrm>
            <a:off x="192947" y="260059"/>
            <a:ext cx="0" cy="973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B36A36-E00D-4236-B061-B3DD9E855E20}"/>
              </a:ext>
            </a:extLst>
          </p:cNvPr>
          <p:cNvCxnSpPr/>
          <p:nvPr/>
        </p:nvCxnSpPr>
        <p:spPr>
          <a:xfrm>
            <a:off x="192947" y="260059"/>
            <a:ext cx="1164391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5FEC299-A5C2-4266-A92A-D0DA1FA0E53F}"/>
              </a:ext>
            </a:extLst>
          </p:cNvPr>
          <p:cNvSpPr txBox="1"/>
          <p:nvPr/>
        </p:nvSpPr>
        <p:spPr>
          <a:xfrm>
            <a:off x="389388" y="331121"/>
            <a:ext cx="1514912" cy="830997"/>
          </a:xfrm>
          <a:prstGeom prst="rect">
            <a:avLst/>
          </a:prstGeom>
          <a:noFill/>
        </p:spPr>
        <p:txBody>
          <a:bodyPr wrap="square">
            <a:spAutoFit/>
          </a:bodyPr>
          <a:lstStyle/>
          <a:p>
            <a:r>
              <a:rPr lang="zh-CN" altLang="en-US" sz="4800" b="1" dirty="0">
                <a:solidFill>
                  <a:srgbClr val="C55A11"/>
                </a:solidFill>
                <a:latin typeface="宋体" panose="02010600030101010101" pitchFamily="2" charset="-122"/>
                <a:ea typeface="宋体" panose="02010600030101010101" pitchFamily="2" charset="-122"/>
              </a:rPr>
              <a:t>目录</a:t>
            </a:r>
          </a:p>
        </p:txBody>
      </p:sp>
      <p:sp>
        <p:nvSpPr>
          <p:cNvPr id="10" name="文本框 9">
            <a:extLst>
              <a:ext uri="{FF2B5EF4-FFF2-40B4-BE49-F238E27FC236}">
                <a16:creationId xmlns:a16="http://schemas.microsoft.com/office/drawing/2014/main" id="{410FE8B7-B0CD-437D-BB9C-84F713D2D0C0}"/>
              </a:ext>
            </a:extLst>
          </p:cNvPr>
          <p:cNvSpPr txBox="1"/>
          <p:nvPr/>
        </p:nvSpPr>
        <p:spPr>
          <a:xfrm>
            <a:off x="389388" y="1690062"/>
            <a:ext cx="8999290" cy="3170099"/>
          </a:xfrm>
          <a:prstGeom prst="rect">
            <a:avLst/>
          </a:prstGeom>
          <a:noFill/>
        </p:spPr>
        <p:txBody>
          <a:bodyPr wrap="square">
            <a:spAutoFit/>
          </a:bodyPr>
          <a:lstStyle/>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概述</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基本概念</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卷积原理</a:t>
            </a:r>
            <a:r>
              <a:rPr lang="en-US" altLang="zh-CN" sz="4000" dirty="0">
                <a:latin typeface="宋体" panose="02010600030101010101" pitchFamily="2" charset="-122"/>
                <a:ea typeface="宋体" panose="02010600030101010101" pitchFamily="2" charset="-122"/>
              </a:rPr>
              <a:t> </a:t>
            </a:r>
          </a:p>
          <a:p>
            <a:r>
              <a:rPr lang="en-US" altLang="zh-CN" sz="4000" dirty="0">
                <a:latin typeface="宋体" panose="02010600030101010101" pitchFamily="2" charset="-122"/>
                <a:ea typeface="宋体" panose="02010600030101010101" pitchFamily="2" charset="-122"/>
              </a:rPr>
              <a:t>●  </a:t>
            </a:r>
            <a:r>
              <a:rPr lang="en-US" altLang="zh-CN" sz="4000" dirty="0" err="1">
                <a:latin typeface="宋体" panose="02010600030101010101" pitchFamily="2" charset="-122"/>
                <a:ea typeface="宋体" panose="02010600030101010101" pitchFamily="2" charset="-122"/>
              </a:rPr>
              <a:t>Lenet</a:t>
            </a:r>
            <a:r>
              <a:rPr lang="zh-CN" altLang="en-US" sz="4000" dirty="0">
                <a:latin typeface="宋体" panose="02010600030101010101" pitchFamily="2" charset="-122"/>
                <a:ea typeface="宋体" panose="02010600030101010101" pitchFamily="2" charset="-122"/>
              </a:rPr>
              <a:t>实现基于</a:t>
            </a:r>
            <a:r>
              <a:rPr lang="en-US" altLang="zh-CN" sz="4000" dirty="0" err="1">
                <a:latin typeface="宋体" panose="02010600030101010101" pitchFamily="2" charset="-122"/>
                <a:ea typeface="宋体" panose="02010600030101010101" pitchFamily="2" charset="-122"/>
              </a:rPr>
              <a:t>pytorch</a:t>
            </a:r>
            <a:endParaRPr lang="en-US" altLang="zh-CN" sz="4000" dirty="0">
              <a:latin typeface="宋体" panose="02010600030101010101" pitchFamily="2" charset="-122"/>
              <a:ea typeface="宋体" panose="02010600030101010101" pitchFamily="2" charset="-122"/>
            </a:endParaRPr>
          </a:p>
          <a:p>
            <a:r>
              <a:rPr lang="en-US" altLang="zh-CN" sz="4000" dirty="0">
                <a:latin typeface="宋体" panose="02010600030101010101" pitchFamily="2" charset="-122"/>
                <a:ea typeface="宋体" panose="02010600030101010101" pitchFamily="2" charset="-122"/>
              </a:rPr>
              <a:t>●  </a:t>
            </a:r>
            <a:r>
              <a:rPr lang="zh-CN" altLang="en-US" sz="4000" b="1" dirty="0">
                <a:latin typeface="宋体" panose="02010600030101010101" pitchFamily="2" charset="-122"/>
                <a:ea typeface="宋体" panose="02010600030101010101" pitchFamily="2" charset="-122"/>
              </a:rPr>
              <a:t>局限性</a:t>
            </a:r>
          </a:p>
        </p:txBody>
      </p:sp>
    </p:spTree>
    <p:extLst>
      <p:ext uri="{BB962C8B-B14F-4D97-AF65-F5344CB8AC3E}">
        <p14:creationId xmlns:p14="http://schemas.microsoft.com/office/powerpoint/2010/main" val="4139626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711F72A-5A7D-49D0-9691-1D72BA956508}"/>
              </a:ext>
            </a:extLst>
          </p:cNvPr>
          <p:cNvSpPr txBox="1"/>
          <p:nvPr/>
        </p:nvSpPr>
        <p:spPr>
          <a:xfrm>
            <a:off x="1134612" y="376748"/>
            <a:ext cx="9343238" cy="923330"/>
          </a:xfrm>
          <a:prstGeom prst="rect">
            <a:avLst/>
          </a:prstGeom>
          <a:noFill/>
        </p:spPr>
        <p:txBody>
          <a:bodyPr wrap="square">
            <a:spAutoFit/>
          </a:bodyPr>
          <a:lstStyle/>
          <a:p>
            <a:r>
              <a:rPr lang="en-US" altLang="zh-CN"/>
              <a:t>	</a:t>
            </a:r>
            <a:r>
              <a:rPr lang="zh-CN" altLang="en-US"/>
              <a:t>在</a:t>
            </a:r>
            <a:r>
              <a:rPr lang="en-US" altLang="zh-CN"/>
              <a:t>LeNet</a:t>
            </a:r>
            <a:r>
              <a:rPr lang="zh-CN" altLang="en-US"/>
              <a:t>提出后的将近</a:t>
            </a:r>
            <a:r>
              <a:rPr lang="en-US" altLang="zh-CN"/>
              <a:t>20</a:t>
            </a:r>
            <a:r>
              <a:rPr lang="zh-CN" altLang="en-US"/>
              <a:t>年里，神经网络一度被其他机器学习方法超越，如支持向量机。虽然</a:t>
            </a:r>
            <a:r>
              <a:rPr lang="en-US" altLang="zh-CN"/>
              <a:t>LeNet</a:t>
            </a:r>
            <a:r>
              <a:rPr lang="zh-CN" altLang="en-US"/>
              <a:t>可以在早期的小数据集上取得好的成绩，但是在更大的真实数据集上的表现并不尽如人意。。</a:t>
            </a:r>
            <a:endParaRPr lang="zh-CN" altLang="en-US" dirty="0"/>
          </a:p>
        </p:txBody>
      </p:sp>
      <p:sp>
        <p:nvSpPr>
          <p:cNvPr id="5" name="文本框 4">
            <a:extLst>
              <a:ext uri="{FF2B5EF4-FFF2-40B4-BE49-F238E27FC236}">
                <a16:creationId xmlns:a16="http://schemas.microsoft.com/office/drawing/2014/main" id="{EC782510-C861-48F2-9C07-AD39A5997F19}"/>
              </a:ext>
            </a:extLst>
          </p:cNvPr>
          <p:cNvSpPr txBox="1"/>
          <p:nvPr/>
        </p:nvSpPr>
        <p:spPr>
          <a:xfrm>
            <a:off x="681605" y="2183276"/>
            <a:ext cx="4435679" cy="1015663"/>
          </a:xfrm>
          <a:prstGeom prst="rect">
            <a:avLst/>
          </a:prstGeom>
          <a:noFill/>
        </p:spPr>
        <p:txBody>
          <a:bodyPr wrap="square">
            <a:spAutoFit/>
          </a:bodyPr>
          <a:lstStyle/>
          <a:p>
            <a:r>
              <a:rPr lang="zh-CN" altLang="en-US" sz="3200" dirty="0"/>
              <a:t>缺失要素一：</a:t>
            </a:r>
            <a:r>
              <a:rPr lang="zh-CN" altLang="en-US" sz="3200" b="1" dirty="0"/>
              <a:t>数据</a:t>
            </a:r>
          </a:p>
          <a:p>
            <a:r>
              <a:rPr lang="zh-CN" altLang="en-US" sz="1400" dirty="0"/>
              <a:t>包含许多特征的深度模型需要大量的有标签的数据才能表现得比其他经典方法更好。</a:t>
            </a:r>
          </a:p>
        </p:txBody>
      </p:sp>
      <p:sp>
        <p:nvSpPr>
          <p:cNvPr id="7" name="文本框 6">
            <a:extLst>
              <a:ext uri="{FF2B5EF4-FFF2-40B4-BE49-F238E27FC236}">
                <a16:creationId xmlns:a16="http://schemas.microsoft.com/office/drawing/2014/main" id="{E39CCF2C-6F39-4EF8-9F16-2711F80B5D69}"/>
              </a:ext>
            </a:extLst>
          </p:cNvPr>
          <p:cNvSpPr txBox="1"/>
          <p:nvPr/>
        </p:nvSpPr>
        <p:spPr>
          <a:xfrm>
            <a:off x="5680396" y="2183275"/>
            <a:ext cx="6094602" cy="1015663"/>
          </a:xfrm>
          <a:prstGeom prst="rect">
            <a:avLst/>
          </a:prstGeom>
          <a:noFill/>
        </p:spPr>
        <p:txBody>
          <a:bodyPr wrap="square">
            <a:spAutoFit/>
          </a:bodyPr>
          <a:lstStyle/>
          <a:p>
            <a:r>
              <a:rPr lang="zh-CN" altLang="en-US" sz="3200" dirty="0"/>
              <a:t>缺失要素二：</a:t>
            </a:r>
            <a:r>
              <a:rPr lang="zh-CN" altLang="en-US" sz="3200" b="1" dirty="0"/>
              <a:t>硬件</a:t>
            </a:r>
          </a:p>
          <a:p>
            <a:r>
              <a:rPr lang="zh-CN" altLang="en-US" sz="1400" dirty="0"/>
              <a:t>深度学习对计算资源要求很高。早期的硬件计算能力有限，这使训练较复杂的神经网络变得很困难。</a:t>
            </a:r>
          </a:p>
        </p:txBody>
      </p:sp>
      <p:pic>
        <p:nvPicPr>
          <p:cNvPr id="15" name="图片 14">
            <a:extLst>
              <a:ext uri="{FF2B5EF4-FFF2-40B4-BE49-F238E27FC236}">
                <a16:creationId xmlns:a16="http://schemas.microsoft.com/office/drawing/2014/main" id="{EAE9911D-5521-4978-92B9-4F117DBE4B53}"/>
              </a:ext>
            </a:extLst>
          </p:cNvPr>
          <p:cNvPicPr>
            <a:picLocks noChangeAspect="1"/>
          </p:cNvPicPr>
          <p:nvPr/>
        </p:nvPicPr>
        <p:blipFill>
          <a:blip r:embed="rId2"/>
          <a:stretch>
            <a:fillRect/>
          </a:stretch>
        </p:blipFill>
        <p:spPr>
          <a:xfrm>
            <a:off x="6090948" y="3344686"/>
            <a:ext cx="5273497" cy="906859"/>
          </a:xfrm>
          <a:prstGeom prst="rect">
            <a:avLst/>
          </a:prstGeom>
        </p:spPr>
      </p:pic>
      <p:pic>
        <p:nvPicPr>
          <p:cNvPr id="16" name="图片 15">
            <a:extLst>
              <a:ext uri="{FF2B5EF4-FFF2-40B4-BE49-F238E27FC236}">
                <a16:creationId xmlns:a16="http://schemas.microsoft.com/office/drawing/2014/main" id="{6B015D6F-ADFF-4D87-AC8A-0FBECF64187D}"/>
              </a:ext>
            </a:extLst>
          </p:cNvPr>
          <p:cNvPicPr>
            <a:picLocks noChangeAspect="1"/>
          </p:cNvPicPr>
          <p:nvPr/>
        </p:nvPicPr>
        <p:blipFill>
          <a:blip r:embed="rId3"/>
          <a:stretch>
            <a:fillRect/>
          </a:stretch>
        </p:blipFill>
        <p:spPr>
          <a:xfrm>
            <a:off x="6090948" y="4699206"/>
            <a:ext cx="5273497" cy="1081743"/>
          </a:xfrm>
          <a:prstGeom prst="rect">
            <a:avLst/>
          </a:prstGeom>
        </p:spPr>
      </p:pic>
      <p:sp>
        <p:nvSpPr>
          <p:cNvPr id="17" name="文本框 16">
            <a:extLst>
              <a:ext uri="{FF2B5EF4-FFF2-40B4-BE49-F238E27FC236}">
                <a16:creationId xmlns:a16="http://schemas.microsoft.com/office/drawing/2014/main" id="{E2158C6C-F613-4D96-985B-CF31B0DFC0E9}"/>
              </a:ext>
            </a:extLst>
          </p:cNvPr>
          <p:cNvSpPr txBox="1"/>
          <p:nvPr/>
        </p:nvSpPr>
        <p:spPr>
          <a:xfrm>
            <a:off x="8338657" y="4251545"/>
            <a:ext cx="421910" cy="261610"/>
          </a:xfrm>
          <a:prstGeom prst="rect">
            <a:avLst/>
          </a:prstGeom>
          <a:noFill/>
        </p:spPr>
        <p:txBody>
          <a:bodyPr wrap="none" rtlCol="0">
            <a:spAutoFit/>
          </a:bodyPr>
          <a:lstStyle/>
          <a:p>
            <a:r>
              <a:rPr lang="en-US" altLang="zh-CN" sz="1100" dirty="0"/>
              <a:t>CPU</a:t>
            </a:r>
            <a:endParaRPr lang="zh-CN" altLang="en-US" sz="1100" dirty="0"/>
          </a:p>
        </p:txBody>
      </p:sp>
      <p:sp>
        <p:nvSpPr>
          <p:cNvPr id="19" name="文本框 18">
            <a:extLst>
              <a:ext uri="{FF2B5EF4-FFF2-40B4-BE49-F238E27FC236}">
                <a16:creationId xmlns:a16="http://schemas.microsoft.com/office/drawing/2014/main" id="{7B0FD0D3-95A4-4AB7-97B8-9B6AA019C0D1}"/>
              </a:ext>
            </a:extLst>
          </p:cNvPr>
          <p:cNvSpPr txBox="1"/>
          <p:nvPr/>
        </p:nvSpPr>
        <p:spPr>
          <a:xfrm>
            <a:off x="8338657" y="5836195"/>
            <a:ext cx="436338" cy="261610"/>
          </a:xfrm>
          <a:prstGeom prst="rect">
            <a:avLst/>
          </a:prstGeom>
          <a:noFill/>
        </p:spPr>
        <p:txBody>
          <a:bodyPr wrap="none" rtlCol="0">
            <a:spAutoFit/>
          </a:bodyPr>
          <a:lstStyle/>
          <a:p>
            <a:r>
              <a:rPr lang="en-US" altLang="zh-CN" sz="1100" dirty="0"/>
              <a:t>GPU</a:t>
            </a:r>
            <a:endParaRPr lang="zh-CN" altLang="en-US" sz="1100" dirty="0"/>
          </a:p>
        </p:txBody>
      </p:sp>
      <p:cxnSp>
        <p:nvCxnSpPr>
          <p:cNvPr id="21" name="直接连接符 20">
            <a:extLst>
              <a:ext uri="{FF2B5EF4-FFF2-40B4-BE49-F238E27FC236}">
                <a16:creationId xmlns:a16="http://schemas.microsoft.com/office/drawing/2014/main" id="{2A73122C-2CE4-48BF-861F-25112BA97AAC}"/>
              </a:ext>
            </a:extLst>
          </p:cNvPr>
          <p:cNvCxnSpPr/>
          <p:nvPr/>
        </p:nvCxnSpPr>
        <p:spPr>
          <a:xfrm>
            <a:off x="931178" y="3344686"/>
            <a:ext cx="0" cy="2491509"/>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1C6A52D6-00DD-4156-AD6F-9C4A972C63D6}"/>
              </a:ext>
            </a:extLst>
          </p:cNvPr>
          <p:cNvCxnSpPr>
            <a:cxnSpLocks/>
          </p:cNvCxnSpPr>
          <p:nvPr/>
        </p:nvCxnSpPr>
        <p:spPr>
          <a:xfrm flipH="1">
            <a:off x="931179" y="5836195"/>
            <a:ext cx="3850546" cy="0"/>
          </a:xfrm>
          <a:prstGeom prst="line">
            <a:avLst/>
          </a:prstGeom>
        </p:spPr>
        <p:style>
          <a:lnRef idx="1">
            <a:schemeClr val="dk1"/>
          </a:lnRef>
          <a:fillRef idx="0">
            <a:schemeClr val="dk1"/>
          </a:fillRef>
          <a:effectRef idx="0">
            <a:schemeClr val="dk1"/>
          </a:effectRef>
          <a:fontRef idx="minor">
            <a:schemeClr val="tx1"/>
          </a:fontRef>
        </p:style>
      </p:cxnSp>
      <p:sp>
        <p:nvSpPr>
          <p:cNvPr id="25" name="弧形 24">
            <a:extLst>
              <a:ext uri="{FF2B5EF4-FFF2-40B4-BE49-F238E27FC236}">
                <a16:creationId xmlns:a16="http://schemas.microsoft.com/office/drawing/2014/main" id="{69DF7CA3-DCB9-4731-81FA-A496E8605BAC}"/>
              </a:ext>
            </a:extLst>
          </p:cNvPr>
          <p:cNvSpPr/>
          <p:nvPr/>
        </p:nvSpPr>
        <p:spPr>
          <a:xfrm rot="5400000" flipH="1" flipV="1">
            <a:off x="3450750" y="1877720"/>
            <a:ext cx="2804656" cy="7843800"/>
          </a:xfrm>
          <a:prstGeom prst="arc">
            <a:avLst/>
          </a:prstGeom>
          <a:ln>
            <a:solidFill>
              <a:srgbClr val="FF000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28" name="弧形 27">
            <a:extLst>
              <a:ext uri="{FF2B5EF4-FFF2-40B4-BE49-F238E27FC236}">
                <a16:creationId xmlns:a16="http://schemas.microsoft.com/office/drawing/2014/main" id="{407895F5-1208-42BE-896C-D03A79A2EF21}"/>
              </a:ext>
            </a:extLst>
          </p:cNvPr>
          <p:cNvSpPr/>
          <p:nvPr/>
        </p:nvSpPr>
        <p:spPr>
          <a:xfrm rot="5019155">
            <a:off x="-664577" y="1597150"/>
            <a:ext cx="2841877" cy="5635399"/>
          </a:xfrm>
          <a:prstGeom prst="arc">
            <a:avLst>
              <a:gd name="adj1" fmla="val 16451400"/>
              <a:gd name="adj2" fmla="val 0"/>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00B050"/>
              </a:solidFill>
            </a:endParaRPr>
          </a:p>
        </p:txBody>
      </p:sp>
      <p:sp>
        <p:nvSpPr>
          <p:cNvPr id="29" name="文本框 28">
            <a:extLst>
              <a:ext uri="{FF2B5EF4-FFF2-40B4-BE49-F238E27FC236}">
                <a16:creationId xmlns:a16="http://schemas.microsoft.com/office/drawing/2014/main" id="{DB82B7DA-44C4-4839-97F4-B2F2B5FB658D}"/>
              </a:ext>
            </a:extLst>
          </p:cNvPr>
          <p:cNvSpPr txBox="1"/>
          <p:nvPr/>
        </p:nvSpPr>
        <p:spPr>
          <a:xfrm>
            <a:off x="2753589" y="5267143"/>
            <a:ext cx="723275" cy="253916"/>
          </a:xfrm>
          <a:prstGeom prst="rect">
            <a:avLst/>
          </a:prstGeom>
          <a:noFill/>
        </p:spPr>
        <p:txBody>
          <a:bodyPr wrap="none" rtlCol="0">
            <a:spAutoFit/>
          </a:bodyPr>
          <a:lstStyle/>
          <a:p>
            <a:r>
              <a:rPr lang="zh-CN" altLang="en-US" sz="1050" dirty="0">
                <a:solidFill>
                  <a:srgbClr val="00B050"/>
                </a:solidFill>
              </a:rPr>
              <a:t>深度学习</a:t>
            </a:r>
          </a:p>
        </p:txBody>
      </p:sp>
      <p:sp>
        <p:nvSpPr>
          <p:cNvPr id="31" name="文本框 30">
            <a:extLst>
              <a:ext uri="{FF2B5EF4-FFF2-40B4-BE49-F238E27FC236}">
                <a16:creationId xmlns:a16="http://schemas.microsoft.com/office/drawing/2014/main" id="{67855334-D3E6-4863-8CA1-894F8146FA5E}"/>
              </a:ext>
            </a:extLst>
          </p:cNvPr>
          <p:cNvSpPr txBox="1"/>
          <p:nvPr/>
        </p:nvSpPr>
        <p:spPr>
          <a:xfrm>
            <a:off x="2122647" y="4359966"/>
            <a:ext cx="992579" cy="253916"/>
          </a:xfrm>
          <a:prstGeom prst="rect">
            <a:avLst/>
          </a:prstGeom>
          <a:noFill/>
        </p:spPr>
        <p:txBody>
          <a:bodyPr wrap="none" rtlCol="0">
            <a:spAutoFit/>
          </a:bodyPr>
          <a:lstStyle/>
          <a:p>
            <a:r>
              <a:rPr lang="zh-CN" altLang="en-US" sz="1050" dirty="0">
                <a:solidFill>
                  <a:srgbClr val="FF0000"/>
                </a:solidFill>
              </a:rPr>
              <a:t>传统机器学习</a:t>
            </a:r>
          </a:p>
        </p:txBody>
      </p:sp>
      <p:sp>
        <p:nvSpPr>
          <p:cNvPr id="32" name="文本框 31">
            <a:extLst>
              <a:ext uri="{FF2B5EF4-FFF2-40B4-BE49-F238E27FC236}">
                <a16:creationId xmlns:a16="http://schemas.microsoft.com/office/drawing/2014/main" id="{C330CF86-1C8F-4F40-BBDE-AA19C5C5D3CE}"/>
              </a:ext>
            </a:extLst>
          </p:cNvPr>
          <p:cNvSpPr txBox="1"/>
          <p:nvPr/>
        </p:nvSpPr>
        <p:spPr>
          <a:xfrm>
            <a:off x="284847" y="3474396"/>
            <a:ext cx="646331" cy="369332"/>
          </a:xfrm>
          <a:prstGeom prst="rect">
            <a:avLst/>
          </a:prstGeom>
          <a:noFill/>
        </p:spPr>
        <p:txBody>
          <a:bodyPr wrap="none" rtlCol="0">
            <a:spAutoFit/>
          </a:bodyPr>
          <a:lstStyle/>
          <a:p>
            <a:r>
              <a:rPr lang="zh-CN" altLang="en-US" dirty="0"/>
              <a:t>表现</a:t>
            </a:r>
          </a:p>
        </p:txBody>
      </p:sp>
      <p:sp>
        <p:nvSpPr>
          <p:cNvPr id="34" name="文本框 33">
            <a:extLst>
              <a:ext uri="{FF2B5EF4-FFF2-40B4-BE49-F238E27FC236}">
                <a16:creationId xmlns:a16="http://schemas.microsoft.com/office/drawing/2014/main" id="{4CE06071-8A9D-4637-AA2B-C3A65D425017}"/>
              </a:ext>
            </a:extLst>
          </p:cNvPr>
          <p:cNvSpPr txBox="1"/>
          <p:nvPr/>
        </p:nvSpPr>
        <p:spPr>
          <a:xfrm>
            <a:off x="4131453" y="5913139"/>
            <a:ext cx="877163" cy="369332"/>
          </a:xfrm>
          <a:prstGeom prst="rect">
            <a:avLst/>
          </a:prstGeom>
          <a:noFill/>
        </p:spPr>
        <p:txBody>
          <a:bodyPr wrap="none" rtlCol="0">
            <a:spAutoFit/>
          </a:bodyPr>
          <a:lstStyle/>
          <a:p>
            <a:r>
              <a:rPr lang="zh-CN" altLang="en-US" dirty="0"/>
              <a:t>数据量</a:t>
            </a:r>
          </a:p>
        </p:txBody>
      </p:sp>
      <p:cxnSp>
        <p:nvCxnSpPr>
          <p:cNvPr id="36" name="直接连接符 35">
            <a:extLst>
              <a:ext uri="{FF2B5EF4-FFF2-40B4-BE49-F238E27FC236}">
                <a16:creationId xmlns:a16="http://schemas.microsoft.com/office/drawing/2014/main" id="{DD1F784F-DE09-4272-B6CB-1A956343F366}"/>
              </a:ext>
            </a:extLst>
          </p:cNvPr>
          <p:cNvCxnSpPr>
            <a:cxnSpLocks/>
          </p:cNvCxnSpPr>
          <p:nvPr/>
        </p:nvCxnSpPr>
        <p:spPr>
          <a:xfrm flipV="1">
            <a:off x="3545163" y="3198938"/>
            <a:ext cx="177109" cy="112548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732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90F7D34-A51C-4BEC-BA86-DDB69D84F479}"/>
              </a:ext>
            </a:extLst>
          </p:cNvPr>
          <p:cNvPicPr>
            <a:picLocks noChangeAspect="1"/>
          </p:cNvPicPr>
          <p:nvPr/>
        </p:nvPicPr>
        <p:blipFill>
          <a:blip r:embed="rId2"/>
          <a:stretch>
            <a:fillRect/>
          </a:stretch>
        </p:blipFill>
        <p:spPr>
          <a:xfrm>
            <a:off x="905051" y="1610687"/>
            <a:ext cx="8623774" cy="2932083"/>
          </a:xfrm>
          <a:prstGeom prst="rect">
            <a:avLst/>
          </a:prstGeom>
        </p:spPr>
      </p:pic>
      <p:sp>
        <p:nvSpPr>
          <p:cNvPr id="4" name="文本框 3">
            <a:extLst>
              <a:ext uri="{FF2B5EF4-FFF2-40B4-BE49-F238E27FC236}">
                <a16:creationId xmlns:a16="http://schemas.microsoft.com/office/drawing/2014/main" id="{DD1C3831-C601-4B88-923C-B09D91E674AF}"/>
              </a:ext>
            </a:extLst>
          </p:cNvPr>
          <p:cNvSpPr txBox="1"/>
          <p:nvPr/>
        </p:nvSpPr>
        <p:spPr>
          <a:xfrm>
            <a:off x="562062" y="465370"/>
            <a:ext cx="4440446" cy="584775"/>
          </a:xfrm>
          <a:prstGeom prst="rect">
            <a:avLst/>
          </a:prstGeom>
          <a:noFill/>
        </p:spPr>
        <p:txBody>
          <a:bodyPr wrap="none" rtlCol="0">
            <a:spAutoFit/>
          </a:bodyPr>
          <a:lstStyle/>
          <a:p>
            <a:r>
              <a:rPr lang="zh-CN" altLang="en-US" sz="3200" b="1" u="sng" dirty="0">
                <a:solidFill>
                  <a:srgbClr val="BD582C"/>
                </a:solidFill>
              </a:rPr>
              <a:t>卷积神经网络发展历史</a:t>
            </a:r>
          </a:p>
        </p:txBody>
      </p:sp>
    </p:spTree>
    <p:extLst>
      <p:ext uri="{BB962C8B-B14F-4D97-AF65-F5344CB8AC3E}">
        <p14:creationId xmlns:p14="http://schemas.microsoft.com/office/powerpoint/2010/main" val="810283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BB4E0E-EA5C-46AB-9F22-72BFA9D2187E}"/>
              </a:ext>
            </a:extLst>
          </p:cNvPr>
          <p:cNvSpPr txBox="1"/>
          <p:nvPr/>
        </p:nvSpPr>
        <p:spPr>
          <a:xfrm>
            <a:off x="562062" y="465370"/>
            <a:ext cx="1832553" cy="584775"/>
          </a:xfrm>
          <a:prstGeom prst="rect">
            <a:avLst/>
          </a:prstGeom>
          <a:noFill/>
        </p:spPr>
        <p:txBody>
          <a:bodyPr wrap="none" rtlCol="0">
            <a:spAutoFit/>
          </a:bodyPr>
          <a:lstStyle/>
          <a:p>
            <a:r>
              <a:rPr lang="zh-CN" altLang="en-US" sz="3200" b="1" u="sng" dirty="0">
                <a:solidFill>
                  <a:srgbClr val="BD582C"/>
                </a:solidFill>
              </a:rPr>
              <a:t>参考文献</a:t>
            </a:r>
          </a:p>
        </p:txBody>
      </p:sp>
      <p:sp>
        <p:nvSpPr>
          <p:cNvPr id="5" name="文本框 4">
            <a:extLst>
              <a:ext uri="{FF2B5EF4-FFF2-40B4-BE49-F238E27FC236}">
                <a16:creationId xmlns:a16="http://schemas.microsoft.com/office/drawing/2014/main" id="{88FF144A-020A-4C5C-A122-B5EF9FA38D38}"/>
              </a:ext>
            </a:extLst>
          </p:cNvPr>
          <p:cNvSpPr txBox="1"/>
          <p:nvPr/>
        </p:nvSpPr>
        <p:spPr>
          <a:xfrm>
            <a:off x="849384" y="1341968"/>
            <a:ext cx="9905301" cy="2862322"/>
          </a:xfrm>
          <a:prstGeom prst="rect">
            <a:avLst/>
          </a:prstGeom>
          <a:noFill/>
        </p:spPr>
        <p:txBody>
          <a:bodyPr wrap="square">
            <a:spAutoFit/>
          </a:bodyPr>
          <a:lstStyle/>
          <a:p>
            <a:r>
              <a:rPr lang="en-US" altLang="zh-CN" dirty="0"/>
              <a:t>[1] </a:t>
            </a:r>
            <a:r>
              <a:rPr lang="en-US" altLang="zh-CN" dirty="0" err="1"/>
              <a:t>LeCun</a:t>
            </a:r>
            <a:r>
              <a:rPr lang="en-US" altLang="zh-CN" dirty="0"/>
              <a:t>, Y., </a:t>
            </a:r>
            <a:r>
              <a:rPr lang="en-US" altLang="zh-CN" dirty="0" err="1"/>
              <a:t>Bottou</a:t>
            </a:r>
            <a:r>
              <a:rPr lang="en-US" altLang="zh-CN" dirty="0"/>
              <a:t>, L., </a:t>
            </a:r>
            <a:r>
              <a:rPr lang="en-US" altLang="zh-CN" dirty="0" err="1"/>
              <a:t>Bengio</a:t>
            </a:r>
            <a:r>
              <a:rPr lang="en-US" altLang="zh-CN" dirty="0"/>
              <a:t>, Y., &amp; Haffner, P. (1998). Gradient-based learning applied to document recognition. Proceedings of the IEEE, 86(11), 2278-2324.</a:t>
            </a:r>
          </a:p>
          <a:p>
            <a:endParaRPr lang="en-US" altLang="zh-CN" dirty="0"/>
          </a:p>
          <a:p>
            <a:r>
              <a:rPr lang="en-US" altLang="zh-CN" dirty="0"/>
              <a:t>[2]</a:t>
            </a:r>
            <a:r>
              <a:rPr lang="zh-CN" altLang="en-US" dirty="0"/>
              <a:t>能否对卷积神经网络工作原理做一个直观的解释？</a:t>
            </a:r>
            <a:endParaRPr lang="en-US" altLang="zh-CN" dirty="0"/>
          </a:p>
          <a:p>
            <a:r>
              <a:rPr lang="en-US" altLang="zh-CN" dirty="0">
                <a:hlinkClick r:id="rId2"/>
              </a:rPr>
              <a:t>https://www.zhihu.com/question/39022858</a:t>
            </a:r>
            <a:endParaRPr lang="en-US" altLang="zh-CN" dirty="0"/>
          </a:p>
          <a:p>
            <a:endParaRPr lang="en-US" altLang="zh-CN" dirty="0"/>
          </a:p>
          <a:p>
            <a:r>
              <a:rPr lang="en-US" altLang="zh-CN" dirty="0"/>
              <a:t>[3]</a:t>
            </a:r>
            <a:r>
              <a:rPr lang="zh-CN" altLang="en-US" b="0" i="0" u="none" strike="noStrike" dirty="0">
                <a:solidFill>
                  <a:srgbClr val="000000"/>
                </a:solidFill>
                <a:effectLst/>
                <a:latin typeface="Source Sans Pro" panose="020B0503030403020204" pitchFamily="34" charset="0"/>
                <a:hlinkClick r:id="rId3"/>
              </a:rPr>
              <a:t> </a:t>
            </a:r>
            <a:r>
              <a:rPr lang="en-US" altLang="zh-CN" b="0" i="0" u="none" strike="noStrike" dirty="0">
                <a:solidFill>
                  <a:srgbClr val="000000"/>
                </a:solidFill>
                <a:effectLst/>
                <a:latin typeface="Source Sans Pro" panose="020B0503030403020204" pitchFamily="34" charset="0"/>
              </a:rPr>
              <a:t>《</a:t>
            </a:r>
            <a:r>
              <a:rPr lang="zh-CN" altLang="en-US" b="0" i="0" u="none" strike="noStrike" dirty="0">
                <a:solidFill>
                  <a:srgbClr val="000000"/>
                </a:solidFill>
                <a:effectLst/>
                <a:latin typeface="Source Sans Pro" panose="020B0503030403020204" pitchFamily="34" charset="0"/>
              </a:rPr>
              <a:t>动手学深度学习</a:t>
            </a:r>
            <a:r>
              <a:rPr lang="en-US" altLang="zh-CN" b="0" i="0" u="none" strike="noStrike" dirty="0">
                <a:solidFill>
                  <a:srgbClr val="000000"/>
                </a:solidFill>
                <a:effectLst/>
                <a:latin typeface="Source Sans Pro" panose="020B0503030403020204" pitchFamily="34" charset="0"/>
              </a:rPr>
              <a:t>》(</a:t>
            </a:r>
            <a:r>
              <a:rPr lang="en-US" altLang="zh-CN" b="0" i="0" u="none" strike="noStrike" dirty="0" err="1">
                <a:solidFill>
                  <a:srgbClr val="000000"/>
                </a:solidFill>
                <a:effectLst/>
                <a:latin typeface="Source Sans Pro" panose="020B0503030403020204" pitchFamily="34" charset="0"/>
              </a:rPr>
              <a:t>PyTorch</a:t>
            </a:r>
            <a:r>
              <a:rPr lang="zh-CN" altLang="en-US" b="0" i="0" u="none" strike="noStrike" dirty="0">
                <a:solidFill>
                  <a:srgbClr val="000000"/>
                </a:solidFill>
                <a:effectLst/>
                <a:latin typeface="Source Sans Pro" panose="020B0503030403020204" pitchFamily="34" charset="0"/>
              </a:rPr>
              <a:t>版</a:t>
            </a:r>
            <a:r>
              <a:rPr lang="en-US" altLang="zh-CN" b="0" i="0" u="none" strike="noStrike" dirty="0">
                <a:solidFill>
                  <a:srgbClr val="000000"/>
                </a:solidFill>
                <a:effectLst/>
                <a:latin typeface="Source Sans Pro" panose="020B0503030403020204" pitchFamily="34" charset="0"/>
              </a:rPr>
              <a:t>)</a:t>
            </a:r>
          </a:p>
          <a:p>
            <a:r>
              <a:rPr lang="en-US" altLang="zh-CN" dirty="0">
                <a:hlinkClick r:id="rId4"/>
              </a:rPr>
              <a:t>https://tangshusen.me/Dive-into-DL-PyTorch/#/</a:t>
            </a:r>
            <a:endParaRPr lang="en-US" altLang="zh-CN" dirty="0">
              <a:solidFill>
                <a:srgbClr val="000000"/>
              </a:solidFill>
              <a:latin typeface="Source Sans Pro" panose="020B0503030403020204" pitchFamily="34" charset="0"/>
            </a:endParaRPr>
          </a:p>
          <a:p>
            <a:endParaRPr lang="en-US" altLang="zh-CN" dirty="0">
              <a:solidFill>
                <a:srgbClr val="000000"/>
              </a:solidFill>
              <a:latin typeface="Source Sans Pro" panose="020B0503030403020204" pitchFamily="34" charset="0"/>
            </a:endParaRPr>
          </a:p>
          <a:p>
            <a:endParaRPr lang="zh-CN" altLang="en-US" dirty="0"/>
          </a:p>
        </p:txBody>
      </p:sp>
    </p:spTree>
    <p:extLst>
      <p:ext uri="{BB962C8B-B14F-4D97-AF65-F5344CB8AC3E}">
        <p14:creationId xmlns:p14="http://schemas.microsoft.com/office/powerpoint/2010/main" val="325114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5D2CBF5-F12A-4347-8650-DDD17C180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711" y="1237538"/>
            <a:ext cx="8093280" cy="455247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02F3A49-1AED-4EE0-AF68-2F37A1A2733B}"/>
              </a:ext>
            </a:extLst>
          </p:cNvPr>
          <p:cNvSpPr txBox="1"/>
          <p:nvPr/>
        </p:nvSpPr>
        <p:spPr>
          <a:xfrm>
            <a:off x="2670404" y="339295"/>
            <a:ext cx="6037230" cy="707886"/>
          </a:xfrm>
          <a:prstGeom prst="rect">
            <a:avLst/>
          </a:prstGeom>
          <a:noFill/>
        </p:spPr>
        <p:txBody>
          <a:bodyPr wrap="none" rtlCol="0">
            <a:spAutoFit/>
          </a:bodyPr>
          <a:lstStyle/>
          <a:p>
            <a:r>
              <a:rPr lang="en-US" altLang="zh-CN" sz="4000" dirty="0"/>
              <a:t>ML                   Deep Learning</a:t>
            </a:r>
            <a:endParaRPr lang="zh-CN" altLang="en-US" sz="4000" dirty="0"/>
          </a:p>
        </p:txBody>
      </p:sp>
      <p:sp>
        <p:nvSpPr>
          <p:cNvPr id="3" name="箭头: 右 2">
            <a:extLst>
              <a:ext uri="{FF2B5EF4-FFF2-40B4-BE49-F238E27FC236}">
                <a16:creationId xmlns:a16="http://schemas.microsoft.com/office/drawing/2014/main" id="{A5D0DF9C-C3B8-4868-A7BD-8AC7F14CBE94}"/>
              </a:ext>
            </a:extLst>
          </p:cNvPr>
          <p:cNvSpPr/>
          <p:nvPr/>
        </p:nvSpPr>
        <p:spPr>
          <a:xfrm>
            <a:off x="3758268" y="529652"/>
            <a:ext cx="1392572" cy="32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D7C958-6CC6-4032-B1EA-FE102CA8F426}"/>
              </a:ext>
            </a:extLst>
          </p:cNvPr>
          <p:cNvSpPr txBox="1"/>
          <p:nvPr/>
        </p:nvSpPr>
        <p:spPr>
          <a:xfrm>
            <a:off x="4766344" y="2321004"/>
            <a:ext cx="2659311" cy="1107996"/>
          </a:xfrm>
          <a:prstGeom prst="rect">
            <a:avLst/>
          </a:prstGeom>
          <a:noFill/>
        </p:spPr>
        <p:txBody>
          <a:bodyPr wrap="square" rtlCol="0">
            <a:spAutoFit/>
          </a:bodyPr>
          <a:lstStyle/>
          <a:p>
            <a:r>
              <a:rPr lang="en-US" altLang="zh-CN" sz="6600" dirty="0">
                <a:solidFill>
                  <a:srgbClr val="BD582C"/>
                </a:solidFill>
              </a:rPr>
              <a:t>Thanks</a:t>
            </a:r>
            <a:endParaRPr lang="zh-CN" altLang="en-US" sz="6600" dirty="0">
              <a:solidFill>
                <a:srgbClr val="BD582C"/>
              </a:solidFill>
            </a:endParaRPr>
          </a:p>
        </p:txBody>
      </p:sp>
    </p:spTree>
    <p:extLst>
      <p:ext uri="{BB962C8B-B14F-4D97-AF65-F5344CB8AC3E}">
        <p14:creationId xmlns:p14="http://schemas.microsoft.com/office/powerpoint/2010/main" val="240531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在这里插入图片描述">
            <a:extLst>
              <a:ext uri="{FF2B5EF4-FFF2-40B4-BE49-F238E27FC236}">
                <a16:creationId xmlns:a16="http://schemas.microsoft.com/office/drawing/2014/main" id="{4CD24B6D-F9E5-4D1B-9778-E001C0934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62" y="1460680"/>
            <a:ext cx="10256380" cy="393664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A2B574B-B974-4FCA-8AF7-672BB57FE99B}"/>
              </a:ext>
            </a:extLst>
          </p:cNvPr>
          <p:cNvSpPr txBox="1"/>
          <p:nvPr/>
        </p:nvSpPr>
        <p:spPr>
          <a:xfrm>
            <a:off x="270545" y="310285"/>
            <a:ext cx="6094602" cy="369332"/>
          </a:xfrm>
          <a:prstGeom prst="rect">
            <a:avLst/>
          </a:prstGeom>
          <a:noFill/>
        </p:spPr>
        <p:txBody>
          <a:bodyPr wrap="square">
            <a:spAutoFit/>
          </a:bodyPr>
          <a:lstStyle/>
          <a:p>
            <a:r>
              <a:rPr lang="en-US" altLang="zh-CN" b="1" i="0" dirty="0">
                <a:solidFill>
                  <a:srgbClr val="3D464D"/>
                </a:solidFill>
                <a:effectLst/>
                <a:latin typeface="Microsoft YaHei" panose="020B0503020204020204" pitchFamily="34" charset="-122"/>
                <a:ea typeface="Microsoft YaHei" panose="020B0503020204020204" pitchFamily="34" charset="-122"/>
              </a:rPr>
              <a:t>1</a:t>
            </a:r>
            <a:r>
              <a:rPr lang="zh-CN" altLang="en-US" b="1" i="0" dirty="0">
                <a:solidFill>
                  <a:srgbClr val="3D464D"/>
                </a:solidFill>
                <a:effectLst/>
                <a:latin typeface="Microsoft YaHei" panose="020B0503020204020204" pitchFamily="34" charset="-122"/>
                <a:ea typeface="Microsoft YaHei" panose="020B0503020204020204" pitchFamily="34" charset="-122"/>
              </a:rPr>
              <a:t>、局部感知</a:t>
            </a:r>
            <a:endParaRPr lang="zh-CN" altLang="en-US" dirty="0"/>
          </a:p>
        </p:txBody>
      </p:sp>
    </p:spTree>
    <p:extLst>
      <p:ext uri="{BB962C8B-B14F-4D97-AF65-F5344CB8AC3E}">
        <p14:creationId xmlns:p14="http://schemas.microsoft.com/office/powerpoint/2010/main" val="342660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DE7491-F479-4736-B2AB-1AC2C4E4BED7}"/>
              </a:ext>
            </a:extLst>
          </p:cNvPr>
          <p:cNvSpPr txBox="1"/>
          <p:nvPr/>
        </p:nvSpPr>
        <p:spPr>
          <a:xfrm>
            <a:off x="497048" y="494842"/>
            <a:ext cx="6094602" cy="369332"/>
          </a:xfrm>
          <a:prstGeom prst="rect">
            <a:avLst/>
          </a:prstGeom>
          <a:noFill/>
        </p:spPr>
        <p:txBody>
          <a:bodyPr wrap="square">
            <a:spAutoFit/>
          </a:bodyPr>
          <a:lstStyle/>
          <a:p>
            <a:r>
              <a:rPr lang="en-US" altLang="zh-CN" b="1" i="0" dirty="0">
                <a:solidFill>
                  <a:srgbClr val="3D464D"/>
                </a:solidFill>
                <a:effectLst/>
                <a:latin typeface="Microsoft YaHei" panose="020B0503020204020204" pitchFamily="34" charset="-122"/>
                <a:ea typeface="Microsoft YaHei" panose="020B0503020204020204" pitchFamily="34" charset="-122"/>
              </a:rPr>
              <a:t>2</a:t>
            </a:r>
            <a:r>
              <a:rPr lang="zh-CN" altLang="en-US" b="1" i="0" dirty="0">
                <a:solidFill>
                  <a:srgbClr val="3D464D"/>
                </a:solidFill>
                <a:effectLst/>
                <a:latin typeface="Microsoft YaHei" panose="020B0503020204020204" pitchFamily="34" charset="-122"/>
                <a:ea typeface="Microsoft YaHei" panose="020B0503020204020204" pitchFamily="34" charset="-122"/>
              </a:rPr>
              <a:t>、参数（权值）共享</a:t>
            </a:r>
            <a:endParaRPr lang="zh-CN" altLang="en-US" dirty="0"/>
          </a:p>
        </p:txBody>
      </p:sp>
      <p:pic>
        <p:nvPicPr>
          <p:cNvPr id="4098" name="Picture 2">
            <a:extLst>
              <a:ext uri="{FF2B5EF4-FFF2-40B4-BE49-F238E27FC236}">
                <a16:creationId xmlns:a16="http://schemas.microsoft.com/office/drawing/2014/main" id="{7C74FF7D-BFE5-4FE8-B9AF-AA23810C1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963" y="1276219"/>
            <a:ext cx="8448610" cy="4760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35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131797-F890-46CB-8126-619D54AA6AD2}"/>
              </a:ext>
            </a:extLst>
          </p:cNvPr>
          <p:cNvSpPr txBox="1"/>
          <p:nvPr/>
        </p:nvSpPr>
        <p:spPr>
          <a:xfrm>
            <a:off x="371213" y="318674"/>
            <a:ext cx="6094602" cy="369332"/>
          </a:xfrm>
          <a:prstGeom prst="rect">
            <a:avLst/>
          </a:prstGeom>
          <a:noFill/>
        </p:spPr>
        <p:txBody>
          <a:bodyPr wrap="square">
            <a:spAutoFit/>
          </a:bodyPr>
          <a:lstStyle/>
          <a:p>
            <a:r>
              <a:rPr lang="en-US" altLang="zh-CN" b="1" i="0" dirty="0">
                <a:solidFill>
                  <a:srgbClr val="3D464D"/>
                </a:solidFill>
                <a:effectLst/>
                <a:latin typeface="Microsoft YaHei" panose="020B0503020204020204" pitchFamily="34" charset="-122"/>
                <a:ea typeface="Microsoft YaHei" panose="020B0503020204020204" pitchFamily="34" charset="-122"/>
              </a:rPr>
              <a:t>3</a:t>
            </a:r>
            <a:r>
              <a:rPr lang="zh-CN" altLang="en-US" b="1" i="0" dirty="0">
                <a:solidFill>
                  <a:srgbClr val="3D464D"/>
                </a:solidFill>
                <a:effectLst/>
                <a:latin typeface="Microsoft YaHei" panose="020B0503020204020204" pitchFamily="34" charset="-122"/>
                <a:ea typeface="Microsoft YaHei" panose="020B0503020204020204" pitchFamily="34" charset="-122"/>
              </a:rPr>
              <a:t>、池化</a:t>
            </a:r>
            <a:endParaRPr lang="zh-CN" altLang="en-US" dirty="0"/>
          </a:p>
        </p:txBody>
      </p:sp>
      <p:pic>
        <p:nvPicPr>
          <p:cNvPr id="5124" name="Picture 4" descr="下采样">
            <a:extLst>
              <a:ext uri="{FF2B5EF4-FFF2-40B4-BE49-F238E27FC236}">
                <a16:creationId xmlns:a16="http://schemas.microsoft.com/office/drawing/2014/main" id="{09414AD2-9C44-4070-AB41-5F3BC7E5D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403" y="1021090"/>
            <a:ext cx="6552029" cy="421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61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在这里插入图片描述">
            <a:extLst>
              <a:ext uri="{FF2B5EF4-FFF2-40B4-BE49-F238E27FC236}">
                <a16:creationId xmlns:a16="http://schemas.microsoft.com/office/drawing/2014/main" id="{B318F541-DC30-41A8-853F-08EFB7ADDE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0" t="-1" r="50645" b="-984"/>
          <a:stretch/>
        </p:blipFill>
        <p:spPr bwMode="auto">
          <a:xfrm>
            <a:off x="7041202" y="1349103"/>
            <a:ext cx="4628519" cy="357555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9D80636-0C03-4E0B-A313-AC2BE81F3A52}"/>
              </a:ext>
            </a:extLst>
          </p:cNvPr>
          <p:cNvSpPr txBox="1"/>
          <p:nvPr/>
        </p:nvSpPr>
        <p:spPr>
          <a:xfrm>
            <a:off x="329333" y="1105500"/>
            <a:ext cx="6094602" cy="3908762"/>
          </a:xfrm>
          <a:prstGeom prst="rect">
            <a:avLst/>
          </a:prstGeom>
          <a:noFill/>
        </p:spPr>
        <p:txBody>
          <a:bodyPr wrap="square">
            <a:spAutoFit/>
          </a:bodyPr>
          <a:lstStyle/>
          <a:p>
            <a:r>
              <a:rPr lang="en-US" altLang="zh-CN" dirty="0"/>
              <a:t>	</a:t>
            </a:r>
            <a:r>
              <a:rPr lang="zh-CN" altLang="en-US" dirty="0"/>
              <a:t>每张图像高和宽均是</a:t>
            </a:r>
            <a:r>
              <a:rPr lang="en-US" altLang="zh-CN" dirty="0"/>
              <a:t>28</a:t>
            </a:r>
            <a:r>
              <a:rPr lang="zh-CN" altLang="en-US" dirty="0"/>
              <a:t>像素。我们将图像中的像素逐行展开，得到长度为</a:t>
            </a:r>
            <a:r>
              <a:rPr lang="en-US" altLang="zh-CN" dirty="0"/>
              <a:t>784</a:t>
            </a:r>
            <a:r>
              <a:rPr lang="zh-CN" altLang="en-US" dirty="0"/>
              <a:t>的向量，并输入进全连接层中。然而，这种分类方法有一定的</a:t>
            </a:r>
            <a:r>
              <a:rPr lang="zh-CN" altLang="en-US" b="1" dirty="0">
                <a:solidFill>
                  <a:srgbClr val="FF0000"/>
                </a:solidFill>
              </a:rPr>
              <a:t>局限性</a:t>
            </a:r>
            <a:r>
              <a:rPr lang="zh-CN" altLang="en-US" dirty="0"/>
              <a:t>。</a:t>
            </a:r>
          </a:p>
          <a:p>
            <a:endParaRPr lang="en-US" altLang="zh-CN" dirty="0"/>
          </a:p>
          <a:p>
            <a:endParaRPr lang="en-US" altLang="zh-CN" dirty="0"/>
          </a:p>
          <a:p>
            <a:endParaRPr lang="zh-CN" altLang="en-US" dirty="0"/>
          </a:p>
          <a:p>
            <a:pPr marL="457200" indent="-457200">
              <a:buFont typeface="Arial" panose="020B0604020202020204" pitchFamily="34" charset="0"/>
              <a:buChar char="•"/>
            </a:pPr>
            <a:r>
              <a:rPr lang="zh-CN" altLang="en-US" sz="2800" dirty="0"/>
              <a:t>图像在同一列邻近的像素在这个向量中可能相距较远。它们构成的模式可能难以被模型识别。</a:t>
            </a:r>
            <a:r>
              <a:rPr lang="en-US" altLang="zh-CN" sz="2800" dirty="0"/>
              <a:t>	</a:t>
            </a:r>
          </a:p>
          <a:p>
            <a:pPr marL="457200" indent="-457200">
              <a:buFont typeface="Arial" panose="020B0604020202020204" pitchFamily="34" charset="0"/>
              <a:buChar char="•"/>
            </a:pPr>
            <a:r>
              <a:rPr lang="zh-CN" altLang="en-US" sz="2800" dirty="0"/>
              <a:t>对于大尺寸的输入图像，使用全连接层容易造成模型过大。 </a:t>
            </a:r>
          </a:p>
        </p:txBody>
      </p:sp>
    </p:spTree>
    <p:extLst>
      <p:ext uri="{BB962C8B-B14F-4D97-AF65-F5344CB8AC3E}">
        <p14:creationId xmlns:p14="http://schemas.microsoft.com/office/powerpoint/2010/main" val="46459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677EAC3-73A7-4373-9D17-90DC7DA2E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16" y="1766234"/>
            <a:ext cx="3686175" cy="3619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06B5B90-88FB-4DB6-9903-32DA3613C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810" y="3118650"/>
            <a:ext cx="6096000" cy="352425"/>
          </a:xfrm>
          <a:prstGeom prst="rect">
            <a:avLst/>
          </a:prstGeom>
          <a:noFill/>
          <a:extLst>
            <a:ext uri="{909E8E84-426E-40DD-AFC4-6F175D3DCCD1}">
              <a14:hiddenFill xmlns:a14="http://schemas.microsoft.com/office/drawing/2010/main">
                <a:solidFill>
                  <a:srgbClr val="FFFFFF"/>
                </a:solidFill>
              </a14:hiddenFill>
            </a:ext>
          </a:extLst>
        </p:spPr>
      </p:pic>
      <p:sp>
        <p:nvSpPr>
          <p:cNvPr id="2" name="箭头: 右 1">
            <a:extLst>
              <a:ext uri="{FF2B5EF4-FFF2-40B4-BE49-F238E27FC236}">
                <a16:creationId xmlns:a16="http://schemas.microsoft.com/office/drawing/2014/main" id="{B3287B56-C3E5-42C0-A76F-781B9CAA2D38}"/>
              </a:ext>
            </a:extLst>
          </p:cNvPr>
          <p:cNvSpPr/>
          <p:nvPr/>
        </p:nvSpPr>
        <p:spPr>
          <a:xfrm>
            <a:off x="4618018" y="3118650"/>
            <a:ext cx="713064"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99007C3-EE92-4385-A726-D99522924647}"/>
              </a:ext>
            </a:extLst>
          </p:cNvPr>
          <p:cNvSpPr txBox="1"/>
          <p:nvPr/>
        </p:nvSpPr>
        <p:spPr>
          <a:xfrm>
            <a:off x="684553" y="473788"/>
            <a:ext cx="10489583" cy="861774"/>
          </a:xfrm>
          <a:prstGeom prst="rect">
            <a:avLst/>
          </a:prstGeom>
          <a:noFill/>
        </p:spPr>
        <p:txBody>
          <a:bodyPr wrap="square">
            <a:spAutoFit/>
          </a:bodyPr>
          <a:lstStyle/>
          <a:p>
            <a:r>
              <a:rPr lang="en-US" altLang="zh-CN" sz="3200" dirty="0"/>
              <a:t>Tip</a:t>
            </a:r>
            <a:r>
              <a:rPr lang="zh-CN" altLang="en-US" sz="3200" dirty="0"/>
              <a:t>：</a:t>
            </a:r>
            <a:r>
              <a:rPr lang="zh-CN" altLang="en-US" dirty="0"/>
              <a:t>图像在同一列邻近的像素在这个向量中可能相距较远。它们构成的模式可能难以被模型识别。	</a:t>
            </a:r>
          </a:p>
        </p:txBody>
      </p:sp>
    </p:spTree>
    <p:extLst>
      <p:ext uri="{BB962C8B-B14F-4D97-AF65-F5344CB8AC3E}">
        <p14:creationId xmlns:p14="http://schemas.microsoft.com/office/powerpoint/2010/main" val="4175823619"/>
      </p:ext>
    </p:extLst>
  </p:cSld>
  <p:clrMapOvr>
    <a:masterClrMapping/>
  </p:clrMapOvr>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735</TotalTime>
  <Words>1558</Words>
  <Application>Microsoft Office PowerPoint</Application>
  <PresentationFormat>宽屏</PresentationFormat>
  <Paragraphs>121</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-apple-system</vt:lpstr>
      <vt:lpstr>宋体</vt:lpstr>
      <vt:lpstr>Microsoft YaHei</vt:lpstr>
      <vt:lpstr>Arial</vt:lpstr>
      <vt:lpstr>Calibri</vt:lpstr>
      <vt:lpstr>Calibri Light</vt:lpstr>
      <vt:lpstr>comic sans ms</vt:lpstr>
      <vt:lpstr>Source Sans Pro</vt:lpstr>
      <vt:lpstr>Tahoma</vt:lpstr>
      <vt:lpstr>Verdana</vt:lpstr>
      <vt:lpstr>回顾</vt:lpstr>
      <vt:lpstr>Gradient-Based Learning Applied to Document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Gradient-Based Learning Applied to Document Recognition</dc:title>
  <dc:creator>hu yiwei</dc:creator>
  <cp:lastModifiedBy>hu yiwei</cp:lastModifiedBy>
  <cp:revision>48</cp:revision>
  <dcterms:created xsi:type="dcterms:W3CDTF">2020-08-25T07:09:54Z</dcterms:created>
  <dcterms:modified xsi:type="dcterms:W3CDTF">2020-08-28T10:00:12Z</dcterms:modified>
</cp:coreProperties>
</file>