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85" r:id="rId8"/>
    <p:sldId id="261" r:id="rId9"/>
    <p:sldId id="287" r:id="rId10"/>
    <p:sldId id="455" r:id="rId11"/>
    <p:sldId id="458" r:id="rId12"/>
    <p:sldId id="288" r:id="rId13"/>
    <p:sldId id="289" r:id="rId14"/>
    <p:sldId id="459" r:id="rId15"/>
    <p:sldId id="460" r:id="rId16"/>
    <p:sldId id="462" r:id="rId17"/>
    <p:sldId id="461" r:id="rId18"/>
    <p:sldId id="463" r:id="rId19"/>
    <p:sldId id="464" r:id="rId20"/>
    <p:sldId id="465" r:id="rId21"/>
    <p:sldId id="46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朱 进伟" initials="朱" lastIdx="1" clrIdx="0">
    <p:extLst>
      <p:ext uri="{19B8F6BF-5375-455C-9EA6-DF929625EA0E}">
        <p15:presenceInfo xmlns:p15="http://schemas.microsoft.com/office/powerpoint/2012/main" userId="e3e720bd16a08f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74D37-A7AD-4497-AF00-35456D879F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56335EE-6A50-4B28-92DA-C67130B0B2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8A246F-8071-4B70-8749-F0CCE3226DEA}"/>
              </a:ext>
            </a:extLst>
          </p:cNvPr>
          <p:cNvSpPr>
            <a:spLocks noGrp="1"/>
          </p:cNvSpPr>
          <p:nvPr>
            <p:ph type="dt" sz="half" idx="10"/>
          </p:nvPr>
        </p:nvSpPr>
        <p:spPr/>
        <p:txBody>
          <a:bodyPr/>
          <a:lstStyle/>
          <a:p>
            <a:fld id="{9BE3B2B7-73EE-4DF0-8158-17EF58166DAD}" type="datetimeFigureOut">
              <a:rPr lang="zh-CN" altLang="en-US" smtClean="0"/>
              <a:t>2020/7/2</a:t>
            </a:fld>
            <a:endParaRPr lang="zh-CN" altLang="en-US"/>
          </a:p>
        </p:txBody>
      </p:sp>
      <p:sp>
        <p:nvSpPr>
          <p:cNvPr id="5" name="页脚占位符 4">
            <a:extLst>
              <a:ext uri="{FF2B5EF4-FFF2-40B4-BE49-F238E27FC236}">
                <a16:creationId xmlns:a16="http://schemas.microsoft.com/office/drawing/2014/main" id="{DBC74A16-FAE6-41E6-94C9-96FB9B0E8B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765632-F431-48BB-B08A-4FF0F2470166}"/>
              </a:ext>
            </a:extLst>
          </p:cNvPr>
          <p:cNvSpPr>
            <a:spLocks noGrp="1"/>
          </p:cNvSpPr>
          <p:nvPr>
            <p:ph type="sldNum" sz="quarter" idx="12"/>
          </p:nvPr>
        </p:nvSpPr>
        <p:spPr/>
        <p:txBody>
          <a:bodyPr/>
          <a:lstStyle/>
          <a:p>
            <a:fld id="{4283B090-AF87-403C-9B1E-4C5E78E0F808}" type="slidenum">
              <a:rPr lang="zh-CN" altLang="en-US" smtClean="0"/>
              <a:t>‹#›</a:t>
            </a:fld>
            <a:endParaRPr lang="zh-CN" altLang="en-US"/>
          </a:p>
        </p:txBody>
      </p:sp>
    </p:spTree>
    <p:extLst>
      <p:ext uri="{BB962C8B-B14F-4D97-AF65-F5344CB8AC3E}">
        <p14:creationId xmlns:p14="http://schemas.microsoft.com/office/powerpoint/2010/main" val="7418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3BC0B5-2528-494A-ADAA-472EECFAD72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5315E0-E3F2-4114-B3D3-C7D29A6043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5BF3D6-9A1D-4336-A6B3-6DB09E544A7D}"/>
              </a:ext>
            </a:extLst>
          </p:cNvPr>
          <p:cNvSpPr>
            <a:spLocks noGrp="1"/>
          </p:cNvSpPr>
          <p:nvPr>
            <p:ph type="dt" sz="half" idx="10"/>
          </p:nvPr>
        </p:nvSpPr>
        <p:spPr/>
        <p:txBody>
          <a:bodyPr/>
          <a:lstStyle/>
          <a:p>
            <a:fld id="{9BE3B2B7-73EE-4DF0-8158-17EF58166DAD}" type="datetimeFigureOut">
              <a:rPr lang="zh-CN" altLang="en-US" smtClean="0"/>
              <a:t>2020/7/2</a:t>
            </a:fld>
            <a:endParaRPr lang="zh-CN" altLang="en-US"/>
          </a:p>
        </p:txBody>
      </p:sp>
      <p:sp>
        <p:nvSpPr>
          <p:cNvPr id="5" name="页脚占位符 4">
            <a:extLst>
              <a:ext uri="{FF2B5EF4-FFF2-40B4-BE49-F238E27FC236}">
                <a16:creationId xmlns:a16="http://schemas.microsoft.com/office/drawing/2014/main" id="{33C57609-D5B7-477B-86BB-0C53F9B960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A7C5A6-55A9-4980-B835-FAA459A0CCF8}"/>
              </a:ext>
            </a:extLst>
          </p:cNvPr>
          <p:cNvSpPr>
            <a:spLocks noGrp="1"/>
          </p:cNvSpPr>
          <p:nvPr>
            <p:ph type="sldNum" sz="quarter" idx="12"/>
          </p:nvPr>
        </p:nvSpPr>
        <p:spPr/>
        <p:txBody>
          <a:bodyPr/>
          <a:lstStyle/>
          <a:p>
            <a:fld id="{4283B090-AF87-403C-9B1E-4C5E78E0F808}" type="slidenum">
              <a:rPr lang="zh-CN" altLang="en-US" smtClean="0"/>
              <a:t>‹#›</a:t>
            </a:fld>
            <a:endParaRPr lang="zh-CN" altLang="en-US"/>
          </a:p>
        </p:txBody>
      </p:sp>
    </p:spTree>
    <p:extLst>
      <p:ext uri="{BB962C8B-B14F-4D97-AF65-F5344CB8AC3E}">
        <p14:creationId xmlns:p14="http://schemas.microsoft.com/office/powerpoint/2010/main" val="128116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9E5E752-1483-42AE-8F82-047FD6284FC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40C716B-3F3D-4C24-9F59-7616598C0EA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B217F0-471B-4AA3-8DEC-18711D9128DE}"/>
              </a:ext>
            </a:extLst>
          </p:cNvPr>
          <p:cNvSpPr>
            <a:spLocks noGrp="1"/>
          </p:cNvSpPr>
          <p:nvPr>
            <p:ph type="dt" sz="half" idx="10"/>
          </p:nvPr>
        </p:nvSpPr>
        <p:spPr/>
        <p:txBody>
          <a:bodyPr/>
          <a:lstStyle/>
          <a:p>
            <a:fld id="{9BE3B2B7-73EE-4DF0-8158-17EF58166DAD}" type="datetimeFigureOut">
              <a:rPr lang="zh-CN" altLang="en-US" smtClean="0"/>
              <a:t>2020/7/2</a:t>
            </a:fld>
            <a:endParaRPr lang="zh-CN" altLang="en-US"/>
          </a:p>
        </p:txBody>
      </p:sp>
      <p:sp>
        <p:nvSpPr>
          <p:cNvPr id="5" name="页脚占位符 4">
            <a:extLst>
              <a:ext uri="{FF2B5EF4-FFF2-40B4-BE49-F238E27FC236}">
                <a16:creationId xmlns:a16="http://schemas.microsoft.com/office/drawing/2014/main" id="{C25E56A9-C217-49F2-A41D-E8C29B9214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79CC30-C8CB-4FDF-94E2-207880F15133}"/>
              </a:ext>
            </a:extLst>
          </p:cNvPr>
          <p:cNvSpPr>
            <a:spLocks noGrp="1"/>
          </p:cNvSpPr>
          <p:nvPr>
            <p:ph type="sldNum" sz="quarter" idx="12"/>
          </p:nvPr>
        </p:nvSpPr>
        <p:spPr/>
        <p:txBody>
          <a:bodyPr/>
          <a:lstStyle/>
          <a:p>
            <a:fld id="{4283B090-AF87-403C-9B1E-4C5E78E0F808}" type="slidenum">
              <a:rPr lang="zh-CN" altLang="en-US" smtClean="0"/>
              <a:t>‹#›</a:t>
            </a:fld>
            <a:endParaRPr lang="zh-CN" altLang="en-US"/>
          </a:p>
        </p:txBody>
      </p:sp>
    </p:spTree>
    <p:extLst>
      <p:ext uri="{BB962C8B-B14F-4D97-AF65-F5344CB8AC3E}">
        <p14:creationId xmlns:p14="http://schemas.microsoft.com/office/powerpoint/2010/main" val="3614417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C5409853-4C2B-4601-99F5-FDA31EED2BF4}" type="datetime1">
              <a:rPr lang="zh-CN" altLang="en-US"/>
              <a:t>2020/7/2</a:t>
            </a:fld>
            <a:endParaRPr lang="zh-CN" altLang="en-US" sz="1800">
              <a:solidFill>
                <a:schemeClr val="tx1"/>
              </a:solidFill>
              <a:ea typeface="宋体" panose="02010600030101010101" pitchFamily="2" charset="-122"/>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3B052158-ABE0-4562-AB21-2A56E7DDD7F1}" type="slidenum">
              <a:rPr lang="zh-CN" altLang="en-US"/>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56458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E460B-3E5F-4E45-AA2E-72EAB1F199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92CE5D-300D-400C-BC7D-EF32C6D17B3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F282E2-F8F6-48FD-AFC4-2DC04B48CF7F}"/>
              </a:ext>
            </a:extLst>
          </p:cNvPr>
          <p:cNvSpPr>
            <a:spLocks noGrp="1"/>
          </p:cNvSpPr>
          <p:nvPr>
            <p:ph type="dt" sz="half" idx="10"/>
          </p:nvPr>
        </p:nvSpPr>
        <p:spPr/>
        <p:txBody>
          <a:bodyPr/>
          <a:lstStyle/>
          <a:p>
            <a:fld id="{9BE3B2B7-73EE-4DF0-8158-17EF58166DAD}" type="datetimeFigureOut">
              <a:rPr lang="zh-CN" altLang="en-US" smtClean="0"/>
              <a:t>2020/7/2</a:t>
            </a:fld>
            <a:endParaRPr lang="zh-CN" altLang="en-US"/>
          </a:p>
        </p:txBody>
      </p:sp>
      <p:sp>
        <p:nvSpPr>
          <p:cNvPr id="5" name="页脚占位符 4">
            <a:extLst>
              <a:ext uri="{FF2B5EF4-FFF2-40B4-BE49-F238E27FC236}">
                <a16:creationId xmlns:a16="http://schemas.microsoft.com/office/drawing/2014/main" id="{D76BBE90-1DF0-431E-9B6B-54CFDFBABC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75D002-D5D6-4B91-9C51-531FFF7BFDB3}"/>
              </a:ext>
            </a:extLst>
          </p:cNvPr>
          <p:cNvSpPr>
            <a:spLocks noGrp="1"/>
          </p:cNvSpPr>
          <p:nvPr>
            <p:ph type="sldNum" sz="quarter" idx="12"/>
          </p:nvPr>
        </p:nvSpPr>
        <p:spPr/>
        <p:txBody>
          <a:bodyPr/>
          <a:lstStyle/>
          <a:p>
            <a:fld id="{4283B090-AF87-403C-9B1E-4C5E78E0F808}" type="slidenum">
              <a:rPr lang="zh-CN" altLang="en-US" smtClean="0"/>
              <a:t>‹#›</a:t>
            </a:fld>
            <a:endParaRPr lang="zh-CN" altLang="en-US"/>
          </a:p>
        </p:txBody>
      </p:sp>
    </p:spTree>
    <p:extLst>
      <p:ext uri="{BB962C8B-B14F-4D97-AF65-F5344CB8AC3E}">
        <p14:creationId xmlns:p14="http://schemas.microsoft.com/office/powerpoint/2010/main" val="359684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F1CC0-F4B5-4596-BEE6-8F4D5D1248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1A07A88-8253-47E1-997F-5E7E9C4E1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E0F803-81E1-4DF0-AFA7-6A3599266ACA}"/>
              </a:ext>
            </a:extLst>
          </p:cNvPr>
          <p:cNvSpPr>
            <a:spLocks noGrp="1"/>
          </p:cNvSpPr>
          <p:nvPr>
            <p:ph type="dt" sz="half" idx="10"/>
          </p:nvPr>
        </p:nvSpPr>
        <p:spPr/>
        <p:txBody>
          <a:bodyPr/>
          <a:lstStyle/>
          <a:p>
            <a:fld id="{9BE3B2B7-73EE-4DF0-8158-17EF58166DAD}" type="datetimeFigureOut">
              <a:rPr lang="zh-CN" altLang="en-US" smtClean="0"/>
              <a:t>2020/7/2</a:t>
            </a:fld>
            <a:endParaRPr lang="zh-CN" altLang="en-US"/>
          </a:p>
        </p:txBody>
      </p:sp>
      <p:sp>
        <p:nvSpPr>
          <p:cNvPr id="5" name="页脚占位符 4">
            <a:extLst>
              <a:ext uri="{FF2B5EF4-FFF2-40B4-BE49-F238E27FC236}">
                <a16:creationId xmlns:a16="http://schemas.microsoft.com/office/drawing/2014/main" id="{865D2B9E-DB7F-4E96-AF9E-735984FFA9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22283C-FCFE-44DE-9EBD-EB68CBCB032A}"/>
              </a:ext>
            </a:extLst>
          </p:cNvPr>
          <p:cNvSpPr>
            <a:spLocks noGrp="1"/>
          </p:cNvSpPr>
          <p:nvPr>
            <p:ph type="sldNum" sz="quarter" idx="12"/>
          </p:nvPr>
        </p:nvSpPr>
        <p:spPr/>
        <p:txBody>
          <a:bodyPr/>
          <a:lstStyle/>
          <a:p>
            <a:fld id="{4283B090-AF87-403C-9B1E-4C5E78E0F808}" type="slidenum">
              <a:rPr lang="zh-CN" altLang="en-US" smtClean="0"/>
              <a:t>‹#›</a:t>
            </a:fld>
            <a:endParaRPr lang="zh-CN" altLang="en-US"/>
          </a:p>
        </p:txBody>
      </p:sp>
    </p:spTree>
    <p:extLst>
      <p:ext uri="{BB962C8B-B14F-4D97-AF65-F5344CB8AC3E}">
        <p14:creationId xmlns:p14="http://schemas.microsoft.com/office/powerpoint/2010/main" val="403115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C4D64-7E61-4268-A70B-0305219FFB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C2DF50-6ABE-4FC3-8143-89703EC75E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770414A-C829-4184-BF03-A5404C387D0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E85894C-D0BD-44AC-8E89-2D7666751425}"/>
              </a:ext>
            </a:extLst>
          </p:cNvPr>
          <p:cNvSpPr>
            <a:spLocks noGrp="1"/>
          </p:cNvSpPr>
          <p:nvPr>
            <p:ph type="dt" sz="half" idx="10"/>
          </p:nvPr>
        </p:nvSpPr>
        <p:spPr/>
        <p:txBody>
          <a:bodyPr/>
          <a:lstStyle/>
          <a:p>
            <a:fld id="{9BE3B2B7-73EE-4DF0-8158-17EF58166DAD}" type="datetimeFigureOut">
              <a:rPr lang="zh-CN" altLang="en-US" smtClean="0"/>
              <a:t>2020/7/2</a:t>
            </a:fld>
            <a:endParaRPr lang="zh-CN" altLang="en-US"/>
          </a:p>
        </p:txBody>
      </p:sp>
      <p:sp>
        <p:nvSpPr>
          <p:cNvPr id="6" name="页脚占位符 5">
            <a:extLst>
              <a:ext uri="{FF2B5EF4-FFF2-40B4-BE49-F238E27FC236}">
                <a16:creationId xmlns:a16="http://schemas.microsoft.com/office/drawing/2014/main" id="{36BB4BD7-76D6-43E5-89E6-4EA9EE7C36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74D3D9-5FE5-4392-BAD1-4359FE1EF502}"/>
              </a:ext>
            </a:extLst>
          </p:cNvPr>
          <p:cNvSpPr>
            <a:spLocks noGrp="1"/>
          </p:cNvSpPr>
          <p:nvPr>
            <p:ph type="sldNum" sz="quarter" idx="12"/>
          </p:nvPr>
        </p:nvSpPr>
        <p:spPr/>
        <p:txBody>
          <a:bodyPr/>
          <a:lstStyle/>
          <a:p>
            <a:fld id="{4283B090-AF87-403C-9B1E-4C5E78E0F808}" type="slidenum">
              <a:rPr lang="zh-CN" altLang="en-US" smtClean="0"/>
              <a:t>‹#›</a:t>
            </a:fld>
            <a:endParaRPr lang="zh-CN" altLang="en-US"/>
          </a:p>
        </p:txBody>
      </p:sp>
    </p:spTree>
    <p:extLst>
      <p:ext uri="{BB962C8B-B14F-4D97-AF65-F5344CB8AC3E}">
        <p14:creationId xmlns:p14="http://schemas.microsoft.com/office/powerpoint/2010/main" val="237932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B44A53-B026-4412-AC0E-6038542EAF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F4D8A1-1D6F-434A-8B13-F4FEE10587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43D2638-6160-49B5-8D7C-754E0E18392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6E49210-E518-4009-9CE8-B7B96024B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B06717-2704-4AD3-BA27-F92557FFF6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680AC51-D36F-412D-8D6D-D87B0DB369BB}"/>
              </a:ext>
            </a:extLst>
          </p:cNvPr>
          <p:cNvSpPr>
            <a:spLocks noGrp="1"/>
          </p:cNvSpPr>
          <p:nvPr>
            <p:ph type="dt" sz="half" idx="10"/>
          </p:nvPr>
        </p:nvSpPr>
        <p:spPr/>
        <p:txBody>
          <a:bodyPr/>
          <a:lstStyle/>
          <a:p>
            <a:fld id="{9BE3B2B7-73EE-4DF0-8158-17EF58166DAD}" type="datetimeFigureOut">
              <a:rPr lang="zh-CN" altLang="en-US" smtClean="0"/>
              <a:t>2020/7/2</a:t>
            </a:fld>
            <a:endParaRPr lang="zh-CN" altLang="en-US"/>
          </a:p>
        </p:txBody>
      </p:sp>
      <p:sp>
        <p:nvSpPr>
          <p:cNvPr id="8" name="页脚占位符 7">
            <a:extLst>
              <a:ext uri="{FF2B5EF4-FFF2-40B4-BE49-F238E27FC236}">
                <a16:creationId xmlns:a16="http://schemas.microsoft.com/office/drawing/2014/main" id="{9C5C24A0-6F3F-4BC2-B471-4AA3A0EB79F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F82773-F412-452B-9FBE-BDC60B528E78}"/>
              </a:ext>
            </a:extLst>
          </p:cNvPr>
          <p:cNvSpPr>
            <a:spLocks noGrp="1"/>
          </p:cNvSpPr>
          <p:nvPr>
            <p:ph type="sldNum" sz="quarter" idx="12"/>
          </p:nvPr>
        </p:nvSpPr>
        <p:spPr/>
        <p:txBody>
          <a:bodyPr/>
          <a:lstStyle/>
          <a:p>
            <a:fld id="{4283B090-AF87-403C-9B1E-4C5E78E0F808}" type="slidenum">
              <a:rPr lang="zh-CN" altLang="en-US" smtClean="0"/>
              <a:t>‹#›</a:t>
            </a:fld>
            <a:endParaRPr lang="zh-CN" altLang="en-US"/>
          </a:p>
        </p:txBody>
      </p:sp>
    </p:spTree>
    <p:extLst>
      <p:ext uri="{BB962C8B-B14F-4D97-AF65-F5344CB8AC3E}">
        <p14:creationId xmlns:p14="http://schemas.microsoft.com/office/powerpoint/2010/main" val="2392209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9A16E-D2CA-443A-9AB9-C063661F4C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6D7A6F-4323-43F5-99A2-AA2A49123DC2}"/>
              </a:ext>
            </a:extLst>
          </p:cNvPr>
          <p:cNvSpPr>
            <a:spLocks noGrp="1"/>
          </p:cNvSpPr>
          <p:nvPr>
            <p:ph type="dt" sz="half" idx="10"/>
          </p:nvPr>
        </p:nvSpPr>
        <p:spPr/>
        <p:txBody>
          <a:bodyPr/>
          <a:lstStyle/>
          <a:p>
            <a:fld id="{9BE3B2B7-73EE-4DF0-8158-17EF58166DAD}" type="datetimeFigureOut">
              <a:rPr lang="zh-CN" altLang="en-US" smtClean="0"/>
              <a:t>2020/7/2</a:t>
            </a:fld>
            <a:endParaRPr lang="zh-CN" altLang="en-US"/>
          </a:p>
        </p:txBody>
      </p:sp>
      <p:sp>
        <p:nvSpPr>
          <p:cNvPr id="4" name="页脚占位符 3">
            <a:extLst>
              <a:ext uri="{FF2B5EF4-FFF2-40B4-BE49-F238E27FC236}">
                <a16:creationId xmlns:a16="http://schemas.microsoft.com/office/drawing/2014/main" id="{22D40776-1A3D-473D-9D11-BAB8ECA75A8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F51F559-4D65-4C3B-A62A-D86B554F724A}"/>
              </a:ext>
            </a:extLst>
          </p:cNvPr>
          <p:cNvSpPr>
            <a:spLocks noGrp="1"/>
          </p:cNvSpPr>
          <p:nvPr>
            <p:ph type="sldNum" sz="quarter" idx="12"/>
          </p:nvPr>
        </p:nvSpPr>
        <p:spPr/>
        <p:txBody>
          <a:bodyPr/>
          <a:lstStyle/>
          <a:p>
            <a:fld id="{4283B090-AF87-403C-9B1E-4C5E78E0F808}" type="slidenum">
              <a:rPr lang="zh-CN" altLang="en-US" smtClean="0"/>
              <a:t>‹#›</a:t>
            </a:fld>
            <a:endParaRPr lang="zh-CN" altLang="en-US"/>
          </a:p>
        </p:txBody>
      </p:sp>
    </p:spTree>
    <p:extLst>
      <p:ext uri="{BB962C8B-B14F-4D97-AF65-F5344CB8AC3E}">
        <p14:creationId xmlns:p14="http://schemas.microsoft.com/office/powerpoint/2010/main" val="177770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ADC70D-9DB4-46CA-BD3D-2EF8EFE5B541}"/>
              </a:ext>
            </a:extLst>
          </p:cNvPr>
          <p:cNvSpPr>
            <a:spLocks noGrp="1"/>
          </p:cNvSpPr>
          <p:nvPr>
            <p:ph type="dt" sz="half" idx="10"/>
          </p:nvPr>
        </p:nvSpPr>
        <p:spPr/>
        <p:txBody>
          <a:bodyPr/>
          <a:lstStyle/>
          <a:p>
            <a:fld id="{9BE3B2B7-73EE-4DF0-8158-17EF58166DAD}" type="datetimeFigureOut">
              <a:rPr lang="zh-CN" altLang="en-US" smtClean="0"/>
              <a:t>2020/7/2</a:t>
            </a:fld>
            <a:endParaRPr lang="zh-CN" altLang="en-US"/>
          </a:p>
        </p:txBody>
      </p:sp>
      <p:sp>
        <p:nvSpPr>
          <p:cNvPr id="3" name="页脚占位符 2">
            <a:extLst>
              <a:ext uri="{FF2B5EF4-FFF2-40B4-BE49-F238E27FC236}">
                <a16:creationId xmlns:a16="http://schemas.microsoft.com/office/drawing/2014/main" id="{8448615B-D7D6-49C1-9593-E7ED49FA71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2A00562-96EC-40F3-936C-2550B577BB25}"/>
              </a:ext>
            </a:extLst>
          </p:cNvPr>
          <p:cNvSpPr>
            <a:spLocks noGrp="1"/>
          </p:cNvSpPr>
          <p:nvPr>
            <p:ph type="sldNum" sz="quarter" idx="12"/>
          </p:nvPr>
        </p:nvSpPr>
        <p:spPr/>
        <p:txBody>
          <a:bodyPr/>
          <a:lstStyle/>
          <a:p>
            <a:fld id="{4283B090-AF87-403C-9B1E-4C5E78E0F808}" type="slidenum">
              <a:rPr lang="zh-CN" altLang="en-US" smtClean="0"/>
              <a:t>‹#›</a:t>
            </a:fld>
            <a:endParaRPr lang="zh-CN" altLang="en-US"/>
          </a:p>
        </p:txBody>
      </p:sp>
    </p:spTree>
    <p:extLst>
      <p:ext uri="{BB962C8B-B14F-4D97-AF65-F5344CB8AC3E}">
        <p14:creationId xmlns:p14="http://schemas.microsoft.com/office/powerpoint/2010/main" val="699051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9C4D8-7065-45BF-9184-D6830B8DA7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74B68A-6501-45F0-A865-1CEF37D300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EC7C1E2-40E9-44B5-AB6E-DCC23F5B6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267851-FFB0-45A1-8DE7-CF809B7832E3}"/>
              </a:ext>
            </a:extLst>
          </p:cNvPr>
          <p:cNvSpPr>
            <a:spLocks noGrp="1"/>
          </p:cNvSpPr>
          <p:nvPr>
            <p:ph type="dt" sz="half" idx="10"/>
          </p:nvPr>
        </p:nvSpPr>
        <p:spPr/>
        <p:txBody>
          <a:bodyPr/>
          <a:lstStyle/>
          <a:p>
            <a:fld id="{9BE3B2B7-73EE-4DF0-8158-17EF58166DAD}" type="datetimeFigureOut">
              <a:rPr lang="zh-CN" altLang="en-US" smtClean="0"/>
              <a:t>2020/7/2</a:t>
            </a:fld>
            <a:endParaRPr lang="zh-CN" altLang="en-US"/>
          </a:p>
        </p:txBody>
      </p:sp>
      <p:sp>
        <p:nvSpPr>
          <p:cNvPr id="6" name="页脚占位符 5">
            <a:extLst>
              <a:ext uri="{FF2B5EF4-FFF2-40B4-BE49-F238E27FC236}">
                <a16:creationId xmlns:a16="http://schemas.microsoft.com/office/drawing/2014/main" id="{C7122A46-D8EC-4326-885F-E649A01A5D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8A133E-48F7-4609-B5A7-2A7CEA746921}"/>
              </a:ext>
            </a:extLst>
          </p:cNvPr>
          <p:cNvSpPr>
            <a:spLocks noGrp="1"/>
          </p:cNvSpPr>
          <p:nvPr>
            <p:ph type="sldNum" sz="quarter" idx="12"/>
          </p:nvPr>
        </p:nvSpPr>
        <p:spPr/>
        <p:txBody>
          <a:bodyPr/>
          <a:lstStyle/>
          <a:p>
            <a:fld id="{4283B090-AF87-403C-9B1E-4C5E78E0F808}" type="slidenum">
              <a:rPr lang="zh-CN" altLang="en-US" smtClean="0"/>
              <a:t>‹#›</a:t>
            </a:fld>
            <a:endParaRPr lang="zh-CN" altLang="en-US"/>
          </a:p>
        </p:txBody>
      </p:sp>
    </p:spTree>
    <p:extLst>
      <p:ext uri="{BB962C8B-B14F-4D97-AF65-F5344CB8AC3E}">
        <p14:creationId xmlns:p14="http://schemas.microsoft.com/office/powerpoint/2010/main" val="272957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9AEBF-FA36-4077-A74C-C68016A6C1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84A23A5-EFE1-4EB7-B05A-8811DCBF3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4D40AE-0E99-4AE1-B583-1F9BA4874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6691B4-FD80-44AA-A2D1-E816E0873D79}"/>
              </a:ext>
            </a:extLst>
          </p:cNvPr>
          <p:cNvSpPr>
            <a:spLocks noGrp="1"/>
          </p:cNvSpPr>
          <p:nvPr>
            <p:ph type="dt" sz="half" idx="10"/>
          </p:nvPr>
        </p:nvSpPr>
        <p:spPr/>
        <p:txBody>
          <a:bodyPr/>
          <a:lstStyle/>
          <a:p>
            <a:fld id="{9BE3B2B7-73EE-4DF0-8158-17EF58166DAD}" type="datetimeFigureOut">
              <a:rPr lang="zh-CN" altLang="en-US" smtClean="0"/>
              <a:t>2020/7/2</a:t>
            </a:fld>
            <a:endParaRPr lang="zh-CN" altLang="en-US"/>
          </a:p>
        </p:txBody>
      </p:sp>
      <p:sp>
        <p:nvSpPr>
          <p:cNvPr id="6" name="页脚占位符 5">
            <a:extLst>
              <a:ext uri="{FF2B5EF4-FFF2-40B4-BE49-F238E27FC236}">
                <a16:creationId xmlns:a16="http://schemas.microsoft.com/office/drawing/2014/main" id="{F8B02325-E312-47B8-8FDE-175CDB5AAD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CBA9C2-87D4-4BB6-9842-FF8A95C1295F}"/>
              </a:ext>
            </a:extLst>
          </p:cNvPr>
          <p:cNvSpPr>
            <a:spLocks noGrp="1"/>
          </p:cNvSpPr>
          <p:nvPr>
            <p:ph type="sldNum" sz="quarter" idx="12"/>
          </p:nvPr>
        </p:nvSpPr>
        <p:spPr/>
        <p:txBody>
          <a:bodyPr/>
          <a:lstStyle/>
          <a:p>
            <a:fld id="{4283B090-AF87-403C-9B1E-4C5E78E0F808}" type="slidenum">
              <a:rPr lang="zh-CN" altLang="en-US" smtClean="0"/>
              <a:t>‹#›</a:t>
            </a:fld>
            <a:endParaRPr lang="zh-CN" altLang="en-US"/>
          </a:p>
        </p:txBody>
      </p:sp>
    </p:spTree>
    <p:extLst>
      <p:ext uri="{BB962C8B-B14F-4D97-AF65-F5344CB8AC3E}">
        <p14:creationId xmlns:p14="http://schemas.microsoft.com/office/powerpoint/2010/main" val="341399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3DB025-9813-4138-9223-E370F95303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1FA44B-5C14-43C1-B4EA-CCE6A6502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5A069D-1CF5-4B63-AA71-E87290D1FF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3B2B7-73EE-4DF0-8158-17EF58166DAD}" type="datetimeFigureOut">
              <a:rPr lang="zh-CN" altLang="en-US" smtClean="0"/>
              <a:t>2020/7/2</a:t>
            </a:fld>
            <a:endParaRPr lang="zh-CN" altLang="en-US"/>
          </a:p>
        </p:txBody>
      </p:sp>
      <p:sp>
        <p:nvSpPr>
          <p:cNvPr id="5" name="页脚占位符 4">
            <a:extLst>
              <a:ext uri="{FF2B5EF4-FFF2-40B4-BE49-F238E27FC236}">
                <a16:creationId xmlns:a16="http://schemas.microsoft.com/office/drawing/2014/main" id="{21022C28-CB2D-4142-A3AB-96C1CCE3D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EAAB46A-C7C7-44C3-8C08-8921234AC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3B090-AF87-403C-9B1E-4C5E78E0F808}" type="slidenum">
              <a:rPr lang="zh-CN" altLang="en-US" smtClean="0"/>
              <a:t>‹#›</a:t>
            </a:fld>
            <a:endParaRPr lang="zh-CN" altLang="en-US"/>
          </a:p>
        </p:txBody>
      </p:sp>
    </p:spTree>
    <p:extLst>
      <p:ext uri="{BB962C8B-B14F-4D97-AF65-F5344CB8AC3E}">
        <p14:creationId xmlns:p14="http://schemas.microsoft.com/office/powerpoint/2010/main" val="3138961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bilibili.com/video/BV1gs411Q7et"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35C43-B70A-49B8-BF55-35A01302251F}"/>
              </a:ext>
            </a:extLst>
          </p:cNvPr>
          <p:cNvSpPr>
            <a:spLocks noGrp="1"/>
          </p:cNvSpPr>
          <p:nvPr>
            <p:ph type="ctrTitle"/>
          </p:nvPr>
        </p:nvSpPr>
        <p:spPr>
          <a:xfrm>
            <a:off x="1524000" y="1798605"/>
            <a:ext cx="9144000" cy="1959040"/>
          </a:xfrm>
        </p:spPr>
        <p:txBody>
          <a:bodyPr>
            <a:noAutofit/>
          </a:bodyPr>
          <a:lstStyle/>
          <a:p>
            <a:r>
              <a:rPr lang="en-US" altLang="zh-CN" sz="4400" dirty="0">
                <a:latin typeface="微软雅黑" panose="020B0503020204020204" pitchFamily="34" charset="-122"/>
                <a:ea typeface="微软雅黑" panose="020B0503020204020204" pitchFamily="34" charset="-122"/>
              </a:rPr>
              <a:t>A Fast and Elitist </a:t>
            </a:r>
            <a:r>
              <a:rPr lang="en-US" altLang="zh-CN" sz="4400" dirty="0" err="1">
                <a:latin typeface="微软雅黑" panose="020B0503020204020204" pitchFamily="34" charset="-122"/>
                <a:ea typeface="微软雅黑" panose="020B0503020204020204" pitchFamily="34" charset="-122"/>
              </a:rPr>
              <a:t>Multiobjective</a:t>
            </a:r>
            <a:r>
              <a:rPr lang="en-US" altLang="zh-CN" sz="4400" dirty="0">
                <a:latin typeface="微软雅黑" panose="020B0503020204020204" pitchFamily="34" charset="-122"/>
                <a:ea typeface="微软雅黑" panose="020B0503020204020204" pitchFamily="34" charset="-122"/>
              </a:rPr>
              <a:t> Genetic Algorithm: </a:t>
            </a:r>
            <a:br>
              <a:rPr lang="en-US" altLang="zh-CN" sz="4400" dirty="0">
                <a:latin typeface="微软雅黑" panose="020B0503020204020204" pitchFamily="34" charset="-122"/>
                <a:ea typeface="微软雅黑" panose="020B0503020204020204" pitchFamily="34" charset="-122"/>
              </a:rPr>
            </a:br>
            <a:r>
              <a:rPr lang="en-US" altLang="zh-CN" sz="4400" dirty="0">
                <a:latin typeface="微软雅黑" panose="020B0503020204020204" pitchFamily="34" charset="-122"/>
                <a:ea typeface="微软雅黑" panose="020B0503020204020204" pitchFamily="34" charset="-122"/>
              </a:rPr>
              <a:t>NSGA-II</a:t>
            </a:r>
            <a:endParaRPr lang="zh-CN" altLang="en-US" sz="4400"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E938680C-15D8-43FD-8074-0DF653AA8C70}"/>
              </a:ext>
            </a:extLst>
          </p:cNvPr>
          <p:cNvSpPr>
            <a:spLocks noGrp="1"/>
          </p:cNvSpPr>
          <p:nvPr>
            <p:ph type="subTitle" idx="1"/>
          </p:nvPr>
        </p:nvSpPr>
        <p:spPr>
          <a:xfrm>
            <a:off x="1524000" y="4079875"/>
            <a:ext cx="9144000" cy="1655762"/>
          </a:xfrm>
        </p:spPr>
        <p:txBody>
          <a:bodyPr/>
          <a:lstStyle/>
          <a:p>
            <a:r>
              <a:rPr lang="zh-CN" altLang="en-US" dirty="0"/>
              <a:t>汇报人：朱进伟</a:t>
            </a:r>
          </a:p>
        </p:txBody>
      </p:sp>
    </p:spTree>
    <p:extLst>
      <p:ext uri="{BB962C8B-B14F-4D97-AF65-F5344CB8AC3E}">
        <p14:creationId xmlns:p14="http://schemas.microsoft.com/office/powerpoint/2010/main" val="259946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1784"/>
          <p:cNvSpPr>
            <a:spLocks noChangeArrowheads="1"/>
          </p:cNvSpPr>
          <p:nvPr/>
        </p:nvSpPr>
        <p:spPr bwMode="auto">
          <a:xfrm>
            <a:off x="1332195" y="1231020"/>
            <a:ext cx="8667750" cy="1246187"/>
          </a:xfrm>
          <a:prstGeom prst="rect">
            <a:avLst/>
          </a:prstGeom>
          <a:noFill/>
          <a:ln w="9525">
            <a:noFill/>
            <a:miter lim="800000"/>
          </a:ln>
        </p:spPr>
        <p:txBody>
          <a:bodyPr>
            <a:spAutoFit/>
          </a:bodyPr>
          <a:lstStyle/>
          <a:p>
            <a:pPr marL="285750" indent="-285750">
              <a:lnSpc>
                <a:spcPts val="3000"/>
              </a:lnSpc>
              <a:buFont typeface="Wingdings" panose="05000000000000000000" pitchFamily="2" charset="2"/>
              <a:buChar char="u"/>
              <a:defRPr/>
            </a:pPr>
            <a:r>
              <a:rPr lang="zh-CN" altLang="en-US" sz="2000" dirty="0">
                <a:sym typeface="微软雅黑" panose="020B0503020204020204" pitchFamily="34" charset="-122"/>
              </a:rPr>
              <a:t>对于两个个体 </a:t>
            </a:r>
            <a:r>
              <a:rPr lang="en-US" altLang="zh-CN" sz="2000" b="1" dirty="0">
                <a:cs typeface="Times New Roman" panose="02020603050405020304" pitchFamily="18" charset="0"/>
                <a:sym typeface="微软雅黑" panose="020B0503020204020204" pitchFamily="34" charset="-122"/>
              </a:rPr>
              <a:t>X</a:t>
            </a:r>
            <a:r>
              <a:rPr lang="en-US" altLang="zh-CN" sz="2000" baseline="-25000" dirty="0">
                <a:cs typeface="Times New Roman" panose="02020603050405020304" pitchFamily="18" charset="0"/>
                <a:sym typeface="微软雅黑" panose="020B0503020204020204" pitchFamily="34" charset="-122"/>
              </a:rPr>
              <a:t>1</a:t>
            </a:r>
            <a:r>
              <a:rPr lang="en-US" altLang="zh-CN" sz="2000" dirty="0">
                <a:sym typeface="微软雅黑" panose="020B0503020204020204" pitchFamily="34" charset="-122"/>
              </a:rPr>
              <a:t> </a:t>
            </a:r>
            <a:r>
              <a:rPr lang="zh-CN" altLang="en-US" sz="2000" dirty="0">
                <a:sym typeface="微软雅黑" panose="020B0503020204020204" pitchFamily="34" charset="-122"/>
              </a:rPr>
              <a:t>和 </a:t>
            </a:r>
            <a:r>
              <a:rPr lang="en-US" altLang="zh-CN" sz="2000" b="1" dirty="0">
                <a:cs typeface="Times New Roman" panose="02020603050405020304" pitchFamily="18" charset="0"/>
                <a:sym typeface="微软雅黑" panose="020B0503020204020204" pitchFamily="34" charset="-122"/>
              </a:rPr>
              <a:t>X</a:t>
            </a:r>
            <a:r>
              <a:rPr lang="en-US" altLang="zh-CN" sz="2000" baseline="-25000" dirty="0">
                <a:cs typeface="Times New Roman" panose="02020603050405020304" pitchFamily="18" charset="0"/>
                <a:sym typeface="微软雅黑" panose="020B0503020204020204" pitchFamily="34" charset="-122"/>
              </a:rPr>
              <a:t>2</a:t>
            </a:r>
            <a:r>
              <a:rPr lang="en-US" altLang="zh-CN" sz="2000" dirty="0">
                <a:cs typeface="Times New Roman" panose="02020603050405020304" pitchFamily="18" charset="0"/>
                <a:sym typeface="微软雅黑" panose="020B0503020204020204" pitchFamily="34" charset="-122"/>
              </a:rPr>
              <a:t> </a:t>
            </a:r>
            <a:r>
              <a:rPr lang="zh-CN" altLang="en-US" sz="2000" dirty="0">
                <a:cs typeface="Times New Roman" panose="02020603050405020304" pitchFamily="18" charset="0"/>
                <a:sym typeface="微软雅黑" panose="020B0503020204020204" pitchFamily="34" charset="-122"/>
              </a:rPr>
              <a:t>以及目标函数 </a:t>
            </a:r>
            <a:r>
              <a:rPr lang="en-US" altLang="zh-CN" sz="2000" b="1" dirty="0">
                <a:cs typeface="Times New Roman" panose="02020603050405020304" pitchFamily="18" charset="0"/>
                <a:sym typeface="微软雅黑" panose="020B0503020204020204" pitchFamily="34" charset="-122"/>
              </a:rPr>
              <a:t>F(X)</a:t>
            </a:r>
            <a:r>
              <a:rPr lang="zh-CN" altLang="en-US" sz="2000" dirty="0">
                <a:cs typeface="Times New Roman" panose="02020603050405020304" pitchFamily="18" charset="0"/>
                <a:sym typeface="微软雅黑" panose="020B0503020204020204" pitchFamily="34" charset="-122"/>
              </a:rPr>
              <a:t>，若 </a:t>
            </a:r>
            <a:r>
              <a:rPr lang="en-US" altLang="zh-CN" sz="2000" b="1" dirty="0">
                <a:cs typeface="Times New Roman" panose="02020603050405020304" pitchFamily="18" charset="0"/>
                <a:sym typeface="微软雅黑" panose="020B0503020204020204" pitchFamily="34" charset="-122"/>
              </a:rPr>
              <a:t>X</a:t>
            </a:r>
            <a:r>
              <a:rPr lang="en-US" altLang="zh-CN" sz="2000" baseline="-25000" dirty="0">
                <a:cs typeface="Times New Roman" panose="02020603050405020304" pitchFamily="18" charset="0"/>
                <a:sym typeface="微软雅黑" panose="020B0503020204020204" pitchFamily="34" charset="-122"/>
              </a:rPr>
              <a:t>1</a:t>
            </a:r>
            <a:r>
              <a:rPr lang="en-US" altLang="zh-CN" sz="2000" dirty="0">
                <a:cs typeface="Times New Roman" panose="02020603050405020304" pitchFamily="18" charset="0"/>
                <a:sym typeface="微软雅黑" panose="020B0503020204020204" pitchFamily="34" charset="-122"/>
              </a:rPr>
              <a:t> </a:t>
            </a:r>
            <a:r>
              <a:rPr lang="zh-CN" altLang="en-US" sz="2000" dirty="0">
                <a:cs typeface="Times New Roman" panose="02020603050405020304" pitchFamily="18" charset="0"/>
                <a:sym typeface="微软雅黑" panose="020B0503020204020204" pitchFamily="34" charset="-122"/>
              </a:rPr>
              <a:t>的每一个目标函数值 </a:t>
            </a:r>
            <a:r>
              <a:rPr lang="en-US" altLang="zh-CN" sz="2000" dirty="0">
                <a:cs typeface="Times New Roman" panose="02020603050405020304" pitchFamily="18" charset="0"/>
                <a:sym typeface="微软雅黑" panose="020B0503020204020204" pitchFamily="34" charset="-122"/>
              </a:rPr>
              <a:t>f</a:t>
            </a:r>
            <a:r>
              <a:rPr lang="en-US" altLang="zh-CN" sz="2000" baseline="-25000" dirty="0">
                <a:cs typeface="Times New Roman" panose="02020603050405020304" pitchFamily="18" charset="0"/>
                <a:sym typeface="微软雅黑" panose="020B0503020204020204" pitchFamily="34" charset="-122"/>
              </a:rPr>
              <a:t>i</a:t>
            </a:r>
            <a:r>
              <a:rPr lang="en-US" altLang="zh-CN" sz="2000" dirty="0">
                <a:cs typeface="Times New Roman" panose="02020603050405020304" pitchFamily="18" charset="0"/>
                <a:sym typeface="微软雅黑" panose="020B0503020204020204" pitchFamily="34" charset="-122"/>
              </a:rPr>
              <a:t>(</a:t>
            </a:r>
            <a:r>
              <a:rPr lang="en-US" altLang="zh-CN" sz="2000" b="1" dirty="0">
                <a:cs typeface="Times New Roman" panose="02020603050405020304" pitchFamily="18" charset="0"/>
                <a:sym typeface="微软雅黑" panose="020B0503020204020204" pitchFamily="34" charset="-122"/>
              </a:rPr>
              <a:t>X</a:t>
            </a:r>
            <a:r>
              <a:rPr lang="en-US" altLang="zh-CN" sz="2000" baseline="-25000" dirty="0">
                <a:cs typeface="Times New Roman" panose="02020603050405020304" pitchFamily="18" charset="0"/>
                <a:sym typeface="微软雅黑" panose="020B0503020204020204" pitchFamily="34" charset="-122"/>
              </a:rPr>
              <a:t>1</a:t>
            </a:r>
            <a:r>
              <a:rPr lang="en-US" altLang="zh-CN" sz="2000" dirty="0">
                <a:cs typeface="Times New Roman" panose="02020603050405020304" pitchFamily="18" charset="0"/>
                <a:sym typeface="微软雅黑" panose="020B0503020204020204" pitchFamily="34" charset="-122"/>
              </a:rPr>
              <a:t>) </a:t>
            </a:r>
            <a:r>
              <a:rPr lang="zh-CN" altLang="en-US" sz="2000" dirty="0">
                <a:cs typeface="Times New Roman" panose="02020603050405020304" pitchFamily="18" charset="0"/>
                <a:sym typeface="微软雅黑" panose="020B0503020204020204" pitchFamily="34" charset="-122"/>
              </a:rPr>
              <a:t>都比 </a:t>
            </a:r>
            <a:r>
              <a:rPr lang="en-US" altLang="zh-CN" sz="2000" b="1" dirty="0">
                <a:cs typeface="Times New Roman" panose="02020603050405020304" pitchFamily="18" charset="0"/>
                <a:sym typeface="微软雅黑" panose="020B0503020204020204" pitchFamily="34" charset="-122"/>
              </a:rPr>
              <a:t>X</a:t>
            </a:r>
            <a:r>
              <a:rPr lang="en-US" altLang="zh-CN" sz="2000" baseline="-25000" dirty="0">
                <a:cs typeface="Times New Roman" panose="02020603050405020304" pitchFamily="18" charset="0"/>
                <a:sym typeface="微软雅黑" panose="020B0503020204020204" pitchFamily="34" charset="-122"/>
              </a:rPr>
              <a:t>2</a:t>
            </a:r>
            <a:r>
              <a:rPr lang="en-US" altLang="zh-CN" sz="2000" dirty="0">
                <a:cs typeface="Times New Roman" panose="02020603050405020304" pitchFamily="18" charset="0"/>
                <a:sym typeface="微软雅黑" panose="020B0503020204020204" pitchFamily="34" charset="-122"/>
              </a:rPr>
              <a:t> </a:t>
            </a:r>
            <a:r>
              <a:rPr lang="zh-CN" altLang="en-US" sz="2000" dirty="0">
                <a:cs typeface="Times New Roman" panose="02020603050405020304" pitchFamily="18" charset="0"/>
                <a:sym typeface="微软雅黑" panose="020B0503020204020204" pitchFamily="34" charset="-122"/>
              </a:rPr>
              <a:t>对应的目标函数值 </a:t>
            </a:r>
            <a:r>
              <a:rPr lang="en-US" altLang="zh-CN" sz="2000" dirty="0">
                <a:cs typeface="Times New Roman" panose="02020603050405020304" pitchFamily="18" charset="0"/>
                <a:sym typeface="微软雅黑" panose="020B0503020204020204" pitchFamily="34" charset="-122"/>
              </a:rPr>
              <a:t>f</a:t>
            </a:r>
            <a:r>
              <a:rPr lang="en-US" altLang="zh-CN" sz="2000" baseline="-25000" dirty="0">
                <a:cs typeface="Times New Roman" panose="02020603050405020304" pitchFamily="18" charset="0"/>
                <a:sym typeface="微软雅黑" panose="020B0503020204020204" pitchFamily="34" charset="-122"/>
              </a:rPr>
              <a:t>i</a:t>
            </a:r>
            <a:r>
              <a:rPr lang="en-US" altLang="zh-CN" sz="2000" dirty="0">
                <a:cs typeface="Times New Roman" panose="02020603050405020304" pitchFamily="18" charset="0"/>
                <a:sym typeface="微软雅黑" panose="020B0503020204020204" pitchFamily="34" charset="-122"/>
              </a:rPr>
              <a:t>(</a:t>
            </a:r>
            <a:r>
              <a:rPr lang="en-US" altLang="zh-CN" sz="2000" b="1" dirty="0">
                <a:cs typeface="Times New Roman" panose="02020603050405020304" pitchFamily="18" charset="0"/>
                <a:sym typeface="微软雅黑" panose="020B0503020204020204" pitchFamily="34" charset="-122"/>
              </a:rPr>
              <a:t>X</a:t>
            </a:r>
            <a:r>
              <a:rPr lang="en-US" altLang="zh-CN" sz="2000" baseline="-25000" dirty="0">
                <a:cs typeface="Times New Roman" panose="02020603050405020304" pitchFamily="18" charset="0"/>
                <a:sym typeface="微软雅黑" panose="020B0503020204020204" pitchFamily="34" charset="-122"/>
              </a:rPr>
              <a:t>2</a:t>
            </a:r>
            <a:r>
              <a:rPr lang="en-US" altLang="zh-CN" sz="2000" dirty="0">
                <a:cs typeface="Times New Roman" panose="02020603050405020304" pitchFamily="18" charset="0"/>
                <a:sym typeface="微软雅黑" panose="020B0503020204020204" pitchFamily="34" charset="-122"/>
              </a:rPr>
              <a:t>) </a:t>
            </a:r>
            <a:r>
              <a:rPr lang="zh-CN" altLang="en-US" sz="2000" dirty="0">
                <a:cs typeface="Times New Roman" panose="02020603050405020304" pitchFamily="18" charset="0"/>
                <a:sym typeface="微软雅黑" panose="020B0503020204020204" pitchFamily="34" charset="-122"/>
              </a:rPr>
              <a:t>要小，则认为 </a:t>
            </a:r>
            <a:r>
              <a:rPr lang="en-US" altLang="zh-CN" sz="2000" b="1" dirty="0">
                <a:cs typeface="Times New Roman" panose="02020603050405020304" pitchFamily="18" charset="0"/>
                <a:sym typeface="微软雅黑" panose="020B0503020204020204" pitchFamily="34" charset="-122"/>
              </a:rPr>
              <a:t>X</a:t>
            </a:r>
            <a:r>
              <a:rPr lang="en-US" altLang="zh-CN" sz="2000" baseline="-25000" dirty="0">
                <a:cs typeface="Times New Roman" panose="02020603050405020304" pitchFamily="18" charset="0"/>
                <a:sym typeface="微软雅黑" panose="020B0503020204020204" pitchFamily="34" charset="-122"/>
              </a:rPr>
              <a:t>1</a:t>
            </a:r>
            <a:r>
              <a:rPr lang="en-US" altLang="zh-CN" sz="2000" dirty="0">
                <a:cs typeface="Times New Roman" panose="02020603050405020304" pitchFamily="18" charset="0"/>
                <a:sym typeface="微软雅黑" panose="020B0503020204020204" pitchFamily="34" charset="-122"/>
              </a:rPr>
              <a:t> </a:t>
            </a:r>
            <a:r>
              <a:rPr lang="zh-CN" altLang="en-US" sz="2000" dirty="0">
                <a:cs typeface="Times New Roman" panose="02020603050405020304" pitchFamily="18" charset="0"/>
                <a:sym typeface="微软雅黑" panose="020B0503020204020204" pitchFamily="34" charset="-122"/>
              </a:rPr>
              <a:t>要比 </a:t>
            </a:r>
            <a:r>
              <a:rPr lang="en-US" altLang="zh-CN" sz="2000" b="1" dirty="0">
                <a:cs typeface="Times New Roman" panose="02020603050405020304" pitchFamily="18" charset="0"/>
                <a:sym typeface="微软雅黑" panose="020B0503020204020204" pitchFamily="34" charset="-122"/>
              </a:rPr>
              <a:t>X</a:t>
            </a:r>
            <a:r>
              <a:rPr lang="en-US" altLang="zh-CN" sz="2000" baseline="-25000" dirty="0">
                <a:cs typeface="Times New Roman" panose="02020603050405020304" pitchFamily="18" charset="0"/>
                <a:sym typeface="微软雅黑" panose="020B0503020204020204" pitchFamily="34" charset="-122"/>
              </a:rPr>
              <a:t>2</a:t>
            </a:r>
            <a:r>
              <a:rPr lang="en-US" altLang="zh-CN" sz="2000" dirty="0">
                <a:cs typeface="Times New Roman" panose="02020603050405020304" pitchFamily="18" charset="0"/>
                <a:sym typeface="微软雅黑" panose="020B0503020204020204" pitchFamily="34" charset="-122"/>
              </a:rPr>
              <a:t> </a:t>
            </a:r>
            <a:r>
              <a:rPr lang="zh-CN" altLang="en-US" sz="2000" dirty="0">
                <a:cs typeface="Times New Roman" panose="02020603050405020304" pitchFamily="18" charset="0"/>
                <a:sym typeface="微软雅黑" panose="020B0503020204020204" pitchFamily="34" charset="-122"/>
              </a:rPr>
              <a:t>更好，称 </a:t>
            </a:r>
            <a:r>
              <a:rPr lang="en-US" altLang="zh-CN" sz="2000" b="1" dirty="0">
                <a:cs typeface="Times New Roman" panose="02020603050405020304" pitchFamily="18" charset="0"/>
                <a:sym typeface="微软雅黑" panose="020B0503020204020204" pitchFamily="34" charset="-122"/>
              </a:rPr>
              <a:t>X</a:t>
            </a:r>
            <a:r>
              <a:rPr lang="en-US" altLang="zh-CN" sz="2000" baseline="-25000" dirty="0">
                <a:cs typeface="Times New Roman" panose="02020603050405020304" pitchFamily="18" charset="0"/>
                <a:sym typeface="微软雅黑" panose="020B0503020204020204" pitchFamily="34" charset="-122"/>
              </a:rPr>
              <a:t>1</a:t>
            </a:r>
            <a:r>
              <a:rPr lang="en-US" altLang="zh-CN" sz="2000" dirty="0">
                <a:cs typeface="Times New Roman" panose="02020603050405020304" pitchFamily="18" charset="0"/>
                <a:sym typeface="微软雅黑" panose="020B0503020204020204" pitchFamily="34" charset="-122"/>
              </a:rPr>
              <a:t> </a:t>
            </a:r>
            <a:r>
              <a:rPr lang="zh-CN" altLang="en-US" sz="2000" b="1" dirty="0">
                <a:cs typeface="Times New Roman" panose="02020603050405020304" pitchFamily="18" charset="0"/>
                <a:sym typeface="微软雅黑" panose="020B0503020204020204" pitchFamily="34" charset="-122"/>
              </a:rPr>
              <a:t>支配</a:t>
            </a:r>
            <a:r>
              <a:rPr lang="en-US" altLang="zh-CN" sz="2000" dirty="0">
                <a:cs typeface="Times New Roman" panose="02020603050405020304" pitchFamily="18" charset="0"/>
                <a:sym typeface="微软雅黑" panose="020B0503020204020204" pitchFamily="34" charset="-122"/>
              </a:rPr>
              <a:t>(dominate)</a:t>
            </a:r>
            <a:r>
              <a:rPr lang="zh-CN" altLang="en-US" sz="2000" dirty="0">
                <a:cs typeface="Times New Roman" panose="02020603050405020304" pitchFamily="18" charset="0"/>
                <a:sym typeface="微软雅黑" panose="020B0503020204020204" pitchFamily="34" charset="-122"/>
              </a:rPr>
              <a:t> </a:t>
            </a:r>
            <a:r>
              <a:rPr lang="en-US" altLang="zh-CN" sz="2000" b="1" dirty="0">
                <a:cs typeface="Times New Roman" panose="02020603050405020304" pitchFamily="18" charset="0"/>
                <a:sym typeface="微软雅黑" panose="020B0503020204020204" pitchFamily="34" charset="-122"/>
              </a:rPr>
              <a:t>X</a:t>
            </a:r>
            <a:r>
              <a:rPr lang="en-US" altLang="zh-CN" sz="2000" baseline="-25000" dirty="0">
                <a:cs typeface="Times New Roman" panose="02020603050405020304" pitchFamily="18" charset="0"/>
                <a:sym typeface="微软雅黑" panose="020B0503020204020204" pitchFamily="34" charset="-122"/>
              </a:rPr>
              <a:t>2 </a:t>
            </a:r>
            <a:r>
              <a:rPr lang="zh-CN" altLang="en-US" sz="2000" dirty="0">
                <a:cs typeface="Times New Roman" panose="02020603050405020304" pitchFamily="18" charset="0"/>
                <a:sym typeface="微软雅黑" panose="020B0503020204020204" pitchFamily="34" charset="-122"/>
              </a:rPr>
              <a:t>，记作 </a:t>
            </a:r>
            <a:r>
              <a:rPr lang="en-US" altLang="zh-CN" sz="2000" b="1" dirty="0">
                <a:cs typeface="Times New Roman" panose="02020603050405020304" pitchFamily="18" charset="0"/>
                <a:sym typeface="微软雅黑" panose="020B0503020204020204" pitchFamily="34" charset="-122"/>
              </a:rPr>
              <a:t>X</a:t>
            </a:r>
            <a:r>
              <a:rPr lang="en-US" altLang="zh-CN" sz="2000" baseline="-25000" dirty="0">
                <a:cs typeface="Times New Roman" panose="02020603050405020304" pitchFamily="18" charset="0"/>
                <a:sym typeface="微软雅黑" panose="020B0503020204020204" pitchFamily="34" charset="-122"/>
              </a:rPr>
              <a:t>1</a:t>
            </a:r>
            <a:r>
              <a:rPr lang="en-US" altLang="zh-CN" sz="2000" dirty="0">
                <a:cs typeface="Times New Roman" panose="02020603050405020304" pitchFamily="18" charset="0"/>
                <a:sym typeface="微软雅黑" panose="020B0503020204020204" pitchFamily="34" charset="-122"/>
              </a:rPr>
              <a:t> </a:t>
            </a:r>
            <a:r>
              <a:rPr lang="zh-CN" altLang="en-US" sz="2000" dirty="0"/>
              <a:t>≺ </a:t>
            </a:r>
            <a:r>
              <a:rPr lang="en-US" altLang="zh-CN" sz="2000" b="1" dirty="0">
                <a:cs typeface="Times New Roman" panose="02020603050405020304" pitchFamily="18" charset="0"/>
                <a:sym typeface="微软雅黑" panose="020B0503020204020204" pitchFamily="34" charset="-122"/>
              </a:rPr>
              <a:t>X</a:t>
            </a:r>
            <a:r>
              <a:rPr lang="en-US" altLang="zh-CN" sz="2000" baseline="-25000" dirty="0">
                <a:cs typeface="Times New Roman" panose="02020603050405020304" pitchFamily="18" charset="0"/>
                <a:sym typeface="微软雅黑" panose="020B0503020204020204" pitchFamily="34" charset="-122"/>
              </a:rPr>
              <a:t>2 </a:t>
            </a:r>
            <a:r>
              <a:rPr lang="en-US" altLang="zh-CN" sz="2000" dirty="0">
                <a:cs typeface="Times New Roman" panose="02020603050405020304" pitchFamily="18" charset="0"/>
                <a:sym typeface="微软雅黑" panose="020B0503020204020204" pitchFamily="34" charset="-122"/>
              </a:rPr>
              <a:t>(</a:t>
            </a:r>
            <a:r>
              <a:rPr lang="zh-CN" altLang="en-US" sz="2000" u="sng" dirty="0">
                <a:cs typeface="Times New Roman" panose="02020603050405020304" pitchFamily="18" charset="0"/>
                <a:sym typeface="微软雅黑" panose="020B0503020204020204" pitchFamily="34" charset="-122"/>
              </a:rPr>
              <a:t>它具有传递性</a:t>
            </a:r>
            <a:r>
              <a:rPr lang="en-US" altLang="zh-CN" sz="2000" dirty="0">
                <a:cs typeface="Times New Roman" panose="02020603050405020304" pitchFamily="18" charset="0"/>
                <a:sym typeface="微软雅黑" panose="020B0503020204020204" pitchFamily="34" charset="-122"/>
              </a:rPr>
              <a:t>)</a:t>
            </a:r>
            <a:endParaRPr lang="zh-CN" altLang="en-US" sz="2000" dirty="0">
              <a:cs typeface="Times New Roman" panose="02020603050405020304" pitchFamily="18" charset="0"/>
              <a:sym typeface="微软雅黑" panose="020B0503020204020204" pitchFamily="34" charset="-122"/>
            </a:endParaRPr>
          </a:p>
        </p:txBody>
      </p:sp>
      <p:sp>
        <p:nvSpPr>
          <p:cNvPr id="10" name="Text Box 1784"/>
          <p:cNvSpPr>
            <a:spLocks noChangeArrowheads="1"/>
          </p:cNvSpPr>
          <p:nvPr/>
        </p:nvSpPr>
        <p:spPr bwMode="auto">
          <a:xfrm>
            <a:off x="1332195" y="2805906"/>
            <a:ext cx="8667750"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ts val="3000"/>
              </a:lnSpc>
              <a:buFont typeface="Wingdings" panose="05000000000000000000" pitchFamily="2" charset="2"/>
              <a:buChar char="u"/>
            </a:pPr>
            <a:r>
              <a:rPr lang="zh-CN" altLang="en-US" sz="2000" dirty="0">
                <a:latin typeface="+mn-ea"/>
                <a:ea typeface="+mn-ea"/>
                <a:cs typeface="Times New Roman" panose="02020603050405020304" pitchFamily="18" charset="0"/>
                <a:sym typeface="微软雅黑" panose="020B0503020204020204" pitchFamily="34" charset="-122"/>
              </a:rPr>
              <a:t>若存在 </a:t>
            </a:r>
            <a:r>
              <a:rPr lang="en-US" altLang="zh-CN" sz="2000" dirty="0">
                <a:latin typeface="+mn-ea"/>
                <a:ea typeface="+mn-ea"/>
                <a:cs typeface="Times New Roman" panose="02020603050405020304" pitchFamily="18" charset="0"/>
                <a:sym typeface="微软雅黑" panose="020B0503020204020204" pitchFamily="34" charset="-122"/>
              </a:rPr>
              <a:t>i </a:t>
            </a:r>
            <a:r>
              <a:rPr lang="zh-CN" altLang="en-US" sz="2000" dirty="0">
                <a:latin typeface="+mn-ea"/>
                <a:ea typeface="+mn-ea"/>
                <a:cs typeface="Times New Roman" panose="02020603050405020304" pitchFamily="18" charset="0"/>
                <a:sym typeface="微软雅黑" panose="020B0503020204020204" pitchFamily="34" charset="-122"/>
              </a:rPr>
              <a:t>和 </a:t>
            </a:r>
            <a:r>
              <a:rPr lang="en-US" altLang="zh-CN" sz="2000" dirty="0">
                <a:latin typeface="+mn-ea"/>
                <a:ea typeface="+mn-ea"/>
                <a:cs typeface="Times New Roman" panose="02020603050405020304" pitchFamily="18" charset="0"/>
                <a:sym typeface="微软雅黑" panose="020B0503020204020204" pitchFamily="34" charset="-122"/>
              </a:rPr>
              <a:t>j </a:t>
            </a:r>
            <a:r>
              <a:rPr lang="zh-CN" altLang="en-US" sz="2000" dirty="0">
                <a:latin typeface="+mn-ea"/>
                <a:ea typeface="+mn-ea"/>
                <a:cs typeface="Times New Roman" panose="02020603050405020304" pitchFamily="18" charset="0"/>
                <a:sym typeface="微软雅黑" panose="020B0503020204020204" pitchFamily="34" charset="-122"/>
              </a:rPr>
              <a:t>使得 </a:t>
            </a:r>
            <a:r>
              <a:rPr lang="en-US" altLang="zh-CN" sz="2000" dirty="0">
                <a:latin typeface="+mn-ea"/>
                <a:ea typeface="+mn-ea"/>
                <a:cs typeface="Times New Roman" panose="02020603050405020304" pitchFamily="18" charset="0"/>
                <a:sym typeface="微软雅黑" panose="020B0503020204020204" pitchFamily="34" charset="-122"/>
              </a:rPr>
              <a:t>f</a:t>
            </a:r>
            <a:r>
              <a:rPr lang="en-US" altLang="zh-CN" sz="2000" baseline="-25000" dirty="0">
                <a:latin typeface="+mn-ea"/>
                <a:ea typeface="+mn-ea"/>
                <a:cs typeface="Times New Roman" panose="02020603050405020304" pitchFamily="18" charset="0"/>
                <a:sym typeface="微软雅黑" panose="020B0503020204020204" pitchFamily="34" charset="-122"/>
              </a:rPr>
              <a:t>i</a:t>
            </a:r>
            <a:r>
              <a:rPr lang="en-US" altLang="zh-CN" sz="2000" dirty="0">
                <a:latin typeface="+mn-ea"/>
                <a:ea typeface="+mn-ea"/>
                <a:cs typeface="Times New Roman" panose="02020603050405020304" pitchFamily="18" charset="0"/>
                <a:sym typeface="微软雅黑" panose="020B0503020204020204" pitchFamily="34" charset="-122"/>
              </a:rPr>
              <a:t>(</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000" baseline="-25000" dirty="0">
                <a:latin typeface="+mn-ea"/>
                <a:ea typeface="+mn-ea"/>
                <a:cs typeface="Times New Roman" panose="02020603050405020304" pitchFamily="18" charset="0"/>
                <a:sym typeface="微软雅黑" panose="020B0503020204020204" pitchFamily="34" charset="-122"/>
              </a:rPr>
              <a:t>1</a:t>
            </a:r>
            <a:r>
              <a:rPr lang="en-US" altLang="zh-CN" sz="2000" dirty="0">
                <a:latin typeface="+mn-ea"/>
                <a:ea typeface="+mn-ea"/>
                <a:cs typeface="Times New Roman" panose="02020603050405020304" pitchFamily="18" charset="0"/>
                <a:sym typeface="微软雅黑" panose="020B0503020204020204" pitchFamily="34" charset="-122"/>
              </a:rPr>
              <a:t>) &lt; f</a:t>
            </a:r>
            <a:r>
              <a:rPr lang="en-US" altLang="zh-CN" sz="2000" baseline="-25000" dirty="0">
                <a:latin typeface="+mn-ea"/>
                <a:ea typeface="+mn-ea"/>
                <a:cs typeface="Times New Roman" panose="02020603050405020304" pitchFamily="18" charset="0"/>
                <a:sym typeface="微软雅黑" panose="020B0503020204020204" pitchFamily="34" charset="-122"/>
              </a:rPr>
              <a:t>i</a:t>
            </a:r>
            <a:r>
              <a:rPr lang="en-US" altLang="zh-CN" sz="2000" dirty="0">
                <a:latin typeface="+mn-ea"/>
                <a:ea typeface="+mn-ea"/>
                <a:cs typeface="Times New Roman" panose="02020603050405020304" pitchFamily="18" charset="0"/>
                <a:sym typeface="微软雅黑" panose="020B0503020204020204" pitchFamily="34" charset="-122"/>
              </a:rPr>
              <a:t>(</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000" baseline="-25000" dirty="0">
                <a:latin typeface="+mn-ea"/>
                <a:ea typeface="+mn-ea"/>
                <a:cs typeface="Times New Roman" panose="02020603050405020304" pitchFamily="18" charset="0"/>
                <a:sym typeface="微软雅黑" panose="020B0503020204020204" pitchFamily="34" charset="-122"/>
              </a:rPr>
              <a:t>2</a:t>
            </a:r>
            <a:r>
              <a:rPr lang="en-US" altLang="zh-CN" sz="2000" dirty="0">
                <a:latin typeface="+mn-ea"/>
                <a:ea typeface="+mn-ea"/>
                <a:cs typeface="Times New Roman" panose="02020603050405020304" pitchFamily="18" charset="0"/>
                <a:sym typeface="微软雅黑" panose="020B0503020204020204" pitchFamily="34" charset="-122"/>
              </a:rPr>
              <a:t>) </a:t>
            </a:r>
            <a:r>
              <a:rPr lang="zh-CN" altLang="en-US" sz="2000" dirty="0">
                <a:latin typeface="+mn-ea"/>
                <a:ea typeface="+mn-ea"/>
                <a:cs typeface="Times New Roman" panose="02020603050405020304" pitchFamily="18" charset="0"/>
                <a:sym typeface="微软雅黑" panose="020B0503020204020204" pitchFamily="34" charset="-122"/>
              </a:rPr>
              <a:t>且</a:t>
            </a:r>
            <a:r>
              <a:rPr lang="en-US" altLang="zh-CN" sz="2000" dirty="0">
                <a:latin typeface="+mn-ea"/>
                <a:ea typeface="+mn-ea"/>
                <a:cs typeface="Times New Roman" panose="02020603050405020304" pitchFamily="18" charset="0"/>
                <a:sym typeface="微软雅黑" panose="020B0503020204020204" pitchFamily="34" charset="-122"/>
              </a:rPr>
              <a:t> f</a:t>
            </a:r>
            <a:r>
              <a:rPr lang="en-US" altLang="zh-CN" sz="2000" baseline="-25000" dirty="0">
                <a:latin typeface="+mn-ea"/>
                <a:ea typeface="+mn-ea"/>
                <a:cs typeface="Times New Roman" panose="02020603050405020304" pitchFamily="18" charset="0"/>
                <a:sym typeface="微软雅黑" panose="020B0503020204020204" pitchFamily="34" charset="-122"/>
              </a:rPr>
              <a:t>j</a:t>
            </a:r>
            <a:r>
              <a:rPr lang="en-US" altLang="zh-CN" sz="2000" dirty="0">
                <a:latin typeface="+mn-ea"/>
                <a:ea typeface="+mn-ea"/>
                <a:cs typeface="Times New Roman" panose="02020603050405020304" pitchFamily="18" charset="0"/>
                <a:sym typeface="微软雅黑" panose="020B0503020204020204" pitchFamily="34" charset="-122"/>
              </a:rPr>
              <a:t>(</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000" baseline="-25000" dirty="0">
                <a:latin typeface="+mn-ea"/>
                <a:ea typeface="+mn-ea"/>
                <a:cs typeface="Times New Roman" panose="02020603050405020304" pitchFamily="18" charset="0"/>
                <a:sym typeface="微软雅黑" panose="020B0503020204020204" pitchFamily="34" charset="-122"/>
              </a:rPr>
              <a:t>1</a:t>
            </a:r>
            <a:r>
              <a:rPr lang="en-US" altLang="zh-CN" sz="2000" dirty="0">
                <a:latin typeface="+mn-ea"/>
                <a:ea typeface="+mn-ea"/>
                <a:cs typeface="Times New Roman" panose="02020603050405020304" pitchFamily="18" charset="0"/>
                <a:sym typeface="微软雅黑" panose="020B0503020204020204" pitchFamily="34" charset="-122"/>
              </a:rPr>
              <a:t>) &gt; f</a:t>
            </a:r>
            <a:r>
              <a:rPr lang="en-US" altLang="zh-CN" sz="2000" baseline="-25000" dirty="0">
                <a:latin typeface="+mn-ea"/>
                <a:ea typeface="+mn-ea"/>
                <a:cs typeface="Times New Roman" panose="02020603050405020304" pitchFamily="18" charset="0"/>
                <a:sym typeface="微软雅黑" panose="020B0503020204020204" pitchFamily="34" charset="-122"/>
              </a:rPr>
              <a:t>j</a:t>
            </a:r>
            <a:r>
              <a:rPr lang="en-US" altLang="zh-CN" sz="2000" dirty="0">
                <a:latin typeface="+mn-ea"/>
                <a:ea typeface="+mn-ea"/>
                <a:cs typeface="Times New Roman" panose="02020603050405020304" pitchFamily="18" charset="0"/>
                <a:sym typeface="微软雅黑" panose="020B0503020204020204" pitchFamily="34" charset="-122"/>
              </a:rPr>
              <a:t>(</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000" baseline="-25000" dirty="0">
                <a:latin typeface="+mn-ea"/>
                <a:ea typeface="+mn-ea"/>
                <a:cs typeface="Times New Roman" panose="02020603050405020304" pitchFamily="18" charset="0"/>
                <a:sym typeface="微软雅黑" panose="020B0503020204020204" pitchFamily="34" charset="-122"/>
              </a:rPr>
              <a:t>2</a:t>
            </a:r>
            <a:r>
              <a:rPr lang="en-US" altLang="zh-CN" sz="2000" dirty="0">
                <a:latin typeface="+mn-ea"/>
                <a:ea typeface="+mn-ea"/>
                <a:cs typeface="Times New Roman" panose="02020603050405020304" pitchFamily="18" charset="0"/>
                <a:sym typeface="微软雅黑" panose="020B0503020204020204" pitchFamily="34" charset="-122"/>
              </a:rPr>
              <a:t>)</a:t>
            </a:r>
            <a:r>
              <a:rPr lang="zh-CN" altLang="en-US" sz="2000" dirty="0">
                <a:latin typeface="+mn-ea"/>
                <a:ea typeface="+mn-ea"/>
                <a:cs typeface="Times New Roman" panose="02020603050405020304" pitchFamily="18" charset="0"/>
                <a:sym typeface="微软雅黑" panose="020B0503020204020204" pitchFamily="34" charset="-122"/>
              </a:rPr>
              <a:t>，</a:t>
            </a:r>
            <a:r>
              <a:rPr lang="en-US" altLang="zh-CN" sz="2000" dirty="0">
                <a:latin typeface="+mn-ea"/>
                <a:ea typeface="+mn-ea"/>
                <a:cs typeface="Times New Roman" panose="02020603050405020304" pitchFamily="18" charset="0"/>
                <a:sym typeface="微软雅黑" panose="020B0503020204020204" pitchFamily="34" charset="-122"/>
              </a:rPr>
              <a:t> </a:t>
            </a:r>
            <a:r>
              <a:rPr lang="zh-CN" altLang="en-US" sz="2000" dirty="0">
                <a:latin typeface="+mn-ea"/>
                <a:ea typeface="+mn-ea"/>
                <a:cs typeface="Times New Roman" panose="02020603050405020304" pitchFamily="18" charset="0"/>
                <a:sym typeface="微软雅黑" panose="020B0503020204020204" pitchFamily="34" charset="-122"/>
              </a:rPr>
              <a:t>则认为 </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000" baseline="-25000" dirty="0">
                <a:latin typeface="+mn-ea"/>
                <a:ea typeface="+mn-ea"/>
                <a:cs typeface="Times New Roman" panose="02020603050405020304" pitchFamily="18" charset="0"/>
                <a:sym typeface="微软雅黑" panose="020B0503020204020204" pitchFamily="34" charset="-122"/>
              </a:rPr>
              <a:t>1 </a:t>
            </a:r>
            <a:r>
              <a:rPr lang="zh-CN" altLang="en-US" sz="2000" dirty="0">
                <a:latin typeface="+mn-ea"/>
                <a:ea typeface="+mn-ea"/>
                <a:cs typeface="Times New Roman" panose="02020603050405020304" pitchFamily="18" charset="0"/>
                <a:sym typeface="微软雅黑" panose="020B0503020204020204" pitchFamily="34" charset="-122"/>
              </a:rPr>
              <a:t>和 </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000" baseline="-25000" dirty="0">
                <a:latin typeface="+mn-ea"/>
                <a:ea typeface="+mn-ea"/>
                <a:cs typeface="Times New Roman" panose="02020603050405020304" pitchFamily="18" charset="0"/>
                <a:sym typeface="微软雅黑" panose="020B0503020204020204" pitchFamily="34" charset="-122"/>
              </a:rPr>
              <a:t>2 </a:t>
            </a:r>
            <a:r>
              <a:rPr lang="zh-CN" altLang="en-US" sz="2000" dirty="0">
                <a:latin typeface="+mn-ea"/>
                <a:ea typeface="+mn-ea"/>
                <a:cs typeface="Times New Roman" panose="02020603050405020304" pitchFamily="18" charset="0"/>
                <a:sym typeface="微软雅黑" panose="020B0503020204020204" pitchFamily="34" charset="-122"/>
              </a:rPr>
              <a:t>无法比较，视为一样好，称 </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000" baseline="-25000" dirty="0">
                <a:latin typeface="+mn-ea"/>
                <a:ea typeface="+mn-ea"/>
                <a:cs typeface="Times New Roman" panose="02020603050405020304" pitchFamily="18" charset="0"/>
                <a:sym typeface="微软雅黑" panose="020B0503020204020204" pitchFamily="34" charset="-122"/>
              </a:rPr>
              <a:t>1</a:t>
            </a:r>
            <a:r>
              <a:rPr lang="en-US" altLang="zh-CN" sz="2000" dirty="0">
                <a:latin typeface="+mn-ea"/>
                <a:ea typeface="+mn-ea"/>
                <a:cs typeface="Times New Roman" panose="02020603050405020304" pitchFamily="18" charset="0"/>
                <a:sym typeface="微软雅黑" panose="020B0503020204020204" pitchFamily="34" charset="-122"/>
              </a:rPr>
              <a:t> </a:t>
            </a:r>
            <a:r>
              <a:rPr lang="zh-CN" altLang="en-US" sz="2000" dirty="0">
                <a:latin typeface="+mn-ea"/>
                <a:ea typeface="+mn-ea"/>
                <a:cs typeface="Times New Roman" panose="02020603050405020304" pitchFamily="18" charset="0"/>
                <a:sym typeface="微软雅黑" panose="020B0503020204020204" pitchFamily="34" charset="-122"/>
              </a:rPr>
              <a:t>与 </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000" baseline="-25000" dirty="0">
                <a:latin typeface="+mn-ea"/>
                <a:ea typeface="+mn-ea"/>
                <a:cs typeface="Times New Roman" panose="02020603050405020304" pitchFamily="18" charset="0"/>
                <a:sym typeface="微软雅黑" panose="020B0503020204020204" pitchFamily="34" charset="-122"/>
              </a:rPr>
              <a:t>2</a:t>
            </a:r>
            <a:r>
              <a:rPr lang="en-US" altLang="zh-CN" sz="2000" dirty="0">
                <a:latin typeface="+mn-ea"/>
                <a:ea typeface="+mn-ea"/>
                <a:cs typeface="Times New Roman" panose="02020603050405020304" pitchFamily="18" charset="0"/>
                <a:sym typeface="微软雅黑" panose="020B0503020204020204" pitchFamily="34" charset="-122"/>
              </a:rPr>
              <a:t> </a:t>
            </a:r>
            <a:r>
              <a:rPr lang="zh-CN" altLang="en-US" sz="2000" dirty="0">
                <a:latin typeface="+mn-ea"/>
                <a:ea typeface="+mn-ea"/>
                <a:cs typeface="Times New Roman" panose="02020603050405020304" pitchFamily="18" charset="0"/>
                <a:sym typeface="微软雅黑" panose="020B0503020204020204" pitchFamily="34" charset="-122"/>
              </a:rPr>
              <a:t>是</a:t>
            </a:r>
            <a:r>
              <a:rPr lang="zh-CN" altLang="en-US" sz="2000" b="1" dirty="0">
                <a:latin typeface="+mn-ea"/>
                <a:ea typeface="+mn-ea"/>
                <a:cs typeface="Times New Roman" panose="02020603050405020304" pitchFamily="18" charset="0"/>
                <a:sym typeface="微软雅黑" panose="020B0503020204020204" pitchFamily="34" charset="-122"/>
              </a:rPr>
              <a:t>非支配</a:t>
            </a:r>
            <a:r>
              <a:rPr lang="zh-CN" altLang="en-US" sz="2000" dirty="0">
                <a:latin typeface="+mn-ea"/>
                <a:ea typeface="+mn-ea"/>
                <a:cs typeface="Times New Roman" panose="02020603050405020304" pitchFamily="18" charset="0"/>
                <a:sym typeface="微软雅黑" panose="020B0503020204020204" pitchFamily="34" charset="-122"/>
              </a:rPr>
              <a:t> </a:t>
            </a:r>
            <a:r>
              <a:rPr lang="en-US" altLang="zh-CN" sz="2000" dirty="0">
                <a:latin typeface="+mn-ea"/>
                <a:ea typeface="+mn-ea"/>
                <a:cs typeface="Times New Roman" panose="02020603050405020304" pitchFamily="18" charset="0"/>
                <a:sym typeface="微软雅黑" panose="020B0503020204020204" pitchFamily="34" charset="-122"/>
              </a:rPr>
              <a:t>(non-dominated)</a:t>
            </a:r>
            <a:r>
              <a:rPr lang="zh-CN" altLang="en-US" sz="2000" dirty="0">
                <a:latin typeface="+mn-ea"/>
                <a:ea typeface="+mn-ea"/>
                <a:cs typeface="Times New Roman" panose="02020603050405020304" pitchFamily="18" charset="0"/>
                <a:sym typeface="微软雅黑" panose="020B0503020204020204" pitchFamily="34" charset="-122"/>
              </a:rPr>
              <a:t>的，记作 </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000" baseline="-25000" dirty="0">
                <a:latin typeface="+mn-ea"/>
                <a:ea typeface="+mn-ea"/>
                <a:cs typeface="Times New Roman" panose="02020603050405020304" pitchFamily="18" charset="0"/>
                <a:sym typeface="微软雅黑" panose="020B0503020204020204" pitchFamily="34" charset="-122"/>
              </a:rPr>
              <a:t>1</a:t>
            </a:r>
            <a:r>
              <a:rPr lang="zh-CN" altLang="en-US" sz="2000" dirty="0">
                <a:latin typeface="+mn-ea"/>
                <a:ea typeface="+mn-ea"/>
                <a:cs typeface="Times New Roman" panose="02020603050405020304" pitchFamily="18" charset="0"/>
                <a:sym typeface="微软雅黑" panose="020B0503020204020204" pitchFamily="34" charset="-122"/>
              </a:rPr>
              <a:t> </a:t>
            </a:r>
            <a:r>
              <a:rPr lang="zh-CN" altLang="en-US" sz="2000" dirty="0">
                <a:latin typeface="+mn-ea"/>
                <a:ea typeface="+mn-ea"/>
              </a:rPr>
              <a:t>⊀ </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000" baseline="-25000" dirty="0">
                <a:latin typeface="+mn-ea"/>
                <a:ea typeface="+mn-ea"/>
                <a:cs typeface="Times New Roman" panose="02020603050405020304" pitchFamily="18" charset="0"/>
                <a:sym typeface="微软雅黑" panose="020B0503020204020204" pitchFamily="34" charset="-122"/>
              </a:rPr>
              <a:t>2 </a:t>
            </a:r>
            <a:r>
              <a:rPr lang="zh-CN" altLang="en-US" sz="2000" dirty="0">
                <a:latin typeface="+mn-ea"/>
                <a:ea typeface="+mn-ea"/>
                <a:cs typeface="Times New Roman" panose="02020603050405020304" pitchFamily="18" charset="0"/>
                <a:sym typeface="微软雅黑" panose="020B0503020204020204" pitchFamily="34" charset="-122"/>
              </a:rPr>
              <a:t>且 </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000" baseline="-25000" dirty="0">
                <a:latin typeface="+mn-ea"/>
                <a:ea typeface="+mn-ea"/>
                <a:cs typeface="Times New Roman" panose="02020603050405020304" pitchFamily="18" charset="0"/>
                <a:sym typeface="微软雅黑" panose="020B0503020204020204" pitchFamily="34" charset="-122"/>
              </a:rPr>
              <a:t>2</a:t>
            </a:r>
            <a:r>
              <a:rPr lang="zh-CN" altLang="en-US" sz="2000" dirty="0">
                <a:latin typeface="+mn-ea"/>
                <a:ea typeface="+mn-ea"/>
                <a:cs typeface="Times New Roman" panose="02020603050405020304" pitchFamily="18" charset="0"/>
                <a:sym typeface="微软雅黑" panose="020B0503020204020204" pitchFamily="34" charset="-122"/>
              </a:rPr>
              <a:t> </a:t>
            </a:r>
            <a:r>
              <a:rPr lang="zh-CN" altLang="en-US" sz="2000" dirty="0">
                <a:latin typeface="+mn-ea"/>
                <a:ea typeface="+mn-ea"/>
              </a:rPr>
              <a:t>⊀ </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000" baseline="-25000" dirty="0">
                <a:latin typeface="+mn-ea"/>
                <a:ea typeface="+mn-ea"/>
                <a:cs typeface="Times New Roman" panose="02020603050405020304" pitchFamily="18" charset="0"/>
                <a:sym typeface="微软雅黑" panose="020B0503020204020204" pitchFamily="34" charset="-122"/>
              </a:rPr>
              <a:t>1 </a:t>
            </a:r>
            <a:endParaRPr lang="zh-CN" altLang="en-US" sz="2000" dirty="0">
              <a:latin typeface="+mn-ea"/>
              <a:ea typeface="+mn-ea"/>
            </a:endParaRPr>
          </a:p>
        </p:txBody>
      </p:sp>
      <p:sp>
        <p:nvSpPr>
          <p:cNvPr id="12" name="Text Box 1784"/>
          <p:cNvSpPr>
            <a:spLocks noChangeArrowheads="1"/>
          </p:cNvSpPr>
          <p:nvPr/>
        </p:nvSpPr>
        <p:spPr bwMode="auto">
          <a:xfrm>
            <a:off x="1332195" y="5535614"/>
            <a:ext cx="8667750" cy="862012"/>
          </a:xfrm>
          <a:prstGeom prst="rect">
            <a:avLst/>
          </a:prstGeom>
          <a:noFill/>
          <a:ln w="9525">
            <a:noFill/>
            <a:miter lim="800000"/>
          </a:ln>
        </p:spPr>
        <p:txBody>
          <a:bodyPr>
            <a:spAutoFit/>
          </a:bodyPr>
          <a:lstStyle/>
          <a:p>
            <a:pPr marL="285750" indent="-285750">
              <a:lnSpc>
                <a:spcPts val="3000"/>
              </a:lnSpc>
              <a:buFont typeface="Wingdings" panose="05000000000000000000" pitchFamily="2" charset="2"/>
              <a:buChar char="u"/>
              <a:defRPr/>
            </a:pPr>
            <a:r>
              <a:rPr lang="zh-CN" altLang="en-US" sz="2000" dirty="0">
                <a:latin typeface="+mn-ea"/>
              </a:rPr>
              <a:t>对于一个多目标优化问题，目的是求出</a:t>
            </a:r>
            <a:r>
              <a:rPr lang="zh-CN" altLang="en-US" sz="2000" b="1" dirty="0">
                <a:latin typeface="+mn-ea"/>
              </a:rPr>
              <a:t>一组 </a:t>
            </a:r>
            <a:r>
              <a:rPr lang="en-US" altLang="zh-CN" sz="2000" dirty="0">
                <a:latin typeface="+mn-ea"/>
              </a:rPr>
              <a:t>Pareto </a:t>
            </a:r>
            <a:r>
              <a:rPr lang="zh-CN" altLang="en-US" sz="2000" dirty="0">
                <a:latin typeface="+mn-ea"/>
              </a:rPr>
              <a:t>最优解 </a:t>
            </a:r>
            <a:r>
              <a:rPr lang="en-US" altLang="zh-CN" sz="2000" b="1" dirty="0">
                <a:latin typeface="+mn-ea"/>
                <a:cs typeface="Times New Roman" panose="02020603050405020304" pitchFamily="18" charset="0"/>
              </a:rPr>
              <a:t>X</a:t>
            </a:r>
            <a:r>
              <a:rPr lang="en-US" altLang="zh-CN" sz="2400" baseline="-25000" dirty="0">
                <a:latin typeface="+mn-ea"/>
                <a:cs typeface="Times New Roman" panose="02020603050405020304" pitchFamily="18" charset="0"/>
              </a:rPr>
              <a:t>i </a:t>
            </a:r>
            <a:r>
              <a:rPr lang="zh-CN" altLang="en-US" sz="2400" dirty="0">
                <a:latin typeface="+mn-ea"/>
                <a:cs typeface="Times New Roman" panose="02020603050405020304" pitchFamily="18" charset="0"/>
              </a:rPr>
              <a:t>，</a:t>
            </a:r>
            <a:r>
              <a:rPr lang="en-US" altLang="zh-CN" sz="2000" dirty="0">
                <a:latin typeface="+mn-ea"/>
                <a:cs typeface="Times New Roman" panose="02020603050405020304" pitchFamily="18" charset="0"/>
              </a:rPr>
              <a:t>i=1,2,…</a:t>
            </a:r>
            <a:r>
              <a:rPr lang="zh-CN" altLang="en-US" sz="2000" dirty="0">
                <a:latin typeface="+mn-ea"/>
                <a:cs typeface="Times New Roman" panose="02020603050405020304" pitchFamily="18" charset="0"/>
              </a:rPr>
              <a:t>，并使得目标函数的值尽可能地小</a:t>
            </a:r>
            <a:endParaRPr lang="zh-CN" altLang="en-US" sz="2000" dirty="0">
              <a:latin typeface="+mn-ea"/>
            </a:endParaRPr>
          </a:p>
        </p:txBody>
      </p:sp>
      <p:sp>
        <p:nvSpPr>
          <p:cNvPr id="14" name="Text Box 1784"/>
          <p:cNvSpPr>
            <a:spLocks noChangeArrowheads="1"/>
          </p:cNvSpPr>
          <p:nvPr/>
        </p:nvSpPr>
        <p:spPr bwMode="auto">
          <a:xfrm>
            <a:off x="1332195" y="4380791"/>
            <a:ext cx="8836025" cy="826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ts val="3000"/>
              </a:lnSpc>
              <a:buFont typeface="Wingdings" panose="05000000000000000000" pitchFamily="2" charset="2"/>
              <a:buChar char="u"/>
            </a:pPr>
            <a:r>
              <a:rPr lang="zh-CN" altLang="en-US" sz="2000" dirty="0">
                <a:latin typeface="+mn-ea"/>
                <a:ea typeface="+mn-ea"/>
                <a:cs typeface="Times New Roman" panose="02020603050405020304" pitchFamily="18" charset="0"/>
                <a:sym typeface="微软雅黑" panose="020B0503020204020204" pitchFamily="34" charset="-122"/>
              </a:rPr>
              <a:t>对于一组个体，若 </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400" baseline="-25000" dirty="0">
                <a:latin typeface="+mn-ea"/>
                <a:ea typeface="+mn-ea"/>
                <a:cs typeface="Times New Roman" panose="02020603050405020304" pitchFamily="18" charset="0"/>
                <a:sym typeface="微软雅黑" panose="020B0503020204020204" pitchFamily="34" charset="-122"/>
              </a:rPr>
              <a:t>a</a:t>
            </a:r>
            <a:r>
              <a:rPr lang="en-US" altLang="zh-CN" sz="2000" baseline="-25000" dirty="0">
                <a:latin typeface="+mn-ea"/>
                <a:ea typeface="+mn-ea"/>
                <a:cs typeface="Times New Roman" panose="02020603050405020304" pitchFamily="18" charset="0"/>
                <a:sym typeface="微软雅黑" panose="020B0503020204020204" pitchFamily="34" charset="-122"/>
              </a:rPr>
              <a:t> </a:t>
            </a:r>
            <a:r>
              <a:rPr lang="zh-CN" altLang="en-US" sz="2000" dirty="0">
                <a:latin typeface="+mn-ea"/>
                <a:ea typeface="+mn-ea"/>
                <a:cs typeface="Times New Roman" panose="02020603050405020304" pitchFamily="18" charset="0"/>
                <a:sym typeface="微软雅黑" panose="020B0503020204020204" pitchFamily="34" charset="-122"/>
              </a:rPr>
              <a:t>不被其它任何一个个体支配，则 </a:t>
            </a:r>
            <a:r>
              <a:rPr lang="en-US" altLang="zh-CN" sz="2000" b="1" dirty="0">
                <a:latin typeface="+mn-ea"/>
                <a:ea typeface="+mn-ea"/>
                <a:cs typeface="Times New Roman" panose="02020603050405020304" pitchFamily="18" charset="0"/>
                <a:sym typeface="微软雅黑" panose="020B0503020204020204" pitchFamily="34" charset="-122"/>
              </a:rPr>
              <a:t>X</a:t>
            </a:r>
            <a:r>
              <a:rPr lang="en-US" altLang="zh-CN" sz="2400" baseline="-25000" dirty="0">
                <a:latin typeface="+mn-ea"/>
                <a:ea typeface="+mn-ea"/>
                <a:cs typeface="Times New Roman" panose="02020603050405020304" pitchFamily="18" charset="0"/>
                <a:sym typeface="微软雅黑" panose="020B0503020204020204" pitchFamily="34" charset="-122"/>
              </a:rPr>
              <a:t>a</a:t>
            </a:r>
            <a:r>
              <a:rPr lang="zh-CN" altLang="en-US" sz="2000" dirty="0">
                <a:latin typeface="+mn-ea"/>
                <a:ea typeface="+mn-ea"/>
                <a:cs typeface="Times New Roman" panose="02020603050405020304" pitchFamily="18" charset="0"/>
                <a:sym typeface="微软雅黑" panose="020B0503020204020204" pitchFamily="34" charset="-122"/>
              </a:rPr>
              <a:t> 也称为是</a:t>
            </a:r>
            <a:r>
              <a:rPr lang="zh-CN" altLang="en-US" sz="2000" b="1" dirty="0">
                <a:latin typeface="+mn-ea"/>
                <a:ea typeface="+mn-ea"/>
                <a:cs typeface="Times New Roman" panose="02020603050405020304" pitchFamily="18" charset="0"/>
                <a:sym typeface="微软雅黑" panose="020B0503020204020204" pitchFamily="34" charset="-122"/>
              </a:rPr>
              <a:t>非支配</a:t>
            </a:r>
            <a:r>
              <a:rPr lang="zh-CN" altLang="en-US" sz="2000" dirty="0">
                <a:latin typeface="+mn-ea"/>
                <a:ea typeface="+mn-ea"/>
                <a:cs typeface="Times New Roman" panose="02020603050405020304" pitchFamily="18" charset="0"/>
                <a:sym typeface="微软雅黑" panose="020B0503020204020204" pitchFamily="34" charset="-122"/>
              </a:rPr>
              <a:t>的；</a:t>
            </a:r>
            <a:r>
              <a:rPr lang="en-US" altLang="zh-CN" sz="2000" b="1" dirty="0">
                <a:latin typeface="+mn-ea"/>
                <a:ea typeface="+mn-ea"/>
                <a:cs typeface="Times New Roman" panose="02020603050405020304" pitchFamily="18" charset="0"/>
              </a:rPr>
              <a:t>X</a:t>
            </a:r>
            <a:r>
              <a:rPr lang="en-US" altLang="zh-CN" sz="2400" baseline="-25000" dirty="0">
                <a:latin typeface="+mn-ea"/>
                <a:ea typeface="+mn-ea"/>
                <a:cs typeface="Times New Roman" panose="02020603050405020304" pitchFamily="18" charset="0"/>
              </a:rPr>
              <a:t>a</a:t>
            </a:r>
            <a:r>
              <a:rPr lang="zh-CN" altLang="en-US" sz="2000" dirty="0">
                <a:latin typeface="+mn-ea"/>
                <a:ea typeface="+mn-ea"/>
              </a:rPr>
              <a:t> 也叫做 </a:t>
            </a:r>
            <a:r>
              <a:rPr lang="en-US" altLang="zh-CN" sz="2000" dirty="0">
                <a:latin typeface="+mn-ea"/>
                <a:ea typeface="+mn-ea"/>
              </a:rPr>
              <a:t>Pareto </a:t>
            </a:r>
            <a:r>
              <a:rPr lang="zh-CN" altLang="en-US" sz="2000" dirty="0">
                <a:latin typeface="+mn-ea"/>
                <a:ea typeface="+mn-ea"/>
              </a:rPr>
              <a:t>最优解</a:t>
            </a:r>
          </a:p>
        </p:txBody>
      </p:sp>
      <p:sp>
        <p:nvSpPr>
          <p:cNvPr id="3" name="文本框 2">
            <a:extLst>
              <a:ext uri="{FF2B5EF4-FFF2-40B4-BE49-F238E27FC236}">
                <a16:creationId xmlns:a16="http://schemas.microsoft.com/office/drawing/2014/main" id="{1969C323-DF51-4A27-B2BC-2E4FBF240A46}"/>
              </a:ext>
            </a:extLst>
          </p:cNvPr>
          <p:cNvSpPr txBox="1"/>
          <p:nvPr/>
        </p:nvSpPr>
        <p:spPr>
          <a:xfrm>
            <a:off x="1474156" y="460374"/>
            <a:ext cx="8525789"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支配关系、</a:t>
            </a:r>
            <a:r>
              <a:rPr lang="en-US" altLang="zh-CN" sz="3200" dirty="0">
                <a:latin typeface="微软雅黑" panose="020B0503020204020204" pitchFamily="34" charset="-122"/>
                <a:ea typeface="微软雅黑" panose="020B0503020204020204" pitchFamily="34" charset="-122"/>
              </a:rPr>
              <a:t>Pareto </a:t>
            </a:r>
            <a:r>
              <a:rPr lang="zh-CN" altLang="en-US" sz="3200" dirty="0">
                <a:latin typeface="微软雅黑" panose="020B0503020204020204" pitchFamily="34" charset="-122"/>
                <a:ea typeface="微软雅黑" panose="020B0503020204020204" pitchFamily="34" charset="-122"/>
              </a:rPr>
              <a:t>最优解</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fade">
                                      <p:cBhvr>
                                        <p:cTn id="7" dur="1000"/>
                                        <p:tgtEl>
                                          <p:spTgt spid="7174"/>
                                        </p:tgtEl>
                                      </p:cBhvr>
                                    </p:animEffect>
                                    <p:anim calcmode="lin" valueType="num">
                                      <p:cBhvr>
                                        <p:cTn id="8" dur="1000" fill="hold"/>
                                        <p:tgtEl>
                                          <p:spTgt spid="7174"/>
                                        </p:tgtEl>
                                        <p:attrNameLst>
                                          <p:attrName>ppt_x</p:attrName>
                                        </p:attrNameLst>
                                      </p:cBhvr>
                                      <p:tavLst>
                                        <p:tav tm="0">
                                          <p:val>
                                            <p:strVal val="#ppt_x"/>
                                          </p:val>
                                        </p:tav>
                                        <p:tav tm="100000">
                                          <p:val>
                                            <p:strVal val="#ppt_x"/>
                                          </p:val>
                                        </p:tav>
                                      </p:tavLst>
                                    </p:anim>
                                    <p:anim calcmode="lin" valueType="num">
                                      <p:cBhvr>
                                        <p:cTn id="9"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P spid="10" grpId="0"/>
      <p:bldP spid="12"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p:cNvCxnSpPr/>
          <p:nvPr/>
        </p:nvCxnSpPr>
        <p:spPr>
          <a:xfrm flipV="1">
            <a:off x="2899409" y="2189764"/>
            <a:ext cx="0" cy="23762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875063" y="4574412"/>
            <a:ext cx="2703574" cy="276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258319" y="1795462"/>
            <a:ext cx="436337" cy="646331"/>
          </a:xfrm>
          <a:prstGeom prst="rect">
            <a:avLst/>
          </a:prstGeom>
          <a:noFill/>
        </p:spPr>
        <p:txBody>
          <a:bodyPr wrap="none" lIns="91440" tIns="45720" rIns="91440" bIns="45720">
            <a:spAutoFit/>
          </a:bodyPr>
          <a:lstStyle/>
          <a:p>
            <a:pPr algn="ctr"/>
            <a:r>
              <a:rPr lang="en-US" altLang="zh-CN" sz="3600" dirty="0">
                <a:ln w="0"/>
                <a:solidFill>
                  <a:schemeClr val="accent1"/>
                </a:solidFill>
                <a:effectLst>
                  <a:outerShdw blurRad="38100" dist="25400" dir="5400000" algn="ctr" rotWithShape="0">
                    <a:srgbClr val="6E747A">
                      <a:alpha val="43000"/>
                    </a:srgbClr>
                  </a:outerShdw>
                </a:effectLst>
              </a:rPr>
              <a:t>Y</a:t>
            </a:r>
            <a:endParaRPr lang="zh-CN" altLang="en-US" sz="3600" dirty="0">
              <a:ln w="0"/>
              <a:solidFill>
                <a:schemeClr val="accent1"/>
              </a:solidFill>
              <a:effectLst>
                <a:outerShdw blurRad="38100" dist="25400" dir="5400000" algn="ctr" rotWithShape="0">
                  <a:srgbClr val="6E747A">
                    <a:alpha val="43000"/>
                  </a:srgbClr>
                </a:outerShdw>
              </a:effectLst>
            </a:endParaRPr>
          </a:p>
        </p:txBody>
      </p:sp>
      <p:sp>
        <p:nvSpPr>
          <p:cNvPr id="33" name="矩形 32"/>
          <p:cNvSpPr/>
          <p:nvPr/>
        </p:nvSpPr>
        <p:spPr>
          <a:xfrm>
            <a:off x="5395065" y="4603774"/>
            <a:ext cx="450764" cy="646331"/>
          </a:xfrm>
          <a:prstGeom prst="rect">
            <a:avLst/>
          </a:prstGeom>
          <a:noFill/>
        </p:spPr>
        <p:txBody>
          <a:bodyPr wrap="none" lIns="91440" tIns="45720" rIns="91440" bIns="45720">
            <a:spAutoFit/>
          </a:bodyPr>
          <a:lstStyle/>
          <a:p>
            <a:pPr algn="ctr"/>
            <a:r>
              <a:rPr lang="en-US" altLang="zh-CN" sz="3600" dirty="0">
                <a:ln w="0"/>
                <a:solidFill>
                  <a:schemeClr val="accent1"/>
                </a:solidFill>
                <a:effectLst>
                  <a:outerShdw blurRad="38100" dist="25400" dir="5400000" algn="ctr" rotWithShape="0">
                    <a:srgbClr val="6E747A">
                      <a:alpha val="43000"/>
                    </a:srgbClr>
                  </a:outerShdw>
                </a:effectLst>
              </a:rPr>
              <a:t>X</a:t>
            </a:r>
            <a:endParaRPr lang="zh-CN" altLang="en-US" sz="3600" dirty="0">
              <a:ln w="0"/>
              <a:solidFill>
                <a:schemeClr val="accent1"/>
              </a:solidFill>
              <a:effectLst>
                <a:outerShdw blurRad="38100" dist="25400" dir="5400000" algn="ctr" rotWithShape="0">
                  <a:srgbClr val="6E747A">
                    <a:alpha val="43000"/>
                  </a:srgbClr>
                </a:outerShdw>
              </a:effectLst>
            </a:endParaRPr>
          </a:p>
        </p:txBody>
      </p:sp>
      <p:cxnSp>
        <p:nvCxnSpPr>
          <p:cNvPr id="34" name="直接箭头连接符 33"/>
          <p:cNvCxnSpPr/>
          <p:nvPr/>
        </p:nvCxnSpPr>
        <p:spPr>
          <a:xfrm flipV="1">
            <a:off x="7003865" y="2189764"/>
            <a:ext cx="0" cy="23762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6979519" y="4574412"/>
            <a:ext cx="2703574" cy="276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362775" y="1795462"/>
            <a:ext cx="436337" cy="646331"/>
          </a:xfrm>
          <a:prstGeom prst="rect">
            <a:avLst/>
          </a:prstGeom>
          <a:noFill/>
        </p:spPr>
        <p:txBody>
          <a:bodyPr wrap="none" lIns="91440" tIns="45720" rIns="91440" bIns="45720">
            <a:spAutoFit/>
          </a:bodyPr>
          <a:lstStyle/>
          <a:p>
            <a:pPr algn="ctr"/>
            <a:r>
              <a:rPr lang="en-US" altLang="zh-CN" sz="3600" dirty="0">
                <a:ln w="0"/>
                <a:solidFill>
                  <a:schemeClr val="accent1"/>
                </a:solidFill>
                <a:effectLst>
                  <a:outerShdw blurRad="38100" dist="25400" dir="5400000" algn="ctr" rotWithShape="0">
                    <a:srgbClr val="6E747A">
                      <a:alpha val="43000"/>
                    </a:srgbClr>
                  </a:outerShdw>
                </a:effectLst>
              </a:rPr>
              <a:t>Y</a:t>
            </a:r>
            <a:endParaRPr lang="zh-CN" altLang="en-US" sz="3600" dirty="0">
              <a:ln w="0"/>
              <a:solidFill>
                <a:schemeClr val="accent1"/>
              </a:solidFill>
              <a:effectLst>
                <a:outerShdw blurRad="38100" dist="25400" dir="5400000" algn="ctr" rotWithShape="0">
                  <a:srgbClr val="6E747A">
                    <a:alpha val="43000"/>
                  </a:srgbClr>
                </a:outerShdw>
              </a:effectLst>
            </a:endParaRPr>
          </a:p>
        </p:txBody>
      </p:sp>
      <p:sp>
        <p:nvSpPr>
          <p:cNvPr id="37" name="矩形 36"/>
          <p:cNvSpPr/>
          <p:nvPr/>
        </p:nvSpPr>
        <p:spPr>
          <a:xfrm>
            <a:off x="9499521" y="4603774"/>
            <a:ext cx="450764" cy="646331"/>
          </a:xfrm>
          <a:prstGeom prst="rect">
            <a:avLst/>
          </a:prstGeom>
          <a:noFill/>
        </p:spPr>
        <p:txBody>
          <a:bodyPr wrap="none" lIns="91440" tIns="45720" rIns="91440" bIns="45720">
            <a:spAutoFit/>
          </a:bodyPr>
          <a:lstStyle/>
          <a:p>
            <a:pPr algn="ctr"/>
            <a:r>
              <a:rPr lang="en-US" altLang="zh-CN" sz="3600" dirty="0">
                <a:ln w="0"/>
                <a:solidFill>
                  <a:schemeClr val="accent1"/>
                </a:solidFill>
                <a:effectLst>
                  <a:outerShdw blurRad="38100" dist="25400" dir="5400000" algn="ctr" rotWithShape="0">
                    <a:srgbClr val="6E747A">
                      <a:alpha val="43000"/>
                    </a:srgbClr>
                  </a:outerShdw>
                </a:effectLst>
              </a:rPr>
              <a:t>X</a:t>
            </a:r>
            <a:endParaRPr lang="zh-CN" altLang="en-US" sz="3600" dirty="0">
              <a:ln w="0"/>
              <a:solidFill>
                <a:schemeClr val="accent1"/>
              </a:solidFill>
              <a:effectLst>
                <a:outerShdw blurRad="38100" dist="25400" dir="5400000" algn="ctr" rotWithShape="0">
                  <a:srgbClr val="6E747A">
                    <a:alpha val="43000"/>
                  </a:srgbClr>
                </a:outerShdw>
              </a:effectLst>
            </a:endParaRPr>
          </a:p>
        </p:txBody>
      </p:sp>
      <p:sp>
        <p:nvSpPr>
          <p:cNvPr id="38" name="矩形 37"/>
          <p:cNvSpPr/>
          <p:nvPr/>
        </p:nvSpPr>
        <p:spPr>
          <a:xfrm>
            <a:off x="2003455" y="5250104"/>
            <a:ext cx="3794299" cy="400110"/>
          </a:xfrm>
          <a:prstGeom prst="rect">
            <a:avLst/>
          </a:prstGeom>
          <a:noFill/>
        </p:spPr>
        <p:txBody>
          <a:bodyPr wrap="squar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latin typeface="Blackadder ITC" panose="04020505051007020D02" pitchFamily="82" charset="0"/>
                <a:ea typeface="+mj-ea"/>
              </a:rPr>
              <a:t>目标变量空间</a:t>
            </a:r>
            <a:endParaRPr lang="zh-CN" altLang="en-US" sz="2000" dirty="0">
              <a:ln w="0"/>
              <a:effectLst>
                <a:outerShdw blurRad="38100" dist="19050" dir="2700000" algn="tl" rotWithShape="0">
                  <a:schemeClr val="dk1">
                    <a:alpha val="40000"/>
                  </a:schemeClr>
                </a:outerShdw>
              </a:effectLst>
              <a:latin typeface="Imprint MT Shadow" panose="04020605060303030202" pitchFamily="82" charset="0"/>
              <a:ea typeface="+mj-ea"/>
            </a:endParaRPr>
          </a:p>
        </p:txBody>
      </p:sp>
      <p:sp>
        <p:nvSpPr>
          <p:cNvPr id="39" name="矩形 38"/>
          <p:cNvSpPr/>
          <p:nvPr/>
        </p:nvSpPr>
        <p:spPr>
          <a:xfrm>
            <a:off x="6434157" y="5250104"/>
            <a:ext cx="3794299" cy="400110"/>
          </a:xfrm>
          <a:prstGeom prst="rect">
            <a:avLst/>
          </a:prstGeom>
          <a:noFill/>
        </p:spPr>
        <p:txBody>
          <a:bodyPr wrap="squar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latin typeface="Blackadder ITC" panose="04020505051007020D02" pitchFamily="82" charset="0"/>
                <a:ea typeface="+mj-ea"/>
              </a:rPr>
              <a:t>目标变量空间</a:t>
            </a:r>
            <a:endParaRPr lang="zh-CN" altLang="en-US" sz="2000" dirty="0">
              <a:ln w="0"/>
              <a:effectLst>
                <a:outerShdw blurRad="38100" dist="19050" dir="2700000" algn="tl" rotWithShape="0">
                  <a:schemeClr val="dk1">
                    <a:alpha val="40000"/>
                  </a:schemeClr>
                </a:outerShdw>
              </a:effectLst>
              <a:latin typeface="Imprint MT Shadow" panose="04020605060303030202" pitchFamily="82" charset="0"/>
              <a:ea typeface="+mj-ea"/>
            </a:endParaRPr>
          </a:p>
        </p:txBody>
      </p:sp>
      <p:sp>
        <p:nvSpPr>
          <p:cNvPr id="14" name="任意多边形 13"/>
          <p:cNvSpPr/>
          <p:nvPr/>
        </p:nvSpPr>
        <p:spPr>
          <a:xfrm>
            <a:off x="2934807" y="2329870"/>
            <a:ext cx="2479964" cy="2244436"/>
          </a:xfrm>
          <a:custGeom>
            <a:avLst/>
            <a:gdLst>
              <a:gd name="connsiteX0" fmla="*/ 0 w 2479964"/>
              <a:gd name="connsiteY0" fmla="*/ 1080654 h 2244436"/>
              <a:gd name="connsiteX1" fmla="*/ 0 w 2479964"/>
              <a:gd name="connsiteY1" fmla="*/ 1080654 h 2244436"/>
              <a:gd name="connsiteX2" fmla="*/ 13855 w 2479964"/>
              <a:gd name="connsiteY2" fmla="*/ 1343891 h 2244436"/>
              <a:gd name="connsiteX3" fmla="*/ 55418 w 2479964"/>
              <a:gd name="connsiteY3" fmla="*/ 1482436 h 2244436"/>
              <a:gd name="connsiteX4" fmla="*/ 110836 w 2479964"/>
              <a:gd name="connsiteY4" fmla="*/ 1648691 h 2244436"/>
              <a:gd name="connsiteX5" fmla="*/ 124691 w 2479964"/>
              <a:gd name="connsiteY5" fmla="*/ 1690254 h 2244436"/>
              <a:gd name="connsiteX6" fmla="*/ 138546 w 2479964"/>
              <a:gd name="connsiteY6" fmla="*/ 1731818 h 2244436"/>
              <a:gd name="connsiteX7" fmla="*/ 193964 w 2479964"/>
              <a:gd name="connsiteY7" fmla="*/ 1814945 h 2244436"/>
              <a:gd name="connsiteX8" fmla="*/ 221673 w 2479964"/>
              <a:gd name="connsiteY8" fmla="*/ 1856509 h 2244436"/>
              <a:gd name="connsiteX9" fmla="*/ 249382 w 2479964"/>
              <a:gd name="connsiteY9" fmla="*/ 1898072 h 2244436"/>
              <a:gd name="connsiteX10" fmla="*/ 290946 w 2479964"/>
              <a:gd name="connsiteY10" fmla="*/ 1981200 h 2244436"/>
              <a:gd name="connsiteX11" fmla="*/ 332509 w 2479964"/>
              <a:gd name="connsiteY11" fmla="*/ 2064327 h 2244436"/>
              <a:gd name="connsiteX12" fmla="*/ 415636 w 2479964"/>
              <a:gd name="connsiteY12" fmla="*/ 2119745 h 2244436"/>
              <a:gd name="connsiteX13" fmla="*/ 484909 w 2479964"/>
              <a:gd name="connsiteY13" fmla="*/ 2175163 h 2244436"/>
              <a:gd name="connsiteX14" fmla="*/ 526473 w 2479964"/>
              <a:gd name="connsiteY14" fmla="*/ 2189018 h 2244436"/>
              <a:gd name="connsiteX15" fmla="*/ 581891 w 2479964"/>
              <a:gd name="connsiteY15" fmla="*/ 2216727 h 2244436"/>
              <a:gd name="connsiteX16" fmla="*/ 2479964 w 2479964"/>
              <a:gd name="connsiteY16" fmla="*/ 2244436 h 2244436"/>
              <a:gd name="connsiteX17" fmla="*/ 2479964 w 2479964"/>
              <a:gd name="connsiteY17" fmla="*/ 0 h 2244436"/>
              <a:gd name="connsiteX18" fmla="*/ 0 w 2479964"/>
              <a:gd name="connsiteY18" fmla="*/ 0 h 2244436"/>
              <a:gd name="connsiteX19" fmla="*/ 0 w 2479964"/>
              <a:gd name="connsiteY19" fmla="*/ 1080654 h 224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79964" h="2244436">
                <a:moveTo>
                  <a:pt x="0" y="1080654"/>
                </a:moveTo>
                <a:lnTo>
                  <a:pt x="0" y="1080654"/>
                </a:lnTo>
                <a:cubicBezTo>
                  <a:pt x="4618" y="1168400"/>
                  <a:pt x="6243" y="1256354"/>
                  <a:pt x="13855" y="1343891"/>
                </a:cubicBezTo>
                <a:cubicBezTo>
                  <a:pt x="16319" y="1372222"/>
                  <a:pt x="50026" y="1466259"/>
                  <a:pt x="55418" y="1482436"/>
                </a:cubicBezTo>
                <a:lnTo>
                  <a:pt x="110836" y="1648691"/>
                </a:lnTo>
                <a:lnTo>
                  <a:pt x="124691" y="1690254"/>
                </a:lnTo>
                <a:cubicBezTo>
                  <a:pt x="129309" y="1704109"/>
                  <a:pt x="130445" y="1719667"/>
                  <a:pt x="138546" y="1731818"/>
                </a:cubicBezTo>
                <a:lnTo>
                  <a:pt x="193964" y="1814945"/>
                </a:lnTo>
                <a:lnTo>
                  <a:pt x="221673" y="1856509"/>
                </a:lnTo>
                <a:lnTo>
                  <a:pt x="249382" y="1898072"/>
                </a:lnTo>
                <a:cubicBezTo>
                  <a:pt x="284203" y="2002540"/>
                  <a:pt x="237232" y="1873773"/>
                  <a:pt x="290946" y="1981200"/>
                </a:cubicBezTo>
                <a:cubicBezTo>
                  <a:pt x="309614" y="2018535"/>
                  <a:pt x="297214" y="2033444"/>
                  <a:pt x="332509" y="2064327"/>
                </a:cubicBezTo>
                <a:cubicBezTo>
                  <a:pt x="357571" y="2086257"/>
                  <a:pt x="392087" y="2096197"/>
                  <a:pt x="415636" y="2119745"/>
                </a:cubicBezTo>
                <a:cubicBezTo>
                  <a:pt x="441408" y="2145516"/>
                  <a:pt x="449956" y="2157686"/>
                  <a:pt x="484909" y="2175163"/>
                </a:cubicBezTo>
                <a:cubicBezTo>
                  <a:pt x="497971" y="2181694"/>
                  <a:pt x="513411" y="2182487"/>
                  <a:pt x="526473" y="2189018"/>
                </a:cubicBezTo>
                <a:cubicBezTo>
                  <a:pt x="587014" y="2219289"/>
                  <a:pt x="547187" y="2216727"/>
                  <a:pt x="581891" y="2216727"/>
                </a:cubicBezTo>
                <a:lnTo>
                  <a:pt x="2479964" y="2244436"/>
                </a:lnTo>
                <a:lnTo>
                  <a:pt x="2479964" y="0"/>
                </a:lnTo>
                <a:lnTo>
                  <a:pt x="0" y="0"/>
                </a:lnTo>
                <a:lnTo>
                  <a:pt x="0" y="1080654"/>
                </a:lnTo>
                <a:close/>
              </a:path>
            </a:pathLst>
          </a:cu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959155" y="3793108"/>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111555" y="4098194"/>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87644" y="4365104"/>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395701" y="3176972"/>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763808" y="3594138"/>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916208" y="2744924"/>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007769" y="3558134"/>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151740" y="4185084"/>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7788189" y="3465004"/>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7003865" y="3537012"/>
            <a:ext cx="26792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860196" y="2189764"/>
            <a:ext cx="0" cy="2384542"/>
          </a:xfrm>
          <a:prstGeom prst="line">
            <a:avLst/>
          </a:prstGeom>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7140072" y="2897324"/>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7536116" y="2744924"/>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7320092" y="3954178"/>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8112180" y="4106578"/>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8292200" y="4350222"/>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8400257" y="2672916"/>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8472265" y="3162090"/>
            <a:ext cx="144061" cy="122894"/>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9793803" y="4461555"/>
            <a:ext cx="1055750" cy="369332"/>
          </a:xfrm>
          <a:prstGeom prst="rect">
            <a:avLst/>
          </a:prstGeom>
          <a:noFill/>
        </p:spPr>
        <p:txBody>
          <a:bodyPr wrap="square" rtlCol="0">
            <a:spAutoFit/>
          </a:bodyPr>
          <a:lstStyle/>
          <a:p>
            <a:r>
              <a:rPr lang="zh-CN" altLang="en-US" dirty="0"/>
              <a:t>非支配</a:t>
            </a:r>
          </a:p>
        </p:txBody>
      </p:sp>
      <p:sp>
        <p:nvSpPr>
          <p:cNvPr id="41" name="文本框 40"/>
          <p:cNvSpPr txBox="1"/>
          <p:nvPr/>
        </p:nvSpPr>
        <p:spPr>
          <a:xfrm>
            <a:off x="1883532" y="4427820"/>
            <a:ext cx="154817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Pareto Front</a:t>
            </a:r>
            <a:endParaRPr lang="zh-CN" altLang="en-US" dirty="0">
              <a:latin typeface="Times New Roman" panose="02020603050405020304" pitchFamily="18" charset="0"/>
              <a:cs typeface="Times New Roman" panose="02020603050405020304" pitchFamily="18" charset="0"/>
            </a:endParaRPr>
          </a:p>
        </p:txBody>
      </p:sp>
      <p:sp>
        <p:nvSpPr>
          <p:cNvPr id="51" name="文本框 50"/>
          <p:cNvSpPr txBox="1"/>
          <p:nvPr/>
        </p:nvSpPr>
        <p:spPr>
          <a:xfrm>
            <a:off x="3780087" y="1664804"/>
            <a:ext cx="1055750" cy="369332"/>
          </a:xfrm>
          <a:prstGeom prst="rect">
            <a:avLst/>
          </a:prstGeom>
          <a:noFill/>
        </p:spPr>
        <p:txBody>
          <a:bodyPr wrap="square" rtlCol="0">
            <a:spAutoFit/>
          </a:bodyPr>
          <a:lstStyle/>
          <a:p>
            <a:r>
              <a:rPr lang="zh-CN" altLang="en-US" dirty="0"/>
              <a:t>可行域</a:t>
            </a:r>
          </a:p>
        </p:txBody>
      </p:sp>
      <p:cxnSp>
        <p:nvCxnSpPr>
          <p:cNvPr id="57" name="直線矢印コネクタ 52"/>
          <p:cNvCxnSpPr/>
          <p:nvPr/>
        </p:nvCxnSpPr>
        <p:spPr>
          <a:xfrm flipV="1">
            <a:off x="2664832" y="4020125"/>
            <a:ext cx="394667" cy="4529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2"/>
          <p:cNvCxnSpPr/>
          <p:nvPr/>
        </p:nvCxnSpPr>
        <p:spPr>
          <a:xfrm flipH="1">
            <a:off x="4042756" y="2063544"/>
            <a:ext cx="178836" cy="109854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28F4DB89-9D74-4E11-88C9-6578ABB4EBE8}"/>
              </a:ext>
            </a:extLst>
          </p:cNvPr>
          <p:cNvSpPr txBox="1"/>
          <p:nvPr/>
        </p:nvSpPr>
        <p:spPr>
          <a:xfrm>
            <a:off x="7100606" y="3932787"/>
            <a:ext cx="540101" cy="369332"/>
          </a:xfrm>
          <a:prstGeom prst="rect">
            <a:avLst/>
          </a:prstGeom>
          <a:noFill/>
        </p:spPr>
        <p:txBody>
          <a:bodyPr wrap="square" rtlCol="0">
            <a:spAutoFit/>
          </a:bodyPr>
          <a:lstStyle/>
          <a:p>
            <a:r>
              <a:rPr lang="en-US" altLang="zh-CN" dirty="0"/>
              <a:t>A</a:t>
            </a:r>
            <a:endParaRPr lang="zh-CN" altLang="en-US" dirty="0"/>
          </a:p>
        </p:txBody>
      </p:sp>
      <p:sp>
        <p:nvSpPr>
          <p:cNvPr id="4" name="文本框 3">
            <a:extLst>
              <a:ext uri="{FF2B5EF4-FFF2-40B4-BE49-F238E27FC236}">
                <a16:creationId xmlns:a16="http://schemas.microsoft.com/office/drawing/2014/main" id="{347E1D17-CEF2-4F26-9C21-9510D69A8286}"/>
              </a:ext>
            </a:extLst>
          </p:cNvPr>
          <p:cNvSpPr txBox="1"/>
          <p:nvPr/>
        </p:nvSpPr>
        <p:spPr>
          <a:xfrm>
            <a:off x="7860196" y="3501715"/>
            <a:ext cx="359950" cy="369332"/>
          </a:xfrm>
          <a:prstGeom prst="rect">
            <a:avLst/>
          </a:prstGeom>
          <a:noFill/>
        </p:spPr>
        <p:txBody>
          <a:bodyPr wrap="square" rtlCol="0">
            <a:spAutoFit/>
          </a:bodyPr>
          <a:lstStyle/>
          <a:p>
            <a:r>
              <a:rPr lang="en-US" altLang="zh-CN" dirty="0"/>
              <a:t>B</a:t>
            </a:r>
            <a:endParaRPr lang="zh-CN" altLang="en-US" dirty="0"/>
          </a:p>
        </p:txBody>
      </p:sp>
      <p:sp>
        <p:nvSpPr>
          <p:cNvPr id="61" name="文本框 60">
            <a:extLst>
              <a:ext uri="{FF2B5EF4-FFF2-40B4-BE49-F238E27FC236}">
                <a16:creationId xmlns:a16="http://schemas.microsoft.com/office/drawing/2014/main" id="{F3532F04-FC69-440B-A738-DA65E040A22D}"/>
              </a:ext>
            </a:extLst>
          </p:cNvPr>
          <p:cNvSpPr txBox="1"/>
          <p:nvPr/>
        </p:nvSpPr>
        <p:spPr>
          <a:xfrm>
            <a:off x="8611640" y="2538771"/>
            <a:ext cx="359950" cy="369332"/>
          </a:xfrm>
          <a:prstGeom prst="rect">
            <a:avLst/>
          </a:prstGeom>
          <a:noFill/>
        </p:spPr>
        <p:txBody>
          <a:bodyPr wrap="square" rtlCol="0">
            <a:spAutoFit/>
          </a:bodyPr>
          <a:lstStyle/>
          <a:p>
            <a:r>
              <a:rPr lang="en-US" altLang="zh-CN" dirty="0"/>
              <a:t>C</a:t>
            </a:r>
            <a:endParaRPr lang="zh-CN" altLang="en-US" dirty="0"/>
          </a:p>
        </p:txBody>
      </p:sp>
      <p:sp>
        <p:nvSpPr>
          <p:cNvPr id="62" name="文本框 61">
            <a:extLst>
              <a:ext uri="{FF2B5EF4-FFF2-40B4-BE49-F238E27FC236}">
                <a16:creationId xmlns:a16="http://schemas.microsoft.com/office/drawing/2014/main" id="{03FF9E4B-3891-460C-9B18-F7A01DFECE99}"/>
              </a:ext>
            </a:extLst>
          </p:cNvPr>
          <p:cNvSpPr txBox="1"/>
          <p:nvPr/>
        </p:nvSpPr>
        <p:spPr>
          <a:xfrm>
            <a:off x="8611640" y="3068377"/>
            <a:ext cx="359950" cy="369332"/>
          </a:xfrm>
          <a:prstGeom prst="rect">
            <a:avLst/>
          </a:prstGeom>
          <a:noFill/>
        </p:spPr>
        <p:txBody>
          <a:bodyPr wrap="square" rtlCol="0">
            <a:spAutoFit/>
          </a:bodyPr>
          <a:lstStyle/>
          <a:p>
            <a:r>
              <a:rPr lang="en-US" altLang="zh-CN" dirty="0"/>
              <a:t>D</a:t>
            </a:r>
            <a:endParaRPr lang="zh-CN" alt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1A34B-3B96-43AC-B914-16C3941B048E}"/>
              </a:ext>
            </a:extLst>
          </p:cNvPr>
          <p:cNvSpPr>
            <a:spLocks noGrp="1"/>
          </p:cNvSpPr>
          <p:nvPr>
            <p:ph type="title"/>
          </p:nvPr>
        </p:nvSpPr>
        <p:spPr/>
        <p:txBody>
          <a:bodyPr>
            <a:normAutofit/>
          </a:bodyPr>
          <a:lstStyle/>
          <a:p>
            <a:pPr algn="ctr"/>
            <a:r>
              <a:rPr lang="en-US" altLang="zh-CN" sz="4000" dirty="0">
                <a:latin typeface="微软雅黑" panose="020B0503020204020204" pitchFamily="34" charset="-122"/>
                <a:ea typeface="微软雅黑" panose="020B0503020204020204" pitchFamily="34" charset="-122"/>
              </a:rPr>
              <a:t>NSGA</a:t>
            </a:r>
            <a:r>
              <a:rPr lang="zh-CN" altLang="en-US" sz="4000" dirty="0">
                <a:latin typeface="微软雅黑" panose="020B0503020204020204" pitchFamily="34" charset="-122"/>
                <a:ea typeface="微软雅黑" panose="020B0503020204020204" pitchFamily="34" charset="-122"/>
              </a:rPr>
              <a:t>的缺点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E18797B-7507-478C-882C-A3AC26A41BB4}"/>
                  </a:ext>
                </a:extLst>
              </p:cNvPr>
              <p:cNvSpPr>
                <a:spLocks noGrp="1"/>
              </p:cNvSpPr>
              <p:nvPr>
                <p:ph idx="1"/>
              </p:nvPr>
            </p:nvSpPr>
            <p:spPr>
              <a:xfrm>
                <a:off x="838200" y="1825625"/>
                <a:ext cx="10515600" cy="2809005"/>
              </a:xfrm>
            </p:spPr>
            <p:txBody>
              <a:bodyPr/>
              <a:lstStyle/>
              <a:p>
                <a:pPr marL="571500" indent="-571500">
                  <a:buFont typeface="+mj-lt"/>
                  <a:buAutoNum type="arabicPeriod"/>
                </a:pPr>
                <a:r>
                  <a:rPr lang="zh-CN" altLang="en-US" dirty="0"/>
                  <a:t>非支配排序的高计算复杂度</a:t>
                </a:r>
                <a:r>
                  <a:rPr lang="en-US" altLang="zh-CN" dirty="0"/>
                  <a:t>——</a:t>
                </a:r>
                <a14:m>
                  <m:oMath xmlns:m="http://schemas.openxmlformats.org/officeDocument/2006/math">
                    <m:r>
                      <a:rPr lang="zh-CN" altLang="en-US" i="1" dirty="0" smtClean="0">
                        <a:latin typeface="Cambria Math" panose="02040503050406030204" pitchFamily="18" charset="0"/>
                      </a:rPr>
                      <m:t>𝑂</m:t>
                    </m:r>
                    <m:d>
                      <m:dPr>
                        <m:ctrlPr>
                          <a:rPr lang="zh-CN" altLang="en-US" i="1" dirty="0" smtClean="0">
                            <a:latin typeface="Cambria Math" panose="02040503050406030204" pitchFamily="18" charset="0"/>
                          </a:rPr>
                        </m:ctrlPr>
                      </m:dPr>
                      <m:e>
                        <m:sSup>
                          <m:sSupPr>
                            <m:ctrlPr>
                              <a:rPr lang="zh-CN" altLang="en-US" i="1" dirty="0" smtClean="0">
                                <a:latin typeface="Cambria Math" panose="02040503050406030204" pitchFamily="18" charset="0"/>
                              </a:rPr>
                            </m:ctrlPr>
                          </m:sSupPr>
                          <m:e>
                            <m:r>
                              <m:rPr>
                                <m:sty m:val="p"/>
                              </m:rPr>
                              <a:rPr lang="en-US" altLang="zh-CN" i="1" dirty="0">
                                <a:latin typeface="Cambria Math" panose="02040503050406030204" pitchFamily="18" charset="0"/>
                              </a:rPr>
                              <m:t>M</m:t>
                            </m:r>
                            <m:r>
                              <a:rPr lang="zh-CN" altLang="en-US" i="1" dirty="0" smtClean="0">
                                <a:latin typeface="Cambria Math" panose="02040503050406030204" pitchFamily="18" charset="0"/>
                              </a:rPr>
                              <m:t>𝑁</m:t>
                            </m:r>
                          </m:e>
                          <m:sup>
                            <m:r>
                              <a:rPr lang="zh-CN" altLang="en-US" i="0" dirty="0" smtClean="0">
                                <a:latin typeface="Cambria Math" panose="02040503050406030204" pitchFamily="18" charset="0"/>
                              </a:rPr>
                              <m:t>3</m:t>
                            </m:r>
                          </m:sup>
                        </m:sSup>
                      </m:e>
                    </m:d>
                  </m:oMath>
                </a14:m>
                <a:r>
                  <a:rPr lang="zh-CN" altLang="en-US" dirty="0"/>
                  <a:t>（</a:t>
                </a:r>
                <a:r>
                  <a:rPr lang="en-US" altLang="zh-CN" dirty="0"/>
                  <a:t>M</a:t>
                </a:r>
                <a:r>
                  <a:rPr lang="zh-CN" altLang="en-US" dirty="0"/>
                  <a:t>表示目标数量，</a:t>
                </a:r>
                <a:r>
                  <a:rPr lang="en-US" altLang="zh-CN" dirty="0"/>
                  <a:t>N</a:t>
                </a:r>
                <a:r>
                  <a:rPr lang="zh-CN" altLang="en-US" dirty="0"/>
                  <a:t>表示种群大小）</a:t>
                </a:r>
                <a:endParaRPr lang="en-US" altLang="zh-CN" dirty="0"/>
              </a:p>
              <a:p>
                <a:pPr marL="571500" indent="-571500">
                  <a:buFont typeface="+mj-lt"/>
                  <a:buAutoNum type="arabicPeriod"/>
                </a:pPr>
                <a:r>
                  <a:rPr lang="zh-CN" altLang="en-US" dirty="0"/>
                  <a:t>缺少精英策略，研究表明，精英策略可以 加快</a:t>
                </a:r>
                <a:r>
                  <a:rPr lang="en-US" altLang="zh-CN" dirty="0"/>
                  <a:t>GA</a:t>
                </a:r>
                <a:r>
                  <a:rPr lang="zh-CN" altLang="en-US" dirty="0"/>
                  <a:t>的执行，并且有助于防止好的解的丢失</a:t>
                </a:r>
                <a:endParaRPr lang="en-US" altLang="zh-CN" dirty="0"/>
              </a:p>
              <a:p>
                <a:pPr marL="571500" indent="-571500">
                  <a:buFont typeface="+mj-lt"/>
                  <a:buAutoNum type="arabicPeriod"/>
                </a:pPr>
                <a:r>
                  <a:rPr lang="zh-CN" altLang="en-US" dirty="0"/>
                  <a:t>需要指定特殊共享参数，</a:t>
                </a:r>
                <a:r>
                  <a:rPr lang="en-US" altLang="zh-CN" dirty="0"/>
                  <a:t>NSGA</a:t>
                </a:r>
                <a:r>
                  <a:rPr lang="zh-CN" altLang="en-US" dirty="0"/>
                  <a:t>保持种群和解的多样性很大程度上取决于选择的共享参数的值</a:t>
                </a:r>
              </a:p>
            </p:txBody>
          </p:sp>
        </mc:Choice>
        <mc:Fallback xmlns="">
          <p:sp>
            <p:nvSpPr>
              <p:cNvPr id="3" name="内容占位符 2">
                <a:extLst>
                  <a:ext uri="{FF2B5EF4-FFF2-40B4-BE49-F238E27FC236}">
                    <a16:creationId xmlns:a16="http://schemas.microsoft.com/office/drawing/2014/main" id="{5E18797B-7507-478C-882C-A3AC26A41BB4}"/>
                  </a:ext>
                </a:extLst>
              </p:cNvPr>
              <p:cNvSpPr>
                <a:spLocks noGrp="1" noRot="1" noChangeAspect="1" noMove="1" noResize="1" noEditPoints="1" noAdjustHandles="1" noChangeArrowheads="1" noChangeShapeType="1" noTextEdit="1"/>
              </p:cNvSpPr>
              <p:nvPr>
                <p:ph idx="1"/>
              </p:nvPr>
            </p:nvSpPr>
            <p:spPr>
              <a:xfrm>
                <a:off x="838200" y="1825625"/>
                <a:ext cx="10515600" cy="2809005"/>
              </a:xfrm>
              <a:blipFill>
                <a:blip r:embed="rId2"/>
                <a:stretch>
                  <a:fillRect l="-928" t="-3688" b="-217"/>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0E7A9CDB-F371-4E05-A9D1-0864A84B9039}"/>
              </a:ext>
            </a:extLst>
          </p:cNvPr>
          <p:cNvSpPr/>
          <p:nvPr/>
        </p:nvSpPr>
        <p:spPr>
          <a:xfrm>
            <a:off x="4852971" y="5076199"/>
            <a:ext cx="2486058" cy="769441"/>
          </a:xfrm>
          <a:prstGeom prst="rect">
            <a:avLst/>
          </a:prstGeom>
        </p:spPr>
        <p:txBody>
          <a:bodyPr wrap="square">
            <a:spAutoFit/>
          </a:bodyPr>
          <a:lstStyle/>
          <a:p>
            <a:pPr algn="ctr"/>
            <a:r>
              <a:rPr lang="zh-CN" altLang="en-US" sz="4400" b="1" dirty="0">
                <a:ln w="22225">
                  <a:solidFill>
                    <a:schemeClr val="accent2"/>
                  </a:solidFill>
                  <a:prstDash val="solid"/>
                </a:ln>
                <a:solidFill>
                  <a:schemeClr val="accent2">
                    <a:lumMod val="40000"/>
                    <a:lumOff val="60000"/>
                  </a:schemeClr>
                </a:solidFill>
                <a:effectLst>
                  <a:glow rad="63500">
                    <a:schemeClr val="accent1">
                      <a:satMod val="175000"/>
                      <a:alpha val="40000"/>
                    </a:schemeClr>
                  </a:glow>
                </a:effectLst>
              </a:rPr>
              <a:t>如何解决？</a:t>
            </a:r>
          </a:p>
        </p:txBody>
      </p:sp>
    </p:spTree>
    <p:extLst>
      <p:ext uri="{BB962C8B-B14F-4D97-AF65-F5344CB8AC3E}">
        <p14:creationId xmlns:p14="http://schemas.microsoft.com/office/powerpoint/2010/main" val="320054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770D9-C4F2-4E40-8723-ABFAE04B2A6C}"/>
              </a:ext>
            </a:extLst>
          </p:cNvPr>
          <p:cNvSpPr>
            <a:spLocks noGrp="1"/>
          </p:cNvSpPr>
          <p:nvPr>
            <p:ph type="title"/>
          </p:nvPr>
        </p:nvSpPr>
        <p:spPr/>
        <p:txBody>
          <a:bodyPr>
            <a:normAutofit/>
          </a:bodyPr>
          <a:lstStyle/>
          <a:p>
            <a:pPr algn="ctr"/>
            <a:r>
              <a:rPr lang="en-US" altLang="zh-CN" sz="4000" dirty="0">
                <a:latin typeface="微软雅黑" panose="020B0503020204020204" pitchFamily="34" charset="-122"/>
                <a:ea typeface="微软雅黑" panose="020B0503020204020204" pitchFamily="34" charset="-122"/>
              </a:rPr>
              <a:t>NSGA-II</a:t>
            </a:r>
            <a:r>
              <a:rPr lang="zh-CN" altLang="en-US" sz="4000" dirty="0">
                <a:latin typeface="微软雅黑" panose="020B0503020204020204" pitchFamily="34" charset="-122"/>
                <a:ea typeface="微软雅黑" panose="020B0503020204020204" pitchFamily="34" charset="-122"/>
              </a:rPr>
              <a:t>的三个改进</a:t>
            </a:r>
            <a:endParaRPr lang="zh-CN" alt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8B6B8C2-A594-4CD5-958C-50FFD2415930}"/>
                  </a:ext>
                </a:extLst>
              </p:cNvPr>
              <p:cNvSpPr>
                <a:spLocks noGrp="1"/>
              </p:cNvSpPr>
              <p:nvPr>
                <p:ph idx="1"/>
              </p:nvPr>
            </p:nvSpPr>
            <p:spPr>
              <a:xfrm>
                <a:off x="838200" y="1828799"/>
                <a:ext cx="10515600" cy="4348163"/>
              </a:xfrm>
            </p:spPr>
            <p:txBody>
              <a:bodyPr>
                <a:normAutofit fontScale="92500" lnSpcReduction="10000"/>
              </a:bodyPr>
              <a:lstStyle/>
              <a:p>
                <a:pPr marL="514350" indent="-514350">
                  <a:lnSpc>
                    <a:spcPct val="110000"/>
                  </a:lnSpc>
                  <a:buFont typeface="+mj-lt"/>
                  <a:buAutoNum type="arabicPeriod"/>
                </a:pPr>
                <a:r>
                  <a:rPr lang="zh-CN" altLang="en-US" dirty="0"/>
                  <a:t>提出快速非支配排序算法，是计算复杂度由</a:t>
                </a:r>
                <a14:m>
                  <m:oMath xmlns:m="http://schemas.openxmlformats.org/officeDocument/2006/math">
                    <m:r>
                      <a:rPr lang="zh-CN" altLang="en-US" i="1" dirty="0">
                        <a:latin typeface="Cambria Math" panose="02040503050406030204" pitchFamily="18" charset="0"/>
                      </a:rPr>
                      <m:t>𝑂</m:t>
                    </m:r>
                    <m:d>
                      <m:dPr>
                        <m:ctrlPr>
                          <a:rPr lang="zh-CN" altLang="en-US" i="1" dirty="0">
                            <a:latin typeface="Cambria Math" panose="02040503050406030204" pitchFamily="18" charset="0"/>
                          </a:rPr>
                        </m:ctrlPr>
                      </m:dPr>
                      <m:e>
                        <m:sSup>
                          <m:sSupPr>
                            <m:ctrlPr>
                              <a:rPr lang="zh-CN" altLang="en-US" i="1" dirty="0">
                                <a:latin typeface="Cambria Math" panose="02040503050406030204" pitchFamily="18" charset="0"/>
                              </a:rPr>
                            </m:ctrlPr>
                          </m:sSupPr>
                          <m:e>
                            <m:r>
                              <m:rPr>
                                <m:sty m:val="p"/>
                              </m:rPr>
                              <a:rPr lang="en-US" altLang="zh-CN" i="1" dirty="0">
                                <a:latin typeface="Cambria Math" panose="02040503050406030204" pitchFamily="18" charset="0"/>
                              </a:rPr>
                              <m:t>M</m:t>
                            </m:r>
                            <m:r>
                              <a:rPr lang="zh-CN" altLang="en-US" i="1" dirty="0">
                                <a:latin typeface="Cambria Math" panose="02040503050406030204" pitchFamily="18" charset="0"/>
                              </a:rPr>
                              <m:t>𝑁</m:t>
                            </m:r>
                          </m:e>
                          <m:sup>
                            <m:r>
                              <a:rPr lang="zh-CN" altLang="en-US" dirty="0">
                                <a:latin typeface="Cambria Math" panose="02040503050406030204" pitchFamily="18" charset="0"/>
                              </a:rPr>
                              <m:t>3</m:t>
                            </m:r>
                          </m:sup>
                        </m:sSup>
                      </m:e>
                    </m:d>
                  </m:oMath>
                </a14:m>
                <a:r>
                  <a:rPr lang="zh-CN" altLang="en-US" dirty="0"/>
                  <a:t>降低为</a:t>
                </a:r>
                <a14:m>
                  <m:oMath xmlns:m="http://schemas.openxmlformats.org/officeDocument/2006/math">
                    <m:r>
                      <a:rPr lang="zh-CN" altLang="en-US" i="1" dirty="0" smtClean="0">
                        <a:latin typeface="Cambria Math" panose="02040503050406030204" pitchFamily="18" charset="0"/>
                      </a:rPr>
                      <m:t>𝑂</m:t>
                    </m:r>
                    <m:d>
                      <m:dPr>
                        <m:ctrlPr>
                          <a:rPr lang="zh-CN" altLang="en-US" i="1" dirty="0">
                            <a:latin typeface="Cambria Math" panose="02040503050406030204" pitchFamily="18" charset="0"/>
                          </a:rPr>
                        </m:ctrlPr>
                      </m:dPr>
                      <m:e>
                        <m:r>
                          <m:rPr>
                            <m:sty m:val="p"/>
                          </m:rPr>
                          <a:rPr lang="en-US" altLang="zh-CN" i="1" dirty="0">
                            <a:latin typeface="Cambria Math" panose="02040503050406030204" pitchFamily="18" charset="0"/>
                          </a:rPr>
                          <m:t>M</m:t>
                        </m:r>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𝑁</m:t>
                            </m:r>
                          </m:e>
                          <m:sup>
                            <m:r>
                              <a:rPr lang="zh-CN" altLang="en-US" i="0" dirty="0">
                                <a:latin typeface="Cambria Math" panose="02040503050406030204" pitchFamily="18" charset="0"/>
                              </a:rPr>
                              <m:t>2</m:t>
                            </m:r>
                          </m:sup>
                        </m:sSup>
                      </m:e>
                    </m:d>
                  </m:oMath>
                </a14:m>
                <a:endParaRPr lang="en-US" altLang="zh-CN" dirty="0"/>
              </a:p>
              <a:p>
                <a:pPr marL="514350" indent="-514350">
                  <a:lnSpc>
                    <a:spcPct val="110000"/>
                  </a:lnSpc>
                  <a:buFont typeface="+mj-lt"/>
                  <a:buAutoNum type="arabicPeriod"/>
                </a:pPr>
                <a:r>
                  <a:rPr lang="zh-CN" altLang="en-US" dirty="0"/>
                  <a:t>引入精英策略，扩大采样空间。将父代种群与其产生的子代种群组合，共同竞争产生下一代种群，有利于保持父代中的优良个体进入下一代，保证某些优良的种群个体在进化过程中不会被丢弃，从而提高了优化结果的精度。并通过对种群中所有个体的分层存放，使得最佳个体不会丢失，有效提高种群水平</a:t>
                </a:r>
                <a:endParaRPr lang="en-US" altLang="zh-CN" dirty="0"/>
              </a:p>
              <a:p>
                <a:pPr marL="514350" indent="-514350">
                  <a:lnSpc>
                    <a:spcPct val="110000"/>
                  </a:lnSpc>
                  <a:buFont typeface="+mj-lt"/>
                  <a:buAutoNum type="arabicPeriod"/>
                </a:pPr>
                <a:r>
                  <a:rPr lang="zh-CN" altLang="en-US" dirty="0"/>
                  <a:t>采用拥挤度和拥挤度比较算子，不但克服了</a:t>
                </a:r>
                <a:r>
                  <a:rPr lang="en-US" altLang="zh-CN" dirty="0"/>
                  <a:t>NSGA</a:t>
                </a:r>
                <a:r>
                  <a:rPr lang="zh-CN" altLang="en-US" dirty="0"/>
                  <a:t>中需要人为指定共享参数的缺陷，而且将其作为种群中个体间的比较标准，使得准</a:t>
                </a:r>
                <a:r>
                  <a:rPr lang="en-US" altLang="zh-CN" dirty="0"/>
                  <a:t>Pareto</a:t>
                </a:r>
                <a:r>
                  <a:rPr lang="zh-CN" altLang="en-US" dirty="0"/>
                  <a:t>域中的个体能均匀地扩展到整个</a:t>
                </a:r>
                <a:r>
                  <a:rPr lang="en-US" altLang="zh-CN" dirty="0"/>
                  <a:t>Pareto</a:t>
                </a:r>
                <a:r>
                  <a:rPr lang="zh-CN" altLang="en-US" dirty="0"/>
                  <a:t>域，保证了种群的多样性</a:t>
                </a:r>
              </a:p>
              <a:p>
                <a:pPr marL="514350" indent="-514350">
                  <a:buFont typeface="+mj-lt"/>
                  <a:buAutoNum type="arabicPeriod"/>
                </a:pPr>
                <a:endParaRPr lang="zh-CN" altLang="en-US" dirty="0"/>
              </a:p>
            </p:txBody>
          </p:sp>
        </mc:Choice>
        <mc:Fallback xmlns="">
          <p:sp>
            <p:nvSpPr>
              <p:cNvPr id="3" name="内容占位符 2">
                <a:extLst>
                  <a:ext uri="{FF2B5EF4-FFF2-40B4-BE49-F238E27FC236}">
                    <a16:creationId xmlns:a16="http://schemas.microsoft.com/office/drawing/2014/main" id="{38B6B8C2-A594-4CD5-958C-50FFD2415930}"/>
                  </a:ext>
                </a:extLst>
              </p:cNvPr>
              <p:cNvSpPr>
                <a:spLocks noGrp="1" noRot="1" noChangeAspect="1" noMove="1" noResize="1" noEditPoints="1" noAdjustHandles="1" noChangeArrowheads="1" noChangeShapeType="1" noTextEdit="1"/>
              </p:cNvSpPr>
              <p:nvPr>
                <p:ph idx="1"/>
              </p:nvPr>
            </p:nvSpPr>
            <p:spPr>
              <a:xfrm>
                <a:off x="838200" y="1828799"/>
                <a:ext cx="10515600" cy="4348163"/>
              </a:xfrm>
              <a:blipFill>
                <a:blip r:embed="rId2"/>
                <a:stretch>
                  <a:fillRect l="-812" t="-1122" r="-232" b="-26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505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8883D-9488-4B78-8C2D-82C5E107AC09}"/>
              </a:ext>
            </a:extLst>
          </p:cNvPr>
          <p:cNvSpPr>
            <a:spLocks noGrp="1"/>
          </p:cNvSpPr>
          <p:nvPr>
            <p:ph type="title"/>
          </p:nvPr>
        </p:nvSpPr>
        <p:spPr/>
        <p:txBody>
          <a:bodyPr>
            <a:normAutofit/>
          </a:bodyPr>
          <a:lstStyle/>
          <a:p>
            <a:r>
              <a:rPr lang="zh-CN" altLang="en-US" sz="4000" dirty="0">
                <a:latin typeface="微软雅黑" panose="020B0503020204020204" pitchFamily="34" charset="-122"/>
                <a:ea typeface="微软雅黑" panose="020B0503020204020204" pitchFamily="34" charset="-122"/>
              </a:rPr>
              <a:t>快速非支配排序算法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3424AF2-001B-4CEB-BF21-5674F23B81CE}"/>
                  </a:ext>
                </a:extLst>
              </p:cNvPr>
              <p:cNvSpPr>
                <a:spLocks noGrp="1"/>
              </p:cNvSpPr>
              <p:nvPr>
                <p:ph idx="1"/>
              </p:nvPr>
            </p:nvSpPr>
            <p:spPr>
              <a:xfrm>
                <a:off x="6634620" y="2489902"/>
                <a:ext cx="5138629" cy="4351338"/>
              </a:xfrm>
            </p:spPr>
            <p:txBody>
              <a:bodyPr/>
              <a:lstStyle/>
              <a:p>
                <a:pPr marL="0" indent="0">
                  <a:buNone/>
                </a:pPr>
                <a:r>
                  <a:rPr lang="zh-CN" altLang="en-US" dirty="0"/>
                  <a:t>符号含义：</a:t>
                </a:r>
                <a:endParaRPr lang="en-US" altLang="zh-CN" dirty="0"/>
              </a:p>
              <a:p>
                <a:r>
                  <a:rPr lang="zh-CN" altLang="en-US" dirty="0"/>
                  <a:t>种群：</a:t>
                </a:r>
                <a:r>
                  <a:rPr lang="en-US" altLang="zh-CN" dirty="0"/>
                  <a:t>P</a:t>
                </a:r>
                <a:r>
                  <a:rPr lang="zh-CN" altLang="en-US" dirty="0"/>
                  <a:t>（大写）</a:t>
                </a:r>
                <a:endParaRPr lang="en-US" altLang="zh-CN" dirty="0"/>
              </a:p>
              <a:p>
                <a:r>
                  <a:rPr lang="zh-CN" altLang="en-US" dirty="0"/>
                  <a:t>个体：</a:t>
                </a:r>
                <a:r>
                  <a:rPr lang="en-US" altLang="zh-CN" dirty="0"/>
                  <a:t>p</a:t>
                </a:r>
                <a:r>
                  <a:rPr lang="zh-CN" altLang="en-US" dirty="0"/>
                  <a:t>，</a:t>
                </a:r>
                <a:r>
                  <a:rPr lang="en-US" altLang="zh-CN" dirty="0"/>
                  <a:t>q</a:t>
                </a:r>
              </a:p>
              <a:p>
                <a14:m>
                  <m:oMath xmlns:m="http://schemas.openxmlformats.org/officeDocument/2006/math">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𝑁</m:t>
                        </m:r>
                      </m:e>
                      <m:sub>
                        <m:r>
                          <a:rPr lang="zh-CN" altLang="en-US" i="1" dirty="0">
                            <a:latin typeface="Cambria Math" panose="02040503050406030204" pitchFamily="18" charset="0"/>
                          </a:rPr>
                          <m:t>𝑃</m:t>
                        </m:r>
                      </m:sub>
                    </m:sSub>
                    <m:r>
                      <a:rPr lang="zh-CN" altLang="en-US" i="1" dirty="0" smtClean="0">
                        <a:latin typeface="Cambria Math" panose="02040503050406030204" pitchFamily="18" charset="0"/>
                      </a:rPr>
                      <m:t>：</m:t>
                    </m:r>
                  </m:oMath>
                </a14:m>
                <a:r>
                  <a:rPr lang="zh-CN" altLang="en-US" dirty="0"/>
                  <a:t>支配个体</a:t>
                </a:r>
                <a:r>
                  <a:rPr lang="en-US" altLang="zh-CN" dirty="0"/>
                  <a:t>p</a:t>
                </a:r>
                <a:r>
                  <a:rPr lang="zh-CN" altLang="en-US" dirty="0"/>
                  <a:t>的个体数量</a:t>
                </a:r>
                <a:endParaRPr lang="en-US" altLang="zh-CN" dirty="0"/>
              </a:p>
              <a:p>
                <a14:m>
                  <m:oMath xmlns:m="http://schemas.openxmlformats.org/officeDocument/2006/math">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𝑠</m:t>
                        </m:r>
                      </m:e>
                      <m:sub>
                        <m:r>
                          <a:rPr lang="zh-CN" altLang="en-US" i="1" dirty="0">
                            <a:latin typeface="Cambria Math" panose="02040503050406030204" pitchFamily="18" charset="0"/>
                          </a:rPr>
                          <m:t>𝑃</m:t>
                        </m:r>
                      </m:sub>
                    </m:sSub>
                    <m:r>
                      <a:rPr lang="zh-CN" altLang="en-US" i="1" dirty="0" smtClean="0">
                        <a:latin typeface="Cambria Math" panose="02040503050406030204" pitchFamily="18" charset="0"/>
                      </a:rPr>
                      <m:t>：</m:t>
                    </m:r>
                  </m:oMath>
                </a14:m>
                <a:r>
                  <a:rPr lang="zh-CN" altLang="en-US" dirty="0"/>
                  <a:t>被个体</a:t>
                </a:r>
                <a:r>
                  <a:rPr lang="en-US" altLang="zh-CN" dirty="0"/>
                  <a:t>p</a:t>
                </a:r>
                <a:r>
                  <a:rPr lang="zh-CN" altLang="en-US" dirty="0"/>
                  <a:t>支配的个体集合</a:t>
                </a:r>
              </a:p>
            </p:txBody>
          </p:sp>
        </mc:Choice>
        <mc:Fallback xmlns="">
          <p:sp>
            <p:nvSpPr>
              <p:cNvPr id="3" name="内容占位符 2">
                <a:extLst>
                  <a:ext uri="{FF2B5EF4-FFF2-40B4-BE49-F238E27FC236}">
                    <a16:creationId xmlns:a16="http://schemas.microsoft.com/office/drawing/2014/main" id="{A3424AF2-001B-4CEB-BF21-5674F23B81CE}"/>
                  </a:ext>
                </a:extLst>
              </p:cNvPr>
              <p:cNvSpPr>
                <a:spLocks noGrp="1" noRot="1" noChangeAspect="1" noMove="1" noResize="1" noEditPoints="1" noAdjustHandles="1" noChangeArrowheads="1" noChangeShapeType="1" noTextEdit="1"/>
              </p:cNvSpPr>
              <p:nvPr>
                <p:ph idx="1"/>
              </p:nvPr>
            </p:nvSpPr>
            <p:spPr>
              <a:xfrm>
                <a:off x="6634620" y="2489902"/>
                <a:ext cx="5138629" cy="4351338"/>
              </a:xfrm>
              <a:blipFill>
                <a:blip r:embed="rId2"/>
                <a:stretch>
                  <a:fillRect l="-2372" t="-25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50FFA36-7BA6-4369-9BAD-09EA1E482C15}"/>
              </a:ext>
            </a:extLst>
          </p:cNvPr>
          <p:cNvPicPr>
            <a:picLocks noChangeAspect="1"/>
          </p:cNvPicPr>
          <p:nvPr/>
        </p:nvPicPr>
        <p:blipFill>
          <a:blip r:embed="rId3"/>
          <a:stretch>
            <a:fillRect/>
          </a:stretch>
        </p:blipFill>
        <p:spPr>
          <a:xfrm>
            <a:off x="838200" y="2174856"/>
            <a:ext cx="5591276" cy="3529245"/>
          </a:xfrm>
          <a:prstGeom prst="rect">
            <a:avLst/>
          </a:prstGeom>
        </p:spPr>
      </p:pic>
      <p:sp>
        <p:nvSpPr>
          <p:cNvPr id="5" name="文本框 4">
            <a:extLst>
              <a:ext uri="{FF2B5EF4-FFF2-40B4-BE49-F238E27FC236}">
                <a16:creationId xmlns:a16="http://schemas.microsoft.com/office/drawing/2014/main" id="{99E9EB10-F235-474E-8778-B64E1A0F1E5C}"/>
              </a:ext>
            </a:extLst>
          </p:cNvPr>
          <p:cNvSpPr txBox="1"/>
          <p:nvPr/>
        </p:nvSpPr>
        <p:spPr>
          <a:xfrm>
            <a:off x="5104081" y="5704101"/>
            <a:ext cx="939452" cy="367480"/>
          </a:xfrm>
          <a:prstGeom prst="rect">
            <a:avLst/>
          </a:prstGeom>
          <a:noFill/>
        </p:spPr>
        <p:txBody>
          <a:bodyPr wrap="square" rtlCol="0">
            <a:spAutoFit/>
          </a:bodyPr>
          <a:lstStyle/>
          <a:p>
            <a:r>
              <a:rPr lang="en-US" altLang="zh-CN" dirty="0"/>
              <a:t>f1</a:t>
            </a:r>
            <a:endParaRPr lang="zh-CN" altLang="en-US" dirty="0"/>
          </a:p>
        </p:txBody>
      </p:sp>
      <p:sp>
        <p:nvSpPr>
          <p:cNvPr id="6" name="文本框 5">
            <a:extLst>
              <a:ext uri="{FF2B5EF4-FFF2-40B4-BE49-F238E27FC236}">
                <a16:creationId xmlns:a16="http://schemas.microsoft.com/office/drawing/2014/main" id="{049F7E67-5E5B-4075-8806-36058EA77B27}"/>
              </a:ext>
            </a:extLst>
          </p:cNvPr>
          <p:cNvSpPr txBox="1"/>
          <p:nvPr/>
        </p:nvSpPr>
        <p:spPr>
          <a:xfrm>
            <a:off x="510160" y="2305236"/>
            <a:ext cx="488515" cy="369332"/>
          </a:xfrm>
          <a:prstGeom prst="rect">
            <a:avLst/>
          </a:prstGeom>
          <a:noFill/>
        </p:spPr>
        <p:txBody>
          <a:bodyPr wrap="square" rtlCol="0">
            <a:spAutoFit/>
          </a:bodyPr>
          <a:lstStyle/>
          <a:p>
            <a:r>
              <a:rPr lang="en-US" altLang="zh-CN" dirty="0"/>
              <a:t>f2</a:t>
            </a:r>
            <a:endParaRPr lang="zh-CN" altLang="en-US" dirty="0"/>
          </a:p>
        </p:txBody>
      </p:sp>
    </p:spTree>
    <p:extLst>
      <p:ext uri="{BB962C8B-B14F-4D97-AF65-F5344CB8AC3E}">
        <p14:creationId xmlns:p14="http://schemas.microsoft.com/office/powerpoint/2010/main" val="34096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0DE0AE8-3DF7-4E96-B422-F703BCA272D9}"/>
              </a:ext>
            </a:extLst>
          </p:cNvPr>
          <p:cNvPicPr>
            <a:picLocks noChangeAspect="1"/>
          </p:cNvPicPr>
          <p:nvPr/>
        </p:nvPicPr>
        <p:blipFill rotWithShape="1">
          <a:blip r:embed="rId2"/>
          <a:srcRect l="6578" r="10040"/>
          <a:stretch/>
        </p:blipFill>
        <p:spPr>
          <a:xfrm>
            <a:off x="263045" y="732587"/>
            <a:ext cx="7039629" cy="6141022"/>
          </a:xfrm>
          <a:prstGeom prst="rect">
            <a:avLst/>
          </a:prstGeom>
        </p:spPr>
      </p:pic>
      <p:sp>
        <p:nvSpPr>
          <p:cNvPr id="2" name="文本框 1">
            <a:extLst>
              <a:ext uri="{FF2B5EF4-FFF2-40B4-BE49-F238E27FC236}">
                <a16:creationId xmlns:a16="http://schemas.microsoft.com/office/drawing/2014/main" id="{16D7B0B7-826D-49A8-A02A-F5DCC929CB56}"/>
              </a:ext>
            </a:extLst>
          </p:cNvPr>
          <p:cNvSpPr txBox="1"/>
          <p:nvPr/>
        </p:nvSpPr>
        <p:spPr>
          <a:xfrm>
            <a:off x="663879" y="363255"/>
            <a:ext cx="3319398" cy="461665"/>
          </a:xfrm>
          <a:prstGeom prst="rect">
            <a:avLst/>
          </a:prstGeom>
          <a:noFill/>
        </p:spPr>
        <p:txBody>
          <a:bodyPr wrap="square" rtlCol="0">
            <a:spAutoFit/>
          </a:bodyPr>
          <a:lstStyle/>
          <a:p>
            <a:r>
              <a:rPr lang="zh-CN" altLang="en-US" sz="2400" dirty="0"/>
              <a:t>算法流程</a:t>
            </a:r>
          </a:p>
        </p:txBody>
      </p:sp>
      <p:sp>
        <p:nvSpPr>
          <p:cNvPr id="5" name="文本框 4">
            <a:extLst>
              <a:ext uri="{FF2B5EF4-FFF2-40B4-BE49-F238E27FC236}">
                <a16:creationId xmlns:a16="http://schemas.microsoft.com/office/drawing/2014/main" id="{12DEBA1D-3849-4246-90D8-8C302974E8DD}"/>
              </a:ext>
            </a:extLst>
          </p:cNvPr>
          <p:cNvSpPr txBox="1"/>
          <p:nvPr/>
        </p:nvSpPr>
        <p:spPr>
          <a:xfrm>
            <a:off x="7703508" y="501754"/>
            <a:ext cx="3319398" cy="461665"/>
          </a:xfrm>
          <a:prstGeom prst="rect">
            <a:avLst/>
          </a:prstGeom>
          <a:noFill/>
        </p:spPr>
        <p:txBody>
          <a:bodyPr wrap="square" rtlCol="0">
            <a:spAutoFit/>
          </a:bodyPr>
          <a:lstStyle/>
          <a:p>
            <a:r>
              <a:rPr lang="zh-CN" altLang="en-US" sz="2400" dirty="0"/>
              <a:t>复杂度分析</a:t>
            </a:r>
          </a:p>
        </p:txBody>
      </p:sp>
      <p:sp>
        <p:nvSpPr>
          <p:cNvPr id="7" name="文本框 6">
            <a:extLst>
              <a:ext uri="{FF2B5EF4-FFF2-40B4-BE49-F238E27FC236}">
                <a16:creationId xmlns:a16="http://schemas.microsoft.com/office/drawing/2014/main" id="{8DA14573-9485-4642-B88E-8FD422645386}"/>
              </a:ext>
            </a:extLst>
          </p:cNvPr>
          <p:cNvSpPr txBox="1"/>
          <p:nvPr/>
        </p:nvSpPr>
        <p:spPr>
          <a:xfrm>
            <a:off x="6634620" y="842810"/>
            <a:ext cx="868471" cy="2215991"/>
          </a:xfrm>
          <a:prstGeom prst="rect">
            <a:avLst/>
          </a:prstGeom>
          <a:noFill/>
        </p:spPr>
        <p:txBody>
          <a:bodyPr wrap="square" rtlCol="0">
            <a:spAutoFit/>
          </a:bodyPr>
          <a:lstStyle/>
          <a:p>
            <a:r>
              <a:rPr lang="en-US" altLang="zh-CN" sz="13800" dirty="0">
                <a:latin typeface="仿宋_GB2312" panose="02010609030101010101" pitchFamily="49" charset="-122"/>
                <a:ea typeface="仿宋_GB2312" panose="02010609030101010101" pitchFamily="49" charset="-122"/>
              </a:rPr>
              <a:t>}</a:t>
            </a:r>
            <a:endParaRPr lang="zh-CN" altLang="en-US" sz="19900" dirty="0">
              <a:latin typeface="仿宋_GB2312" panose="02010609030101010101" pitchFamily="49" charset="-122"/>
              <a:ea typeface="仿宋_GB2312" panose="02010609030101010101" pitchFamily="49"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738E9EC-60A4-4321-9747-9AABEF1294A9}"/>
                  </a:ext>
                </a:extLst>
              </p:cNvPr>
              <p:cNvSpPr txBox="1"/>
              <p:nvPr/>
            </p:nvSpPr>
            <p:spPr>
              <a:xfrm>
                <a:off x="7703508" y="1553227"/>
                <a:ext cx="3632547" cy="1015663"/>
              </a:xfrm>
              <a:prstGeom prst="rect">
                <a:avLst/>
              </a:prstGeom>
              <a:noFill/>
            </p:spPr>
            <p:txBody>
              <a:bodyPr wrap="square" rtlCol="0">
                <a:spAutoFit/>
              </a:bodyPr>
              <a:lstStyle/>
              <a:p>
                <a:r>
                  <a:rPr lang="zh-CN" altLang="en-US" sz="2000" dirty="0"/>
                  <a:t>计算出所有个体</a:t>
                </a:r>
                <a:r>
                  <a:rPr lang="en-US" altLang="zh-CN" sz="2000" dirty="0"/>
                  <a:t>p</a:t>
                </a:r>
                <a:r>
                  <a:rPr lang="zh-CN" altLang="en-US" sz="2000" dirty="0"/>
                  <a:t>的</a:t>
                </a:r>
                <a14:m>
                  <m:oMath xmlns:m="http://schemas.openxmlformats.org/officeDocument/2006/math">
                    <m:sSub>
                      <m:sSubPr>
                        <m:ctrlPr>
                          <a:rPr lang="zh-CN" altLang="en-US" sz="2000" i="1" dirty="0">
                            <a:latin typeface="Cambria Math" panose="02040503050406030204" pitchFamily="18" charset="0"/>
                          </a:rPr>
                        </m:ctrlPr>
                      </m:sSubPr>
                      <m:e>
                        <m:r>
                          <a:rPr lang="zh-CN" altLang="en-US" sz="2000" i="1" dirty="0">
                            <a:latin typeface="Cambria Math" panose="02040503050406030204" pitchFamily="18" charset="0"/>
                          </a:rPr>
                          <m:t>𝑁</m:t>
                        </m:r>
                      </m:e>
                      <m:sub>
                        <m:r>
                          <a:rPr lang="zh-CN" altLang="en-US" sz="2000" i="1" dirty="0">
                            <a:latin typeface="Cambria Math" panose="02040503050406030204" pitchFamily="18" charset="0"/>
                          </a:rPr>
                          <m:t>𝑃</m:t>
                        </m:r>
                      </m:sub>
                    </m:sSub>
                  </m:oMath>
                </a14:m>
                <a:r>
                  <a:rPr lang="zh-CN" altLang="en-US" sz="2000" dirty="0"/>
                  <a:t>， </a:t>
                </a:r>
                <a14:m>
                  <m:oMath xmlns:m="http://schemas.openxmlformats.org/officeDocument/2006/math">
                    <m:sSub>
                      <m:sSubPr>
                        <m:ctrlPr>
                          <a:rPr lang="zh-CN" altLang="en-US" sz="2000" i="1" dirty="0">
                            <a:latin typeface="Cambria Math" panose="02040503050406030204" pitchFamily="18" charset="0"/>
                          </a:rPr>
                        </m:ctrlPr>
                      </m:sSubPr>
                      <m:e>
                        <m:r>
                          <a:rPr lang="zh-CN" altLang="en-US" sz="2000" i="1" dirty="0">
                            <a:latin typeface="Cambria Math" panose="02040503050406030204" pitchFamily="18" charset="0"/>
                          </a:rPr>
                          <m:t>𝑠</m:t>
                        </m:r>
                      </m:e>
                      <m:sub>
                        <m:r>
                          <a:rPr lang="zh-CN" altLang="en-US" sz="2000" i="1" dirty="0">
                            <a:latin typeface="Cambria Math" panose="02040503050406030204" pitchFamily="18" charset="0"/>
                          </a:rPr>
                          <m:t>𝑃</m:t>
                        </m:r>
                      </m:sub>
                    </m:sSub>
                  </m:oMath>
                </a14:m>
                <a:r>
                  <a:rPr lang="zh-CN" altLang="en-US" sz="2000" dirty="0"/>
                  <a:t>，单个目标复杂度为</a:t>
                </a:r>
                <a14:m>
                  <m:oMath xmlns:m="http://schemas.openxmlformats.org/officeDocument/2006/math">
                    <m:r>
                      <a:rPr lang="zh-CN" altLang="en-US" sz="2000" dirty="0" smtClean="0">
                        <a:latin typeface="Cambria Math" panose="02040503050406030204" pitchFamily="18" charset="0"/>
                      </a:rPr>
                      <m:t>0</m:t>
                    </m:r>
                    <m:d>
                      <m:dPr>
                        <m:ctrlPr>
                          <a:rPr lang="zh-CN" altLang="en-US" sz="2000" i="1" dirty="0">
                            <a:latin typeface="Cambria Math" panose="02040503050406030204" pitchFamily="18" charset="0"/>
                          </a:rPr>
                        </m:ctrlPr>
                      </m:dPr>
                      <m:e>
                        <m:sSup>
                          <m:sSupPr>
                            <m:ctrlPr>
                              <a:rPr lang="zh-CN" altLang="en-US" sz="2000" i="1" dirty="0">
                                <a:latin typeface="Cambria Math" panose="02040503050406030204" pitchFamily="18" charset="0"/>
                              </a:rPr>
                            </m:ctrlPr>
                          </m:sSupPr>
                          <m:e>
                            <m:r>
                              <a:rPr lang="zh-CN" altLang="en-US" sz="2000" i="1" dirty="0">
                                <a:latin typeface="Cambria Math" panose="02040503050406030204" pitchFamily="18" charset="0"/>
                              </a:rPr>
                              <m:t>𝑁</m:t>
                            </m:r>
                          </m:e>
                          <m:sup>
                            <m:r>
                              <a:rPr lang="zh-CN" altLang="en-US" sz="2000" i="0" dirty="0">
                                <a:latin typeface="Cambria Math" panose="02040503050406030204" pitchFamily="18" charset="0"/>
                              </a:rPr>
                              <m:t>2</m:t>
                            </m:r>
                          </m:sup>
                        </m:sSup>
                      </m:e>
                    </m:d>
                    <m:r>
                      <a:rPr lang="zh-CN" altLang="en-US" sz="2000" i="1" dirty="0" smtClean="0">
                        <a:latin typeface="Cambria Math" panose="02040503050406030204" pitchFamily="18" charset="0"/>
                      </a:rPr>
                      <m:t>，</m:t>
                    </m:r>
                  </m:oMath>
                </a14:m>
                <a:r>
                  <a:rPr lang="en-US" altLang="zh-CN" sz="2000" dirty="0"/>
                  <a:t>M</a:t>
                </a:r>
                <a:r>
                  <a:rPr lang="zh-CN" altLang="en-US" sz="2000" dirty="0"/>
                  <a:t>个目标复杂度为</a:t>
                </a:r>
                <a14:m>
                  <m:oMath xmlns:m="http://schemas.openxmlformats.org/officeDocument/2006/math">
                    <m:r>
                      <a:rPr lang="zh-CN" altLang="en-US" sz="2000" i="1" dirty="0">
                        <a:latin typeface="Cambria Math" panose="02040503050406030204" pitchFamily="18" charset="0"/>
                      </a:rPr>
                      <m:t>𝑂</m:t>
                    </m:r>
                    <m:d>
                      <m:dPr>
                        <m:ctrlPr>
                          <a:rPr lang="zh-CN" altLang="en-US" sz="2000" i="1" dirty="0">
                            <a:latin typeface="Cambria Math" panose="02040503050406030204" pitchFamily="18" charset="0"/>
                          </a:rPr>
                        </m:ctrlPr>
                      </m:dPr>
                      <m:e>
                        <m:r>
                          <m:rPr>
                            <m:sty m:val="p"/>
                          </m:rPr>
                          <a:rPr lang="en-US" altLang="zh-CN" sz="2000" i="1" dirty="0">
                            <a:latin typeface="Cambria Math" panose="02040503050406030204" pitchFamily="18" charset="0"/>
                          </a:rPr>
                          <m:t>M</m:t>
                        </m:r>
                        <m:sSup>
                          <m:sSupPr>
                            <m:ctrlPr>
                              <a:rPr lang="zh-CN" altLang="en-US" sz="2000" i="1" dirty="0">
                                <a:latin typeface="Cambria Math" panose="02040503050406030204" pitchFamily="18" charset="0"/>
                              </a:rPr>
                            </m:ctrlPr>
                          </m:sSupPr>
                          <m:e>
                            <m:r>
                              <a:rPr lang="zh-CN" altLang="en-US" sz="2000" i="1" dirty="0">
                                <a:latin typeface="Cambria Math" panose="02040503050406030204" pitchFamily="18" charset="0"/>
                              </a:rPr>
                              <m:t>𝑁</m:t>
                            </m:r>
                          </m:e>
                          <m:sup>
                            <m:r>
                              <a:rPr lang="zh-CN" altLang="en-US" sz="2000" dirty="0">
                                <a:latin typeface="Cambria Math" panose="02040503050406030204" pitchFamily="18" charset="0"/>
                              </a:rPr>
                              <m:t>2</m:t>
                            </m:r>
                          </m:sup>
                        </m:sSup>
                      </m:e>
                    </m:d>
                  </m:oMath>
                </a14:m>
                <a:endParaRPr lang="zh-CN" altLang="en-US" sz="2400" dirty="0"/>
              </a:p>
            </p:txBody>
          </p:sp>
        </mc:Choice>
        <mc:Fallback xmlns="">
          <p:sp>
            <p:nvSpPr>
              <p:cNvPr id="9" name="文本框 8">
                <a:extLst>
                  <a:ext uri="{FF2B5EF4-FFF2-40B4-BE49-F238E27FC236}">
                    <a16:creationId xmlns:a16="http://schemas.microsoft.com/office/drawing/2014/main" id="{2738E9EC-60A4-4321-9747-9AABEF1294A9}"/>
                  </a:ext>
                </a:extLst>
              </p:cNvPr>
              <p:cNvSpPr txBox="1">
                <a:spLocks noRot="1" noChangeAspect="1" noMove="1" noResize="1" noEditPoints="1" noAdjustHandles="1" noChangeArrowheads="1" noChangeShapeType="1" noTextEdit="1"/>
              </p:cNvSpPr>
              <p:nvPr/>
            </p:nvSpPr>
            <p:spPr>
              <a:xfrm>
                <a:off x="7703508" y="1553227"/>
                <a:ext cx="3632547" cy="1015663"/>
              </a:xfrm>
              <a:prstGeom prst="rect">
                <a:avLst/>
              </a:prstGeom>
              <a:blipFill>
                <a:blip r:embed="rId3"/>
                <a:stretch>
                  <a:fillRect l="-1846" t="-3614" r="-1678" b="-10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749DE38-EE13-42C0-A4A3-135B053E89F0}"/>
                  </a:ext>
                </a:extLst>
              </p:cNvPr>
              <p:cNvSpPr txBox="1"/>
              <p:nvPr/>
            </p:nvSpPr>
            <p:spPr>
              <a:xfrm>
                <a:off x="7703508" y="3943829"/>
                <a:ext cx="3632547" cy="1231106"/>
              </a:xfrm>
              <a:prstGeom prst="rect">
                <a:avLst/>
              </a:prstGeom>
              <a:noFill/>
            </p:spPr>
            <p:txBody>
              <a:bodyPr wrap="square" rtlCol="0">
                <a:spAutoFit/>
              </a:bodyPr>
              <a:lstStyle/>
              <a:p>
                <a:r>
                  <a:rPr lang="zh-CN" altLang="en-US" dirty="0"/>
                  <a:t>第二级以及更高级中，对每个个体</a:t>
                </a:r>
                <a:r>
                  <a:rPr lang="en-US" altLang="zh-CN" dirty="0"/>
                  <a:t>p</a:t>
                </a:r>
                <a:r>
                  <a:rPr lang="zh-CN" altLang="en-US" dirty="0"/>
                  <a:t>， </a:t>
                </a:r>
                <a14:m>
                  <m:oMath xmlns:m="http://schemas.openxmlformats.org/officeDocument/2006/math">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𝑁</m:t>
                        </m:r>
                      </m:e>
                      <m:sub>
                        <m:r>
                          <a:rPr lang="zh-CN" altLang="en-US" i="1" dirty="0">
                            <a:latin typeface="Cambria Math" panose="02040503050406030204" pitchFamily="18" charset="0"/>
                          </a:rPr>
                          <m:t>𝑃</m:t>
                        </m:r>
                      </m:sub>
                    </m:sSub>
                  </m:oMath>
                </a14:m>
                <a:r>
                  <a:rPr lang="zh-CN" altLang="en-US" dirty="0"/>
                  <a:t>至多为</a:t>
                </a:r>
                <a:r>
                  <a:rPr lang="en-US" altLang="zh-CN" dirty="0"/>
                  <a:t>N-1</a:t>
                </a:r>
                <a:r>
                  <a:rPr lang="zh-CN" altLang="en-US" dirty="0"/>
                  <a:t>，且至多有</a:t>
                </a:r>
                <a:r>
                  <a:rPr lang="en-US" altLang="zh-CN" dirty="0"/>
                  <a:t>N-1</a:t>
                </a:r>
                <a:r>
                  <a:rPr lang="zh-CN" altLang="en-US" dirty="0"/>
                  <a:t>个这样的</a:t>
                </a:r>
                <a:r>
                  <a:rPr lang="en-US" altLang="zh-CN" dirty="0"/>
                  <a:t>p</a:t>
                </a:r>
                <a:r>
                  <a:rPr lang="zh-CN" altLang="en-US" dirty="0"/>
                  <a:t>，</a:t>
                </a:r>
                <a:r>
                  <a:rPr lang="en-US" altLang="zh-CN" dirty="0"/>
                  <a:t>M</a:t>
                </a:r>
                <a:r>
                  <a:rPr lang="zh-CN" altLang="en-US" dirty="0"/>
                  <a:t>个目标复杂度为</a:t>
                </a:r>
                <a14:m>
                  <m:oMath xmlns:m="http://schemas.openxmlformats.org/officeDocument/2006/math">
                    <m:r>
                      <a:rPr lang="zh-CN" altLang="en-US" i="1" dirty="0">
                        <a:latin typeface="Cambria Math" panose="02040503050406030204" pitchFamily="18" charset="0"/>
                      </a:rPr>
                      <m:t>𝑂</m:t>
                    </m:r>
                    <m:d>
                      <m:dPr>
                        <m:ctrlPr>
                          <a:rPr lang="zh-CN" altLang="en-US" i="1" dirty="0">
                            <a:latin typeface="Cambria Math" panose="02040503050406030204" pitchFamily="18" charset="0"/>
                          </a:rPr>
                        </m:ctrlPr>
                      </m:dPr>
                      <m:e>
                        <m:r>
                          <m:rPr>
                            <m:sty m:val="p"/>
                          </m:rPr>
                          <a:rPr lang="en-US" altLang="zh-CN" i="1" dirty="0">
                            <a:latin typeface="Cambria Math" panose="02040503050406030204" pitchFamily="18" charset="0"/>
                          </a:rPr>
                          <m:t>M</m:t>
                        </m:r>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𝑁</m:t>
                            </m:r>
                          </m:e>
                          <m:sup>
                            <m:r>
                              <a:rPr lang="zh-CN" altLang="en-US" dirty="0">
                                <a:latin typeface="Cambria Math" panose="02040503050406030204" pitchFamily="18" charset="0"/>
                              </a:rPr>
                              <m:t>2</m:t>
                            </m:r>
                          </m:sup>
                        </m:sSup>
                      </m:e>
                    </m:d>
                  </m:oMath>
                </a14:m>
                <a:endParaRPr lang="zh-CN" altLang="en-US" dirty="0"/>
              </a:p>
            </p:txBody>
          </p:sp>
        </mc:Choice>
        <mc:Fallback xmlns="">
          <p:sp>
            <p:nvSpPr>
              <p:cNvPr id="10" name="文本框 9">
                <a:extLst>
                  <a:ext uri="{FF2B5EF4-FFF2-40B4-BE49-F238E27FC236}">
                    <a16:creationId xmlns:a16="http://schemas.microsoft.com/office/drawing/2014/main" id="{C749DE38-EE13-42C0-A4A3-135B053E89F0}"/>
                  </a:ext>
                </a:extLst>
              </p:cNvPr>
              <p:cNvSpPr txBox="1">
                <a:spLocks noRot="1" noChangeAspect="1" noMove="1" noResize="1" noEditPoints="1" noAdjustHandles="1" noChangeArrowheads="1" noChangeShapeType="1" noTextEdit="1"/>
              </p:cNvSpPr>
              <p:nvPr/>
            </p:nvSpPr>
            <p:spPr>
              <a:xfrm>
                <a:off x="7703508" y="3943829"/>
                <a:ext cx="3632547" cy="1231106"/>
              </a:xfrm>
              <a:prstGeom prst="rect">
                <a:avLst/>
              </a:prstGeom>
              <a:blipFill>
                <a:blip r:embed="rId4"/>
                <a:stretch>
                  <a:fillRect l="-1510" t="-2970" r="-1174"/>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31E3C76D-636D-4083-9A5C-8DBC7DB296A6}"/>
              </a:ext>
            </a:extLst>
          </p:cNvPr>
          <p:cNvSpPr txBox="1"/>
          <p:nvPr/>
        </p:nvSpPr>
        <p:spPr>
          <a:xfrm>
            <a:off x="6634620" y="3451387"/>
            <a:ext cx="868471" cy="2215991"/>
          </a:xfrm>
          <a:prstGeom prst="rect">
            <a:avLst/>
          </a:prstGeom>
          <a:noFill/>
        </p:spPr>
        <p:txBody>
          <a:bodyPr wrap="square" rtlCol="0">
            <a:spAutoFit/>
          </a:bodyPr>
          <a:lstStyle/>
          <a:p>
            <a:r>
              <a:rPr lang="en-US" altLang="zh-CN" sz="13800" dirty="0">
                <a:latin typeface="仿宋_GB2312" panose="02010609030101010101" pitchFamily="49" charset="-122"/>
                <a:ea typeface="仿宋_GB2312" panose="02010609030101010101" pitchFamily="49" charset="-122"/>
              </a:rPr>
              <a:t>}</a:t>
            </a:r>
            <a:endParaRPr lang="zh-CN" altLang="en-US" sz="19900" dirty="0">
              <a:latin typeface="仿宋_GB2312" panose="02010609030101010101" pitchFamily="49" charset="-122"/>
              <a:ea typeface="仿宋_GB2312" panose="02010609030101010101" pitchFamily="49" charset="-122"/>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5123E20-A95C-4532-9492-6817570A7265}"/>
                  </a:ext>
                </a:extLst>
              </p:cNvPr>
              <p:cNvSpPr txBox="1"/>
              <p:nvPr/>
            </p:nvSpPr>
            <p:spPr>
              <a:xfrm>
                <a:off x="7703508" y="5917472"/>
                <a:ext cx="4584526" cy="509178"/>
              </a:xfrm>
              <a:prstGeom prst="rect">
                <a:avLst/>
              </a:prstGeom>
              <a:noFill/>
            </p:spPr>
            <p:txBody>
              <a:bodyPr wrap="square" rtlCol="0">
                <a:spAutoFit/>
              </a:bodyPr>
              <a:lstStyle/>
              <a:p>
                <a:r>
                  <a:rPr lang="zh-CN" altLang="en-US" sz="2400" b="1" dirty="0"/>
                  <a:t>总复杂度：</a:t>
                </a:r>
                <a14:m>
                  <m:oMath xmlns:m="http://schemas.openxmlformats.org/officeDocument/2006/math">
                    <m:r>
                      <a:rPr lang="zh-CN" altLang="en-US" sz="2400" b="1" i="1" dirty="0">
                        <a:latin typeface="Cambria Math" panose="02040503050406030204" pitchFamily="18" charset="0"/>
                      </a:rPr>
                      <m:t>𝑶</m:t>
                    </m:r>
                    <m:d>
                      <m:dPr>
                        <m:ctrlPr>
                          <a:rPr lang="zh-CN" altLang="en-US" sz="2400" b="1" i="1" dirty="0">
                            <a:latin typeface="Cambria Math" panose="02040503050406030204" pitchFamily="18" charset="0"/>
                          </a:rPr>
                        </m:ctrlPr>
                      </m:dPr>
                      <m:e>
                        <m:r>
                          <a:rPr lang="en-US" altLang="zh-CN" sz="2400" b="1" i="1" dirty="0">
                            <a:latin typeface="Cambria Math" panose="02040503050406030204" pitchFamily="18" charset="0"/>
                          </a:rPr>
                          <m:t>𝑴</m:t>
                        </m:r>
                        <m:sSup>
                          <m:sSupPr>
                            <m:ctrlPr>
                              <a:rPr lang="zh-CN" altLang="en-US" sz="2400" b="1" i="1" dirty="0">
                                <a:latin typeface="Cambria Math" panose="02040503050406030204" pitchFamily="18" charset="0"/>
                              </a:rPr>
                            </m:ctrlPr>
                          </m:sSupPr>
                          <m:e>
                            <m:r>
                              <a:rPr lang="zh-CN" altLang="en-US" sz="2400" b="1" i="1" dirty="0">
                                <a:latin typeface="Cambria Math" panose="02040503050406030204" pitchFamily="18" charset="0"/>
                              </a:rPr>
                              <m:t>𝑵</m:t>
                            </m:r>
                          </m:e>
                          <m:sup>
                            <m:r>
                              <a:rPr lang="zh-CN" altLang="en-US" sz="2400" b="1" i="1" dirty="0">
                                <a:latin typeface="Cambria Math" panose="02040503050406030204" pitchFamily="18" charset="0"/>
                              </a:rPr>
                              <m:t>𝟐</m:t>
                            </m:r>
                          </m:sup>
                        </m:sSup>
                      </m:e>
                    </m:d>
                  </m:oMath>
                </a14:m>
                <a:endParaRPr lang="zh-CN" altLang="en-US" sz="2400" b="1" dirty="0"/>
              </a:p>
            </p:txBody>
          </p:sp>
        </mc:Choice>
        <mc:Fallback xmlns="">
          <p:sp>
            <p:nvSpPr>
              <p:cNvPr id="12" name="文本框 11">
                <a:extLst>
                  <a:ext uri="{FF2B5EF4-FFF2-40B4-BE49-F238E27FC236}">
                    <a16:creationId xmlns:a16="http://schemas.microsoft.com/office/drawing/2014/main" id="{D5123E20-A95C-4532-9492-6817570A7265}"/>
                  </a:ext>
                </a:extLst>
              </p:cNvPr>
              <p:cNvSpPr txBox="1">
                <a:spLocks noRot="1" noChangeAspect="1" noMove="1" noResize="1" noEditPoints="1" noAdjustHandles="1" noChangeArrowheads="1" noChangeShapeType="1" noTextEdit="1"/>
              </p:cNvSpPr>
              <p:nvPr/>
            </p:nvSpPr>
            <p:spPr>
              <a:xfrm>
                <a:off x="7703508" y="5917472"/>
                <a:ext cx="4584526" cy="509178"/>
              </a:xfrm>
              <a:prstGeom prst="rect">
                <a:avLst/>
              </a:prstGeom>
              <a:blipFill>
                <a:blip r:embed="rId5"/>
                <a:stretch>
                  <a:fillRect l="-2128" t="-2410" b="-25301"/>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4AAF0673-F3B8-487B-99F5-2E713DF628FD}"/>
              </a:ext>
            </a:extLst>
          </p:cNvPr>
          <p:cNvSpPr/>
          <p:nvPr/>
        </p:nvSpPr>
        <p:spPr>
          <a:xfrm>
            <a:off x="6634620" y="5986914"/>
            <a:ext cx="868471" cy="439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734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11" grpId="0"/>
      <p:bldP spid="12"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92E6F88-9876-4A1D-B04B-C77531456D0D}"/>
              </a:ext>
            </a:extLst>
          </p:cNvPr>
          <p:cNvPicPr>
            <a:picLocks noChangeAspect="1"/>
          </p:cNvPicPr>
          <p:nvPr/>
        </p:nvPicPr>
        <p:blipFill>
          <a:blip r:embed="rId2"/>
          <a:stretch>
            <a:fillRect/>
          </a:stretch>
        </p:blipFill>
        <p:spPr>
          <a:xfrm>
            <a:off x="3092158" y="1969681"/>
            <a:ext cx="5591276" cy="3529245"/>
          </a:xfrm>
          <a:prstGeom prst="rect">
            <a:avLst/>
          </a:prstGeom>
        </p:spPr>
      </p:pic>
    </p:spTree>
    <p:extLst>
      <p:ext uri="{BB962C8B-B14F-4D97-AF65-F5344CB8AC3E}">
        <p14:creationId xmlns:p14="http://schemas.microsoft.com/office/powerpoint/2010/main" val="2391218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7F672-E79B-4C66-85B9-96A824D77F92}"/>
              </a:ext>
            </a:extLst>
          </p:cNvPr>
          <p:cNvSpPr>
            <a:spLocks noGrp="1"/>
          </p:cNvSpPr>
          <p:nvPr>
            <p:ph type="title"/>
          </p:nvPr>
        </p:nvSpPr>
        <p:spPr/>
        <p:txBody>
          <a:bodyPr/>
          <a:lstStyle/>
          <a:p>
            <a:r>
              <a:rPr lang="zh-CN" altLang="en-US" dirty="0"/>
              <a:t>拥挤度</a:t>
            </a:r>
          </a:p>
        </p:txBody>
      </p:sp>
      <p:sp>
        <p:nvSpPr>
          <p:cNvPr id="3" name="内容占位符 2">
            <a:extLst>
              <a:ext uri="{FF2B5EF4-FFF2-40B4-BE49-F238E27FC236}">
                <a16:creationId xmlns:a16="http://schemas.microsoft.com/office/drawing/2014/main" id="{59C8D9B7-697E-4D91-A56D-2C9DC5FC01D8}"/>
              </a:ext>
            </a:extLst>
          </p:cNvPr>
          <p:cNvSpPr>
            <a:spLocks noGrp="1"/>
          </p:cNvSpPr>
          <p:nvPr>
            <p:ph idx="1"/>
          </p:nvPr>
        </p:nvSpPr>
        <p:spPr/>
        <p:txBody>
          <a:bodyPr/>
          <a:lstStyle/>
          <a:p>
            <a:r>
              <a:rPr lang="zh-CN" altLang="en-US" b="1" dirty="0"/>
              <a:t>目的</a:t>
            </a:r>
            <a:r>
              <a:rPr lang="zh-CN" altLang="en-US" dirty="0"/>
              <a:t> 同一层非支配个体集合中，为了保证解的个体能均匀分配在</a:t>
            </a:r>
            <a:r>
              <a:rPr lang="en-US" altLang="zh-CN" dirty="0"/>
              <a:t>Pareto</a:t>
            </a:r>
            <a:r>
              <a:rPr lang="zh-CN" altLang="en-US" dirty="0"/>
              <a:t>前沿，就需要使同一层中的非支配个体具有多样性，否则，个体都在某一处“扎堆”。</a:t>
            </a:r>
            <a:r>
              <a:rPr lang="en-US" altLang="zh-CN" dirty="0"/>
              <a:t>NSGA—II</a:t>
            </a:r>
            <a:r>
              <a:rPr lang="zh-CN" altLang="en-US" dirty="0"/>
              <a:t>采用了拥挤度策略，即计算同一非支配层级中某给定个体周围其他个体的密度。</a:t>
            </a:r>
            <a:endParaRPr lang="en-US" altLang="zh-CN" dirty="0"/>
          </a:p>
          <a:p>
            <a:endParaRPr lang="en-US" altLang="zh-CN" dirty="0"/>
          </a:p>
          <a:p>
            <a:r>
              <a:rPr lang="zh-CN" altLang="en-US" b="1" dirty="0"/>
              <a:t>计算 </a:t>
            </a:r>
            <a:r>
              <a:rPr lang="zh-CN" altLang="en-US" dirty="0"/>
              <a:t>每个个体的拥挤距离是通过计算与其相邻的两个个体在每个子目标函数上的距离差之和来求取</a:t>
            </a:r>
          </a:p>
        </p:txBody>
      </p:sp>
    </p:spTree>
    <p:extLst>
      <p:ext uri="{BB962C8B-B14F-4D97-AF65-F5344CB8AC3E}">
        <p14:creationId xmlns:p14="http://schemas.microsoft.com/office/powerpoint/2010/main" val="1945924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EB13029-AF60-4955-8361-976A70A67593}"/>
              </a:ext>
            </a:extLst>
          </p:cNvPr>
          <p:cNvPicPr>
            <a:picLocks noChangeAspect="1"/>
          </p:cNvPicPr>
          <p:nvPr/>
        </p:nvPicPr>
        <p:blipFill>
          <a:blip r:embed="rId2"/>
          <a:stretch>
            <a:fillRect/>
          </a:stretch>
        </p:blipFill>
        <p:spPr>
          <a:xfrm>
            <a:off x="743849" y="513569"/>
            <a:ext cx="10370386" cy="2914286"/>
          </a:xfrm>
          <a:prstGeom prst="rect">
            <a:avLst/>
          </a:prstGeom>
        </p:spPr>
      </p:pic>
      <p:pic>
        <p:nvPicPr>
          <p:cNvPr id="6" name="图片 5">
            <a:extLst>
              <a:ext uri="{FF2B5EF4-FFF2-40B4-BE49-F238E27FC236}">
                <a16:creationId xmlns:a16="http://schemas.microsoft.com/office/drawing/2014/main" id="{DF27D401-87DF-4E68-932B-4D025ACEFDDE}"/>
              </a:ext>
            </a:extLst>
          </p:cNvPr>
          <p:cNvPicPr>
            <a:picLocks noChangeAspect="1"/>
          </p:cNvPicPr>
          <p:nvPr/>
        </p:nvPicPr>
        <p:blipFill>
          <a:blip r:embed="rId3"/>
          <a:stretch>
            <a:fillRect/>
          </a:stretch>
        </p:blipFill>
        <p:spPr>
          <a:xfrm>
            <a:off x="3401005" y="3427855"/>
            <a:ext cx="5056073" cy="3504255"/>
          </a:xfrm>
          <a:prstGeom prst="rect">
            <a:avLst/>
          </a:prstGeom>
        </p:spPr>
      </p:pic>
    </p:spTree>
    <p:extLst>
      <p:ext uri="{BB962C8B-B14F-4D97-AF65-F5344CB8AC3E}">
        <p14:creationId xmlns:p14="http://schemas.microsoft.com/office/powerpoint/2010/main" val="1187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6597F-3C3B-4982-913F-470D724097C2}"/>
              </a:ext>
            </a:extLst>
          </p:cNvPr>
          <p:cNvSpPr>
            <a:spLocks noGrp="1"/>
          </p:cNvSpPr>
          <p:nvPr>
            <p:ph type="title"/>
          </p:nvPr>
        </p:nvSpPr>
        <p:spPr/>
        <p:txBody>
          <a:bodyPr/>
          <a:lstStyle/>
          <a:p>
            <a:r>
              <a:rPr lang="zh-CN" altLang="en-US" dirty="0"/>
              <a:t>拥挤度比较算子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3FBFCB-93E3-4BD4-8BA9-B1CD54AEC2CD}"/>
                  </a:ext>
                </a:extLst>
              </p:cNvPr>
              <p:cNvSpPr>
                <a:spLocks noGrp="1"/>
              </p:cNvSpPr>
              <p:nvPr>
                <p:ph idx="1"/>
              </p:nvPr>
            </p:nvSpPr>
            <p:spPr>
              <a:xfrm>
                <a:off x="838200" y="1690688"/>
                <a:ext cx="10515600" cy="4486275"/>
              </a:xfrm>
            </p:spPr>
            <p:txBody>
              <a:bodyPr>
                <a:normAutofit fontScale="85000" lnSpcReduction="10000"/>
              </a:bodyPr>
              <a:lstStyle/>
              <a:p>
                <a:pPr marL="0" indent="0">
                  <a:buNone/>
                </a:pPr>
                <a:r>
                  <a:rPr lang="zh-CN" altLang="en-US" dirty="0"/>
                  <a:t>经过快速非支配排序和拥挤度计算之后，种群中每个个体拥有两个属性：非支配等级</a:t>
                </a:r>
                <a14:m>
                  <m:oMath xmlns:m="http://schemas.openxmlformats.org/officeDocument/2006/math">
                    <m:r>
                      <a:rPr lang="zh-CN" altLang="en-US" dirty="0" smtClean="0">
                        <a:latin typeface="Cambria Math" panose="02040503050406030204" pitchFamily="18" charset="0"/>
                      </a:rPr>
                      <m:t>ⅈ</m:t>
                    </m:r>
                  </m:oMath>
                </a14:m>
                <a:r>
                  <a:rPr lang="en-US" altLang="zh-CN" sz="2000" dirty="0"/>
                  <a:t>rank</a:t>
                </a:r>
                <a:r>
                  <a:rPr lang="zh-CN" altLang="en-US" dirty="0"/>
                  <a:t>和拥挤度</a:t>
                </a:r>
                <a:r>
                  <a:rPr lang="en-US" altLang="zh-CN" dirty="0"/>
                  <a:t>i</a:t>
                </a:r>
                <a:r>
                  <a:rPr lang="en-US" altLang="zh-CN" sz="2000" dirty="0"/>
                  <a:t>d</a:t>
                </a:r>
              </a:p>
              <a:p>
                <a:pPr marL="0" indent="0">
                  <a:buNone/>
                </a:pPr>
                <a:endParaRPr lang="en-US" altLang="zh-CN" sz="2000" dirty="0"/>
              </a:p>
              <a:p>
                <a:pPr marL="0" indent="0">
                  <a:buNone/>
                </a:pPr>
                <a:r>
                  <a:rPr lang="zh-CN" altLang="en-US" dirty="0"/>
                  <a:t>定义偏序</a:t>
                </a:r>
                <a:r>
                  <a:rPr lang="en-US" altLang="zh-CN" dirty="0"/>
                  <a:t>&lt;</a:t>
                </a:r>
                <a:r>
                  <a:rPr lang="en-US" altLang="zh-CN" sz="2000" dirty="0"/>
                  <a:t>n</a:t>
                </a:r>
                <a:r>
                  <a:rPr lang="zh-CN" altLang="en-US" dirty="0"/>
                  <a:t>如下：</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83FBFCB-93E3-4BD4-8BA9-B1CD54AEC2CD}"/>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928" t="-244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A74E0C9-C932-4B72-BB98-B3963F35BA44}"/>
              </a:ext>
            </a:extLst>
          </p:cNvPr>
          <p:cNvPicPr>
            <a:picLocks noChangeAspect="1"/>
          </p:cNvPicPr>
          <p:nvPr/>
        </p:nvPicPr>
        <p:blipFill rotWithShape="1">
          <a:blip r:embed="rId3"/>
          <a:srcRect r="10330"/>
          <a:stretch/>
        </p:blipFill>
        <p:spPr>
          <a:xfrm>
            <a:off x="701457" y="3635680"/>
            <a:ext cx="4572001" cy="1850719"/>
          </a:xfrm>
          <a:prstGeom prst="rect">
            <a:avLst/>
          </a:prstGeom>
        </p:spPr>
      </p:pic>
      <p:sp>
        <p:nvSpPr>
          <p:cNvPr id="5" name="箭头: 右 4">
            <a:extLst>
              <a:ext uri="{FF2B5EF4-FFF2-40B4-BE49-F238E27FC236}">
                <a16:creationId xmlns:a16="http://schemas.microsoft.com/office/drawing/2014/main" id="{3799249D-1C15-4A96-88E5-90617276AA0D}"/>
              </a:ext>
            </a:extLst>
          </p:cNvPr>
          <p:cNvSpPr/>
          <p:nvPr/>
        </p:nvSpPr>
        <p:spPr>
          <a:xfrm>
            <a:off x="5561556" y="3933825"/>
            <a:ext cx="726510" cy="312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a:extLst>
              <a:ext uri="{FF2B5EF4-FFF2-40B4-BE49-F238E27FC236}">
                <a16:creationId xmlns:a16="http://schemas.microsoft.com/office/drawing/2014/main" id="{FFF43037-D7D4-481D-BEF4-59AF7F32C8FF}"/>
              </a:ext>
            </a:extLst>
          </p:cNvPr>
          <p:cNvSpPr/>
          <p:nvPr/>
        </p:nvSpPr>
        <p:spPr>
          <a:xfrm>
            <a:off x="5561556" y="4854814"/>
            <a:ext cx="726510" cy="312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7150346-F377-409D-AEA3-5978777C8AFD}"/>
              </a:ext>
            </a:extLst>
          </p:cNvPr>
          <p:cNvSpPr txBox="1"/>
          <p:nvPr/>
        </p:nvSpPr>
        <p:spPr>
          <a:xfrm>
            <a:off x="6576164" y="3821860"/>
            <a:ext cx="3682652" cy="400110"/>
          </a:xfrm>
          <a:prstGeom prst="rect">
            <a:avLst/>
          </a:prstGeom>
          <a:noFill/>
        </p:spPr>
        <p:txBody>
          <a:bodyPr wrap="square" rtlCol="0">
            <a:spAutoFit/>
          </a:bodyPr>
          <a:lstStyle/>
          <a:p>
            <a:r>
              <a:rPr lang="zh-CN" altLang="en-US" sz="2000" dirty="0"/>
              <a:t>选择较低等级的非支配解</a:t>
            </a:r>
          </a:p>
        </p:txBody>
      </p:sp>
      <p:sp>
        <p:nvSpPr>
          <p:cNvPr id="8" name="文本框 7">
            <a:extLst>
              <a:ext uri="{FF2B5EF4-FFF2-40B4-BE49-F238E27FC236}">
                <a16:creationId xmlns:a16="http://schemas.microsoft.com/office/drawing/2014/main" id="{61A8A7FC-7A8B-48A0-AD9C-EA4BA4D384C7}"/>
              </a:ext>
            </a:extLst>
          </p:cNvPr>
          <p:cNvSpPr txBox="1"/>
          <p:nvPr/>
        </p:nvSpPr>
        <p:spPr>
          <a:xfrm>
            <a:off x="6576164" y="4747852"/>
            <a:ext cx="3682652" cy="369332"/>
          </a:xfrm>
          <a:prstGeom prst="rect">
            <a:avLst/>
          </a:prstGeom>
          <a:noFill/>
        </p:spPr>
        <p:txBody>
          <a:bodyPr wrap="square" rtlCol="0">
            <a:spAutoFit/>
          </a:bodyPr>
          <a:lstStyle/>
          <a:p>
            <a:r>
              <a:rPr lang="zh-CN" altLang="en-US" dirty="0"/>
              <a:t>选择不拥挤的解</a:t>
            </a:r>
          </a:p>
        </p:txBody>
      </p:sp>
    </p:spTree>
    <p:extLst>
      <p:ext uri="{BB962C8B-B14F-4D97-AF65-F5344CB8AC3E}">
        <p14:creationId xmlns:p14="http://schemas.microsoft.com/office/powerpoint/2010/main" val="32262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E7634-7668-419D-8339-BB5B27C4DC80}"/>
              </a:ext>
            </a:extLst>
          </p:cNvPr>
          <p:cNvSpPr>
            <a:spLocks noGrp="1"/>
          </p:cNvSpPr>
          <p:nvPr>
            <p:ph type="title"/>
          </p:nvPr>
        </p:nvSpPr>
        <p:spPr/>
        <p:txBody>
          <a:bodyPr>
            <a:normAutofit/>
          </a:bodyPr>
          <a:lstStyle/>
          <a:p>
            <a:pPr algn="ctr"/>
            <a:r>
              <a:rPr lang="zh-CN" altLang="en-US" sz="4000" dirty="0">
                <a:latin typeface="微软雅黑" panose="020B0503020204020204" pitchFamily="34" charset="-122"/>
                <a:ea typeface="微软雅黑" panose="020B0503020204020204" pitchFamily="34" charset="-122"/>
              </a:rPr>
              <a:t>基本概念</a:t>
            </a:r>
          </a:p>
        </p:txBody>
      </p:sp>
      <p:sp>
        <p:nvSpPr>
          <p:cNvPr id="3" name="内容占位符 2">
            <a:extLst>
              <a:ext uri="{FF2B5EF4-FFF2-40B4-BE49-F238E27FC236}">
                <a16:creationId xmlns:a16="http://schemas.microsoft.com/office/drawing/2014/main" id="{CCAE8278-2F20-485B-9A83-AE6D3AAB872A}"/>
              </a:ext>
            </a:extLst>
          </p:cNvPr>
          <p:cNvSpPr>
            <a:spLocks noGrp="1"/>
          </p:cNvSpPr>
          <p:nvPr>
            <p:ph idx="1"/>
          </p:nvPr>
        </p:nvSpPr>
        <p:spPr/>
        <p:txBody>
          <a:bodyPr/>
          <a:lstStyle/>
          <a:p>
            <a:pPr algn="ctr"/>
            <a:r>
              <a:rPr lang="zh-CN" altLang="en-US" dirty="0"/>
              <a:t>遗传算法</a:t>
            </a:r>
            <a:endParaRPr lang="en-US" altLang="zh-CN" dirty="0"/>
          </a:p>
          <a:p>
            <a:pPr algn="ctr"/>
            <a:r>
              <a:rPr lang="zh-CN" altLang="en-US" dirty="0"/>
              <a:t>多目标优化</a:t>
            </a:r>
            <a:endParaRPr lang="en-US" altLang="zh-CN" dirty="0"/>
          </a:p>
          <a:p>
            <a:pPr algn="ctr"/>
            <a:r>
              <a:rPr lang="zh-CN" altLang="en-US" dirty="0"/>
              <a:t>帕累托最优</a:t>
            </a:r>
          </a:p>
        </p:txBody>
      </p:sp>
    </p:spTree>
    <p:extLst>
      <p:ext uri="{BB962C8B-B14F-4D97-AF65-F5344CB8AC3E}">
        <p14:creationId xmlns:p14="http://schemas.microsoft.com/office/powerpoint/2010/main" val="1443319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3CD1E552-4E76-444E-B51C-CC58AFFE1825}"/>
              </a:ext>
            </a:extLst>
          </p:cNvPr>
          <p:cNvPicPr>
            <a:picLocks noChangeAspect="1"/>
          </p:cNvPicPr>
          <p:nvPr/>
        </p:nvPicPr>
        <p:blipFill>
          <a:blip r:embed="rId2"/>
          <a:stretch>
            <a:fillRect/>
          </a:stretch>
        </p:blipFill>
        <p:spPr>
          <a:xfrm>
            <a:off x="2220989" y="1313666"/>
            <a:ext cx="7314286" cy="4600000"/>
          </a:xfrm>
          <a:prstGeom prst="rect">
            <a:avLst/>
          </a:prstGeom>
        </p:spPr>
      </p:pic>
      <p:sp>
        <p:nvSpPr>
          <p:cNvPr id="2" name="标题 1">
            <a:extLst>
              <a:ext uri="{FF2B5EF4-FFF2-40B4-BE49-F238E27FC236}">
                <a16:creationId xmlns:a16="http://schemas.microsoft.com/office/drawing/2014/main" id="{CD481AE1-1F70-47F3-AD35-EA18E50C1119}"/>
              </a:ext>
            </a:extLst>
          </p:cNvPr>
          <p:cNvSpPr>
            <a:spLocks noGrp="1"/>
          </p:cNvSpPr>
          <p:nvPr>
            <p:ph type="title" idx="4294967295"/>
          </p:nvPr>
        </p:nvSpPr>
        <p:spPr>
          <a:xfrm>
            <a:off x="1056069" y="281552"/>
            <a:ext cx="10515600" cy="1325563"/>
          </a:xfrm>
        </p:spPr>
        <p:txBody>
          <a:bodyPr/>
          <a:lstStyle/>
          <a:p>
            <a:r>
              <a:rPr lang="zh-CN" altLang="en-US" dirty="0"/>
              <a:t>精英策略</a:t>
            </a:r>
          </a:p>
        </p:txBody>
      </p:sp>
      <p:sp>
        <p:nvSpPr>
          <p:cNvPr id="5" name="文本框 4">
            <a:extLst>
              <a:ext uri="{FF2B5EF4-FFF2-40B4-BE49-F238E27FC236}">
                <a16:creationId xmlns:a16="http://schemas.microsoft.com/office/drawing/2014/main" id="{EF3A96EF-CC5D-479B-B92F-7EBF192C51ED}"/>
              </a:ext>
            </a:extLst>
          </p:cNvPr>
          <p:cNvSpPr txBox="1"/>
          <p:nvPr/>
        </p:nvSpPr>
        <p:spPr>
          <a:xfrm>
            <a:off x="473608" y="4643932"/>
            <a:ext cx="2329841" cy="369332"/>
          </a:xfrm>
          <a:prstGeom prst="rect">
            <a:avLst/>
          </a:prstGeom>
          <a:noFill/>
        </p:spPr>
        <p:txBody>
          <a:bodyPr wrap="square" rtlCol="0">
            <a:spAutoFit/>
          </a:bodyPr>
          <a:lstStyle/>
          <a:p>
            <a:r>
              <a:rPr lang="en-US" altLang="zh-CN" dirty="0"/>
              <a:t>t</a:t>
            </a:r>
            <a:r>
              <a:rPr lang="zh-CN" altLang="en-US" dirty="0"/>
              <a:t>代产生的新种群</a:t>
            </a:r>
          </a:p>
        </p:txBody>
      </p:sp>
      <p:sp>
        <p:nvSpPr>
          <p:cNvPr id="6" name="文本框 5">
            <a:extLst>
              <a:ext uri="{FF2B5EF4-FFF2-40B4-BE49-F238E27FC236}">
                <a16:creationId xmlns:a16="http://schemas.microsoft.com/office/drawing/2014/main" id="{3B1E9228-E82F-496C-9F4A-1EB4A4D9A7BA}"/>
              </a:ext>
            </a:extLst>
          </p:cNvPr>
          <p:cNvSpPr txBox="1"/>
          <p:nvPr/>
        </p:nvSpPr>
        <p:spPr>
          <a:xfrm>
            <a:off x="1056069" y="2409625"/>
            <a:ext cx="1164920" cy="369332"/>
          </a:xfrm>
          <a:prstGeom prst="rect">
            <a:avLst/>
          </a:prstGeom>
          <a:noFill/>
        </p:spPr>
        <p:txBody>
          <a:bodyPr wrap="square" rtlCol="0">
            <a:spAutoFit/>
          </a:bodyPr>
          <a:lstStyle/>
          <a:p>
            <a:r>
              <a:rPr lang="zh-CN" altLang="en-US" dirty="0"/>
              <a:t>父代种群</a:t>
            </a:r>
          </a:p>
        </p:txBody>
      </p:sp>
      <p:sp>
        <p:nvSpPr>
          <p:cNvPr id="7" name="文本框 6">
            <a:extLst>
              <a:ext uri="{FF2B5EF4-FFF2-40B4-BE49-F238E27FC236}">
                <a16:creationId xmlns:a16="http://schemas.microsoft.com/office/drawing/2014/main" id="{47BFEB23-6046-4852-BE38-9C3822934521}"/>
              </a:ext>
            </a:extLst>
          </p:cNvPr>
          <p:cNvSpPr txBox="1"/>
          <p:nvPr/>
        </p:nvSpPr>
        <p:spPr>
          <a:xfrm>
            <a:off x="3717849" y="2454563"/>
            <a:ext cx="501041" cy="369332"/>
          </a:xfrm>
          <a:prstGeom prst="rect">
            <a:avLst/>
          </a:prstGeom>
          <a:noFill/>
        </p:spPr>
        <p:txBody>
          <a:bodyPr wrap="square" rtlCol="0">
            <a:spAutoFit/>
          </a:bodyPr>
          <a:lstStyle/>
          <a:p>
            <a:r>
              <a:rPr lang="en-US" altLang="zh-CN" dirty="0"/>
              <a:t>N</a:t>
            </a:r>
            <a:endParaRPr lang="zh-CN" altLang="en-US" dirty="0"/>
          </a:p>
        </p:txBody>
      </p:sp>
      <p:sp>
        <p:nvSpPr>
          <p:cNvPr id="8" name="文本框 7">
            <a:extLst>
              <a:ext uri="{FF2B5EF4-FFF2-40B4-BE49-F238E27FC236}">
                <a16:creationId xmlns:a16="http://schemas.microsoft.com/office/drawing/2014/main" id="{0C39B7C0-27B4-4076-980C-F1A9B05F6A55}"/>
              </a:ext>
            </a:extLst>
          </p:cNvPr>
          <p:cNvSpPr txBox="1"/>
          <p:nvPr/>
        </p:nvSpPr>
        <p:spPr>
          <a:xfrm>
            <a:off x="3717849" y="4643932"/>
            <a:ext cx="501041" cy="369332"/>
          </a:xfrm>
          <a:prstGeom prst="rect">
            <a:avLst/>
          </a:prstGeom>
          <a:noFill/>
        </p:spPr>
        <p:txBody>
          <a:bodyPr wrap="square" rtlCol="0">
            <a:spAutoFit/>
          </a:bodyPr>
          <a:lstStyle/>
          <a:p>
            <a:r>
              <a:rPr lang="en-US" altLang="zh-CN" dirty="0"/>
              <a:t>N</a:t>
            </a:r>
            <a:endParaRPr lang="zh-CN" altLang="en-US" dirty="0"/>
          </a:p>
        </p:txBody>
      </p:sp>
      <p:sp>
        <p:nvSpPr>
          <p:cNvPr id="9" name="文本框 8">
            <a:extLst>
              <a:ext uri="{FF2B5EF4-FFF2-40B4-BE49-F238E27FC236}">
                <a16:creationId xmlns:a16="http://schemas.microsoft.com/office/drawing/2014/main" id="{FD3BB63B-B66E-4A7E-8A8A-1C471BC47925}"/>
              </a:ext>
            </a:extLst>
          </p:cNvPr>
          <p:cNvSpPr txBox="1"/>
          <p:nvPr/>
        </p:nvSpPr>
        <p:spPr>
          <a:xfrm>
            <a:off x="10384077" y="3429000"/>
            <a:ext cx="501041" cy="369332"/>
          </a:xfrm>
          <a:prstGeom prst="rect">
            <a:avLst/>
          </a:prstGeom>
          <a:noFill/>
        </p:spPr>
        <p:txBody>
          <a:bodyPr wrap="square" rtlCol="0">
            <a:spAutoFit/>
          </a:bodyPr>
          <a:lstStyle/>
          <a:p>
            <a:r>
              <a:rPr lang="en-US" altLang="zh-CN" dirty="0"/>
              <a:t>N</a:t>
            </a:r>
            <a:endParaRPr lang="zh-CN" altLang="en-US" dirty="0"/>
          </a:p>
        </p:txBody>
      </p:sp>
    </p:spTree>
    <p:extLst>
      <p:ext uri="{BB962C8B-B14F-4D97-AF65-F5344CB8AC3E}">
        <p14:creationId xmlns:p14="http://schemas.microsoft.com/office/powerpoint/2010/main" val="826306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C6967A0-4FF0-4F76-8343-60BBC177F030}"/>
              </a:ext>
            </a:extLst>
          </p:cNvPr>
          <p:cNvPicPr>
            <a:picLocks noChangeAspect="1"/>
          </p:cNvPicPr>
          <p:nvPr/>
        </p:nvPicPr>
        <p:blipFill>
          <a:blip r:embed="rId2"/>
          <a:stretch>
            <a:fillRect/>
          </a:stretch>
        </p:blipFill>
        <p:spPr>
          <a:xfrm>
            <a:off x="4146114" y="323841"/>
            <a:ext cx="5624954" cy="6534159"/>
          </a:xfrm>
          <a:prstGeom prst="rect">
            <a:avLst/>
          </a:prstGeom>
        </p:spPr>
      </p:pic>
      <p:sp>
        <p:nvSpPr>
          <p:cNvPr id="4" name="文本框 3">
            <a:extLst>
              <a:ext uri="{FF2B5EF4-FFF2-40B4-BE49-F238E27FC236}">
                <a16:creationId xmlns:a16="http://schemas.microsoft.com/office/drawing/2014/main" id="{A1BE05CD-1CD9-4E03-AB1D-0AC9C5BD4FF8}"/>
              </a:ext>
            </a:extLst>
          </p:cNvPr>
          <p:cNvSpPr txBox="1"/>
          <p:nvPr/>
        </p:nvSpPr>
        <p:spPr>
          <a:xfrm>
            <a:off x="463463" y="977030"/>
            <a:ext cx="5035463"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NSGA-II</a:t>
            </a:r>
            <a:r>
              <a:rPr lang="zh-CN" altLang="en-US" sz="2800" dirty="0">
                <a:latin typeface="微软雅黑" panose="020B0503020204020204" pitchFamily="34" charset="-122"/>
                <a:ea typeface="微软雅黑" panose="020B0503020204020204" pitchFamily="34" charset="-122"/>
              </a:rPr>
              <a:t>算法流程</a:t>
            </a:r>
            <a:endParaRPr lang="zh-CN" altLang="en-US" sz="2800" dirty="0"/>
          </a:p>
        </p:txBody>
      </p:sp>
    </p:spTree>
    <p:extLst>
      <p:ext uri="{BB962C8B-B14F-4D97-AF65-F5344CB8AC3E}">
        <p14:creationId xmlns:p14="http://schemas.microsoft.com/office/powerpoint/2010/main" val="287013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CC111-24E9-41BF-9F48-48DBE6846F62}"/>
              </a:ext>
            </a:extLst>
          </p:cNvPr>
          <p:cNvSpPr>
            <a:spLocks noGrp="1"/>
          </p:cNvSpPr>
          <p:nvPr>
            <p:ph type="title"/>
          </p:nvPr>
        </p:nvSpPr>
        <p:spPr>
          <a:xfrm>
            <a:off x="838200" y="365126"/>
            <a:ext cx="10515600" cy="1225680"/>
          </a:xfrm>
        </p:spPr>
        <p:txBody>
          <a:bodyPr>
            <a:normAutofit/>
          </a:bodyPr>
          <a:lstStyle/>
          <a:p>
            <a:r>
              <a:rPr lang="zh-CN" altLang="en-US" sz="4000" dirty="0">
                <a:latin typeface="微软雅黑" panose="020B0503020204020204" pitchFamily="34" charset="-122"/>
                <a:ea typeface="微软雅黑" panose="020B0503020204020204" pitchFamily="34" charset="-122"/>
              </a:rPr>
              <a:t>遗传算法</a:t>
            </a:r>
          </a:p>
        </p:txBody>
      </p:sp>
      <p:sp>
        <p:nvSpPr>
          <p:cNvPr id="3" name="内容占位符 2">
            <a:extLst>
              <a:ext uri="{FF2B5EF4-FFF2-40B4-BE49-F238E27FC236}">
                <a16:creationId xmlns:a16="http://schemas.microsoft.com/office/drawing/2014/main" id="{42D7D4D2-75D4-463D-B23D-56AD66F09080}"/>
              </a:ext>
            </a:extLst>
          </p:cNvPr>
          <p:cNvSpPr>
            <a:spLocks noGrp="1"/>
          </p:cNvSpPr>
          <p:nvPr>
            <p:ph idx="1"/>
          </p:nvPr>
        </p:nvSpPr>
        <p:spPr>
          <a:xfrm>
            <a:off x="838200" y="1590806"/>
            <a:ext cx="10515600" cy="4511001"/>
          </a:xfrm>
        </p:spPr>
        <p:txBody>
          <a:bodyPr/>
          <a:lstStyle/>
          <a:p>
            <a:r>
              <a:rPr lang="zh-CN" altLang="en-US" dirty="0"/>
              <a:t>遗传算法（</a:t>
            </a:r>
            <a:r>
              <a:rPr lang="en-US" altLang="zh-CN" dirty="0"/>
              <a:t>Genetic Algorithm, GA</a:t>
            </a:r>
            <a:r>
              <a:rPr lang="zh-CN" altLang="en-US" dirty="0"/>
              <a:t>）是模拟达尔文生物进化论的自然选择和遗传学机理的生物进化过程的计算模型，通过模拟自然进化过程</a:t>
            </a:r>
            <a:r>
              <a:rPr lang="zh-CN" altLang="en-US"/>
              <a:t>搜索最优解。</a:t>
            </a:r>
            <a:endParaRPr lang="en-US" altLang="zh-CN" dirty="0"/>
          </a:p>
          <a:p>
            <a:r>
              <a:rPr lang="zh-CN" altLang="en-US" dirty="0"/>
              <a:t>该算法通过数学的方式</a:t>
            </a:r>
            <a:r>
              <a:rPr lang="en-US" altLang="zh-CN" dirty="0"/>
              <a:t>,</a:t>
            </a:r>
            <a:r>
              <a:rPr lang="zh-CN" altLang="en-US" dirty="0"/>
              <a:t>利用计算机仿真运算</a:t>
            </a:r>
            <a:r>
              <a:rPr lang="en-US" altLang="zh-CN" dirty="0"/>
              <a:t>,</a:t>
            </a:r>
            <a:r>
              <a:rPr lang="zh-CN" altLang="en-US" dirty="0"/>
              <a:t>将问题的求解过程转换成类似生物进化中的染色体基因的交叉、变异等过程。在求解较为复杂的组合优化问题时</a:t>
            </a:r>
            <a:r>
              <a:rPr lang="en-US" altLang="zh-CN" dirty="0"/>
              <a:t>,</a:t>
            </a:r>
            <a:r>
              <a:rPr lang="zh-CN" altLang="en-US" dirty="0"/>
              <a:t>相对一些常规的优化算法</a:t>
            </a:r>
            <a:r>
              <a:rPr lang="en-US" altLang="zh-CN" dirty="0"/>
              <a:t>,</a:t>
            </a:r>
            <a:r>
              <a:rPr lang="zh-CN" altLang="en-US" dirty="0"/>
              <a:t>通常能够较快地获得较好的优化结果。</a:t>
            </a:r>
            <a:endParaRPr lang="en-US" altLang="zh-CN" dirty="0"/>
          </a:p>
          <a:p>
            <a:r>
              <a:rPr lang="zh-CN" altLang="en-US" dirty="0"/>
              <a:t>遗传算法已被人们广泛地应用于组合优化、机器学习、信号处理、自适应控制和人工生命等领域。</a:t>
            </a:r>
          </a:p>
        </p:txBody>
      </p:sp>
    </p:spTree>
    <p:extLst>
      <p:ext uri="{BB962C8B-B14F-4D97-AF65-F5344CB8AC3E}">
        <p14:creationId xmlns:p14="http://schemas.microsoft.com/office/powerpoint/2010/main" val="175277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6003EDC-CF83-4CFB-B917-8AC313C654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63256"/>
            <a:ext cx="6464325" cy="578470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446822CA-35E7-47DA-8B31-657497B95F89}"/>
              </a:ext>
            </a:extLst>
          </p:cNvPr>
          <p:cNvSpPr txBox="1"/>
          <p:nvPr/>
        </p:nvSpPr>
        <p:spPr>
          <a:xfrm>
            <a:off x="4540685" y="537774"/>
            <a:ext cx="7302674" cy="646331"/>
          </a:xfrm>
          <a:prstGeom prst="rect">
            <a:avLst/>
          </a:prstGeom>
          <a:noFill/>
        </p:spPr>
        <p:txBody>
          <a:bodyPr wrap="square" rtlCol="0">
            <a:spAutoFit/>
          </a:bodyPr>
          <a:lstStyle/>
          <a:p>
            <a:r>
              <a:rPr lang="zh-CN" altLang="en-US" dirty="0"/>
              <a:t>由于遗传算法不能直接处理问题空间的参数</a:t>
            </a:r>
            <a:r>
              <a:rPr lang="en-US" altLang="zh-CN" dirty="0"/>
              <a:t>,</a:t>
            </a:r>
            <a:r>
              <a:rPr lang="zh-CN" altLang="en-US" dirty="0"/>
              <a:t>因此必须通过编码将要求解的问题表示成遗传空间的染色体或者个体。这一转换操作就叫做编码。</a:t>
            </a:r>
          </a:p>
        </p:txBody>
      </p:sp>
      <p:sp>
        <p:nvSpPr>
          <p:cNvPr id="5" name="文本框 4">
            <a:extLst>
              <a:ext uri="{FF2B5EF4-FFF2-40B4-BE49-F238E27FC236}">
                <a16:creationId xmlns:a16="http://schemas.microsoft.com/office/drawing/2014/main" id="{BAB1EA65-5975-40C3-9453-3660660088E9}"/>
              </a:ext>
            </a:extLst>
          </p:cNvPr>
          <p:cNvSpPr txBox="1"/>
          <p:nvPr/>
        </p:nvSpPr>
        <p:spPr>
          <a:xfrm>
            <a:off x="4609578" y="2332280"/>
            <a:ext cx="7164888" cy="923330"/>
          </a:xfrm>
          <a:prstGeom prst="rect">
            <a:avLst/>
          </a:prstGeom>
          <a:noFill/>
        </p:spPr>
        <p:txBody>
          <a:bodyPr wrap="square" rtlCol="0">
            <a:spAutoFit/>
          </a:bodyPr>
          <a:lstStyle/>
          <a:p>
            <a:r>
              <a:rPr lang="zh-CN" altLang="en-US" dirty="0"/>
              <a:t>适应度表示某一个体对环境的适应能力，也表示该个体繁殖后代的能力。遗传算法的适应度函数也叫评价函数，是用来判断群体中的个体的优劣程度的指标，它是根据所求问题的目标函数来进行评估的。</a:t>
            </a:r>
          </a:p>
        </p:txBody>
      </p:sp>
      <p:sp>
        <p:nvSpPr>
          <p:cNvPr id="6" name="文本框 5">
            <a:extLst>
              <a:ext uri="{FF2B5EF4-FFF2-40B4-BE49-F238E27FC236}">
                <a16:creationId xmlns:a16="http://schemas.microsoft.com/office/drawing/2014/main" id="{9AEAA5C1-3446-4498-874D-AB487224CD4E}"/>
              </a:ext>
            </a:extLst>
          </p:cNvPr>
          <p:cNvSpPr txBox="1"/>
          <p:nvPr/>
        </p:nvSpPr>
        <p:spPr>
          <a:xfrm>
            <a:off x="4609578" y="3429000"/>
            <a:ext cx="7164888" cy="369332"/>
          </a:xfrm>
          <a:prstGeom prst="rect">
            <a:avLst/>
          </a:prstGeom>
          <a:noFill/>
        </p:spPr>
        <p:txBody>
          <a:bodyPr wrap="square" rtlCol="0">
            <a:spAutoFit/>
          </a:bodyPr>
          <a:lstStyle/>
          <a:p>
            <a:r>
              <a:rPr lang="zh-CN" altLang="en-US" dirty="0"/>
              <a:t>从群体中选择优胜的个体，淘汰劣质个体的操作叫选择。</a:t>
            </a:r>
          </a:p>
        </p:txBody>
      </p:sp>
      <p:sp>
        <p:nvSpPr>
          <p:cNvPr id="7" name="文本框 6">
            <a:extLst>
              <a:ext uri="{FF2B5EF4-FFF2-40B4-BE49-F238E27FC236}">
                <a16:creationId xmlns:a16="http://schemas.microsoft.com/office/drawing/2014/main" id="{E07A2621-2289-44F3-8B75-4B13019E6C4D}"/>
              </a:ext>
            </a:extLst>
          </p:cNvPr>
          <p:cNvSpPr txBox="1"/>
          <p:nvPr/>
        </p:nvSpPr>
        <p:spPr>
          <a:xfrm>
            <a:off x="4609578" y="4102821"/>
            <a:ext cx="6964471" cy="646331"/>
          </a:xfrm>
          <a:prstGeom prst="rect">
            <a:avLst/>
          </a:prstGeom>
          <a:noFill/>
        </p:spPr>
        <p:txBody>
          <a:bodyPr wrap="square" rtlCol="0">
            <a:spAutoFit/>
          </a:bodyPr>
          <a:lstStyle/>
          <a:p>
            <a:r>
              <a:rPr lang="zh-CN" altLang="en-US" dirty="0"/>
              <a:t>交叉是指把两个父代个体的部分结构加以替换重组而生成新个体的操作。</a:t>
            </a:r>
          </a:p>
        </p:txBody>
      </p:sp>
      <p:sp>
        <p:nvSpPr>
          <p:cNvPr id="8" name="文本框 7">
            <a:extLst>
              <a:ext uri="{FF2B5EF4-FFF2-40B4-BE49-F238E27FC236}">
                <a16:creationId xmlns:a16="http://schemas.microsoft.com/office/drawing/2014/main" id="{B671CEA8-83EC-4E1D-9F02-AE2E9036F2F1}"/>
              </a:ext>
            </a:extLst>
          </p:cNvPr>
          <p:cNvSpPr txBox="1"/>
          <p:nvPr/>
        </p:nvSpPr>
        <p:spPr>
          <a:xfrm>
            <a:off x="4609577" y="5053641"/>
            <a:ext cx="6826685" cy="369332"/>
          </a:xfrm>
          <a:prstGeom prst="rect">
            <a:avLst/>
          </a:prstGeom>
          <a:noFill/>
        </p:spPr>
        <p:txBody>
          <a:bodyPr wrap="square" rtlCol="0">
            <a:spAutoFit/>
          </a:bodyPr>
          <a:lstStyle/>
          <a:p>
            <a:r>
              <a:rPr lang="zh-CN" altLang="en-US" dirty="0"/>
              <a:t>对群体中的个体串的某些基因座上的基因值作变动。</a:t>
            </a:r>
          </a:p>
        </p:txBody>
      </p:sp>
      <p:sp>
        <p:nvSpPr>
          <p:cNvPr id="9" name="文本框 8">
            <a:extLst>
              <a:ext uri="{FF2B5EF4-FFF2-40B4-BE49-F238E27FC236}">
                <a16:creationId xmlns:a16="http://schemas.microsoft.com/office/drawing/2014/main" id="{1F6FF735-7550-4EE8-84C1-21FE85453CD9}"/>
              </a:ext>
            </a:extLst>
          </p:cNvPr>
          <p:cNvSpPr txBox="1"/>
          <p:nvPr/>
        </p:nvSpPr>
        <p:spPr>
          <a:xfrm>
            <a:off x="4609577" y="1435027"/>
            <a:ext cx="6964471" cy="646331"/>
          </a:xfrm>
          <a:prstGeom prst="rect">
            <a:avLst/>
          </a:prstGeom>
          <a:noFill/>
        </p:spPr>
        <p:txBody>
          <a:bodyPr wrap="square" rtlCol="0">
            <a:spAutoFit/>
          </a:bodyPr>
          <a:lstStyle/>
          <a:p>
            <a:r>
              <a:rPr lang="zh-CN" altLang="en-US" dirty="0"/>
              <a:t>设置进化代数计数器</a:t>
            </a:r>
            <a:r>
              <a:rPr lang="en-US" altLang="zh-CN" dirty="0"/>
              <a:t>t=0</a:t>
            </a:r>
            <a:r>
              <a:rPr lang="zh-CN" altLang="en-US" dirty="0"/>
              <a:t>，设置最大进化代数</a:t>
            </a:r>
            <a:r>
              <a:rPr lang="en-US" altLang="zh-CN" dirty="0"/>
              <a:t>T</a:t>
            </a:r>
            <a:r>
              <a:rPr lang="zh-CN" altLang="en-US" dirty="0"/>
              <a:t>，随机生成</a:t>
            </a:r>
            <a:r>
              <a:rPr lang="en-US" altLang="zh-CN" dirty="0"/>
              <a:t>M</a:t>
            </a:r>
            <a:r>
              <a:rPr lang="zh-CN" altLang="en-US" dirty="0"/>
              <a:t>个个体作为初始群体</a:t>
            </a:r>
            <a:r>
              <a:rPr lang="en-US" altLang="zh-CN" dirty="0"/>
              <a:t>P(0)</a:t>
            </a:r>
            <a:r>
              <a:rPr lang="zh-CN" altLang="en-US" dirty="0"/>
              <a:t>。</a:t>
            </a:r>
          </a:p>
        </p:txBody>
      </p:sp>
    </p:spTree>
    <p:extLst>
      <p:ext uri="{BB962C8B-B14F-4D97-AF65-F5344CB8AC3E}">
        <p14:creationId xmlns:p14="http://schemas.microsoft.com/office/powerpoint/2010/main" val="205519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7853B66-F6E5-4114-B7F5-7150F8DE7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6125" y="53204"/>
            <a:ext cx="5630863" cy="653548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D3A33450-2169-4AE3-BD55-280801CFEAF5}"/>
              </a:ext>
            </a:extLst>
          </p:cNvPr>
          <p:cNvSpPr txBox="1"/>
          <p:nvPr/>
        </p:nvSpPr>
        <p:spPr>
          <a:xfrm>
            <a:off x="326231" y="1047659"/>
            <a:ext cx="5899759" cy="646331"/>
          </a:xfrm>
          <a:prstGeom prst="rect">
            <a:avLst/>
          </a:prstGeom>
          <a:noFill/>
        </p:spPr>
        <p:txBody>
          <a:bodyPr wrap="square" rtlCol="0">
            <a:spAutoFit/>
          </a:bodyPr>
          <a:lstStyle/>
          <a:p>
            <a:r>
              <a:rPr lang="zh-CN" altLang="en-US" dirty="0"/>
              <a:t>设置进化代数计数器</a:t>
            </a:r>
            <a:r>
              <a:rPr lang="en-US" altLang="zh-CN" dirty="0"/>
              <a:t>G=0</a:t>
            </a:r>
            <a:r>
              <a:rPr lang="zh-CN" altLang="en-US" dirty="0"/>
              <a:t>，设置最大进化代数</a:t>
            </a:r>
            <a:r>
              <a:rPr lang="en-US" altLang="zh-CN" dirty="0"/>
              <a:t>Gen</a:t>
            </a:r>
            <a:r>
              <a:rPr lang="zh-CN" altLang="en-US" dirty="0"/>
              <a:t>，随机生成</a:t>
            </a:r>
            <a:r>
              <a:rPr lang="en-US" altLang="zh-CN" dirty="0"/>
              <a:t>M</a:t>
            </a:r>
            <a:r>
              <a:rPr lang="zh-CN" altLang="en-US" dirty="0"/>
              <a:t>个个体作为初始群体</a:t>
            </a:r>
            <a:r>
              <a:rPr lang="en-US" altLang="zh-CN" dirty="0"/>
              <a:t>P(0)</a:t>
            </a:r>
            <a:r>
              <a:rPr lang="zh-CN" altLang="en-US" dirty="0"/>
              <a:t>。</a:t>
            </a:r>
          </a:p>
        </p:txBody>
      </p:sp>
      <p:sp>
        <p:nvSpPr>
          <p:cNvPr id="5" name="文本框 4">
            <a:extLst>
              <a:ext uri="{FF2B5EF4-FFF2-40B4-BE49-F238E27FC236}">
                <a16:creationId xmlns:a16="http://schemas.microsoft.com/office/drawing/2014/main" id="{6868B51A-CFE4-4874-9F83-542C4543B4DF}"/>
              </a:ext>
            </a:extLst>
          </p:cNvPr>
          <p:cNvSpPr txBox="1"/>
          <p:nvPr/>
        </p:nvSpPr>
        <p:spPr>
          <a:xfrm>
            <a:off x="325677" y="2116899"/>
            <a:ext cx="5770323" cy="1200329"/>
          </a:xfrm>
          <a:prstGeom prst="rect">
            <a:avLst/>
          </a:prstGeom>
          <a:noFill/>
        </p:spPr>
        <p:txBody>
          <a:bodyPr wrap="square" rtlCol="0">
            <a:spAutoFit/>
          </a:bodyPr>
          <a:lstStyle/>
          <a:p>
            <a:r>
              <a:rPr lang="zh-CN" altLang="en-US" dirty="0"/>
              <a:t>适应度表示某一个体对环境的适应能力，也表示该个体繁殖后代的能力。遗传算法的适应度函数也叫评价函数，是用来判断群体中的个体的优劣程度的指标，它是根据所求问题的目标函数来进行评估的。</a:t>
            </a:r>
          </a:p>
        </p:txBody>
      </p:sp>
      <p:sp>
        <p:nvSpPr>
          <p:cNvPr id="6" name="文本框 5">
            <a:extLst>
              <a:ext uri="{FF2B5EF4-FFF2-40B4-BE49-F238E27FC236}">
                <a16:creationId xmlns:a16="http://schemas.microsoft.com/office/drawing/2014/main" id="{FA9AA2CB-80D5-4293-924E-5E7C12CEC073}"/>
              </a:ext>
            </a:extLst>
          </p:cNvPr>
          <p:cNvSpPr txBox="1"/>
          <p:nvPr/>
        </p:nvSpPr>
        <p:spPr>
          <a:xfrm>
            <a:off x="316305" y="3540773"/>
            <a:ext cx="5899758" cy="646331"/>
          </a:xfrm>
          <a:prstGeom prst="rect">
            <a:avLst/>
          </a:prstGeom>
          <a:noFill/>
        </p:spPr>
        <p:txBody>
          <a:bodyPr wrap="square" rtlCol="0">
            <a:spAutoFit/>
          </a:bodyPr>
          <a:lstStyle/>
          <a:p>
            <a:r>
              <a:rPr lang="zh-CN" altLang="en-US" dirty="0"/>
              <a:t>从群体中选择优胜的个体，淘汰劣质个体的操作叫选择。</a:t>
            </a:r>
          </a:p>
          <a:p>
            <a:endParaRPr lang="zh-CN" altLang="en-US" dirty="0"/>
          </a:p>
        </p:txBody>
      </p:sp>
      <p:sp>
        <p:nvSpPr>
          <p:cNvPr id="7" name="文本框 6">
            <a:extLst>
              <a:ext uri="{FF2B5EF4-FFF2-40B4-BE49-F238E27FC236}">
                <a16:creationId xmlns:a16="http://schemas.microsoft.com/office/drawing/2014/main" id="{8EC17647-2021-4196-825D-693BCD0F45EF}"/>
              </a:ext>
            </a:extLst>
          </p:cNvPr>
          <p:cNvSpPr txBox="1"/>
          <p:nvPr/>
        </p:nvSpPr>
        <p:spPr>
          <a:xfrm>
            <a:off x="325677" y="4351430"/>
            <a:ext cx="5670115" cy="923330"/>
          </a:xfrm>
          <a:prstGeom prst="rect">
            <a:avLst/>
          </a:prstGeom>
          <a:noFill/>
        </p:spPr>
        <p:txBody>
          <a:bodyPr wrap="square" rtlCol="0">
            <a:spAutoFit/>
          </a:bodyPr>
          <a:lstStyle/>
          <a:p>
            <a:r>
              <a:rPr lang="zh-CN" altLang="en-US" dirty="0"/>
              <a:t>交叉是指把两个父代个体的部分结构加以替换重组而生成新个体的操作。</a:t>
            </a:r>
          </a:p>
          <a:p>
            <a:endParaRPr lang="zh-CN" altLang="en-US" dirty="0"/>
          </a:p>
        </p:txBody>
      </p:sp>
      <p:sp>
        <p:nvSpPr>
          <p:cNvPr id="8" name="文本框 7">
            <a:extLst>
              <a:ext uri="{FF2B5EF4-FFF2-40B4-BE49-F238E27FC236}">
                <a16:creationId xmlns:a16="http://schemas.microsoft.com/office/drawing/2014/main" id="{13A53C01-92C5-45C7-B457-8C43842C7E36}"/>
              </a:ext>
            </a:extLst>
          </p:cNvPr>
          <p:cNvSpPr txBox="1"/>
          <p:nvPr/>
        </p:nvSpPr>
        <p:spPr>
          <a:xfrm>
            <a:off x="325677" y="5301115"/>
            <a:ext cx="5790178" cy="646331"/>
          </a:xfrm>
          <a:prstGeom prst="rect">
            <a:avLst/>
          </a:prstGeom>
          <a:noFill/>
        </p:spPr>
        <p:txBody>
          <a:bodyPr wrap="square" rtlCol="0">
            <a:spAutoFit/>
          </a:bodyPr>
          <a:lstStyle/>
          <a:p>
            <a:r>
              <a:rPr lang="zh-CN" altLang="en-US" dirty="0"/>
              <a:t>对群体中的个体串的某些基因座上的基因值作变动。</a:t>
            </a:r>
          </a:p>
          <a:p>
            <a:endParaRPr lang="zh-CN" altLang="en-US" dirty="0"/>
          </a:p>
        </p:txBody>
      </p:sp>
      <p:sp>
        <p:nvSpPr>
          <p:cNvPr id="9" name="文本框 8">
            <a:extLst>
              <a:ext uri="{FF2B5EF4-FFF2-40B4-BE49-F238E27FC236}">
                <a16:creationId xmlns:a16="http://schemas.microsoft.com/office/drawing/2014/main" id="{58D61B14-BB56-48DF-990E-049AF7D598CB}"/>
              </a:ext>
            </a:extLst>
          </p:cNvPr>
          <p:cNvSpPr txBox="1"/>
          <p:nvPr/>
        </p:nvSpPr>
        <p:spPr>
          <a:xfrm>
            <a:off x="7402882" y="415156"/>
            <a:ext cx="544251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遗传算法过程图解</a:t>
            </a:r>
          </a:p>
        </p:txBody>
      </p:sp>
      <p:sp>
        <p:nvSpPr>
          <p:cNvPr id="10" name="文本框 9">
            <a:extLst>
              <a:ext uri="{FF2B5EF4-FFF2-40B4-BE49-F238E27FC236}">
                <a16:creationId xmlns:a16="http://schemas.microsoft.com/office/drawing/2014/main" id="{5ABE153A-8375-41DD-9878-98261A48AA20}"/>
              </a:ext>
            </a:extLst>
          </p:cNvPr>
          <p:cNvSpPr txBox="1"/>
          <p:nvPr/>
        </p:nvSpPr>
        <p:spPr>
          <a:xfrm>
            <a:off x="325677" y="53203"/>
            <a:ext cx="5544855" cy="923330"/>
          </a:xfrm>
          <a:prstGeom prst="rect">
            <a:avLst/>
          </a:prstGeom>
          <a:noFill/>
        </p:spPr>
        <p:txBody>
          <a:bodyPr wrap="square" rtlCol="0">
            <a:spAutoFit/>
          </a:bodyPr>
          <a:lstStyle/>
          <a:p>
            <a:r>
              <a:rPr lang="zh-CN" altLang="en-US" dirty="0"/>
              <a:t>由于遗传算法不能直接处理问题空间的参数</a:t>
            </a:r>
            <a:r>
              <a:rPr lang="en-US" altLang="zh-CN" dirty="0"/>
              <a:t>,</a:t>
            </a:r>
            <a:r>
              <a:rPr lang="zh-CN" altLang="en-US" dirty="0"/>
              <a:t>因此必须通过编码将要求解的问题表示成遗传空间的染色体或者个体。这一转换操作就叫做编码</a:t>
            </a:r>
          </a:p>
        </p:txBody>
      </p:sp>
    </p:spTree>
    <p:extLst>
      <p:ext uri="{BB962C8B-B14F-4D97-AF65-F5344CB8AC3E}">
        <p14:creationId xmlns:p14="http://schemas.microsoft.com/office/powerpoint/2010/main" val="15422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5EA7C47-86D4-4B5B-AACB-FC0DD2565728}"/>
              </a:ext>
            </a:extLst>
          </p:cNvPr>
          <p:cNvPicPr>
            <a:picLocks noChangeAspect="1"/>
          </p:cNvPicPr>
          <p:nvPr/>
        </p:nvPicPr>
        <p:blipFill>
          <a:blip r:embed="rId2"/>
          <a:stretch>
            <a:fillRect/>
          </a:stretch>
        </p:blipFill>
        <p:spPr>
          <a:xfrm>
            <a:off x="137192" y="175364"/>
            <a:ext cx="7647392" cy="4299559"/>
          </a:xfrm>
          <a:prstGeom prst="rect">
            <a:avLst/>
          </a:prstGeom>
        </p:spPr>
      </p:pic>
      <p:pic>
        <p:nvPicPr>
          <p:cNvPr id="5" name="图片 4">
            <a:extLst>
              <a:ext uri="{FF2B5EF4-FFF2-40B4-BE49-F238E27FC236}">
                <a16:creationId xmlns:a16="http://schemas.microsoft.com/office/drawing/2014/main" id="{A373C8AE-7618-45D3-A09E-86405B36DB24}"/>
              </a:ext>
            </a:extLst>
          </p:cNvPr>
          <p:cNvPicPr>
            <a:picLocks noChangeAspect="1"/>
          </p:cNvPicPr>
          <p:nvPr/>
        </p:nvPicPr>
        <p:blipFill>
          <a:blip r:embed="rId3"/>
          <a:stretch>
            <a:fillRect/>
          </a:stretch>
        </p:blipFill>
        <p:spPr>
          <a:xfrm>
            <a:off x="649012" y="718560"/>
            <a:ext cx="7647393" cy="4299559"/>
          </a:xfrm>
          <a:prstGeom prst="rect">
            <a:avLst/>
          </a:prstGeom>
        </p:spPr>
      </p:pic>
      <p:pic>
        <p:nvPicPr>
          <p:cNvPr id="7" name="图片 6">
            <a:extLst>
              <a:ext uri="{FF2B5EF4-FFF2-40B4-BE49-F238E27FC236}">
                <a16:creationId xmlns:a16="http://schemas.microsoft.com/office/drawing/2014/main" id="{D67CFC6F-CC45-441B-8672-F7D4F8BBC4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260" y="1279221"/>
            <a:ext cx="7647391" cy="4299558"/>
          </a:xfrm>
          <a:prstGeom prst="rect">
            <a:avLst/>
          </a:prstGeom>
        </p:spPr>
      </p:pic>
      <p:pic>
        <p:nvPicPr>
          <p:cNvPr id="9" name="图片 8">
            <a:extLst>
              <a:ext uri="{FF2B5EF4-FFF2-40B4-BE49-F238E27FC236}">
                <a16:creationId xmlns:a16="http://schemas.microsoft.com/office/drawing/2014/main" id="{BF07FDF4-3540-48AF-870A-CBD6F19983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2304" y="1924430"/>
            <a:ext cx="7647391" cy="4293960"/>
          </a:xfrm>
          <a:prstGeom prst="rect">
            <a:avLst/>
          </a:prstGeom>
        </p:spPr>
      </p:pic>
      <p:pic>
        <p:nvPicPr>
          <p:cNvPr id="11" name="图片 10">
            <a:extLst>
              <a:ext uri="{FF2B5EF4-FFF2-40B4-BE49-F238E27FC236}">
                <a16:creationId xmlns:a16="http://schemas.microsoft.com/office/drawing/2014/main" id="{03CEBD39-25C7-4CA2-BD87-36999C774F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2238" y="2478196"/>
            <a:ext cx="7647391" cy="4299558"/>
          </a:xfrm>
          <a:prstGeom prst="rect">
            <a:avLst/>
          </a:prstGeom>
        </p:spPr>
      </p:pic>
      <p:sp>
        <p:nvSpPr>
          <p:cNvPr id="12" name="文本框 11">
            <a:extLst>
              <a:ext uri="{FF2B5EF4-FFF2-40B4-BE49-F238E27FC236}">
                <a16:creationId xmlns:a16="http://schemas.microsoft.com/office/drawing/2014/main" id="{39F1B0FC-2D7D-48A0-BD94-B731C29F512D}"/>
              </a:ext>
            </a:extLst>
          </p:cNvPr>
          <p:cNvSpPr txBox="1"/>
          <p:nvPr/>
        </p:nvSpPr>
        <p:spPr>
          <a:xfrm>
            <a:off x="8296405" y="128135"/>
            <a:ext cx="3895595" cy="954107"/>
          </a:xfrm>
          <a:prstGeom prst="rect">
            <a:avLst/>
          </a:prstGeom>
          <a:noFill/>
        </p:spPr>
        <p:txBody>
          <a:bodyPr wrap="square" rtlCol="0">
            <a:spAutoFit/>
          </a:bodyPr>
          <a:lstStyle/>
          <a:p>
            <a:r>
              <a:rPr lang="zh-CN" altLang="en-US" sz="2000" dirty="0"/>
              <a:t>一个例子</a:t>
            </a:r>
            <a:endParaRPr lang="en-US" altLang="zh-CN" sz="2000" dirty="0"/>
          </a:p>
          <a:p>
            <a:r>
              <a:rPr lang="en-US" altLang="zh-CN" dirty="0">
                <a:hlinkClick r:id="rId7"/>
              </a:rPr>
              <a:t>https://www.bilibili.com/video/BV1gs411Q7et</a:t>
            </a:r>
            <a:endParaRPr lang="zh-CN" altLang="en-US" dirty="0"/>
          </a:p>
        </p:txBody>
      </p:sp>
    </p:spTree>
    <p:extLst>
      <p:ext uri="{BB962C8B-B14F-4D97-AF65-F5344CB8AC3E}">
        <p14:creationId xmlns:p14="http://schemas.microsoft.com/office/powerpoint/2010/main" val="12718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矩形 3"/>
          <p:cNvSpPr>
            <a:spLocks noChangeArrowheads="1"/>
          </p:cNvSpPr>
          <p:nvPr/>
        </p:nvSpPr>
        <p:spPr bwMode="auto">
          <a:xfrm rot="10800000">
            <a:off x="1497012" y="460375"/>
            <a:ext cx="9170988" cy="681038"/>
          </a:xfrm>
          <a:prstGeom prst="rect">
            <a:avLst/>
          </a:prstGeom>
          <a:solidFill>
            <a:srgbClr val="FFC000"/>
          </a:solidFill>
          <a:ln>
            <a:noFill/>
          </a:ln>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zh-CN" dirty="0">
              <a:solidFill>
                <a:srgbClr val="FFFFFF"/>
              </a:solidFill>
            </a:endParaRPr>
          </a:p>
        </p:txBody>
      </p:sp>
      <p:sp>
        <p:nvSpPr>
          <p:cNvPr id="7171" name="TextBox 8"/>
          <p:cNvSpPr>
            <a:spLocks noChangeArrowheads="1"/>
          </p:cNvSpPr>
          <p:nvPr/>
        </p:nvSpPr>
        <p:spPr bwMode="auto">
          <a:xfrm>
            <a:off x="3903664" y="495300"/>
            <a:ext cx="44245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dirty="0">
                <a:solidFill>
                  <a:srgbClr val="F2F2F2"/>
                </a:solidFill>
                <a:latin typeface="黑体" panose="02010609060101010101" pitchFamily="49" charset="-122"/>
                <a:ea typeface="黑体" panose="02010609060101010101" pitchFamily="49" charset="-122"/>
                <a:sym typeface="Calibri" panose="020F0502020204030204" pitchFamily="34" charset="0"/>
              </a:rPr>
              <a:t>二    基本概念 </a:t>
            </a:r>
            <a:r>
              <a:rPr lang="en-US" altLang="zh-CN" sz="2800" b="1" dirty="0">
                <a:solidFill>
                  <a:srgbClr val="F2F2F2"/>
                </a:solidFill>
                <a:latin typeface="黑体" panose="02010609060101010101" pitchFamily="49" charset="-122"/>
                <a:ea typeface="黑体" panose="02010609060101010101" pitchFamily="49" charset="-122"/>
                <a:sym typeface="Calibri" panose="020F0502020204030204" pitchFamily="34" charset="0"/>
              </a:rPr>
              <a:t>MOP</a:t>
            </a:r>
            <a:endParaRPr lang="zh-CN" altLang="en-US" sz="2800" b="1" dirty="0">
              <a:latin typeface="黑体" panose="02010609060101010101" pitchFamily="49" charset="-122"/>
              <a:ea typeface="黑体" panose="02010609060101010101" pitchFamily="49" charset="-122"/>
            </a:endParaRPr>
          </a:p>
        </p:txBody>
      </p:sp>
      <p:sp>
        <p:nvSpPr>
          <p:cNvPr id="7174" name="Text Box 1784"/>
          <p:cNvSpPr>
            <a:spLocks noChangeArrowheads="1"/>
          </p:cNvSpPr>
          <p:nvPr/>
        </p:nvSpPr>
        <p:spPr bwMode="auto">
          <a:xfrm>
            <a:off x="2000250" y="1566863"/>
            <a:ext cx="8667750" cy="44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ts val="3000"/>
              </a:lnSpc>
              <a:buFont typeface="Wingdings" panose="05000000000000000000" pitchFamily="2" charset="2"/>
              <a:buChar char="u"/>
            </a:pPr>
            <a:r>
              <a:rPr lang="zh-CN" altLang="en-US" sz="2000" dirty="0">
                <a:latin typeface="微软雅黑" panose="020B0503020204020204" pitchFamily="34" charset="-122"/>
                <a:sym typeface="微软雅黑" panose="020B0503020204020204" pitchFamily="34" charset="-122"/>
              </a:rPr>
              <a:t>求解单个函数 </a:t>
            </a:r>
            <a:r>
              <a:rPr lang="en-US" altLang="zh-CN" sz="2000" dirty="0">
                <a:latin typeface="Times New Roman" panose="02020603050405020304" pitchFamily="18" charset="0"/>
                <a:cs typeface="Times New Roman" panose="02020603050405020304" pitchFamily="18" charset="0"/>
                <a:sym typeface="微软雅黑" panose="020B0503020204020204" pitchFamily="34" charset="-122"/>
              </a:rPr>
              <a:t>f</a:t>
            </a:r>
            <a:r>
              <a:rPr lang="en-US" altLang="zh-CN" sz="2000" baseline="-25000" dirty="0">
                <a:latin typeface="Times New Roman" panose="02020603050405020304" pitchFamily="18" charset="0"/>
                <a:cs typeface="Times New Roman" panose="02020603050405020304" pitchFamily="18" charset="0"/>
                <a:sym typeface="微软雅黑" panose="020B0503020204020204" pitchFamily="34" charset="-122"/>
              </a:rPr>
              <a:t>1</a:t>
            </a:r>
            <a:r>
              <a:rPr lang="en-US" altLang="zh-CN" sz="2000" dirty="0">
                <a:latin typeface="微软雅黑" panose="020B0503020204020204" pitchFamily="34" charset="-122"/>
                <a:sym typeface="微软雅黑" panose="020B0503020204020204" pitchFamily="34" charset="-122"/>
              </a:rPr>
              <a:t> </a:t>
            </a:r>
            <a:r>
              <a:rPr lang="zh-CN" altLang="en-US" sz="2000" dirty="0">
                <a:latin typeface="微软雅黑" panose="020B0503020204020204" pitchFamily="34" charset="-122"/>
                <a:sym typeface="微软雅黑" panose="020B0503020204020204" pitchFamily="34" charset="-122"/>
              </a:rPr>
              <a:t>的最小值为单目标优化问题</a:t>
            </a:r>
            <a:r>
              <a:rPr lang="en-US" altLang="zh-CN" sz="2000" dirty="0">
                <a:latin typeface="微软雅黑" panose="020B0503020204020204" pitchFamily="34" charset="-122"/>
                <a:sym typeface="微软雅黑" panose="020B0503020204020204" pitchFamily="34" charset="-122"/>
              </a:rPr>
              <a:t>(SOP)</a:t>
            </a:r>
            <a:endParaRPr lang="zh-CN" altLang="en-US" sz="2000" dirty="0">
              <a:latin typeface="微软雅黑" panose="020B0503020204020204" pitchFamily="34" charset="-122"/>
              <a:sym typeface="微软雅黑" panose="020B0503020204020204" pitchFamily="34" charset="-122"/>
            </a:endParaRPr>
          </a:p>
        </p:txBody>
      </p:sp>
      <p:pic>
        <p:nvPicPr>
          <p:cNvPr id="11" name="图片 10" descr="图片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8912" y="398464"/>
            <a:ext cx="1889126"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784"/>
          <p:cNvSpPr>
            <a:spLocks noChangeArrowheads="1"/>
          </p:cNvSpPr>
          <p:nvPr/>
        </p:nvSpPr>
        <p:spPr bwMode="auto">
          <a:xfrm>
            <a:off x="2006600" y="2333625"/>
            <a:ext cx="8667750" cy="44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ts val="3000"/>
              </a:lnSpc>
              <a:buFont typeface="Wingdings" panose="05000000000000000000" pitchFamily="2" charset="2"/>
              <a:buChar char="u"/>
            </a:pPr>
            <a:r>
              <a:rPr lang="zh-CN" altLang="en-US" sz="2000" dirty="0">
                <a:latin typeface="微软雅黑" panose="020B0503020204020204" pitchFamily="34" charset="-122"/>
                <a:sym typeface="微软雅黑" panose="020B0503020204020204" pitchFamily="34" charset="-122"/>
              </a:rPr>
              <a:t>同时求解多个函数 </a:t>
            </a:r>
            <a:r>
              <a:rPr lang="en-US" altLang="zh-CN" sz="2000" dirty="0">
                <a:latin typeface="Times New Roman" panose="02020603050405020304" pitchFamily="18" charset="0"/>
                <a:cs typeface="Times New Roman" panose="02020603050405020304" pitchFamily="18" charset="0"/>
                <a:sym typeface="微软雅黑" panose="020B0503020204020204" pitchFamily="34" charset="-122"/>
              </a:rPr>
              <a:t>f</a:t>
            </a:r>
            <a:r>
              <a:rPr lang="en-US" altLang="zh-CN" sz="2000" baseline="-25000" dirty="0">
                <a:latin typeface="Times New Roman" panose="02020603050405020304" pitchFamily="18" charset="0"/>
                <a:cs typeface="Times New Roman" panose="02020603050405020304" pitchFamily="18" charset="0"/>
                <a:sym typeface="微软雅黑" panose="020B0503020204020204" pitchFamily="34" charset="-122"/>
              </a:rPr>
              <a:t>1</a:t>
            </a:r>
            <a:r>
              <a:rPr lang="en-US" altLang="zh-CN" sz="2000" dirty="0">
                <a:latin typeface="微软雅黑" panose="020B0503020204020204" pitchFamily="34" charset="-122"/>
                <a:sym typeface="微软雅黑" panose="020B0503020204020204" pitchFamily="34" charset="-122"/>
              </a:rPr>
              <a:t> </a:t>
            </a:r>
            <a:r>
              <a:rPr lang="zh-CN" altLang="en-US" sz="2000" dirty="0">
                <a:latin typeface="微软雅黑" panose="020B0503020204020204" pitchFamily="34" charset="-122"/>
                <a:sym typeface="微软雅黑" panose="020B0503020204020204" pitchFamily="34" charset="-122"/>
              </a:rPr>
              <a:t>和 </a:t>
            </a:r>
            <a:r>
              <a:rPr lang="en-US" altLang="zh-CN" sz="2000" dirty="0">
                <a:latin typeface="Times New Roman" panose="02020603050405020304" pitchFamily="18" charset="0"/>
                <a:cs typeface="Times New Roman" panose="02020603050405020304" pitchFamily="18" charset="0"/>
                <a:sym typeface="微软雅黑" panose="020B0503020204020204" pitchFamily="34" charset="-122"/>
              </a:rPr>
              <a:t>f</a:t>
            </a:r>
            <a:r>
              <a:rPr lang="en-US" altLang="zh-CN" sz="2000" baseline="-25000" dirty="0">
                <a:latin typeface="Times New Roman" panose="02020603050405020304" pitchFamily="18" charset="0"/>
                <a:cs typeface="Times New Roman" panose="02020603050405020304" pitchFamily="18" charset="0"/>
                <a:sym typeface="微软雅黑" panose="020B0503020204020204" pitchFamily="34" charset="-122"/>
              </a:rPr>
              <a:t>2</a:t>
            </a:r>
            <a:r>
              <a:rPr lang="en-US" altLang="zh-CN" sz="2000" dirty="0">
                <a:latin typeface="微软雅黑" panose="020B0503020204020204" pitchFamily="34" charset="-122"/>
                <a:sym typeface="微软雅黑" panose="020B0503020204020204" pitchFamily="34" charset="-122"/>
              </a:rPr>
              <a:t> </a:t>
            </a:r>
            <a:r>
              <a:rPr lang="zh-CN" altLang="en-US" sz="2000" dirty="0">
                <a:latin typeface="微软雅黑" panose="020B0503020204020204" pitchFamily="34" charset="-122"/>
                <a:sym typeface="微软雅黑" panose="020B0503020204020204" pitchFamily="34" charset="-122"/>
              </a:rPr>
              <a:t>的最小值为多目标优化问题</a:t>
            </a:r>
            <a:r>
              <a:rPr lang="en-US" altLang="zh-CN" sz="2000" dirty="0">
                <a:latin typeface="微软雅黑" panose="020B0503020204020204" pitchFamily="34" charset="-122"/>
                <a:sym typeface="微软雅黑" panose="020B0503020204020204" pitchFamily="34" charset="-122"/>
              </a:rPr>
              <a:t>(MOP)</a:t>
            </a:r>
            <a:endParaRPr lang="zh-CN" altLang="en-US" sz="2000" dirty="0">
              <a:latin typeface="微软雅黑" panose="020B0503020204020204" pitchFamily="34" charset="-122"/>
              <a:sym typeface="微软雅黑" panose="020B0503020204020204" pitchFamily="34" charset="-122"/>
            </a:endParaRPr>
          </a:p>
        </p:txBody>
      </p:sp>
      <p:sp>
        <p:nvSpPr>
          <p:cNvPr id="14" name="圆角矩形标注 13"/>
          <p:cNvSpPr/>
          <p:nvPr/>
        </p:nvSpPr>
        <p:spPr>
          <a:xfrm>
            <a:off x="4964097" y="3027357"/>
            <a:ext cx="2190782" cy="730260"/>
          </a:xfrm>
          <a:prstGeom prst="wedgeRoundRectCallout">
            <a:avLst>
              <a:gd name="adj1" fmla="val -50454"/>
              <a:gd name="adj2" fmla="val -8254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zh-CN" alt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仿宋" panose="02010609060101010101" charset="-122"/>
                <a:ea typeface="仿宋" panose="02010609060101010101" charset="-122"/>
              </a:rPr>
              <a:t>所有目标函数共用同一组决策变量</a:t>
            </a:r>
          </a:p>
          <a:p>
            <a:pPr algn="ctr">
              <a:defRPr/>
            </a:pPr>
            <a:endParaRPr lang="zh-CN" altLang="en-US" dirty="0"/>
          </a:p>
        </p:txBody>
      </p:sp>
      <p:pic>
        <p:nvPicPr>
          <p:cNvPr id="20483" name="Picture 3" descr="C:\Users\TY\AppData\Local\Temp\55C614F9465F45669FF4EA3ED99E677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3150" y="3832225"/>
            <a:ext cx="53911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784"/>
          <p:cNvSpPr>
            <a:spLocks noChangeArrowheads="1"/>
          </p:cNvSpPr>
          <p:nvPr/>
        </p:nvSpPr>
        <p:spPr bwMode="auto">
          <a:xfrm>
            <a:off x="2006600" y="3136900"/>
            <a:ext cx="8667750" cy="441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ts val="3000"/>
              </a:lnSpc>
              <a:buFont typeface="Wingdings" panose="05000000000000000000" pitchFamily="2" charset="2"/>
              <a:buChar char="u"/>
            </a:pPr>
            <a:r>
              <a:rPr lang="zh-CN" altLang="en-US" sz="2000" dirty="0">
                <a:latin typeface="微软雅黑" panose="020B0503020204020204" pitchFamily="34" charset="-122"/>
                <a:sym typeface="微软雅黑" panose="020B0503020204020204" pitchFamily="34" charset="-122"/>
              </a:rPr>
              <a:t>多目标优化问题的一般数学描述：</a:t>
            </a:r>
          </a:p>
        </p:txBody>
      </p:sp>
      <p:sp>
        <p:nvSpPr>
          <p:cNvPr id="21" name="矩形 3"/>
          <p:cNvSpPr>
            <a:spLocks noChangeArrowheads="1"/>
          </p:cNvSpPr>
          <p:nvPr/>
        </p:nvSpPr>
        <p:spPr bwMode="auto">
          <a:xfrm rot="10800000">
            <a:off x="3795713" y="3903664"/>
            <a:ext cx="5148262" cy="534987"/>
          </a:xfrm>
          <a:prstGeom prst="rect">
            <a:avLst/>
          </a:prstGeom>
          <a:solidFill>
            <a:srgbClr val="ED2625">
              <a:alpha val="50195"/>
            </a:srgbClr>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zh-CN">
              <a:solidFill>
                <a:srgbClr val="FFFFFF"/>
              </a:solidFill>
            </a:endParaRPr>
          </a:p>
        </p:txBody>
      </p:sp>
      <p:sp>
        <p:nvSpPr>
          <p:cNvPr id="22" name="矩形 3"/>
          <p:cNvSpPr>
            <a:spLocks noChangeArrowheads="1"/>
          </p:cNvSpPr>
          <p:nvPr/>
        </p:nvSpPr>
        <p:spPr bwMode="auto">
          <a:xfrm rot="10800000">
            <a:off x="3795714" y="4318000"/>
            <a:ext cx="1825625" cy="534988"/>
          </a:xfrm>
          <a:prstGeom prst="rect">
            <a:avLst/>
          </a:prstGeom>
          <a:solidFill>
            <a:srgbClr val="ED2625">
              <a:alpha val="50195"/>
            </a:srgbClr>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zh-CN">
              <a:solidFill>
                <a:srgbClr val="FFFFFF"/>
              </a:solidFill>
            </a:endParaRPr>
          </a:p>
        </p:txBody>
      </p:sp>
      <p:sp>
        <p:nvSpPr>
          <p:cNvPr id="23" name="矩形 3"/>
          <p:cNvSpPr>
            <a:spLocks noChangeArrowheads="1"/>
          </p:cNvSpPr>
          <p:nvPr/>
        </p:nvSpPr>
        <p:spPr bwMode="auto">
          <a:xfrm rot="10800000">
            <a:off x="4635501" y="4706939"/>
            <a:ext cx="1387475" cy="534987"/>
          </a:xfrm>
          <a:prstGeom prst="rect">
            <a:avLst/>
          </a:prstGeom>
          <a:solidFill>
            <a:srgbClr val="ED2625">
              <a:alpha val="50195"/>
            </a:srgbClr>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zh-CN">
              <a:solidFill>
                <a:srgbClr val="FFFFFF"/>
              </a:solidFill>
            </a:endParaRPr>
          </a:p>
        </p:txBody>
      </p:sp>
      <p:sp>
        <p:nvSpPr>
          <p:cNvPr id="24" name="矩形 3"/>
          <p:cNvSpPr>
            <a:spLocks noChangeArrowheads="1"/>
          </p:cNvSpPr>
          <p:nvPr/>
        </p:nvSpPr>
        <p:spPr bwMode="auto">
          <a:xfrm rot="10800000">
            <a:off x="4635500" y="5121275"/>
            <a:ext cx="2592388" cy="534988"/>
          </a:xfrm>
          <a:prstGeom prst="rect">
            <a:avLst/>
          </a:prstGeom>
          <a:solidFill>
            <a:srgbClr val="ED2625">
              <a:alpha val="50195"/>
            </a:srgbClr>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zh-CN">
              <a:solidFill>
                <a:srgbClr val="FFFFFF"/>
              </a:solidFill>
            </a:endParaRPr>
          </a:p>
        </p:txBody>
      </p:sp>
      <p:sp>
        <p:nvSpPr>
          <p:cNvPr id="25" name="TextBox 24"/>
          <p:cNvSpPr txBox="1">
            <a:spLocks noChangeArrowheads="1"/>
          </p:cNvSpPr>
          <p:nvPr/>
        </p:nvSpPr>
        <p:spPr bwMode="auto">
          <a:xfrm>
            <a:off x="9053514" y="3976689"/>
            <a:ext cx="1614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a:solidFill>
                  <a:srgbClr val="FF0000"/>
                </a:solidFill>
              </a:rPr>
              <a:t>目标函数</a:t>
            </a:r>
          </a:p>
        </p:txBody>
      </p:sp>
      <p:sp>
        <p:nvSpPr>
          <p:cNvPr id="26" name="TextBox 25"/>
          <p:cNvSpPr txBox="1">
            <a:spLocks noChangeArrowheads="1"/>
          </p:cNvSpPr>
          <p:nvPr/>
        </p:nvSpPr>
        <p:spPr bwMode="auto">
          <a:xfrm>
            <a:off x="5722939" y="4414839"/>
            <a:ext cx="1614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a:solidFill>
                  <a:srgbClr val="FF0000"/>
                </a:solidFill>
              </a:rPr>
              <a:t>决策空间</a:t>
            </a:r>
          </a:p>
        </p:txBody>
      </p:sp>
      <p:sp>
        <p:nvSpPr>
          <p:cNvPr id="27" name="TextBox 26"/>
          <p:cNvSpPr txBox="1">
            <a:spLocks noChangeArrowheads="1"/>
          </p:cNvSpPr>
          <p:nvPr/>
        </p:nvSpPr>
        <p:spPr bwMode="auto">
          <a:xfrm>
            <a:off x="6132514" y="4779964"/>
            <a:ext cx="1614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a:solidFill>
                  <a:srgbClr val="FF0000"/>
                </a:solidFill>
              </a:rPr>
              <a:t>约束</a:t>
            </a:r>
          </a:p>
        </p:txBody>
      </p:sp>
      <p:sp>
        <p:nvSpPr>
          <p:cNvPr id="28" name="TextBox 27"/>
          <p:cNvSpPr txBox="1">
            <a:spLocks noChangeArrowheads="1"/>
          </p:cNvSpPr>
          <p:nvPr/>
        </p:nvSpPr>
        <p:spPr bwMode="auto">
          <a:xfrm>
            <a:off x="7337425" y="5218114"/>
            <a:ext cx="161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a:solidFill>
                  <a:srgbClr val="FF0000"/>
                </a:solidFill>
              </a:rPr>
              <a:t>决策向量</a:t>
            </a:r>
          </a:p>
        </p:txBody>
      </p:sp>
      <p:sp>
        <p:nvSpPr>
          <p:cNvPr id="30" name="圆角矩形标注 29"/>
          <p:cNvSpPr/>
          <p:nvPr/>
        </p:nvSpPr>
        <p:spPr>
          <a:xfrm>
            <a:off x="8067676" y="4597400"/>
            <a:ext cx="1533525" cy="730250"/>
          </a:xfrm>
          <a:prstGeom prst="wedgeRoundRectCallout">
            <a:avLst>
              <a:gd name="adj1" fmla="val -46607"/>
              <a:gd name="adj2" fmla="val -7244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CN" kern="0" dirty="0">
                <a:solidFill>
                  <a:schemeClr val="tx1"/>
                </a:solidFill>
                <a:latin typeface="Times New Roman" panose="02020603050405020304" pitchFamily="18" charset="0"/>
                <a:ea typeface="仿宋" panose="02010609060101010101" charset="-122"/>
                <a:cs typeface="Times New Roman" panose="02020603050405020304" pitchFamily="18" charset="0"/>
              </a:rPr>
              <a:t>f</a:t>
            </a:r>
            <a:r>
              <a:rPr lang="en-US" altLang="zh-CN" kern="0" dirty="0">
                <a:solidFill>
                  <a:schemeClr val="tx1"/>
                </a:solidFill>
                <a:latin typeface="仿宋" panose="02010609060101010101" charset="-122"/>
                <a:ea typeface="仿宋" panose="02010609060101010101" charset="-122"/>
              </a:rPr>
              <a:t> </a:t>
            </a:r>
            <a:r>
              <a:rPr lang="zh-CN" altLang="en-US" kern="0" dirty="0">
                <a:solidFill>
                  <a:schemeClr val="tx1"/>
                </a:solidFill>
                <a:latin typeface="+mn-ea"/>
              </a:rPr>
              <a:t>称为目标</a:t>
            </a:r>
            <a:r>
              <a:rPr lang="en-US" altLang="zh-CN" kern="0" dirty="0">
                <a:solidFill>
                  <a:schemeClr val="tx1"/>
                </a:solidFill>
                <a:latin typeface="+mn-ea"/>
              </a:rPr>
              <a:t>(objective</a:t>
            </a:r>
            <a:r>
              <a:rPr lang="en-US" altLang="zh-CN" dirty="0">
                <a:solidFill>
                  <a:schemeClr val="tx1"/>
                </a:solidFill>
                <a:latin typeface="+mn-ea"/>
              </a:rPr>
              <a:t>)</a:t>
            </a:r>
            <a:endParaRPr lang="zh-CN" altLang="en-US" dirty="0">
              <a:solidFill>
                <a:schemeClr val="tx1"/>
              </a:solidFill>
              <a:latin typeface="+mn-ea"/>
            </a:endParaRPr>
          </a:p>
        </p:txBody>
      </p:sp>
      <p:sp>
        <p:nvSpPr>
          <p:cNvPr id="31" name="圆角矩形标注 30"/>
          <p:cNvSpPr/>
          <p:nvPr/>
        </p:nvSpPr>
        <p:spPr>
          <a:xfrm>
            <a:off x="1787525" y="4926014"/>
            <a:ext cx="1862138" cy="985837"/>
          </a:xfrm>
          <a:prstGeom prst="wedgeRoundRectCallout">
            <a:avLst>
              <a:gd name="adj1" fmla="val 101243"/>
              <a:gd name="adj2" fmla="val -7823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CN" kern="0" dirty="0">
                <a:solidFill>
                  <a:schemeClr val="tx1"/>
                </a:solidFill>
                <a:latin typeface="Times New Roman" panose="02020603050405020304" pitchFamily="18" charset="0"/>
                <a:ea typeface="仿宋" panose="02010609060101010101" charset="-122"/>
                <a:cs typeface="Times New Roman" panose="02020603050405020304" pitchFamily="18" charset="0"/>
              </a:rPr>
              <a:t>X</a:t>
            </a:r>
            <a:r>
              <a:rPr lang="en-US" altLang="zh-CN" kern="0" dirty="0">
                <a:solidFill>
                  <a:schemeClr val="tx1"/>
                </a:solidFill>
                <a:latin typeface="仿宋" panose="02010609060101010101" charset="-122"/>
                <a:ea typeface="仿宋" panose="02010609060101010101" charset="-122"/>
              </a:rPr>
              <a:t> </a:t>
            </a:r>
            <a:r>
              <a:rPr lang="zh-CN" altLang="en-US" kern="0" dirty="0">
                <a:solidFill>
                  <a:schemeClr val="tx1"/>
                </a:solidFill>
                <a:latin typeface="+mn-ea"/>
              </a:rPr>
              <a:t>称为解</a:t>
            </a:r>
            <a:r>
              <a:rPr lang="en-US" altLang="zh-CN" kern="0" dirty="0">
                <a:solidFill>
                  <a:schemeClr val="tx1"/>
                </a:solidFill>
                <a:latin typeface="+mn-ea"/>
              </a:rPr>
              <a:t>(solution)</a:t>
            </a:r>
            <a:r>
              <a:rPr lang="zh-CN" altLang="en-US" kern="0" dirty="0">
                <a:solidFill>
                  <a:schemeClr val="tx1"/>
                </a:solidFill>
                <a:latin typeface="+mn-ea"/>
              </a:rPr>
              <a:t>或个体</a:t>
            </a:r>
            <a:r>
              <a:rPr lang="en-US" altLang="zh-CN" kern="0" dirty="0">
                <a:solidFill>
                  <a:schemeClr val="tx1"/>
                </a:solidFill>
                <a:latin typeface="+mn-ea"/>
              </a:rPr>
              <a:t>(individual</a:t>
            </a:r>
            <a:r>
              <a:rPr lang="en-US" altLang="zh-CN" dirty="0">
                <a:solidFill>
                  <a:schemeClr val="tx1"/>
                </a:solidFill>
                <a:latin typeface="+mn-ea"/>
              </a:rPr>
              <a:t>)</a:t>
            </a:r>
            <a:endParaRPr lang="zh-CN" altLang="en-US" dirty="0">
              <a:solidFill>
                <a:schemeClr val="tx1"/>
              </a:solidFill>
              <a:latin typeface="+mn-ea"/>
            </a:endParaRPr>
          </a:p>
        </p:txBody>
      </p:sp>
      <p:sp>
        <p:nvSpPr>
          <p:cNvPr id="32" name="圆角矩形标注 31"/>
          <p:cNvSpPr/>
          <p:nvPr/>
        </p:nvSpPr>
        <p:spPr>
          <a:xfrm>
            <a:off x="7397606" y="3032956"/>
            <a:ext cx="2190782" cy="730260"/>
          </a:xfrm>
          <a:prstGeom prst="wedgeRoundRectCallout">
            <a:avLst>
              <a:gd name="adj1" fmla="val -50454"/>
              <a:gd name="adj2" fmla="val -8254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zh-CN" alt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仿宋" panose="02010609060101010101" charset="-122"/>
                <a:ea typeface="仿宋" panose="02010609060101010101" charset="-122"/>
              </a:rPr>
              <a:t>不同目标之间往往是相互冲突的</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7" presetClass="entr" presetSubtype="10" fill="hold" grpId="0" nodeType="withEffect">
                                  <p:stCondLst>
                                    <p:cond delay="0"/>
                                  </p:stCondLst>
                                  <p:childTnLst>
                                    <p:set>
                                      <p:cBhvr>
                                        <p:cTn id="9" dur="1" fill="hold">
                                          <p:stCondLst>
                                            <p:cond delay="0"/>
                                          </p:stCondLst>
                                        </p:cTn>
                                        <p:tgtEl>
                                          <p:spTgt spid="7170"/>
                                        </p:tgtEl>
                                        <p:attrNameLst>
                                          <p:attrName>style.visibility</p:attrName>
                                        </p:attrNameLst>
                                      </p:cBhvr>
                                      <p:to>
                                        <p:strVal val="visible"/>
                                      </p:to>
                                    </p:set>
                                    <p:anim calcmode="lin" valueType="num">
                                      <p:cBhvr>
                                        <p:cTn id="10" dur="1000" fill="hold"/>
                                        <p:tgtEl>
                                          <p:spTgt spid="7170"/>
                                        </p:tgtEl>
                                        <p:attrNameLst>
                                          <p:attrName>ppt_w</p:attrName>
                                        </p:attrNameLst>
                                      </p:cBhvr>
                                      <p:tavLst>
                                        <p:tav tm="0">
                                          <p:val>
                                            <p:fltVal val="0"/>
                                          </p:val>
                                        </p:tav>
                                        <p:tav tm="100000">
                                          <p:val>
                                            <p:strVal val="#ppt_w"/>
                                          </p:val>
                                        </p:tav>
                                      </p:tavLst>
                                    </p:anim>
                                    <p:anim calcmode="lin" valueType="num">
                                      <p:cBhvr>
                                        <p:cTn id="11" dur="1000" fill="hold"/>
                                        <p:tgtEl>
                                          <p:spTgt spid="7170"/>
                                        </p:tgtEl>
                                        <p:attrNameLst>
                                          <p:attrName>ppt_h</p:attrName>
                                        </p:attrNameLst>
                                      </p:cBhvr>
                                      <p:tavLst>
                                        <p:tav tm="0">
                                          <p:val>
                                            <p:strVal val="#ppt_h"/>
                                          </p:val>
                                        </p:tav>
                                        <p:tav tm="100000">
                                          <p:val>
                                            <p:strVal val="#ppt_h"/>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7171"/>
                                        </p:tgtEl>
                                        <p:attrNameLst>
                                          <p:attrName>style.visibility</p:attrName>
                                        </p:attrNameLst>
                                      </p:cBhvr>
                                      <p:to>
                                        <p:strVal val="visible"/>
                                      </p:to>
                                    </p:set>
                                    <p:animEffect transition="in" filter="fade">
                                      <p:cBhvr>
                                        <p:cTn id="14" dur="2000"/>
                                        <p:tgtEl>
                                          <p:spTgt spid="717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fade">
                                      <p:cBhvr>
                                        <p:cTn id="17" dur="1000"/>
                                        <p:tgtEl>
                                          <p:spTgt spid="71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3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childTnLst>
                                </p:cTn>
                              </p:par>
                              <p:par>
                                <p:cTn id="44" presetID="10" presetClass="entr" presetSubtype="0" fill="hold" nodeType="withEffect">
                                  <p:stCondLst>
                                    <p:cond delay="0"/>
                                  </p:stCondLst>
                                  <p:childTnLst>
                                    <p:set>
                                      <p:cBhvr>
                                        <p:cTn id="45" dur="1" fill="hold">
                                          <p:stCondLst>
                                            <p:cond delay="0"/>
                                          </p:stCondLst>
                                        </p:cTn>
                                        <p:tgtEl>
                                          <p:spTgt spid="20483"/>
                                        </p:tgtEl>
                                        <p:attrNameLst>
                                          <p:attrName>style.visibility</p:attrName>
                                        </p:attrNameLst>
                                      </p:cBhvr>
                                      <p:to>
                                        <p:strVal val="visible"/>
                                      </p:to>
                                    </p:set>
                                    <p:animEffect transition="in" filter="fade">
                                      <p:cBhvr>
                                        <p:cTn id="46" dur="2000"/>
                                        <p:tgtEl>
                                          <p:spTgt spid="2048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2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22"/>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23"/>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2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28"/>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1"/>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p:bldP spid="7174" grpId="0"/>
      <p:bldP spid="10" grpId="0"/>
      <p:bldP spid="17" grpId="0"/>
      <p:bldP spid="21" grpId="0" animBg="1"/>
      <p:bldP spid="21" grpId="1" animBg="1"/>
      <p:bldP spid="22" grpId="0" animBg="1"/>
      <p:bldP spid="22" grpId="1" animBg="1"/>
      <p:bldP spid="23" grpId="0" animBg="1"/>
      <p:bldP spid="23" grpId="1" animBg="1"/>
      <p:bldP spid="24" grpId="0" animBg="1"/>
      <p:bldP spid="24" grpId="1" animBg="1"/>
      <p:bldP spid="25" grpId="0"/>
      <p:bldP spid="25" grpId="1"/>
      <p:bldP spid="26" grpId="0"/>
      <p:bldP spid="26" grpId="1"/>
      <p:bldP spid="27" grpId="0"/>
      <p:bldP spid="27" grpId="1"/>
      <p:bldP spid="28" grpId="0"/>
      <p:bldP spid="28" grpId="1"/>
      <p:bldP spid="30" grpId="0" animBg="1"/>
      <p:bldP spid="30" grpId="1" animBg="1"/>
      <p:bldP spid="31" grpId="0" animBg="1"/>
      <p:bldP spid="3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EF300-4EF3-4C8F-99F1-F141E4D9AC1E}"/>
              </a:ext>
            </a:extLst>
          </p:cNvPr>
          <p:cNvSpPr>
            <a:spLocks noGrp="1"/>
          </p:cNvSpPr>
          <p:nvPr>
            <p:ph type="title"/>
          </p:nvPr>
        </p:nvSpPr>
        <p:spPr/>
        <p:txBody>
          <a:bodyPr>
            <a:normAutofit/>
          </a:bodyPr>
          <a:lstStyle/>
          <a:p>
            <a:r>
              <a:rPr lang="zh-CN" altLang="en-US" sz="4000" dirty="0">
                <a:latin typeface="微软雅黑" panose="020B0503020204020204" pitchFamily="34" charset="-122"/>
                <a:ea typeface="微软雅黑" panose="020B0503020204020204" pitchFamily="34" charset="-122"/>
              </a:rPr>
              <a:t>多目标优化</a:t>
            </a:r>
          </a:p>
        </p:txBody>
      </p:sp>
      <p:sp>
        <p:nvSpPr>
          <p:cNvPr id="3" name="内容占位符 2">
            <a:extLst>
              <a:ext uri="{FF2B5EF4-FFF2-40B4-BE49-F238E27FC236}">
                <a16:creationId xmlns:a16="http://schemas.microsoft.com/office/drawing/2014/main" id="{D31EE9BF-9567-49ED-8CF6-4AD5C2C5CC5C}"/>
              </a:ext>
            </a:extLst>
          </p:cNvPr>
          <p:cNvSpPr>
            <a:spLocks noGrp="1"/>
          </p:cNvSpPr>
          <p:nvPr>
            <p:ph idx="1"/>
          </p:nvPr>
        </p:nvSpPr>
        <p:spPr>
          <a:xfrm>
            <a:off x="838200" y="1579285"/>
            <a:ext cx="10515600" cy="4601445"/>
          </a:xfrm>
        </p:spPr>
        <p:txBody>
          <a:bodyPr/>
          <a:lstStyle/>
          <a:p>
            <a:pPr marL="0" indent="0">
              <a:buNone/>
            </a:pPr>
            <a:endParaRPr lang="en-US" altLang="zh-CN" dirty="0"/>
          </a:p>
          <a:p>
            <a:pPr marL="0" indent="0">
              <a:buNone/>
            </a:pPr>
            <a:endParaRPr lang="en-US" altLang="zh-CN" dirty="0"/>
          </a:p>
          <a:p>
            <a:pPr marL="0" indent="0">
              <a:buNone/>
            </a:pPr>
            <a:r>
              <a:rPr lang="en-US" altLang="zh-CN" dirty="0"/>
              <a:t>  </a:t>
            </a:r>
            <a:r>
              <a:rPr lang="zh-CN" altLang="en-US" dirty="0"/>
              <a:t>投资</a:t>
            </a:r>
          </a:p>
        </p:txBody>
      </p:sp>
      <p:sp>
        <p:nvSpPr>
          <p:cNvPr id="6" name="双大括号 5">
            <a:extLst>
              <a:ext uri="{FF2B5EF4-FFF2-40B4-BE49-F238E27FC236}">
                <a16:creationId xmlns:a16="http://schemas.microsoft.com/office/drawing/2014/main" id="{0D49BCD2-A406-4A4D-A63D-64AD54A815B4}"/>
              </a:ext>
            </a:extLst>
          </p:cNvPr>
          <p:cNvSpPr/>
          <p:nvPr/>
        </p:nvSpPr>
        <p:spPr>
          <a:xfrm>
            <a:off x="2180572" y="1978598"/>
            <a:ext cx="2029217" cy="169101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3CFE6C6-635E-46A4-81C8-35ACE0057F3A}"/>
              </a:ext>
            </a:extLst>
          </p:cNvPr>
          <p:cNvSpPr txBox="1"/>
          <p:nvPr/>
        </p:nvSpPr>
        <p:spPr>
          <a:xfrm>
            <a:off x="2531300" y="2108964"/>
            <a:ext cx="1327759" cy="369332"/>
          </a:xfrm>
          <a:prstGeom prst="rect">
            <a:avLst/>
          </a:prstGeom>
          <a:noFill/>
        </p:spPr>
        <p:txBody>
          <a:bodyPr wrap="square" rtlCol="0">
            <a:spAutoFit/>
          </a:bodyPr>
          <a:lstStyle/>
          <a:p>
            <a:r>
              <a:rPr lang="zh-CN" altLang="en-US" dirty="0"/>
              <a:t>资金最少</a:t>
            </a:r>
          </a:p>
        </p:txBody>
      </p:sp>
      <p:sp>
        <p:nvSpPr>
          <p:cNvPr id="8" name="文本框 7">
            <a:extLst>
              <a:ext uri="{FF2B5EF4-FFF2-40B4-BE49-F238E27FC236}">
                <a16:creationId xmlns:a16="http://schemas.microsoft.com/office/drawing/2014/main" id="{3D4F3B01-F3CC-4A75-B379-E442794CBAEF}"/>
              </a:ext>
            </a:extLst>
          </p:cNvPr>
          <p:cNvSpPr txBox="1"/>
          <p:nvPr/>
        </p:nvSpPr>
        <p:spPr>
          <a:xfrm>
            <a:off x="2531300" y="2656383"/>
            <a:ext cx="1327759" cy="369332"/>
          </a:xfrm>
          <a:prstGeom prst="rect">
            <a:avLst/>
          </a:prstGeom>
          <a:noFill/>
        </p:spPr>
        <p:txBody>
          <a:bodyPr wrap="square" rtlCol="0">
            <a:spAutoFit/>
          </a:bodyPr>
          <a:lstStyle/>
          <a:p>
            <a:r>
              <a:rPr lang="zh-CN" altLang="en-US" dirty="0"/>
              <a:t>风险最小</a:t>
            </a:r>
          </a:p>
        </p:txBody>
      </p:sp>
      <p:sp>
        <p:nvSpPr>
          <p:cNvPr id="9" name="文本框 8">
            <a:extLst>
              <a:ext uri="{FF2B5EF4-FFF2-40B4-BE49-F238E27FC236}">
                <a16:creationId xmlns:a16="http://schemas.microsoft.com/office/drawing/2014/main" id="{D0FD9620-1745-4B2F-A5C6-92906D06C31E}"/>
              </a:ext>
            </a:extLst>
          </p:cNvPr>
          <p:cNvSpPr txBox="1"/>
          <p:nvPr/>
        </p:nvSpPr>
        <p:spPr>
          <a:xfrm>
            <a:off x="2531300" y="3204658"/>
            <a:ext cx="1327759" cy="369332"/>
          </a:xfrm>
          <a:prstGeom prst="rect">
            <a:avLst/>
          </a:prstGeom>
          <a:noFill/>
        </p:spPr>
        <p:txBody>
          <a:bodyPr wrap="square" rtlCol="0">
            <a:spAutoFit/>
          </a:bodyPr>
          <a:lstStyle/>
          <a:p>
            <a:r>
              <a:rPr lang="zh-CN" altLang="en-US" dirty="0"/>
              <a:t>收益最大</a:t>
            </a:r>
          </a:p>
        </p:txBody>
      </p:sp>
      <p:sp>
        <p:nvSpPr>
          <p:cNvPr id="10" name="文本框 9">
            <a:extLst>
              <a:ext uri="{FF2B5EF4-FFF2-40B4-BE49-F238E27FC236}">
                <a16:creationId xmlns:a16="http://schemas.microsoft.com/office/drawing/2014/main" id="{5D5E354F-990F-4E80-923F-E608497AE28D}"/>
              </a:ext>
            </a:extLst>
          </p:cNvPr>
          <p:cNvSpPr txBox="1"/>
          <p:nvPr/>
        </p:nvSpPr>
        <p:spPr>
          <a:xfrm>
            <a:off x="4761978" y="2562495"/>
            <a:ext cx="2668044" cy="523220"/>
          </a:xfrm>
          <a:prstGeom prst="rect">
            <a:avLst/>
          </a:prstGeom>
          <a:noFill/>
        </p:spPr>
        <p:txBody>
          <a:bodyPr wrap="square" rtlCol="0">
            <a:spAutoFit/>
          </a:bodyPr>
          <a:lstStyle/>
          <a:p>
            <a:r>
              <a:rPr lang="zh-CN" altLang="en-US" sz="2800" dirty="0"/>
              <a:t>如何同时实现？</a:t>
            </a:r>
            <a:endParaRPr lang="zh-CN" altLang="en-US" dirty="0"/>
          </a:p>
        </p:txBody>
      </p:sp>
      <p:sp>
        <p:nvSpPr>
          <p:cNvPr id="11" name="文本框 10">
            <a:extLst>
              <a:ext uri="{FF2B5EF4-FFF2-40B4-BE49-F238E27FC236}">
                <a16:creationId xmlns:a16="http://schemas.microsoft.com/office/drawing/2014/main" id="{712AE991-DCE7-4502-B771-AAE5499A238F}"/>
              </a:ext>
            </a:extLst>
          </p:cNvPr>
          <p:cNvSpPr txBox="1"/>
          <p:nvPr/>
        </p:nvSpPr>
        <p:spPr>
          <a:xfrm>
            <a:off x="1164921" y="3825989"/>
            <a:ext cx="10045874" cy="1477328"/>
          </a:xfrm>
          <a:prstGeom prst="rect">
            <a:avLst/>
          </a:prstGeom>
          <a:noFill/>
        </p:spPr>
        <p:txBody>
          <a:bodyPr wrap="square" rtlCol="0">
            <a:spAutoFit/>
          </a:bodyPr>
          <a:lstStyle/>
          <a:p>
            <a:r>
              <a:rPr lang="zh-CN" altLang="en-US" sz="2400" dirty="0"/>
              <a:t>给定固有的一群人和可分配的资源，如果从一种分配状态到另一种状态的变化中，在没有使任何人境况变坏的前提下，使得至少一个人变得更好，这就是</a:t>
            </a:r>
            <a:r>
              <a:rPr lang="zh-CN" altLang="en-US" sz="2400" b="1" dirty="0"/>
              <a:t>帕雷托改善</a:t>
            </a:r>
          </a:p>
          <a:p>
            <a:endParaRPr lang="zh-CN" altLang="en-US" dirty="0"/>
          </a:p>
        </p:txBody>
      </p:sp>
      <p:sp>
        <p:nvSpPr>
          <p:cNvPr id="12" name="文本框 11">
            <a:extLst>
              <a:ext uri="{FF2B5EF4-FFF2-40B4-BE49-F238E27FC236}">
                <a16:creationId xmlns:a16="http://schemas.microsoft.com/office/drawing/2014/main" id="{757CC562-AB2A-46BF-BA19-9668DCAA29C1}"/>
              </a:ext>
            </a:extLst>
          </p:cNvPr>
          <p:cNvSpPr txBox="1"/>
          <p:nvPr/>
        </p:nvSpPr>
        <p:spPr>
          <a:xfrm>
            <a:off x="1164921" y="5208550"/>
            <a:ext cx="10045874" cy="1477328"/>
          </a:xfrm>
          <a:prstGeom prst="rect">
            <a:avLst/>
          </a:prstGeom>
          <a:noFill/>
        </p:spPr>
        <p:txBody>
          <a:bodyPr wrap="square" rtlCol="0">
            <a:spAutoFit/>
          </a:bodyPr>
          <a:lstStyle/>
          <a:p>
            <a:r>
              <a:rPr lang="zh-CN" altLang="en-US" sz="2400" b="1" dirty="0"/>
              <a:t>帕雷托最优</a:t>
            </a:r>
            <a:r>
              <a:rPr lang="zh-CN" altLang="en-US" sz="2400" dirty="0"/>
              <a:t>是指资源分配的一种理想状态。帕雷托最优的状态就是不可能再有更多的帕雷托改善的状态；换句话说，不可能再改善某些人的境况，而不使任何其他人受损。</a:t>
            </a:r>
          </a:p>
          <a:p>
            <a:endParaRPr lang="zh-CN" altLang="en-US" dirty="0"/>
          </a:p>
        </p:txBody>
      </p:sp>
    </p:spTree>
    <p:extLst>
      <p:ext uri="{BB962C8B-B14F-4D97-AF65-F5344CB8AC3E}">
        <p14:creationId xmlns:p14="http://schemas.microsoft.com/office/powerpoint/2010/main" val="1089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3E920DA9-6EEC-4EE9-A5B0-18CDD9700CD2}"/>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13" name="内容占位符 12">
                <a:extLst>
                  <a:ext uri="{FF2B5EF4-FFF2-40B4-BE49-F238E27FC236}">
                    <a16:creationId xmlns:a16="http://schemas.microsoft.com/office/drawing/2014/main" id="{6C835203-092F-4D70-94A4-A62BB1E81DA3}"/>
                  </a:ext>
                </a:extLst>
              </p:cNvPr>
              <p:cNvSpPr>
                <a:spLocks noGrp="1"/>
              </p:cNvSpPr>
              <p:nvPr>
                <p:ph idx="1"/>
              </p:nvPr>
            </p:nvSpPr>
            <p:spPr/>
            <p:txBody>
              <a:bodyPr>
                <a:normAutofit/>
              </a:bodyPr>
              <a:lstStyle/>
              <a:p>
                <a:pPr marL="0" indent="0">
                  <a:buNone/>
                </a:pPr>
                <a:r>
                  <a:rPr lang="zh-CN" altLang="en-US" sz="2400" dirty="0"/>
                  <a:t>多目标优化问题的数学模型一般可以写成如下形式</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zh-CN" altLang="en-US" sz="2400" dirty="0"/>
                  <a:t>其中</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𝑓</m:t>
                        </m:r>
                      </m:e>
                      <m:sub>
                        <m:r>
                          <a:rPr lang="en-US" altLang="zh-CN" sz="2400" i="1" dirty="0" smtClean="0">
                            <a:latin typeface="Cambria Math" panose="02040503050406030204" pitchFamily="18" charset="0"/>
                          </a:rPr>
                          <m:t>𝑖</m:t>
                        </m:r>
                      </m:sub>
                    </m:sSub>
                    <m:d>
                      <m:dPr>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𝑥</m:t>
                        </m:r>
                      </m:e>
                    </m:d>
                  </m:oMath>
                </a14:m>
                <a:r>
                  <a:rPr lang="en-US" altLang="zh-CN" sz="2400" dirty="0"/>
                  <a:t>(1</a:t>
                </a:r>
                <a14:m>
                  <m:oMath xmlns:m="http://schemas.openxmlformats.org/officeDocument/2006/math">
                    <m:r>
                      <a:rPr lang="en-US" altLang="zh-CN" sz="2400" dirty="0" smtClean="0">
                        <a:latin typeface="Cambria Math" panose="02040503050406030204" pitchFamily="18" charset="0"/>
                      </a:rPr>
                      <m:t>≤</m:t>
                    </m:r>
                    <m:r>
                      <m:rPr>
                        <m:sty m:val="p"/>
                      </m:rPr>
                      <a:rPr lang="en-US" altLang="zh-CN" sz="2400" b="0" i="0" dirty="0" smtClean="0">
                        <a:latin typeface="Cambria Math" panose="02040503050406030204" pitchFamily="18" charset="0"/>
                      </a:rPr>
                      <m:t>i</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𝑛</m:t>
                    </m:r>
                    <m:r>
                      <a:rPr lang="en-US" altLang="zh-CN" sz="2400" b="0" i="1" dirty="0" smtClean="0">
                        <a:latin typeface="Cambria Math" panose="02040503050406030204" pitchFamily="18" charset="0"/>
                        <a:ea typeface="Cambria Math" panose="02040503050406030204" pitchFamily="18" charset="0"/>
                      </a:rPr>
                      <m:t>)</m:t>
                    </m:r>
                  </m:oMath>
                </a14:m>
                <a:r>
                  <a:rPr lang="zh-CN" altLang="en-US" sz="2400" dirty="0"/>
                  <a:t>表示</a:t>
                </a:r>
                <a:r>
                  <a:rPr lang="en-US" altLang="zh-CN" sz="2400" dirty="0"/>
                  <a:t>n</a:t>
                </a:r>
                <a:r>
                  <a:rPr lang="zh-CN" altLang="en-US" sz="2400" dirty="0"/>
                  <a:t>个目标函数，</a:t>
                </a:r>
                <a14:m>
                  <m:oMath xmlns:m="http://schemas.openxmlformats.org/officeDocument/2006/math">
                    <m:r>
                      <a:rPr lang="en-US" altLang="zh-CN" sz="2400" i="1" dirty="0" smtClean="0">
                        <a:latin typeface="Cambria Math" panose="02040503050406030204" pitchFamily="18" charset="0"/>
                      </a:rPr>
                      <m:t>𝑥</m:t>
                    </m:r>
                    <m:r>
                      <a:rPr lang="en-US" altLang="zh-CN" sz="2400" i="0" dirty="0" smtClean="0">
                        <a:latin typeface="Cambria Math" panose="02040503050406030204" pitchFamily="18" charset="0"/>
                      </a:rPr>
                      <m:t>⊆</m:t>
                    </m:r>
                    <m:sSup>
                      <m:sSupPr>
                        <m:ctrlPr>
                          <a:rPr lang="en-US" altLang="zh-CN" sz="2400" i="1" dirty="0" smtClean="0">
                            <a:latin typeface="Cambria Math" panose="02040503050406030204" pitchFamily="18" charset="0"/>
                          </a:rPr>
                        </m:ctrlPr>
                      </m:sSupPr>
                      <m:e>
                        <m:r>
                          <a:rPr lang="en-US" altLang="zh-CN" sz="2400" i="1" dirty="0" smtClean="0">
                            <a:latin typeface="Cambria Math" panose="02040503050406030204" pitchFamily="18" charset="0"/>
                          </a:rPr>
                          <m:t>𝑅</m:t>
                        </m:r>
                      </m:e>
                      <m:sup>
                        <m:r>
                          <a:rPr lang="en-US" altLang="zh-CN" sz="2400" i="1" dirty="0" smtClean="0">
                            <a:latin typeface="Cambria Math" panose="02040503050406030204" pitchFamily="18" charset="0"/>
                          </a:rPr>
                          <m:t>𝑚</m:t>
                        </m:r>
                      </m:sup>
                    </m:sSup>
                  </m:oMath>
                </a14:m>
                <a:r>
                  <a:rPr lang="zh-CN" altLang="en-US" sz="2400" dirty="0"/>
                  <a:t> 是其变量的约束集合，可以理解为变量的取值范围</a:t>
                </a:r>
                <a:endParaRPr lang="en-US" altLang="zh-CN" sz="2400" dirty="0"/>
              </a:p>
              <a:p>
                <a:pPr marL="0" indent="0">
                  <a:buNone/>
                </a:pPr>
                <a:endParaRPr lang="zh-CN" altLang="en-US" sz="2400" dirty="0"/>
              </a:p>
            </p:txBody>
          </p:sp>
        </mc:Choice>
        <mc:Fallback xmlns="">
          <p:sp>
            <p:nvSpPr>
              <p:cNvPr id="13" name="内容占位符 12">
                <a:extLst>
                  <a:ext uri="{FF2B5EF4-FFF2-40B4-BE49-F238E27FC236}">
                    <a16:creationId xmlns:a16="http://schemas.microsoft.com/office/drawing/2014/main" id="{6C835203-092F-4D70-94A4-A62BB1E81DA3}"/>
                  </a:ext>
                </a:extLst>
              </p:cNvPr>
              <p:cNvSpPr>
                <a:spLocks noGrp="1" noRot="1" noChangeAspect="1" noMove="1" noResize="1" noEditPoints="1" noAdjustHandles="1" noChangeArrowheads="1" noChangeShapeType="1" noTextEdit="1"/>
              </p:cNvSpPr>
              <p:nvPr>
                <p:ph idx="1"/>
              </p:nvPr>
            </p:nvSpPr>
            <p:spPr>
              <a:blipFill>
                <a:blip r:embed="rId2"/>
                <a:stretch>
                  <a:fillRect l="-928" t="-1821" r="-58"/>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3DE5981E-F166-4767-BC92-054AC96A8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436" y="2232720"/>
            <a:ext cx="7295367" cy="1768574"/>
          </a:xfrm>
          <a:prstGeom prst="rect">
            <a:avLst/>
          </a:prstGeom>
        </p:spPr>
      </p:pic>
    </p:spTree>
    <p:extLst>
      <p:ext uri="{BB962C8B-B14F-4D97-AF65-F5344CB8AC3E}">
        <p14:creationId xmlns:p14="http://schemas.microsoft.com/office/powerpoint/2010/main" val="16988745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3795</TotalTime>
  <Words>1454</Words>
  <Application>Microsoft Office PowerPoint</Application>
  <PresentationFormat>宽屏</PresentationFormat>
  <Paragraphs>114</Paragraphs>
  <Slides>21</Slides>
  <Notes>0</Notes>
  <HiddenSlides>3</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等线</vt:lpstr>
      <vt:lpstr>等线 Light</vt:lpstr>
      <vt:lpstr>仿宋</vt:lpstr>
      <vt:lpstr>仿宋_GB2312</vt:lpstr>
      <vt:lpstr>黑体</vt:lpstr>
      <vt:lpstr>微软雅黑</vt:lpstr>
      <vt:lpstr>Arial</vt:lpstr>
      <vt:lpstr>Blackadder ITC</vt:lpstr>
      <vt:lpstr>Cambria Math</vt:lpstr>
      <vt:lpstr>Imprint MT Shadow</vt:lpstr>
      <vt:lpstr>Times New Roman</vt:lpstr>
      <vt:lpstr>Wingdings</vt:lpstr>
      <vt:lpstr>Office 主题​​</vt:lpstr>
      <vt:lpstr>A Fast and Elitist Multiobjective Genetic Algorithm:  NSGA-II</vt:lpstr>
      <vt:lpstr>基本概念</vt:lpstr>
      <vt:lpstr>遗传算法</vt:lpstr>
      <vt:lpstr>PowerPoint 演示文稿</vt:lpstr>
      <vt:lpstr>PowerPoint 演示文稿</vt:lpstr>
      <vt:lpstr>PowerPoint 演示文稿</vt:lpstr>
      <vt:lpstr>PowerPoint 演示文稿</vt:lpstr>
      <vt:lpstr>多目标优化</vt:lpstr>
      <vt:lpstr>PowerPoint 演示文稿</vt:lpstr>
      <vt:lpstr>PowerPoint 演示文稿</vt:lpstr>
      <vt:lpstr>PowerPoint 演示文稿</vt:lpstr>
      <vt:lpstr>NSGA的缺点</vt:lpstr>
      <vt:lpstr>NSGA-II的三个改进</vt:lpstr>
      <vt:lpstr>快速非支配排序算法</vt:lpstr>
      <vt:lpstr>PowerPoint 演示文稿</vt:lpstr>
      <vt:lpstr>PowerPoint 演示文稿</vt:lpstr>
      <vt:lpstr>拥挤度</vt:lpstr>
      <vt:lpstr>PowerPoint 演示文稿</vt:lpstr>
      <vt:lpstr>拥挤度比较算子</vt:lpstr>
      <vt:lpstr>精英策略</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NSGA-II</dc:title>
  <dc:creator>朱 进伟</dc:creator>
  <cp:lastModifiedBy>曾 毅</cp:lastModifiedBy>
  <cp:revision>58</cp:revision>
  <dcterms:created xsi:type="dcterms:W3CDTF">2020-06-27T03:35:49Z</dcterms:created>
  <dcterms:modified xsi:type="dcterms:W3CDTF">2020-07-03T09:07:08Z</dcterms:modified>
</cp:coreProperties>
</file>