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2"/>
    <p:sldId id="410" r:id="rId3"/>
    <p:sldId id="411" r:id="rId4"/>
    <p:sldId id="412" r:id="rId5"/>
    <p:sldId id="415" r:id="rId6"/>
    <p:sldId id="413" r:id="rId7"/>
    <p:sldId id="416" r:id="rId8"/>
    <p:sldId id="417" r:id="rId9"/>
    <p:sldId id="418" r:id="rId10"/>
    <p:sldId id="419" r:id="rId11"/>
    <p:sldId id="420" r:id="rId12"/>
    <p:sldId id="42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4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81100" y="2037715"/>
            <a:ext cx="1003046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200" b="1"/>
              <a:t>An Evolutionary Algorithm for Large-Scale Sparse Multiobjective Optimization Problems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17650" y="3355340"/>
            <a:ext cx="93573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Ye Tian , Xingyi Zhang , Senior Member, IEEE, Chao Wang, and Yaochu Jin , Fellow, IEEE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052685" y="5913755"/>
            <a:ext cx="2189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韦浩宇</a:t>
            </a:r>
          </a:p>
          <a:p>
            <a:r>
              <a:rPr lang="en-US" altLang="zh-CN"/>
              <a:t>2020</a:t>
            </a:r>
            <a:r>
              <a:rPr lang="zh-CN" altLang="en-US"/>
              <a:t>年</a:t>
            </a:r>
            <a:r>
              <a:rPr lang="en-US" altLang="zh-CN"/>
              <a:t>6</a:t>
            </a:r>
            <a:r>
              <a:rPr lang="zh-CN" altLang="en-US"/>
              <a:t>月</a:t>
            </a:r>
            <a:r>
              <a:rPr lang="en-US" altLang="zh-CN"/>
              <a:t>30</a:t>
            </a:r>
            <a:r>
              <a:rPr lang="zh-CN" altLang="en-US"/>
              <a:t>日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experiment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9620" y="1490345"/>
            <a:ext cx="8113395" cy="47593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2850" y="1398905"/>
            <a:ext cx="9766300" cy="49517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594860" y="2823210"/>
            <a:ext cx="3002280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thank you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129030"/>
            <a:ext cx="10968990" cy="5120640"/>
          </a:xfrm>
        </p:spPr>
        <p:txBody>
          <a:bodyPr/>
          <a:lstStyle/>
          <a:p>
            <a:r>
              <a:rPr lang="zh-CN" altLang="en-US"/>
              <a:t>特征选择</a:t>
            </a:r>
          </a:p>
          <a:p>
            <a:r>
              <a:rPr lang="zh-CN" altLang="en-US"/>
              <a:t>模式挖掘</a:t>
            </a:r>
          </a:p>
          <a:p>
            <a:r>
              <a:rPr lang="zh-CN" altLang="en-US"/>
              <a:t>关键结点检测</a:t>
            </a:r>
          </a:p>
          <a:p>
            <a:r>
              <a:rPr lang="zh-CN" altLang="en-US"/>
              <a:t>神经网络训练</a:t>
            </a:r>
          </a:p>
        </p:txBody>
      </p:sp>
      <p:cxnSp>
        <p:nvCxnSpPr>
          <p:cNvPr id="4" name="直接箭头连接符 3"/>
          <p:cNvCxnSpPr/>
          <p:nvPr/>
        </p:nvCxnSpPr>
        <p:spPr>
          <a:xfrm>
            <a:off x="3223895" y="2098040"/>
            <a:ext cx="1265555" cy="0"/>
          </a:xfrm>
          <a:prstGeom prst="straightConnector1">
            <a:avLst/>
          </a:prstGeom>
          <a:ln w="76200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051425" y="1753235"/>
            <a:ext cx="50615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大规模稀疏优化：</a:t>
            </a:r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）决策变量维度很高（通常大于</a:t>
            </a:r>
            <a:r>
              <a:rPr lang="en-US" altLang="zh-CN"/>
              <a:t>100</a:t>
            </a:r>
            <a:r>
              <a:rPr lang="zh-CN" altLang="en-US"/>
              <a:t>）</a:t>
            </a:r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）最优解的决策变量的值大部分为</a:t>
            </a:r>
            <a:r>
              <a:rPr lang="en-US" altLang="zh-CN"/>
              <a:t>0.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825" y="3226435"/>
            <a:ext cx="5204460" cy="34499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21360" y="1050290"/>
            <a:ext cx="1807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SMOP</a:t>
            </a:r>
            <a:r>
              <a:rPr lang="zh-CN" altLang="en-US" b="1"/>
              <a:t>：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1360" y="1809750"/>
            <a:ext cx="5212080" cy="17214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640" y="3345815"/>
            <a:ext cx="4450080" cy="15087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980" y="4923790"/>
            <a:ext cx="2849880" cy="450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1820" y="653415"/>
            <a:ext cx="3906520" cy="30905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5330" y="3833495"/>
            <a:ext cx="3607435" cy="2540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sparseEA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Framework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510" y="1580515"/>
            <a:ext cx="6012180" cy="48825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817245"/>
            <a:ext cx="10968990" cy="5452745"/>
          </a:xfrm>
        </p:spPr>
        <p:txBody>
          <a:bodyPr/>
          <a:lstStyle/>
          <a:p>
            <a:r>
              <a:rPr lang="zh-CN" altLang="en-US"/>
              <a:t>representation</a:t>
            </a:r>
          </a:p>
          <a:p>
            <a:pPr marL="0" indent="0">
              <a:buNone/>
            </a:pPr>
            <a:r>
              <a:rPr lang="zh-CN" altLang="en-US"/>
              <a:t> 双编码：实数编码</a:t>
            </a:r>
            <a:r>
              <a:rPr lang="en-US" altLang="zh-CN"/>
              <a:t>dec</a:t>
            </a:r>
            <a:r>
              <a:rPr lang="zh-CN" altLang="en-US"/>
              <a:t>，二进制编码</a:t>
            </a:r>
            <a:r>
              <a:rPr lang="en-US" altLang="zh-CN"/>
              <a:t>mask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440" y="2515870"/>
            <a:ext cx="4419600" cy="7797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825" y="3489325"/>
            <a:ext cx="2658745" cy="3663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4100" y="3489325"/>
            <a:ext cx="2099945" cy="3663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2700" y="4430395"/>
            <a:ext cx="1681480" cy="38481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415360"/>
            <a:ext cx="10969200" cy="705600"/>
          </a:xfrm>
        </p:spPr>
        <p:txBody>
          <a:bodyPr/>
          <a:lstStyle/>
          <a:p>
            <a:r>
              <a:rPr lang="zh-CN" altLang="en-US" sz="2400" b="0"/>
              <a:t>Initialization Strategy of SparseEA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121410"/>
            <a:ext cx="10968990" cy="5128260"/>
          </a:xfrm>
        </p:spPr>
        <p:txBody>
          <a:bodyPr/>
          <a:lstStyle/>
          <a:p>
            <a:r>
              <a:rPr lang="zh-CN" altLang="en-US"/>
              <a:t>计算出每个决策变量的得分，产生较好的初代解，指导种群的进化（交叉变异）。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0" y="1551940"/>
            <a:ext cx="3611245" cy="53060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40960" y="2062480"/>
            <a:ext cx="603504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</a:t>
            </a:r>
            <a:r>
              <a:rPr lang="zh-CN" altLang="en-US"/>
              <a:t>维决策变量：构造</a:t>
            </a:r>
            <a:r>
              <a:rPr lang="en-US" altLang="zh-CN"/>
              <a:t>D</a:t>
            </a:r>
            <a:r>
              <a:rPr lang="zh-CN" altLang="en-US"/>
              <a:t>个解。</a:t>
            </a:r>
          </a:p>
          <a:p>
            <a:r>
              <a:rPr lang="zh-CN" altLang="en-US"/>
              <a:t>实变量</a:t>
            </a:r>
            <a:r>
              <a:rPr lang="en-US" altLang="zh-CN"/>
              <a:t>dec</a:t>
            </a:r>
            <a:r>
              <a:rPr lang="zh-CN" altLang="en-US"/>
              <a:t>：随机</a:t>
            </a:r>
          </a:p>
          <a:p>
            <a:r>
              <a:rPr lang="zh-CN" altLang="en-US"/>
              <a:t>二进制变量</a:t>
            </a:r>
            <a:r>
              <a:rPr lang="en-US" altLang="zh-CN"/>
              <a:t>mask</a:t>
            </a:r>
            <a:r>
              <a:rPr lang="zh-CN" altLang="en-US"/>
              <a:t>：</a:t>
            </a:r>
            <a:r>
              <a:rPr lang="en-US" altLang="zh-CN"/>
              <a:t>D*D</a:t>
            </a:r>
            <a:r>
              <a:rPr lang="zh-CN" altLang="en-US"/>
              <a:t>的单位矩阵</a:t>
            </a:r>
          </a:p>
          <a:p>
            <a:endParaRPr lang="zh-CN" altLang="en-US"/>
          </a:p>
          <a:p>
            <a:r>
              <a:rPr lang="zh-CN" altLang="en-US"/>
              <a:t>对</a:t>
            </a:r>
            <a:r>
              <a:rPr lang="en-US" altLang="zh-CN"/>
              <a:t>D</a:t>
            </a:r>
            <a:r>
              <a:rPr lang="zh-CN" altLang="en-US"/>
              <a:t>个解进行非支配排序，得到每个决策变量的得分。</a:t>
            </a:r>
          </a:p>
          <a:p>
            <a:r>
              <a:rPr lang="zh-CN" altLang="en-US"/>
              <a:t>得分越大：为</a:t>
            </a:r>
            <a:r>
              <a:rPr lang="en-US" altLang="zh-CN"/>
              <a:t>0</a:t>
            </a:r>
            <a:r>
              <a:rPr lang="zh-CN" altLang="en-US"/>
              <a:t>的可能性越大，为</a:t>
            </a:r>
            <a:r>
              <a:rPr lang="en-US" altLang="zh-CN"/>
              <a:t>1</a:t>
            </a:r>
            <a:r>
              <a:rPr lang="zh-CN" altLang="en-US"/>
              <a:t>的可能性越小。</a:t>
            </a:r>
          </a:p>
          <a:p>
            <a:r>
              <a:rPr lang="zh-CN" altLang="en-US"/>
              <a:t>得分越小：为</a:t>
            </a:r>
            <a:r>
              <a:rPr lang="en-US" altLang="zh-CN"/>
              <a:t>0</a:t>
            </a:r>
            <a:r>
              <a:rPr lang="zh-CN" altLang="en-US"/>
              <a:t>的可能性越小，为</a:t>
            </a:r>
            <a:r>
              <a:rPr lang="en-US" altLang="zh-CN"/>
              <a:t>1</a:t>
            </a:r>
            <a:r>
              <a:rPr lang="zh-CN" altLang="en-US"/>
              <a:t>的可能性越大。</a:t>
            </a:r>
          </a:p>
          <a:p>
            <a:endParaRPr lang="zh-CN" altLang="en-US"/>
          </a:p>
          <a:p>
            <a:r>
              <a:rPr lang="zh-CN" altLang="en-US"/>
              <a:t>初始化：</a:t>
            </a:r>
            <a:r>
              <a:rPr lang="en-US" altLang="zh-CN"/>
              <a:t>N</a:t>
            </a:r>
            <a:r>
              <a:rPr lang="zh-CN" altLang="en-US"/>
              <a:t>个解。</a:t>
            </a:r>
          </a:p>
          <a:p>
            <a:r>
              <a:rPr lang="zh-CN" altLang="en-US"/>
              <a:t>实变量</a:t>
            </a:r>
            <a:r>
              <a:rPr lang="en-US" altLang="zh-CN"/>
              <a:t>dec</a:t>
            </a:r>
            <a:r>
              <a:rPr lang="zh-CN" altLang="en-US"/>
              <a:t>：</a:t>
            </a:r>
            <a:r>
              <a:rPr lang="en-US" altLang="zh-CN"/>
              <a:t>N*D</a:t>
            </a:r>
            <a:r>
              <a:rPr lang="zh-CN" altLang="en-US"/>
              <a:t>随机</a:t>
            </a:r>
          </a:p>
          <a:p>
            <a:r>
              <a:rPr lang="zh-CN" altLang="en-US"/>
              <a:t>二进制</a:t>
            </a:r>
            <a:r>
              <a:rPr lang="en-US" altLang="zh-CN"/>
              <a:t>mask</a:t>
            </a:r>
            <a:r>
              <a:rPr lang="zh-CN" altLang="en-US"/>
              <a:t>：</a:t>
            </a:r>
            <a:r>
              <a:rPr lang="en-US" altLang="zh-CN"/>
              <a:t>N*D</a:t>
            </a:r>
            <a:r>
              <a:rPr lang="zh-CN" altLang="en-US"/>
              <a:t>全一矩阵。</a:t>
            </a:r>
          </a:p>
          <a:p>
            <a:r>
              <a:rPr lang="zh-CN" altLang="en-US"/>
              <a:t>每个解选取</a:t>
            </a:r>
            <a:r>
              <a:rPr lang="en-US" altLang="zh-CN"/>
              <a:t>rand*D</a:t>
            </a:r>
            <a:r>
              <a:rPr lang="zh-CN" altLang="en-US"/>
              <a:t>维，将</a:t>
            </a:r>
            <a:r>
              <a:rPr lang="en-US" altLang="zh-CN"/>
              <a:t>mask</a:t>
            </a:r>
            <a:r>
              <a:rPr lang="zh-CN" altLang="en-US"/>
              <a:t>矩阵的</a:t>
            </a:r>
            <a:r>
              <a:rPr lang="en-US" altLang="zh-CN"/>
              <a:t>1</a:t>
            </a:r>
            <a:r>
              <a:rPr lang="zh-CN" altLang="en-US"/>
              <a:t>翻为</a:t>
            </a:r>
            <a:r>
              <a:rPr lang="en-US" altLang="zh-CN"/>
              <a:t>0</a:t>
            </a:r>
            <a:r>
              <a:rPr lang="zh-CN" altLang="en-US"/>
              <a:t>。通过二进制选择。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58110" y="1592580"/>
            <a:ext cx="6563360" cy="43916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9520" y="313760"/>
            <a:ext cx="10969200" cy="705600"/>
          </a:xfrm>
        </p:spPr>
        <p:txBody>
          <a:bodyPr/>
          <a:lstStyle/>
          <a:p>
            <a:r>
              <a:rPr lang="zh-CN" altLang="en-US" sz="2400" b="0"/>
              <a:t>Genetic Operators of SparseEA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4830" y="1134745"/>
            <a:ext cx="5090160" cy="51104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71920" y="1828800"/>
            <a:ext cx="4531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</a:t>
            </a:r>
            <a:r>
              <a:rPr lang="zh-CN" altLang="en-US"/>
              <a:t>：</a:t>
            </a:r>
            <a:r>
              <a:rPr lang="en-US" altLang="zh-CN"/>
              <a:t>1 0 0 1 1 0 1  0  1 1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82080" y="2275840"/>
            <a:ext cx="330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</a:t>
            </a:r>
            <a:r>
              <a:rPr lang="zh-CN" altLang="en-US"/>
              <a:t>：</a:t>
            </a:r>
            <a:r>
              <a:rPr lang="en-US" altLang="zh-CN"/>
              <a:t>0 0 1 1 0 1 1  0  0 1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5320" y="1198880"/>
            <a:ext cx="4157980" cy="50571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17920" y="711200"/>
            <a:ext cx="4531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</a:t>
            </a:r>
            <a:r>
              <a:rPr lang="zh-CN" altLang="en-US"/>
              <a:t>：</a:t>
            </a:r>
            <a:r>
              <a:rPr lang="en-US" altLang="zh-CN"/>
              <a:t>1 0 0 1 1 0 1  0  1 1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217920" y="1198880"/>
            <a:ext cx="330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</a:t>
            </a:r>
            <a:r>
              <a:rPr lang="zh-CN" altLang="en-US"/>
              <a:t>：</a:t>
            </a:r>
            <a:r>
              <a:rPr lang="en-US" altLang="zh-CN"/>
              <a:t>0 0 1 1 0 1 1  0  0 1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440" y="1816100"/>
            <a:ext cx="6278880" cy="42367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Office PowerPoint</Application>
  <PresentationFormat>宽屏</PresentationFormat>
  <Paragraphs>39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sparseEA</vt:lpstr>
      <vt:lpstr>PowerPoint 演示文稿</vt:lpstr>
      <vt:lpstr>Initialization Strategy of SparseEA</vt:lpstr>
      <vt:lpstr>PowerPoint 演示文稿</vt:lpstr>
      <vt:lpstr>Genetic Operators of SparseEA</vt:lpstr>
      <vt:lpstr>PowerPoint 演示文稿</vt:lpstr>
      <vt:lpstr>experiment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曾毅</dc:creator>
  <cp:lastModifiedBy>曾 毅</cp:lastModifiedBy>
  <cp:revision>152</cp:revision>
  <dcterms:created xsi:type="dcterms:W3CDTF">2019-06-19T02:08:00Z</dcterms:created>
  <dcterms:modified xsi:type="dcterms:W3CDTF">2020-07-03T09:06:52Z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