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8" r:id="rId2"/>
    <p:sldId id="275" r:id="rId3"/>
    <p:sldId id="260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7" r:id="rId15"/>
    <p:sldId id="288" r:id="rId16"/>
    <p:sldId id="286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6" r:id="rId25"/>
    <p:sldId id="297" r:id="rId26"/>
    <p:sldId id="298" r:id="rId27"/>
    <p:sldId id="276" r:id="rId28"/>
  </p:sldIdLst>
  <p:sldSz cx="12192000" cy="6858000"/>
  <p:notesSz cx="6858000" cy="9144000"/>
  <p:embeddedFontLst>
    <p:embeddedFont>
      <p:font typeface="等线" panose="02010600030101010101" pitchFamily="2" charset="-122"/>
      <p:regular r:id="rId30"/>
      <p:bold r:id="rId31"/>
    </p:embeddedFont>
    <p:embeddedFont>
      <p:font typeface="等线 Light" panose="02010600030101010101" pitchFamily="2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新宋体" panose="02010609030101010101" pitchFamily="49" charset="-122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23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.taobao.com/search?q=%E7%AC%94%E8%AE%B0%E6%9C%A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ueqiu.com/hq" TargetMode="External"/><Relationship Id="rId2" Type="http://schemas.openxmlformats.org/officeDocument/2006/relationships/hyperlink" Target="http://quote.eastmoney.com/stock_li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eqiu.com/S/SZ300783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er696/AHU-Computer-Study-Gro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u.edu.cn/" TargetMode="External"/><Relationship Id="rId2" Type="http://schemas.openxmlformats.org/officeDocument/2006/relationships/hyperlink" Target="http://host[:port][pat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220.181.111.188/du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7122" y="3189479"/>
            <a:ext cx="8443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PYTHON </a:t>
            </a:r>
            <a:r>
              <a:rPr lang="zh-CN" altLang="en-US" sz="60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爬虫分享交流会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9448" y="4487991"/>
            <a:ext cx="21814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8A2A0"/>
                </a:solidFill>
              </a:rPr>
              <a:t>汇报人：曾毅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437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Beautiful Soup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B12E4-5AEC-477C-9ADC-76C252AD5DBD}"/>
              </a:ext>
            </a:extLst>
          </p:cNvPr>
          <p:cNvSpPr txBox="1"/>
          <p:nvPr/>
        </p:nvSpPr>
        <p:spPr>
          <a:xfrm>
            <a:off x="1431036" y="1198485"/>
            <a:ext cx="813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Beautiful Soup </a:t>
            </a:r>
            <a:r>
              <a:rPr lang="zh-CN" altLang="en-US" dirty="0"/>
              <a:t>主要进行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网页进行解析，提取所需要的相关信息。可以对你提供的任何格式的信息进行爬取，并且进行解析。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B96387-35DD-4B77-8C62-7E2FEDF54E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036" y="2287750"/>
            <a:ext cx="7938427" cy="39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E82202-70D1-4385-9675-226700E535EC}"/>
              </a:ext>
            </a:extLst>
          </p:cNvPr>
          <p:cNvSpPr/>
          <p:nvPr/>
        </p:nvSpPr>
        <p:spPr>
          <a:xfrm>
            <a:off x="1431036" y="479597"/>
            <a:ext cx="2626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Beautiful Soup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EB9037-5852-4C14-B26A-A53738936A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4515" y="769416"/>
            <a:ext cx="8748479" cy="38183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A965F9-F789-49C4-B00F-8E2FB033F7DB}"/>
              </a:ext>
            </a:extLst>
          </p:cNvPr>
          <p:cNvSpPr txBox="1"/>
          <p:nvPr/>
        </p:nvSpPr>
        <p:spPr>
          <a:xfrm>
            <a:off x="5983549" y="110265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下行遍历，上行遍历，平行遍历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75DADB-1A14-418E-8048-4D92D7B6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3549" y="4250455"/>
            <a:ext cx="5255600" cy="23859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146E62-4867-4BEE-94C9-D6F1AEE898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35" y="4250455"/>
            <a:ext cx="5736334" cy="21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2299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C8BC09-05B0-4820-8672-5D7B58CA1D4F}"/>
              </a:ext>
            </a:extLst>
          </p:cNvPr>
          <p:cNvSpPr txBox="1"/>
          <p:nvPr/>
        </p:nvSpPr>
        <p:spPr>
          <a:xfrm>
            <a:off x="1431035" y="1161095"/>
            <a:ext cx="789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正则表达式的优势：简洁，可以非常简单的表达很大的一组字符串的特征。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EE62BB-3808-457C-ACD0-4A6706CC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89824"/>
            <a:ext cx="5842898" cy="2708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62BF05-ABFC-4018-BB49-0B2FA770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624" y="2134938"/>
            <a:ext cx="6185253" cy="2695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E0EE44-ADE8-4392-969F-6B985D53F790}"/>
              </a:ext>
            </a:extLst>
          </p:cNvPr>
          <p:cNvSpPr txBox="1"/>
          <p:nvPr/>
        </p:nvSpPr>
        <p:spPr>
          <a:xfrm>
            <a:off x="4554245" y="4947223"/>
            <a:ext cx="329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一行胜千言</a:t>
            </a:r>
          </a:p>
        </p:txBody>
      </p:sp>
    </p:spTree>
    <p:extLst>
      <p:ext uri="{BB962C8B-B14F-4D97-AF65-F5344CB8AC3E}">
        <p14:creationId xmlns:p14="http://schemas.microsoft.com/office/powerpoint/2010/main" val="418733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语法实例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188738-16BF-4F1B-9D84-3C90B5725D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99947"/>
            <a:ext cx="6591871" cy="2728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F818B3-F08B-410B-94D9-CF98E99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8771" y="3928143"/>
            <a:ext cx="6561389" cy="28120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81D2643-ED58-48F9-A933-3D043860F8C9}"/>
              </a:ext>
            </a:extLst>
          </p:cNvPr>
          <p:cNvSpPr txBox="1"/>
          <p:nvPr/>
        </p:nvSpPr>
        <p:spPr>
          <a:xfrm>
            <a:off x="1226820" y="4063718"/>
            <a:ext cx="30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正则表达式语法实例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2BDB2F-277A-4752-8B9D-491BEE20CAF3}"/>
              </a:ext>
            </a:extLst>
          </p:cNvPr>
          <p:cNvSpPr txBox="1"/>
          <p:nvPr/>
        </p:nvSpPr>
        <p:spPr>
          <a:xfrm>
            <a:off x="7589769" y="3429000"/>
            <a:ext cx="3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经典正则表达式实例</a:t>
            </a:r>
          </a:p>
        </p:txBody>
      </p:sp>
    </p:spTree>
    <p:extLst>
      <p:ext uri="{BB962C8B-B14F-4D97-AF65-F5344CB8AC3E}">
        <p14:creationId xmlns:p14="http://schemas.microsoft.com/office/powerpoint/2010/main" val="281613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19905-E3CB-4C7A-9861-93CF6327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036" y="1265833"/>
            <a:ext cx="6899148" cy="3541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4286FC-D2B5-4CE8-B495-15B6E6A9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307" y="5095937"/>
            <a:ext cx="5220152" cy="1447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970EA-EF6E-4B68-B588-89CA29BD59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9370" y="5095937"/>
            <a:ext cx="579932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4582" y="2991832"/>
            <a:ext cx="3955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实例分析</a:t>
            </a:r>
          </a:p>
        </p:txBody>
      </p:sp>
    </p:spTree>
    <p:extLst>
      <p:ext uri="{BB962C8B-B14F-4D97-AF65-F5344CB8AC3E}">
        <p14:creationId xmlns:p14="http://schemas.microsoft.com/office/powerpoint/2010/main" val="186051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D035B9-EE2A-43B2-8CC2-F5ECD4A23401}"/>
              </a:ext>
            </a:extLst>
          </p:cNvPr>
          <p:cNvSpPr txBox="1"/>
          <p:nvPr/>
        </p:nvSpPr>
        <p:spPr>
          <a:xfrm>
            <a:off x="602912" y="3349071"/>
            <a:ext cx="352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淘宝商品比价定向爬虫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BD12DF-6B0C-4D12-BD77-97B03942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61" y="62024"/>
            <a:ext cx="6490339" cy="65519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EF0EAF-DBA8-4FBC-8419-C0F361E27844}"/>
              </a:ext>
            </a:extLst>
          </p:cNvPr>
          <p:cNvSpPr txBox="1"/>
          <p:nvPr/>
        </p:nvSpPr>
        <p:spPr>
          <a:xfrm>
            <a:off x="602912" y="4199139"/>
            <a:ext cx="302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https://s.taobao.com/search?q=%E7%AC%94%E8%AE%B0%E6%9C%AC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04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D035B9-EE2A-43B2-8CC2-F5ECD4A23401}"/>
              </a:ext>
            </a:extLst>
          </p:cNvPr>
          <p:cNvSpPr txBox="1"/>
          <p:nvPr/>
        </p:nvSpPr>
        <p:spPr>
          <a:xfrm>
            <a:off x="602912" y="3349071"/>
            <a:ext cx="352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股票数据定向爬虫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C8F725-5C00-44C0-BEBE-B084ABE7299C}"/>
              </a:ext>
            </a:extLst>
          </p:cNvPr>
          <p:cNvSpPr txBox="1"/>
          <p:nvPr/>
        </p:nvSpPr>
        <p:spPr>
          <a:xfrm>
            <a:off x="602912" y="4462793"/>
            <a:ext cx="670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http://quote.eastmoney.com/stock_list.html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24E6D6-7F6F-4DD4-A89E-D4BB4E8144C4}"/>
              </a:ext>
            </a:extLst>
          </p:cNvPr>
          <p:cNvSpPr txBox="1"/>
          <p:nvPr/>
        </p:nvSpPr>
        <p:spPr>
          <a:xfrm>
            <a:off x="602912" y="5299516"/>
            <a:ext cx="670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https://xueqiu.com/hq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896F49-04A6-47EE-96F2-A6A0576BCBFD}"/>
              </a:ext>
            </a:extLst>
          </p:cNvPr>
          <p:cNvSpPr txBox="1"/>
          <p:nvPr/>
        </p:nvSpPr>
        <p:spPr>
          <a:xfrm>
            <a:off x="602912" y="4123676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东方财富网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7AFD31-8DD6-421A-8E26-2D9EE401020E}"/>
              </a:ext>
            </a:extLst>
          </p:cNvPr>
          <p:cNvSpPr txBox="1"/>
          <p:nvPr/>
        </p:nvSpPr>
        <p:spPr>
          <a:xfrm>
            <a:off x="602912" y="4986576"/>
            <a:ext cx="130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雪球网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D01D4B-5093-4930-B790-D38AA5BE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09" y="16858"/>
            <a:ext cx="6716758" cy="68411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809D656-352A-4548-882E-05A5F4328186}"/>
              </a:ext>
            </a:extLst>
          </p:cNvPr>
          <p:cNvSpPr txBox="1"/>
          <p:nvPr/>
        </p:nvSpPr>
        <p:spPr>
          <a:xfrm>
            <a:off x="602912" y="6095435"/>
            <a:ext cx="670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https://xueqiu.com/S/SZ300783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11D59F-9BE1-4270-A38F-C0300877814F}"/>
              </a:ext>
            </a:extLst>
          </p:cNvPr>
          <p:cNvSpPr txBox="1"/>
          <p:nvPr/>
        </p:nvSpPr>
        <p:spPr>
          <a:xfrm>
            <a:off x="602912" y="5748753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三只松鼠</a:t>
            </a:r>
          </a:p>
        </p:txBody>
      </p:sp>
    </p:spTree>
    <p:extLst>
      <p:ext uri="{BB962C8B-B14F-4D97-AF65-F5344CB8AC3E}">
        <p14:creationId xmlns:p14="http://schemas.microsoft.com/office/powerpoint/2010/main" val="369844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4582" y="2991832"/>
            <a:ext cx="3955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/>
              <a:t>Scrapy </a:t>
            </a:r>
            <a:r>
              <a:rPr lang="zh-CN" altLang="en-US" sz="4000" b="1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3806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063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6F853-7F81-4449-82CB-F9472214628D}"/>
              </a:ext>
            </a:extLst>
          </p:cNvPr>
          <p:cNvSpPr txBox="1"/>
          <p:nvPr/>
        </p:nvSpPr>
        <p:spPr>
          <a:xfrm>
            <a:off x="1431036" y="1262766"/>
            <a:ext cx="832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是一个快速、功能强大的爬虫框架。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爬虫框架：是实现爬虫功能的一个软件结构和功能的组件集合。是一个半成品，能够帮助用户实现专业网络爬虫。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5E0A12-956B-4BA7-9A35-A492E193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0224" y="2829251"/>
            <a:ext cx="6248942" cy="19280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2750DA-6BA2-4934-A3C3-9C838F944013}"/>
              </a:ext>
            </a:extLst>
          </p:cNvPr>
          <p:cNvSpPr txBox="1"/>
          <p:nvPr/>
        </p:nvSpPr>
        <p:spPr>
          <a:xfrm>
            <a:off x="1431036" y="23252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Requests  VS   Scrapy</a:t>
            </a:r>
            <a:r>
              <a:rPr lang="zh-CN" altLang="en-US" sz="2400" b="1" dirty="0"/>
              <a:t>框架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810DF2-9E93-430F-B70D-552DC2632DE4}"/>
              </a:ext>
            </a:extLst>
          </p:cNvPr>
          <p:cNvSpPr txBox="1"/>
          <p:nvPr/>
        </p:nvSpPr>
        <p:spPr>
          <a:xfrm>
            <a:off x="1370224" y="4745786"/>
            <a:ext cx="10289990" cy="180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不同点：</a:t>
            </a:r>
            <a:endParaRPr lang="en-US" altLang="zh-CN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是页面级爬虫，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是网站级爬虫（批量爬取大量网页）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Requests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是一个功能库，由一些函数构成，而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是一个框架。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Requests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并发性不足，性能较差，网络爬取较慢。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框架只要是基于异步性设计，并发性好，性能高。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Requests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定制灵活度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&gt;&gt;Scrapy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8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9956" y="4898098"/>
            <a:ext cx="201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27620" y="4885531"/>
            <a:ext cx="201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Scrapy</a:t>
            </a:r>
            <a:r>
              <a:rPr lang="zh-CN" altLang="en-US" dirty="0"/>
              <a:t>框架介绍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55229" y="448736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Part four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60298" y="4885531"/>
            <a:ext cx="201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案例分析</a:t>
            </a: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A551D6-D985-498E-B36D-069D26E258EA}"/>
              </a:ext>
            </a:extLst>
          </p:cNvPr>
          <p:cNvSpPr txBox="1"/>
          <p:nvPr/>
        </p:nvSpPr>
        <p:spPr>
          <a:xfrm>
            <a:off x="1633567" y="4831608"/>
            <a:ext cx="201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基础</a:t>
            </a:r>
            <a:r>
              <a:rPr lang="en-US" altLang="zh-CN" dirty="0"/>
              <a:t>python</a:t>
            </a:r>
            <a:r>
              <a:rPr lang="zh-CN" altLang="en-US" dirty="0"/>
              <a:t>爬虫内容回顾</a:t>
            </a:r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架构图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890EF-E3E4-4C14-961D-A78E6AFF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36" y="247650"/>
            <a:ext cx="1076325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DF324A-332F-447D-857E-3940DADE9D66}"/>
              </a:ext>
            </a:extLst>
          </p:cNvPr>
          <p:cNvSpPr txBox="1"/>
          <p:nvPr/>
        </p:nvSpPr>
        <p:spPr>
          <a:xfrm>
            <a:off x="1509204" y="1660124"/>
            <a:ext cx="3266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“</a:t>
            </a:r>
            <a:r>
              <a:rPr lang="en-US" altLang="zh-CN" sz="2400" b="1" dirty="0"/>
              <a:t>5+2</a:t>
            </a:r>
            <a:r>
              <a:rPr lang="zh-CN" altLang="en-US" sz="2400" b="1" dirty="0"/>
              <a:t>”结构，包含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个主体部分和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个中间件</a:t>
            </a:r>
          </a:p>
        </p:txBody>
      </p:sp>
    </p:spTree>
    <p:extLst>
      <p:ext uri="{BB962C8B-B14F-4D97-AF65-F5344CB8AC3E}">
        <p14:creationId xmlns:p14="http://schemas.microsoft.com/office/powerpoint/2010/main" val="130018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063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7EB9E6-15A5-40BA-9B2A-D3843152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64" y="1625103"/>
            <a:ext cx="8020754" cy="5081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96667D-F1D0-4924-9D03-AD7692F78A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118" y="3011589"/>
            <a:ext cx="1958510" cy="449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DB067D-D2AF-44A3-9B25-24D73ACA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086" y="2505026"/>
            <a:ext cx="3162574" cy="457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C3C4D3-809B-42F5-9D4B-AFA61586C7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032" y="3503559"/>
            <a:ext cx="3996061" cy="1024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806BBB-8244-45EF-9F55-2AC8B981E5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149" y="1604118"/>
            <a:ext cx="3353091" cy="8001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C6FB95-82E7-4475-B46F-6E5C30AE18C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51" y="4564847"/>
            <a:ext cx="355122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3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88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爬虫使用步骤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1251FD-A727-45AB-9E04-7644E4845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3AFB2C1-4490-4292-B8B8-3D53E35E1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ACED0CB-BFF2-4731-86B8-663721158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C323C7-9309-42DB-834E-D81CA991991B}"/>
              </a:ext>
            </a:extLst>
          </p:cNvPr>
          <p:cNvSpPr txBox="1"/>
          <p:nvPr/>
        </p:nvSpPr>
        <p:spPr>
          <a:xfrm>
            <a:off x="1527858" y="1435261"/>
            <a:ext cx="699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Scrapy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4E6D3-315A-48CE-8210-AD2743A10239}"/>
              </a:ext>
            </a:extLst>
          </p:cNvPr>
          <p:cNvSpPr txBox="1"/>
          <p:nvPr/>
        </p:nvSpPr>
        <p:spPr>
          <a:xfrm>
            <a:off x="1693762" y="1955077"/>
            <a:ext cx="91092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https://pypi.tuna.tsinghua.edu.cn/simple 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crapy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F7F558-21DE-46DD-B4A9-85735D3BF777}"/>
              </a:ext>
            </a:extLst>
          </p:cNvPr>
          <p:cNvSpPr txBox="1"/>
          <p:nvPr/>
        </p:nvSpPr>
        <p:spPr>
          <a:xfrm>
            <a:off x="1527858" y="2496128"/>
            <a:ext cx="9769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创建爬虫项目，命令：</a:t>
            </a:r>
            <a:r>
              <a:rPr lang="en-US" altLang="zh-CN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scrapy </a:t>
            </a:r>
            <a:r>
              <a:rPr lang="en-US" altLang="zh-CN" sz="2000" i="0" dirty="0" err="1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startproject</a:t>
            </a:r>
            <a:r>
              <a:rPr lang="en-US" altLang="zh-CN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en-US" altLang="zh-CN" sz="200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、创建爬虫文件，命令：</a:t>
            </a:r>
            <a:r>
              <a:rPr lang="en-US" altLang="zh-CN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scrapy </a:t>
            </a:r>
            <a:r>
              <a:rPr lang="en-US" altLang="zh-CN" sz="2000" i="0" dirty="0" err="1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genspider</a:t>
            </a:r>
            <a:r>
              <a:rPr lang="en-US" altLang="zh-CN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文件名称 域名    创建完成后会自动生成一些文件</a:t>
            </a:r>
            <a:endParaRPr lang="en-US" altLang="zh-CN" sz="200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配置产生的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地址，获取页面后的解析方式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运行爬虫，获取网页信息。命令：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 crawl  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0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88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爬虫使用步骤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1251FD-A727-45AB-9E04-7644E4845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3AFB2C1-4490-4292-B8B8-3D53E35E1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ACED0CB-BFF2-4731-86B8-663721158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E84A08-B8A0-40C5-B98B-64540D3F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820" y="1331089"/>
            <a:ext cx="8670245" cy="29070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12DEDB-E087-45C9-977F-541E74CA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8599" y="4390571"/>
            <a:ext cx="6091082" cy="9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388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爬虫使用步骤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1251FD-A727-45AB-9E04-7644E4845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3AFB2C1-4490-4292-B8B8-3D53E35E1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ACED0CB-BFF2-4731-86B8-663721158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E84A08-B8A0-40C5-B98B-64540D3F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820" y="1331089"/>
            <a:ext cx="8670245" cy="29070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12DEDB-E087-45C9-977F-541E74CA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8599" y="4390571"/>
            <a:ext cx="6091082" cy="9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4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60193" y="2930277"/>
            <a:ext cx="5096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实例分析</a:t>
            </a:r>
          </a:p>
        </p:txBody>
      </p:sp>
    </p:spTree>
    <p:extLst>
      <p:ext uri="{BB962C8B-B14F-4D97-AF65-F5344CB8AC3E}">
        <p14:creationId xmlns:p14="http://schemas.microsoft.com/office/powerpoint/2010/main" val="64022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943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框架股票数据定向爬虫</a:t>
            </a:r>
          </a:p>
          <a:p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A1251FD-A727-45AB-9E04-7644E4845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3AFB2C1-4490-4292-B8B8-3D53E35E1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ACED0CB-BFF2-4731-86B8-663721158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9659EB-A97C-4AE9-85C5-2FC10385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16" y="1101068"/>
            <a:ext cx="5745978" cy="58374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99019B-CBF4-4AD6-BB76-FDFD4128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5" y="1148434"/>
            <a:ext cx="5418290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1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29998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谢谢观看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6803136" y="3937663"/>
            <a:ext cx="19659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EC81C8-FCB7-4684-8485-5261F89D219F}"/>
              </a:ext>
            </a:extLst>
          </p:cNvPr>
          <p:cNvSpPr txBox="1"/>
          <p:nvPr/>
        </p:nvSpPr>
        <p:spPr>
          <a:xfrm>
            <a:off x="5084064" y="4097400"/>
            <a:ext cx="6995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代码案例已经上传</a:t>
            </a:r>
            <a:r>
              <a:rPr lang="en-US" altLang="zh-CN" sz="24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Github</a:t>
            </a:r>
            <a:r>
              <a:rPr lang="en-US" altLang="zh-CN" sz="24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欢迎大家一起交流学习</a:t>
            </a:r>
            <a:endParaRPr lang="en-US" altLang="zh-CN" sz="24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2000" dirty="0">
                <a:hlinkClick r:id="rId2"/>
              </a:rPr>
              <a:t>https://github.com/super696/AHU-Computer-Study-Group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60193" y="2930277"/>
            <a:ext cx="5096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基本</a:t>
            </a:r>
            <a:r>
              <a:rPr lang="en-US" altLang="zh-CN" sz="4000" b="1" dirty="0"/>
              <a:t>Python</a:t>
            </a:r>
            <a:r>
              <a:rPr lang="zh-CN" altLang="en-US" sz="4000" b="1" dirty="0"/>
              <a:t>爬虫内容</a:t>
            </a:r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536" y="2516724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HTTP</a:t>
            </a:r>
            <a:r>
              <a:rPr lang="zh-CN" altLang="en-US" b="1" dirty="0">
                <a:solidFill>
                  <a:schemeClr val="bg1"/>
                </a:solidFill>
              </a:rPr>
              <a:t>是一种基于“请求与响应”模式的，无状态的应用层协议。</a:t>
            </a: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627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HTTP</a:t>
            </a:r>
            <a:r>
              <a:rPr lang="zh-CN" altLang="en-US" sz="2000" b="1" dirty="0">
                <a:solidFill>
                  <a:schemeClr val="bg1"/>
                </a:solidFill>
              </a:rPr>
              <a:t>协议（超文本传输协议）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59967" y="2568607"/>
            <a:ext cx="48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Requests</a:t>
            </a:r>
            <a:r>
              <a:rPr lang="zh-CN" altLang="en-US" b="1" dirty="0">
                <a:solidFill>
                  <a:schemeClr val="bg1"/>
                </a:solidFill>
              </a:rPr>
              <a:t>是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实现的简单易用的</a:t>
            </a:r>
            <a:r>
              <a:rPr lang="en-US" altLang="zh-CN" b="1" dirty="0">
                <a:solidFill>
                  <a:schemeClr val="bg1"/>
                </a:solidFill>
              </a:rPr>
              <a:t>HTTP</a:t>
            </a:r>
            <a:r>
              <a:rPr lang="zh-CN" altLang="en-US" b="1" dirty="0">
                <a:solidFill>
                  <a:schemeClr val="bg1"/>
                </a:solidFill>
              </a:rPr>
              <a:t>库</a:t>
            </a: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1561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Requests </a:t>
            </a:r>
            <a:r>
              <a:rPr lang="zh-CN" altLang="en-US" sz="2000" b="1" dirty="0">
                <a:solidFill>
                  <a:schemeClr val="bg1"/>
                </a:solidFill>
              </a:rPr>
              <a:t>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70536" y="4450218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Beautiful Soup</a:t>
            </a:r>
            <a:r>
              <a:rPr lang="zh-CN" altLang="en-US" b="1" dirty="0">
                <a:solidFill>
                  <a:schemeClr val="bg1"/>
                </a:solidFill>
              </a:rPr>
              <a:t>是非常优秀的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的第三方库，是对</a:t>
            </a:r>
            <a:r>
              <a:rPr lang="en-US" altLang="zh-CN" b="1" dirty="0">
                <a:solidFill>
                  <a:schemeClr val="bg1"/>
                </a:solidFill>
              </a:rPr>
              <a:t>HTML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XML</a:t>
            </a:r>
            <a:r>
              <a:rPr lang="zh-CN" altLang="en-US" b="1" dirty="0">
                <a:solidFill>
                  <a:schemeClr val="bg1"/>
                </a:solidFill>
              </a:rPr>
              <a:t>进行解析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068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Beautiful Soup</a:t>
            </a:r>
            <a:r>
              <a:rPr lang="zh-CN" altLang="en-US" sz="2000" b="1" dirty="0">
                <a:solidFill>
                  <a:schemeClr val="bg1"/>
                </a:solidFill>
              </a:rPr>
              <a:t>库（</a:t>
            </a:r>
            <a:r>
              <a:rPr lang="en-US" altLang="zh-CN" sz="2000" b="1" dirty="0">
                <a:solidFill>
                  <a:schemeClr val="bg1"/>
                </a:solidFill>
              </a:rPr>
              <a:t>bs4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59967" y="4444118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正则表达式是用来简洁表达一组字符串的表达式</a:t>
            </a: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227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Re</a:t>
            </a:r>
            <a:r>
              <a:rPr lang="zh-CN" altLang="en-US" sz="2000" b="1" dirty="0">
                <a:solidFill>
                  <a:schemeClr val="bg1"/>
                </a:solidFill>
              </a:rPr>
              <a:t>（正则表达式）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61779" y="51037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9DADD0-49A3-49E8-99C9-2E920EB197E1}"/>
              </a:ext>
            </a:extLst>
          </p:cNvPr>
          <p:cNvSpPr/>
          <p:nvPr/>
        </p:nvSpPr>
        <p:spPr>
          <a:xfrm>
            <a:off x="1342259" y="512778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9B9800-D337-4146-8ACC-4F76DEAEDAEB}"/>
              </a:ext>
            </a:extLst>
          </p:cNvPr>
          <p:cNvSpPr txBox="1"/>
          <p:nvPr/>
        </p:nvSpPr>
        <p:spPr>
          <a:xfrm>
            <a:off x="1335145" y="1288296"/>
            <a:ext cx="10724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协议采用</a:t>
            </a:r>
            <a:r>
              <a:rPr lang="en-US" altLang="zh-CN" dirty="0"/>
              <a:t>URL</a:t>
            </a:r>
            <a:r>
              <a:rPr lang="zh-CN" altLang="en-US" dirty="0"/>
              <a:t>作为定位网络资源的标识。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格式：</a:t>
            </a:r>
            <a:r>
              <a:rPr lang="en-US" altLang="zh-CN" dirty="0">
                <a:hlinkClick r:id="rId2"/>
              </a:rPr>
              <a:t>http://host[:port][path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实例 </a:t>
            </a:r>
            <a:r>
              <a:rPr lang="en-US" altLang="zh-CN" dirty="0"/>
              <a:t>:  </a:t>
            </a:r>
            <a:r>
              <a:rPr lang="en-US" altLang="zh-CN" dirty="0">
                <a:hlinkClick r:id="rId3"/>
              </a:rPr>
              <a:t>http://www.ahu.edu.cn/</a:t>
            </a:r>
            <a:r>
              <a:rPr lang="en-US" altLang="zh-CN" dirty="0"/>
              <a:t>    </a:t>
            </a:r>
            <a:r>
              <a:rPr lang="en-US" altLang="zh-CN" dirty="0">
                <a:hlinkClick r:id="rId4"/>
              </a:rPr>
              <a:t>http://220.181.111.188/duty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的理解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是通过</a:t>
            </a:r>
            <a:r>
              <a:rPr lang="en-US" altLang="zh-CN" dirty="0"/>
              <a:t>HTTP</a:t>
            </a:r>
            <a:r>
              <a:rPr lang="zh-CN" altLang="en-US" dirty="0"/>
              <a:t>协议存取资源的</a:t>
            </a:r>
            <a:r>
              <a:rPr lang="en-US" altLang="zh-CN" dirty="0"/>
              <a:t>Internet</a:t>
            </a:r>
            <a:r>
              <a:rPr lang="zh-CN" altLang="en-US" dirty="0"/>
              <a:t>路径，一个</a:t>
            </a:r>
            <a:r>
              <a:rPr lang="en-US" altLang="zh-CN" dirty="0"/>
              <a:t>URL</a:t>
            </a:r>
            <a:r>
              <a:rPr lang="zh-CN" altLang="en-US" dirty="0"/>
              <a:t>对应一个数据资源（相当于电脑中文件路径）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964276-55FB-43F7-940A-DCD70B3D5C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880" y="2914596"/>
            <a:ext cx="7739147" cy="39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095C2-9DFA-4166-812A-02E3F2855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t="12728" r="13268" b="28740"/>
          <a:stretch/>
        </p:blipFill>
        <p:spPr>
          <a:xfrm>
            <a:off x="2069704" y="1340529"/>
            <a:ext cx="8052591" cy="31845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4E2AA8-1EE2-4951-AF68-403A1AE6627F}"/>
              </a:ext>
            </a:extLst>
          </p:cNvPr>
          <p:cNvSpPr/>
          <p:nvPr/>
        </p:nvSpPr>
        <p:spPr>
          <a:xfrm>
            <a:off x="1342259" y="512778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A9548-5184-4F19-965F-463680C0C70A}"/>
              </a:ext>
            </a:extLst>
          </p:cNvPr>
          <p:cNvSpPr txBox="1"/>
          <p:nvPr/>
        </p:nvSpPr>
        <p:spPr>
          <a:xfrm>
            <a:off x="1748901" y="4900474"/>
            <a:ext cx="904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通过上图可以看出，用户和</a:t>
            </a:r>
            <a:r>
              <a:rPr lang="en-US" altLang="zh-CN" dirty="0"/>
              <a:t>Internet</a:t>
            </a:r>
            <a:r>
              <a:rPr lang="zh-CN" altLang="en-US" dirty="0"/>
              <a:t>可以通过</a:t>
            </a:r>
            <a:r>
              <a:rPr lang="en-US" altLang="zh-CN" dirty="0"/>
              <a:t>URL</a:t>
            </a:r>
            <a:r>
              <a:rPr lang="zh-CN" altLang="en-US" dirty="0"/>
              <a:t>来进行对资源的操作。如果用户想要获取</a:t>
            </a:r>
            <a:r>
              <a:rPr lang="en-US" altLang="zh-CN" dirty="0"/>
              <a:t>Internet</a:t>
            </a:r>
            <a:r>
              <a:rPr lang="zh-CN" altLang="en-US" dirty="0"/>
              <a:t>信息，则可以通过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HEAD</a:t>
            </a:r>
            <a:r>
              <a:rPr lang="zh-CN" altLang="en-US" dirty="0"/>
              <a:t>可以获得全部资源或者是头部信息。如果想把自己的资源放到</a:t>
            </a:r>
            <a:r>
              <a:rPr lang="en-US" altLang="zh-CN" dirty="0"/>
              <a:t>Internet</a:t>
            </a:r>
            <a:r>
              <a:rPr lang="zh-CN" altLang="en-US" dirty="0"/>
              <a:t>上，我们可以进行</a:t>
            </a:r>
            <a:r>
              <a:rPr lang="en-US" altLang="zh-CN" dirty="0"/>
              <a:t>PUT,POST,PATCH,</a:t>
            </a:r>
            <a:r>
              <a:rPr lang="zh-CN" altLang="en-US" dirty="0"/>
              <a:t>如果想要删掉这个资源，可以用</a:t>
            </a:r>
            <a:r>
              <a:rPr lang="en-US" altLang="zh-CN" dirty="0"/>
              <a:t>DELETE.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6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6DF485-985A-4DBF-8C11-1D97626DAC70}"/>
              </a:ext>
            </a:extLst>
          </p:cNvPr>
          <p:cNvSpPr/>
          <p:nvPr/>
        </p:nvSpPr>
        <p:spPr>
          <a:xfrm>
            <a:off x="1431036" y="479597"/>
            <a:ext cx="2385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EEA45C-9C62-47B5-8A9C-2C533054E4B4}"/>
              </a:ext>
            </a:extLst>
          </p:cNvPr>
          <p:cNvSpPr txBox="1"/>
          <p:nvPr/>
        </p:nvSpPr>
        <p:spPr>
          <a:xfrm>
            <a:off x="1296138" y="1233996"/>
            <a:ext cx="10031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简介：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Requests 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库是用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python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语言编写的第三方库，基于 </a:t>
            </a:r>
            <a:r>
              <a:rPr lang="en-US" altLang="zh-CN" sz="2000" dirty="0" err="1">
                <a:solidFill>
                  <a:srgbClr val="404040"/>
                </a:solidFill>
                <a:latin typeface="-apple-system"/>
              </a:rPr>
              <a:t>urllib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，采⽤ 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Apache2 Licensed 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开源协议的 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HTTP 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库，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它比 </a:t>
            </a:r>
            <a:r>
              <a:rPr lang="en-US" altLang="zh-CN" sz="2000" b="0" i="0" dirty="0" err="1">
                <a:solidFill>
                  <a:srgbClr val="404040"/>
                </a:solidFill>
                <a:effectLst/>
                <a:latin typeface="-apple-system"/>
              </a:rPr>
              <a:t>urllib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更加⽅便，可以节约我们⼤量的⼯工作，完全满足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-apple-system"/>
              </a:rPr>
              <a:t>HTTP 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-apple-system"/>
              </a:rPr>
              <a:t>测试需求。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533BD2-6C46-472B-B66F-02380892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0518" y="2400078"/>
            <a:ext cx="7404846" cy="39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2385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D56C52-FC99-4767-B5E1-84CD8800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3409" y="818700"/>
            <a:ext cx="6485182" cy="3726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46CFB3-2D42-410A-A4B3-D49416096A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036" y="4630898"/>
            <a:ext cx="5547841" cy="6325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EEF715-180E-43D9-90B4-E6481DD3A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5596" y="5263413"/>
            <a:ext cx="6203218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3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A48799-D6C7-4F87-A690-3B28E6C4A52C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AC75FB-0334-4ACC-84B9-9586AF05B40B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992F36-D892-4D2A-BF8B-8DEC942DA60A}"/>
              </a:ext>
            </a:extLst>
          </p:cNvPr>
          <p:cNvSpPr/>
          <p:nvPr/>
        </p:nvSpPr>
        <p:spPr>
          <a:xfrm>
            <a:off x="1431036" y="479597"/>
            <a:ext cx="2385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304FAF-25C0-43AA-8AE3-4A3AE936AD2F}"/>
              </a:ext>
            </a:extLst>
          </p:cNvPr>
          <p:cNvSpPr txBox="1"/>
          <p:nvPr/>
        </p:nvSpPr>
        <p:spPr>
          <a:xfrm>
            <a:off x="1544715" y="1106723"/>
            <a:ext cx="82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下面来介绍一下利用</a:t>
            </a:r>
            <a:r>
              <a:rPr lang="en-US" altLang="zh-CN" dirty="0"/>
              <a:t>requests</a:t>
            </a:r>
            <a:r>
              <a:rPr lang="zh-CN" altLang="en-US" dirty="0"/>
              <a:t>库爬取网页的通用代码框架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F2D9A-C97E-46B9-81D8-FECD4DD28D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8016" y="1641516"/>
            <a:ext cx="7276216" cy="32926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B10C56-8A9B-40E0-82D1-03FCBB4EB459}"/>
              </a:ext>
            </a:extLst>
          </p:cNvPr>
          <p:cNvSpPr txBox="1"/>
          <p:nvPr/>
        </p:nvSpPr>
        <p:spPr>
          <a:xfrm>
            <a:off x="1628016" y="5216484"/>
            <a:ext cx="961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通过上述的代码框架我们可以拿到网页的</a:t>
            </a:r>
            <a:r>
              <a:rPr lang="en-US" altLang="zh-CN" dirty="0"/>
              <a:t>HTML</a:t>
            </a:r>
            <a:r>
              <a:rPr lang="zh-CN" altLang="en-US" dirty="0"/>
              <a:t>内容</a:t>
            </a:r>
            <a:r>
              <a:rPr lang="en-US" altLang="zh-CN" dirty="0"/>
              <a:t>,</a:t>
            </a:r>
            <a:r>
              <a:rPr lang="zh-CN" altLang="en-US" dirty="0"/>
              <a:t>下面就看一下</a:t>
            </a:r>
            <a:r>
              <a:rPr lang="en-US" altLang="zh-CN" dirty="0"/>
              <a:t>demo.py </a:t>
            </a:r>
            <a:r>
              <a:rPr lang="zh-CN" altLang="en-US" dirty="0"/>
              <a:t>的代码</a:t>
            </a:r>
          </a:p>
        </p:txBody>
      </p:sp>
    </p:spTree>
    <p:extLst>
      <p:ext uri="{BB962C8B-B14F-4D97-AF65-F5344CB8AC3E}">
        <p14:creationId xmlns:p14="http://schemas.microsoft.com/office/powerpoint/2010/main" val="1492010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827</Words>
  <Application>Microsoft Office PowerPoint</Application>
  <PresentationFormat>宽屏</PresentationFormat>
  <Paragraphs>95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等线 Light</vt:lpstr>
      <vt:lpstr>等线</vt:lpstr>
      <vt:lpstr>新宋体</vt:lpstr>
      <vt:lpstr>微软雅黑</vt:lpstr>
      <vt:lpstr>Gotham Rounded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曾 毅</cp:lastModifiedBy>
  <cp:revision>82</cp:revision>
  <dcterms:created xsi:type="dcterms:W3CDTF">2016-01-19T08:46:18Z</dcterms:created>
  <dcterms:modified xsi:type="dcterms:W3CDTF">2020-07-07T02:57:18Z</dcterms:modified>
</cp:coreProperties>
</file>