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8" r:id="rId3"/>
    <p:sldId id="271" r:id="rId4"/>
    <p:sldId id="266" r:id="rId5"/>
    <p:sldId id="257" r:id="rId6"/>
    <p:sldId id="291" r:id="rId7"/>
    <p:sldId id="267" r:id="rId8"/>
    <p:sldId id="282" r:id="rId9"/>
    <p:sldId id="292" r:id="rId10"/>
    <p:sldId id="293" r:id="rId11"/>
    <p:sldId id="294" r:id="rId12"/>
    <p:sldId id="295" r:id="rId13"/>
    <p:sldId id="296" r:id="rId14"/>
    <p:sldId id="297" r:id="rId15"/>
    <p:sldId id="284" r:id="rId16"/>
    <p:sldId id="283" r:id="rId17"/>
    <p:sldId id="286" r:id="rId18"/>
    <p:sldId id="285" r:id="rId19"/>
    <p:sldId id="287" r:id="rId20"/>
    <p:sldId id="288" r:id="rId21"/>
    <p:sldId id="289" r:id="rId22"/>
    <p:sldId id="290" r:id="rId23"/>
    <p:sldId id="29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84981" autoAdjust="0"/>
  </p:normalViewPr>
  <p:slideViewPr>
    <p:cSldViewPr snapToGrid="0">
      <p:cViewPr varScale="1">
        <p:scale>
          <a:sx n="73" d="100"/>
          <a:sy n="73" d="100"/>
        </p:scale>
        <p:origin x="9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96A18-7E8D-4B7B-9BA4-83C3DD31D13D}" type="datetimeFigureOut">
              <a:rPr lang="zh-CN" altLang="en-US" smtClean="0"/>
              <a:t>2021/5/29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0FF41-3D0D-4AB8-917B-8F63150CEED1}" type="slidenum">
              <a:rPr lang="zh-CN" altLang="en-US" smtClean="0"/>
              <a:t>‹#›</a:t>
            </a:fld>
            <a:endParaRPr lang="zh-CN" altLang="en-US"/>
          </a:p>
        </p:txBody>
      </p:sp>
    </p:spTree>
    <p:extLst>
      <p:ext uri="{BB962C8B-B14F-4D97-AF65-F5344CB8AC3E}">
        <p14:creationId xmlns:p14="http://schemas.microsoft.com/office/powerpoint/2010/main" val="88719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主动学习思想：</a:t>
            </a:r>
            <a:r>
              <a:rPr lang="zh-CN" altLang="en-US" b="0" i="0" dirty="0">
                <a:solidFill>
                  <a:srgbClr val="4D4D4D"/>
                </a:solidFill>
                <a:effectLst/>
                <a:latin typeface="-apple-system"/>
              </a:rPr>
              <a:t>通过一定的主动查询策略选择最有用的未标记样本，并交由专家进行标记，然后用查询到的样本训练分类模型来提高模型的精确度。</a:t>
            </a:r>
            <a:endParaRPr lang="en-US" altLang="zh-CN" b="0" i="0" dirty="0">
              <a:solidFill>
                <a:srgbClr val="4D4D4D"/>
              </a:solidFill>
              <a:effectLst/>
              <a:latin typeface="-apple-system"/>
            </a:endParaRPr>
          </a:p>
          <a:p>
            <a:r>
              <a:rPr lang="en-US" altLang="zh-CN" b="0" i="0" dirty="0">
                <a:solidFill>
                  <a:srgbClr val="4D4D4D"/>
                </a:solidFill>
                <a:effectLst/>
                <a:latin typeface="-apple-system"/>
              </a:rPr>
              <a:t>CAT</a:t>
            </a:r>
            <a:r>
              <a:rPr lang="zh-CN" altLang="en-US" b="0" i="0" dirty="0">
                <a:solidFill>
                  <a:srgbClr val="4D4D4D"/>
                </a:solidFill>
                <a:effectLst/>
                <a:latin typeface="-apple-system"/>
              </a:rPr>
              <a:t>的思想：通过选题策略，选出题目供学生进行做答，然后根据学生的做答情况，通过底层的认知诊断模型来更新学生的能力</a:t>
            </a:r>
            <a:r>
              <a:rPr lang="en-US" altLang="zh-CN" b="0" i="0" dirty="0">
                <a:solidFill>
                  <a:srgbClr val="4D4D4D"/>
                </a:solidFill>
                <a:effectLst/>
                <a:latin typeface="-apple-system"/>
              </a:rPr>
              <a:t>θ</a:t>
            </a:r>
            <a:r>
              <a:rPr lang="zh-CN" altLang="en-US" b="0" i="0" dirty="0">
                <a:solidFill>
                  <a:srgbClr val="4D4D4D"/>
                </a:solidFill>
                <a:effectLst/>
                <a:latin typeface="-apple-system"/>
              </a:rPr>
              <a:t>，再根据诊断结果再给学生选题，然后再诊断再选题</a:t>
            </a:r>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3</a:t>
            </a:fld>
            <a:endParaRPr lang="zh-CN" altLang="en-US"/>
          </a:p>
        </p:txBody>
      </p:sp>
    </p:spTree>
    <p:extLst>
      <p:ext uri="{BB962C8B-B14F-4D97-AF65-F5344CB8AC3E}">
        <p14:creationId xmlns:p14="http://schemas.microsoft.com/office/powerpoint/2010/main" val="383490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7</a:t>
            </a:fld>
            <a:endParaRPr lang="zh-CN" altLang="en-US"/>
          </a:p>
        </p:txBody>
      </p:sp>
    </p:spTree>
    <p:extLst>
      <p:ext uri="{BB962C8B-B14F-4D97-AF65-F5344CB8AC3E}">
        <p14:creationId xmlns:p14="http://schemas.microsoft.com/office/powerpoint/2010/main" val="333167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k-means</a:t>
            </a:r>
            <a:r>
              <a:rPr lang="zh-CN" altLang="en-US" b="0" i="0" dirty="0">
                <a:solidFill>
                  <a:srgbClr val="4D4D4D"/>
                </a:solidFill>
                <a:effectLst/>
                <a:latin typeface="-apple-system"/>
              </a:rPr>
              <a:t>与</a:t>
            </a:r>
            <a:r>
              <a:rPr lang="en-US" altLang="zh-CN" b="0" i="0" dirty="0">
                <a:solidFill>
                  <a:srgbClr val="4D4D4D"/>
                </a:solidFill>
                <a:effectLst/>
                <a:latin typeface="-apple-system"/>
              </a:rPr>
              <a:t>k-medoids</a:t>
            </a:r>
            <a:r>
              <a:rPr lang="zh-CN" altLang="en-US" b="0" i="0" dirty="0">
                <a:solidFill>
                  <a:srgbClr val="4D4D4D"/>
                </a:solidFill>
                <a:effectLst/>
                <a:latin typeface="-apple-system"/>
              </a:rPr>
              <a:t>之间的差异就是可以理解为对于数据样本的平均值和中位数之间的差异：前者的取值范围可以是连续空间中的任意值，而后者的取值却只能是数据样本范围中的样本。</a:t>
            </a:r>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8</a:t>
            </a:fld>
            <a:endParaRPr lang="zh-CN" altLang="en-US"/>
          </a:p>
        </p:txBody>
      </p:sp>
    </p:spTree>
    <p:extLst>
      <p:ext uri="{BB962C8B-B14F-4D97-AF65-F5344CB8AC3E}">
        <p14:creationId xmlns:p14="http://schemas.microsoft.com/office/powerpoint/2010/main" val="51778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a:t>
            </a:r>
            <a:r>
              <a:rPr lang="zh-CN" altLang="en-US" dirty="0"/>
              <a:t>：</a:t>
            </a:r>
            <a:r>
              <a:rPr lang="zh-CN" altLang="en-US" b="0" i="0" dirty="0">
                <a:solidFill>
                  <a:srgbClr val="4F4F4F"/>
                </a:solidFill>
                <a:effectLst/>
                <a:latin typeface="-apple-system"/>
              </a:rPr>
              <a:t>用有标签数据集</a:t>
            </a:r>
            <a:r>
              <a:rPr lang="en-US" altLang="zh-CN" b="0" i="0" dirty="0">
                <a:solidFill>
                  <a:srgbClr val="4F4F4F"/>
                </a:solidFill>
                <a:effectLst/>
                <a:latin typeface="KaTeX_Main"/>
              </a:rPr>
              <a:t>s </a:t>
            </a:r>
            <a:r>
              <a:rPr lang="zh-CN" altLang="en-US" b="0" i="0" dirty="0">
                <a:solidFill>
                  <a:srgbClr val="4F4F4F"/>
                </a:solidFill>
                <a:effectLst/>
                <a:latin typeface="-apple-system"/>
              </a:rPr>
              <a:t>进行训练得到的参数              </a:t>
            </a:r>
            <a:r>
              <a:rPr lang="en-US" altLang="zh-CN" b="0" i="0" dirty="0">
                <a:solidFill>
                  <a:srgbClr val="4F4F4F"/>
                </a:solidFill>
                <a:effectLst/>
                <a:latin typeface="-apple-system"/>
              </a:rPr>
              <a:t>//       </a:t>
            </a:r>
            <a:r>
              <a:rPr lang="zh-CN" altLang="en-US" b="0" i="0" dirty="0">
                <a:solidFill>
                  <a:srgbClr val="4D4D4D"/>
                </a:solidFill>
                <a:effectLst/>
                <a:latin typeface="-apple-system"/>
              </a:rPr>
              <a:t>每一次选择与当前有标签数据点距离最远的那个无标签数据</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dirty="0">
                <a:effectLst/>
                <a:latin typeface="Arial" panose="020B0604020202020204" pitchFamily="34" charset="0"/>
              </a:rPr>
              <a:t>我们可以用覆盖半径来限定核心集损耗</a:t>
            </a:r>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9</a:t>
            </a:fld>
            <a:endParaRPr lang="zh-CN" altLang="en-US"/>
          </a:p>
        </p:txBody>
      </p:sp>
    </p:spTree>
    <p:extLst>
      <p:ext uri="{BB962C8B-B14F-4D97-AF65-F5344CB8AC3E}">
        <p14:creationId xmlns:p14="http://schemas.microsoft.com/office/powerpoint/2010/main" val="1444819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平衡与不平衡。左图：两个大小相同的高斯云。右图：</a:t>
            </a:r>
            <a:r>
              <a:rPr lang="en-US" altLang="zh-CN" dirty="0">
                <a:effectLst/>
                <a:latin typeface="Arial" panose="020B0604020202020204" pitchFamily="34" charset="0"/>
              </a:rPr>
              <a:t>0</a:t>
            </a:r>
            <a:r>
              <a:rPr lang="zh-CN" altLang="en-US" dirty="0">
                <a:effectLst/>
                <a:latin typeface="Arial" panose="020B0604020202020204" pitchFamily="34" charset="0"/>
              </a:rPr>
              <a:t>级比</a:t>
            </a:r>
            <a:r>
              <a:rPr lang="en-US" altLang="zh-CN" dirty="0">
                <a:effectLst/>
                <a:latin typeface="Arial" panose="020B0604020202020204" pitchFamily="34" charset="0"/>
              </a:rPr>
              <a:t>1</a:t>
            </a:r>
            <a:r>
              <a:rPr lang="zh-CN" altLang="en-US" dirty="0">
                <a:effectLst/>
                <a:latin typeface="Arial" panose="020B0604020202020204" pitchFamily="34" charset="0"/>
              </a:rPr>
              <a:t>级大两倍的两个高斯云。测试误差随相应数据集中</a:t>
            </a:r>
            <a:r>
              <a:rPr lang="en-US" altLang="zh-CN" dirty="0">
                <a:effectLst/>
                <a:latin typeface="Arial" panose="020B0604020202020204" pitchFamily="34" charset="0"/>
              </a:rPr>
              <a:t>0</a:t>
            </a:r>
            <a:r>
              <a:rPr lang="zh-CN" altLang="en-US" dirty="0">
                <a:effectLst/>
                <a:latin typeface="Arial" panose="020B0604020202020204" pitchFamily="34" charset="0"/>
              </a:rPr>
              <a:t>级预测概率的变化而减小。</a:t>
            </a:r>
            <a:endParaRPr lang="en-US" altLang="zh-CN" dirty="0">
              <a:effectLst/>
              <a:latin typeface="Arial" panose="020B0604020202020204" pitchFamily="34" charset="0"/>
            </a:endParaRPr>
          </a:p>
          <a:p>
            <a:r>
              <a:rPr lang="zh-CN" altLang="en-US" dirty="0">
                <a:effectLst/>
                <a:latin typeface="Arial" panose="020B0604020202020204" pitchFamily="34" charset="0"/>
              </a:rPr>
              <a:t>对于这两个类，误差的减少不再是对称的。两个阶层越不平衡，</a:t>
            </a:r>
            <a:r>
              <a:rPr lang="en-US" altLang="zh-CN" dirty="0">
                <a:effectLst/>
                <a:latin typeface="Arial" panose="020B0604020202020204" pitchFamily="34" charset="0"/>
              </a:rPr>
              <a:t>US</a:t>
            </a:r>
            <a:r>
              <a:rPr lang="zh-CN" altLang="en-US" dirty="0">
                <a:effectLst/>
                <a:latin typeface="Arial" panose="020B0604020202020204" pitchFamily="34" charset="0"/>
              </a:rPr>
              <a:t>的选择就离最优越远。</a:t>
            </a:r>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16</a:t>
            </a:fld>
            <a:endParaRPr lang="zh-CN" altLang="en-US"/>
          </a:p>
        </p:txBody>
      </p:sp>
    </p:spTree>
    <p:extLst>
      <p:ext uri="{BB962C8B-B14F-4D97-AF65-F5344CB8AC3E}">
        <p14:creationId xmlns:p14="http://schemas.microsoft.com/office/powerpoint/2010/main" val="295692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18</a:t>
            </a:fld>
            <a:endParaRPr lang="zh-CN" altLang="en-US"/>
          </a:p>
        </p:txBody>
      </p:sp>
    </p:spTree>
    <p:extLst>
      <p:ext uri="{BB962C8B-B14F-4D97-AF65-F5344CB8AC3E}">
        <p14:creationId xmlns:p14="http://schemas.microsoft.com/office/powerpoint/2010/main" val="196691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我们建议模拟</a:t>
            </a:r>
            <a:r>
              <a:rPr lang="en-US" altLang="zh-CN" dirty="0">
                <a:effectLst/>
                <a:latin typeface="Arial" panose="020B0604020202020204" pitchFamily="34" charset="0"/>
              </a:rPr>
              <a:t>AL</a:t>
            </a:r>
            <a:r>
              <a:rPr lang="zh-CN" altLang="en-US" dirty="0">
                <a:effectLst/>
                <a:latin typeface="Arial" panose="020B0604020202020204" pitchFamily="34" charset="0"/>
              </a:rPr>
              <a:t>过程，该过程根据在先前收集的数据上学习的策略来选择数据点</a:t>
            </a:r>
            <a:r>
              <a:rPr lang="en-US" altLang="zh-CN" dirty="0">
                <a:effectLst/>
                <a:latin typeface="Arial" panose="020B0604020202020204" pitchFamily="34" charset="0"/>
              </a:rPr>
              <a:t>(Alg.</a:t>
            </a:r>
            <a:r>
              <a:rPr lang="zh-CN" altLang="en-US" dirty="0">
                <a:effectLst/>
                <a:latin typeface="Arial" panose="020B0604020202020204" pitchFamily="34" charset="0"/>
              </a:rPr>
              <a:t>。</a:t>
            </a:r>
            <a:r>
              <a:rPr lang="en-US" altLang="zh-CN" dirty="0">
                <a:effectLst/>
                <a:latin typeface="Arial" panose="020B0604020202020204" pitchFamily="34" charset="0"/>
              </a:rPr>
              <a:t>3</a:t>
            </a:r>
            <a:r>
              <a:rPr lang="zh-CN" altLang="en-US" dirty="0">
                <a:effectLst/>
                <a:latin typeface="Arial" panose="020B0604020202020204" pitchFamily="34" charset="0"/>
              </a:rPr>
              <a:t>，第</a:t>
            </a:r>
            <a:r>
              <a:rPr lang="en-US" altLang="zh-CN" dirty="0">
                <a:effectLst/>
                <a:latin typeface="Arial" panose="020B0604020202020204" pitchFamily="34" charset="0"/>
              </a:rPr>
              <a:t>10</a:t>
            </a:r>
            <a:r>
              <a:rPr lang="zh-CN" altLang="en-US" dirty="0">
                <a:effectLst/>
                <a:latin typeface="Arial" panose="020B0604020202020204" pitchFamily="34" charset="0"/>
              </a:rPr>
              <a:t>行</a:t>
            </a:r>
            <a:r>
              <a:rPr lang="en-US" altLang="zh-CN" dirty="0">
                <a:effectLst/>
                <a:latin typeface="Arial" panose="020B0604020202020204" pitchFamily="34" charset="0"/>
              </a:rPr>
              <a:t>)</a:t>
            </a:r>
            <a:r>
              <a:rPr lang="zh-CN" altLang="en-US" dirty="0">
                <a:effectLst/>
                <a:latin typeface="Arial" panose="020B0604020202020204" pitchFamily="34" charset="0"/>
              </a:rPr>
              <a:t>。它首先基于回归函数</a:t>
            </a:r>
            <a:r>
              <a:rPr lang="en-US" altLang="zh-CN" dirty="0">
                <a:effectLst/>
                <a:latin typeface="Arial" panose="020B0604020202020204" pitchFamily="34" charset="0"/>
              </a:rPr>
              <a:t>g2</a:t>
            </a:r>
            <a:r>
              <a:rPr lang="zh-CN" altLang="en-US" dirty="0">
                <a:effectLst/>
                <a:latin typeface="Arial" panose="020B0604020202020204" pitchFamily="34" charset="0"/>
              </a:rPr>
              <a:t>学习策略</a:t>
            </a:r>
            <a:r>
              <a:rPr lang="en-US" altLang="zh-CN" dirty="0">
                <a:effectLst/>
                <a:latin typeface="Arial" panose="020B0604020202020204" pitchFamily="34" charset="0"/>
              </a:rPr>
              <a:t>A(G2)</a:t>
            </a:r>
            <a:r>
              <a:rPr lang="zh-CN" altLang="en-US" dirty="0">
                <a:effectLst/>
                <a:latin typeface="Arial" panose="020B0604020202020204" pitchFamily="34" charset="0"/>
              </a:rPr>
              <a:t>，当有</a:t>
            </a:r>
            <a:r>
              <a:rPr lang="en-US" altLang="zh-CN" dirty="0">
                <a:effectLst/>
                <a:latin typeface="Arial" panose="020B0604020202020204" pitchFamily="34" charset="0"/>
              </a:rPr>
              <a:t>2</a:t>
            </a:r>
            <a:r>
              <a:rPr lang="zh-CN" altLang="en-US" dirty="0">
                <a:effectLst/>
                <a:latin typeface="Arial" panose="020B0604020202020204" pitchFamily="34" charset="0"/>
              </a:rPr>
              <a:t>个随机点可用时，该回归函数</a:t>
            </a:r>
            <a:r>
              <a:rPr lang="en-US" altLang="zh-CN" dirty="0">
                <a:effectLst/>
                <a:latin typeface="Arial" panose="020B0604020202020204" pitchFamily="34" charset="0"/>
              </a:rPr>
              <a:t>g2</a:t>
            </a:r>
            <a:r>
              <a:rPr lang="zh-CN" altLang="en-US" dirty="0">
                <a:effectLst/>
                <a:latin typeface="Arial" panose="020B0604020202020204" pitchFamily="34" charset="0"/>
              </a:rPr>
              <a:t>选择最有希望的</a:t>
            </a:r>
            <a:r>
              <a:rPr lang="en-US" altLang="zh-CN" dirty="0">
                <a:effectLst/>
                <a:latin typeface="Arial" panose="020B0604020202020204" pitchFamily="34" charset="0"/>
              </a:rPr>
              <a:t>3</a:t>
            </a:r>
            <a:r>
              <a:rPr lang="zh-CN" altLang="en-US" dirty="0">
                <a:effectLst/>
                <a:latin typeface="Arial" panose="020B0604020202020204" pitchFamily="34" charset="0"/>
              </a:rPr>
              <a:t>个数据点。在下一次迭代中，它学习策略</a:t>
            </a:r>
            <a:r>
              <a:rPr lang="en-US" altLang="zh-CN" dirty="0">
                <a:effectLst/>
                <a:latin typeface="Arial" panose="020B0604020202020204" pitchFamily="34" charset="0"/>
              </a:rPr>
              <a:t>A(G3)</a:t>
            </a:r>
            <a:r>
              <a:rPr lang="zh-CN" altLang="en-US" dirty="0">
                <a:effectLst/>
                <a:latin typeface="Arial" panose="020B0604020202020204" pitchFamily="34" charset="0"/>
              </a:rPr>
              <a:t>，该策略</a:t>
            </a:r>
            <a:r>
              <a:rPr lang="en-US" altLang="zh-CN" dirty="0">
                <a:effectLst/>
                <a:latin typeface="Arial" panose="020B0604020202020204" pitchFamily="34" charset="0"/>
              </a:rPr>
              <a:t>A(G3)</a:t>
            </a:r>
            <a:r>
              <a:rPr lang="zh-CN" altLang="en-US" dirty="0">
                <a:effectLst/>
                <a:latin typeface="Arial" panose="020B0604020202020204" pitchFamily="34" charset="0"/>
              </a:rPr>
              <a:t>在给定</a:t>
            </a:r>
            <a:r>
              <a:rPr lang="en-US" altLang="zh-CN" dirty="0">
                <a:effectLst/>
                <a:latin typeface="Arial" panose="020B0604020202020204" pitchFamily="34" charset="0"/>
              </a:rPr>
              <a:t>2</a:t>
            </a:r>
            <a:r>
              <a:rPr lang="zh-CN" altLang="en-US" dirty="0">
                <a:effectLst/>
                <a:latin typeface="Arial" panose="020B0604020202020204" pitchFamily="34" charset="0"/>
              </a:rPr>
              <a:t>个随机点和由</a:t>
            </a:r>
            <a:r>
              <a:rPr lang="en-US" altLang="zh-CN" dirty="0">
                <a:effectLst/>
                <a:latin typeface="Arial" panose="020B0604020202020204" pitchFamily="34" charset="0"/>
              </a:rPr>
              <a:t>A(G2)</a:t>
            </a:r>
            <a:r>
              <a:rPr lang="zh-CN" altLang="en-US" dirty="0">
                <a:effectLst/>
                <a:latin typeface="Arial" panose="020B0604020202020204" pitchFamily="34" charset="0"/>
              </a:rPr>
              <a:t>等选择的</a:t>
            </a:r>
            <a:r>
              <a:rPr lang="en-US" altLang="zh-CN" dirty="0">
                <a:effectLst/>
                <a:latin typeface="Arial" panose="020B0604020202020204" pitchFamily="34" charset="0"/>
              </a:rPr>
              <a:t>1</a:t>
            </a:r>
            <a:r>
              <a:rPr lang="zh-CN" altLang="en-US" dirty="0">
                <a:effectLst/>
                <a:latin typeface="Arial" panose="020B0604020202020204" pitchFamily="34" charset="0"/>
              </a:rPr>
              <a:t>个数据点的情况下选择</a:t>
            </a:r>
            <a:r>
              <a:rPr lang="en-US" altLang="zh-CN" dirty="0">
                <a:effectLst/>
                <a:latin typeface="Arial" panose="020B0604020202020204" pitchFamily="34" charset="0"/>
              </a:rPr>
              <a:t>4</a:t>
            </a:r>
            <a:r>
              <a:rPr lang="zh-CN" altLang="en-US" dirty="0">
                <a:effectLst/>
                <a:latin typeface="Arial" panose="020B0604020202020204" pitchFamily="34" charset="0"/>
              </a:rPr>
              <a:t>个数据点。这样，每次迭代的样本取决于前一次迭代的样本，并且</a:t>
            </a:r>
            <a:r>
              <a:rPr lang="en-US" altLang="zh-CN" dirty="0">
                <a:effectLst/>
                <a:latin typeface="Arial" panose="020B0604020202020204" pitchFamily="34" charset="0"/>
              </a:rPr>
              <a:t>AL</a:t>
            </a:r>
            <a:r>
              <a:rPr lang="zh-CN" altLang="en-US" dirty="0">
                <a:effectLst/>
                <a:latin typeface="Arial" panose="020B0604020202020204" pitchFamily="34" charset="0"/>
              </a:rPr>
              <a:t>的采样偏差被表示在从中学习最终策略</a:t>
            </a:r>
            <a:r>
              <a:rPr lang="en-US" altLang="zh-CN" dirty="0">
                <a:effectLst/>
                <a:latin typeface="Arial" panose="020B0604020202020204" pitchFamily="34" charset="0"/>
              </a:rPr>
              <a:t>LALITERATIVE</a:t>
            </a:r>
            <a:r>
              <a:rPr lang="zh-CN" altLang="en-US" dirty="0">
                <a:effectLst/>
                <a:latin typeface="Arial" panose="020B0604020202020204" pitchFamily="34" charset="0"/>
              </a:rPr>
              <a:t>的数据</a:t>
            </a:r>
            <a:r>
              <a:rPr lang="en-US" altLang="zh-CN" dirty="0">
                <a:effectLst/>
                <a:latin typeface="Arial" panose="020B0604020202020204" pitchFamily="34" charset="0"/>
              </a:rPr>
              <a:t>Ξ</a:t>
            </a:r>
            <a:r>
              <a:rPr lang="zh-CN" altLang="en-US" dirty="0">
                <a:effectLst/>
                <a:latin typeface="Arial" panose="020B0604020202020204" pitchFamily="34" charset="0"/>
              </a:rPr>
              <a:t>，∆中。</a:t>
            </a:r>
            <a:endParaRPr lang="zh-CN" altLang="en-US" dirty="0"/>
          </a:p>
        </p:txBody>
      </p:sp>
      <p:sp>
        <p:nvSpPr>
          <p:cNvPr id="4" name="灯片编号占位符 3"/>
          <p:cNvSpPr>
            <a:spLocks noGrp="1"/>
          </p:cNvSpPr>
          <p:nvPr>
            <p:ph type="sldNum" sz="quarter" idx="5"/>
          </p:nvPr>
        </p:nvSpPr>
        <p:spPr/>
        <p:txBody>
          <a:bodyPr/>
          <a:lstStyle/>
          <a:p>
            <a:fld id="{D0A0FF41-3D0D-4AB8-917B-8F63150CEED1}" type="slidenum">
              <a:rPr lang="zh-CN" altLang="en-US" smtClean="0"/>
              <a:t>19</a:t>
            </a:fld>
            <a:endParaRPr lang="zh-CN" altLang="en-US"/>
          </a:p>
        </p:txBody>
      </p:sp>
    </p:spTree>
    <p:extLst>
      <p:ext uri="{BB962C8B-B14F-4D97-AF65-F5344CB8AC3E}">
        <p14:creationId xmlns:p14="http://schemas.microsoft.com/office/powerpoint/2010/main" val="84756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1B5B6-1C13-4323-BCA7-F4FED70152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1C8C48-F8EF-4B65-9586-59CC35220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8E2360-12F3-430B-AC95-EB1646FC1C96}"/>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345FC682-0621-4EB1-BCDD-0A38CAA6D2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0B702C-6DD4-4215-B2B8-97CADB040421}"/>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395924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69EED-7853-4E21-9015-FD92B82F78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6FFA37-E2CB-4795-A7CE-391D100D0D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9E55E5-1444-4204-8552-BDD8642D4A72}"/>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C616D53B-798D-43B1-9977-1DAC304C04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9FFF80-A106-4DD7-855B-8D14B60650C4}"/>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41909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690F6B-925C-4D63-8A9F-68B60E829A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876540-5284-4812-B10E-CB3BAF9362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6829D1-D177-4082-9F7D-32B08295AD08}"/>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66A6D60D-2182-4834-B587-3FB9E58DAF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AA5B1F-5553-450B-950C-FD204FF79E4C}"/>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52947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98001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a:cs typeface="等线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等线"/>
                <a:cs typeface="等线"/>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5485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42043" y="1185909"/>
            <a:ext cx="762770" cy="524576"/>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02560" y="1874758"/>
            <a:ext cx="785489" cy="52130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10541358" y="1649202"/>
            <a:ext cx="802245" cy="513686"/>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71500" y="4236720"/>
            <a:ext cx="1114425" cy="1134110"/>
          </a:xfrm>
          <a:custGeom>
            <a:avLst/>
            <a:gdLst/>
            <a:ahLst/>
            <a:cxnLst/>
            <a:rect l="l" t="t" r="r" b="b"/>
            <a:pathLst>
              <a:path w="1114425" h="1134110">
                <a:moveTo>
                  <a:pt x="557022" y="0"/>
                </a:moveTo>
                <a:lnTo>
                  <a:pt x="508960" y="2080"/>
                </a:lnTo>
                <a:lnTo>
                  <a:pt x="462033" y="8210"/>
                </a:lnTo>
                <a:lnTo>
                  <a:pt x="416410" y="18218"/>
                </a:lnTo>
                <a:lnTo>
                  <a:pt x="372255" y="31934"/>
                </a:lnTo>
                <a:lnTo>
                  <a:pt x="329738" y="49187"/>
                </a:lnTo>
                <a:lnTo>
                  <a:pt x="289024" y="69809"/>
                </a:lnTo>
                <a:lnTo>
                  <a:pt x="250282" y="93628"/>
                </a:lnTo>
                <a:lnTo>
                  <a:pt x="213679" y="120475"/>
                </a:lnTo>
                <a:lnTo>
                  <a:pt x="179381" y="150179"/>
                </a:lnTo>
                <a:lnTo>
                  <a:pt x="147555" y="182570"/>
                </a:lnTo>
                <a:lnTo>
                  <a:pt x="118371" y="217477"/>
                </a:lnTo>
                <a:lnTo>
                  <a:pt x="91993" y="254732"/>
                </a:lnTo>
                <a:lnTo>
                  <a:pt x="68590" y="294163"/>
                </a:lnTo>
                <a:lnTo>
                  <a:pt x="48328" y="335601"/>
                </a:lnTo>
                <a:lnTo>
                  <a:pt x="31376" y="378874"/>
                </a:lnTo>
                <a:lnTo>
                  <a:pt x="17899" y="423814"/>
                </a:lnTo>
                <a:lnTo>
                  <a:pt x="8067" y="470250"/>
                </a:lnTo>
                <a:lnTo>
                  <a:pt x="2044" y="518011"/>
                </a:lnTo>
                <a:lnTo>
                  <a:pt x="0" y="566927"/>
                </a:lnTo>
                <a:lnTo>
                  <a:pt x="2044" y="615844"/>
                </a:lnTo>
                <a:lnTo>
                  <a:pt x="8067" y="663605"/>
                </a:lnTo>
                <a:lnTo>
                  <a:pt x="17899" y="710041"/>
                </a:lnTo>
                <a:lnTo>
                  <a:pt x="31376" y="754981"/>
                </a:lnTo>
                <a:lnTo>
                  <a:pt x="48328" y="798254"/>
                </a:lnTo>
                <a:lnTo>
                  <a:pt x="68590" y="839692"/>
                </a:lnTo>
                <a:lnTo>
                  <a:pt x="91993" y="879123"/>
                </a:lnTo>
                <a:lnTo>
                  <a:pt x="118371" y="916378"/>
                </a:lnTo>
                <a:lnTo>
                  <a:pt x="147555" y="951285"/>
                </a:lnTo>
                <a:lnTo>
                  <a:pt x="179381" y="983676"/>
                </a:lnTo>
                <a:lnTo>
                  <a:pt x="213679" y="1013380"/>
                </a:lnTo>
                <a:lnTo>
                  <a:pt x="250282" y="1040227"/>
                </a:lnTo>
                <a:lnTo>
                  <a:pt x="289024" y="1064046"/>
                </a:lnTo>
                <a:lnTo>
                  <a:pt x="329738" y="1084668"/>
                </a:lnTo>
                <a:lnTo>
                  <a:pt x="372255" y="1101921"/>
                </a:lnTo>
                <a:lnTo>
                  <a:pt x="416410" y="1115637"/>
                </a:lnTo>
                <a:lnTo>
                  <a:pt x="462033" y="1125645"/>
                </a:lnTo>
                <a:lnTo>
                  <a:pt x="508960" y="1131775"/>
                </a:lnTo>
                <a:lnTo>
                  <a:pt x="557022" y="1133855"/>
                </a:lnTo>
                <a:lnTo>
                  <a:pt x="605083" y="1131775"/>
                </a:lnTo>
                <a:lnTo>
                  <a:pt x="652010" y="1125645"/>
                </a:lnTo>
                <a:lnTo>
                  <a:pt x="697633" y="1115637"/>
                </a:lnTo>
                <a:lnTo>
                  <a:pt x="741788" y="1101921"/>
                </a:lnTo>
                <a:lnTo>
                  <a:pt x="784305" y="1084668"/>
                </a:lnTo>
                <a:lnTo>
                  <a:pt x="825019" y="1064046"/>
                </a:lnTo>
                <a:lnTo>
                  <a:pt x="863761" y="1040227"/>
                </a:lnTo>
                <a:lnTo>
                  <a:pt x="900364" y="1013380"/>
                </a:lnTo>
                <a:lnTo>
                  <a:pt x="934662" y="983676"/>
                </a:lnTo>
                <a:lnTo>
                  <a:pt x="966488" y="951285"/>
                </a:lnTo>
                <a:lnTo>
                  <a:pt x="995672" y="916378"/>
                </a:lnTo>
                <a:lnTo>
                  <a:pt x="1022050" y="879123"/>
                </a:lnTo>
                <a:lnTo>
                  <a:pt x="1045453" y="839692"/>
                </a:lnTo>
                <a:lnTo>
                  <a:pt x="1065715" y="798254"/>
                </a:lnTo>
                <a:lnTo>
                  <a:pt x="1082667" y="754981"/>
                </a:lnTo>
                <a:lnTo>
                  <a:pt x="1096144" y="710041"/>
                </a:lnTo>
                <a:lnTo>
                  <a:pt x="1105976" y="663605"/>
                </a:lnTo>
                <a:lnTo>
                  <a:pt x="1111999" y="615844"/>
                </a:lnTo>
                <a:lnTo>
                  <a:pt x="1114044" y="566927"/>
                </a:lnTo>
                <a:lnTo>
                  <a:pt x="1111999" y="518011"/>
                </a:lnTo>
                <a:lnTo>
                  <a:pt x="1105976" y="470250"/>
                </a:lnTo>
                <a:lnTo>
                  <a:pt x="1096144" y="423814"/>
                </a:lnTo>
                <a:lnTo>
                  <a:pt x="1082667" y="378874"/>
                </a:lnTo>
                <a:lnTo>
                  <a:pt x="1065715" y="335601"/>
                </a:lnTo>
                <a:lnTo>
                  <a:pt x="1045453" y="294163"/>
                </a:lnTo>
                <a:lnTo>
                  <a:pt x="1022050" y="254732"/>
                </a:lnTo>
                <a:lnTo>
                  <a:pt x="995672" y="217477"/>
                </a:lnTo>
                <a:lnTo>
                  <a:pt x="966488" y="182570"/>
                </a:lnTo>
                <a:lnTo>
                  <a:pt x="934662" y="150179"/>
                </a:lnTo>
                <a:lnTo>
                  <a:pt x="900364" y="120475"/>
                </a:lnTo>
                <a:lnTo>
                  <a:pt x="863761" y="93628"/>
                </a:lnTo>
                <a:lnTo>
                  <a:pt x="825019" y="69809"/>
                </a:lnTo>
                <a:lnTo>
                  <a:pt x="784305" y="49187"/>
                </a:lnTo>
                <a:lnTo>
                  <a:pt x="741788" y="31934"/>
                </a:lnTo>
                <a:lnTo>
                  <a:pt x="697633" y="18218"/>
                </a:lnTo>
                <a:lnTo>
                  <a:pt x="652010" y="8210"/>
                </a:lnTo>
                <a:lnTo>
                  <a:pt x="605083" y="2080"/>
                </a:lnTo>
                <a:lnTo>
                  <a:pt x="557022" y="0"/>
                </a:lnTo>
                <a:close/>
              </a:path>
            </a:pathLst>
          </a:custGeom>
          <a:solidFill>
            <a:srgbClr val="4472C4"/>
          </a:solidFill>
        </p:spPr>
        <p:txBody>
          <a:bodyPr wrap="square" lIns="0" tIns="0" rIns="0" bIns="0" rtlCol="0"/>
          <a:lstStyle/>
          <a:p>
            <a:endParaRPr/>
          </a:p>
        </p:txBody>
      </p:sp>
      <p:sp>
        <p:nvSpPr>
          <p:cNvPr id="20" name="bk object 20"/>
          <p:cNvSpPr/>
          <p:nvPr/>
        </p:nvSpPr>
        <p:spPr>
          <a:xfrm>
            <a:off x="571500" y="4236720"/>
            <a:ext cx="1114425" cy="1134110"/>
          </a:xfrm>
          <a:custGeom>
            <a:avLst/>
            <a:gdLst/>
            <a:ahLst/>
            <a:cxnLst/>
            <a:rect l="l" t="t" r="r" b="b"/>
            <a:pathLst>
              <a:path w="1114425" h="1134110">
                <a:moveTo>
                  <a:pt x="0" y="566927"/>
                </a:moveTo>
                <a:lnTo>
                  <a:pt x="2044" y="518011"/>
                </a:lnTo>
                <a:lnTo>
                  <a:pt x="8067" y="470250"/>
                </a:lnTo>
                <a:lnTo>
                  <a:pt x="17899" y="423814"/>
                </a:lnTo>
                <a:lnTo>
                  <a:pt x="31376" y="378874"/>
                </a:lnTo>
                <a:lnTo>
                  <a:pt x="48328" y="335601"/>
                </a:lnTo>
                <a:lnTo>
                  <a:pt x="68590" y="294163"/>
                </a:lnTo>
                <a:lnTo>
                  <a:pt x="91993" y="254732"/>
                </a:lnTo>
                <a:lnTo>
                  <a:pt x="118371" y="217477"/>
                </a:lnTo>
                <a:lnTo>
                  <a:pt x="147555" y="182570"/>
                </a:lnTo>
                <a:lnTo>
                  <a:pt x="179381" y="150179"/>
                </a:lnTo>
                <a:lnTo>
                  <a:pt x="213679" y="120475"/>
                </a:lnTo>
                <a:lnTo>
                  <a:pt x="250282" y="93628"/>
                </a:lnTo>
                <a:lnTo>
                  <a:pt x="289024" y="69809"/>
                </a:lnTo>
                <a:lnTo>
                  <a:pt x="329738" y="49187"/>
                </a:lnTo>
                <a:lnTo>
                  <a:pt x="372255" y="31934"/>
                </a:lnTo>
                <a:lnTo>
                  <a:pt x="416410" y="18218"/>
                </a:lnTo>
                <a:lnTo>
                  <a:pt x="462033" y="8210"/>
                </a:lnTo>
                <a:lnTo>
                  <a:pt x="508960" y="2080"/>
                </a:lnTo>
                <a:lnTo>
                  <a:pt x="557022" y="0"/>
                </a:lnTo>
                <a:lnTo>
                  <a:pt x="605083" y="2080"/>
                </a:lnTo>
                <a:lnTo>
                  <a:pt x="652010" y="8210"/>
                </a:lnTo>
                <a:lnTo>
                  <a:pt x="697633" y="18218"/>
                </a:lnTo>
                <a:lnTo>
                  <a:pt x="741788" y="31934"/>
                </a:lnTo>
                <a:lnTo>
                  <a:pt x="784305" y="49187"/>
                </a:lnTo>
                <a:lnTo>
                  <a:pt x="825019" y="69809"/>
                </a:lnTo>
                <a:lnTo>
                  <a:pt x="863761" y="93628"/>
                </a:lnTo>
                <a:lnTo>
                  <a:pt x="900364" y="120475"/>
                </a:lnTo>
                <a:lnTo>
                  <a:pt x="934662" y="150179"/>
                </a:lnTo>
                <a:lnTo>
                  <a:pt x="966488" y="182570"/>
                </a:lnTo>
                <a:lnTo>
                  <a:pt x="995672" y="217477"/>
                </a:lnTo>
                <a:lnTo>
                  <a:pt x="1022050" y="254732"/>
                </a:lnTo>
                <a:lnTo>
                  <a:pt x="1045453" y="294163"/>
                </a:lnTo>
                <a:lnTo>
                  <a:pt x="1065715" y="335601"/>
                </a:lnTo>
                <a:lnTo>
                  <a:pt x="1082667" y="378874"/>
                </a:lnTo>
                <a:lnTo>
                  <a:pt x="1096144" y="423814"/>
                </a:lnTo>
                <a:lnTo>
                  <a:pt x="1105976" y="470250"/>
                </a:lnTo>
                <a:lnTo>
                  <a:pt x="1111999" y="518011"/>
                </a:lnTo>
                <a:lnTo>
                  <a:pt x="1114044" y="566927"/>
                </a:lnTo>
                <a:lnTo>
                  <a:pt x="1111999" y="615844"/>
                </a:lnTo>
                <a:lnTo>
                  <a:pt x="1105976" y="663605"/>
                </a:lnTo>
                <a:lnTo>
                  <a:pt x="1096144" y="710041"/>
                </a:lnTo>
                <a:lnTo>
                  <a:pt x="1082667" y="754981"/>
                </a:lnTo>
                <a:lnTo>
                  <a:pt x="1065715" y="798254"/>
                </a:lnTo>
                <a:lnTo>
                  <a:pt x="1045453" y="839692"/>
                </a:lnTo>
                <a:lnTo>
                  <a:pt x="1022050" y="879123"/>
                </a:lnTo>
                <a:lnTo>
                  <a:pt x="995672" y="916378"/>
                </a:lnTo>
                <a:lnTo>
                  <a:pt x="966488" y="951285"/>
                </a:lnTo>
                <a:lnTo>
                  <a:pt x="934662" y="983676"/>
                </a:lnTo>
                <a:lnTo>
                  <a:pt x="900364" y="1013380"/>
                </a:lnTo>
                <a:lnTo>
                  <a:pt x="863761" y="1040227"/>
                </a:lnTo>
                <a:lnTo>
                  <a:pt x="825019" y="1064046"/>
                </a:lnTo>
                <a:lnTo>
                  <a:pt x="784305" y="1084668"/>
                </a:lnTo>
                <a:lnTo>
                  <a:pt x="741788" y="1101921"/>
                </a:lnTo>
                <a:lnTo>
                  <a:pt x="697633" y="1115637"/>
                </a:lnTo>
                <a:lnTo>
                  <a:pt x="652010" y="1125645"/>
                </a:lnTo>
                <a:lnTo>
                  <a:pt x="605083" y="1131775"/>
                </a:lnTo>
                <a:lnTo>
                  <a:pt x="557022" y="1133855"/>
                </a:lnTo>
                <a:lnTo>
                  <a:pt x="508960" y="1131775"/>
                </a:lnTo>
                <a:lnTo>
                  <a:pt x="462033" y="1125645"/>
                </a:lnTo>
                <a:lnTo>
                  <a:pt x="416410" y="1115637"/>
                </a:lnTo>
                <a:lnTo>
                  <a:pt x="372255" y="1101921"/>
                </a:lnTo>
                <a:lnTo>
                  <a:pt x="329738" y="1084668"/>
                </a:lnTo>
                <a:lnTo>
                  <a:pt x="289024" y="1064046"/>
                </a:lnTo>
                <a:lnTo>
                  <a:pt x="250282" y="1040227"/>
                </a:lnTo>
                <a:lnTo>
                  <a:pt x="213679" y="1013380"/>
                </a:lnTo>
                <a:lnTo>
                  <a:pt x="179381" y="983676"/>
                </a:lnTo>
                <a:lnTo>
                  <a:pt x="147555" y="951285"/>
                </a:lnTo>
                <a:lnTo>
                  <a:pt x="118371" y="916378"/>
                </a:lnTo>
                <a:lnTo>
                  <a:pt x="91993" y="879123"/>
                </a:lnTo>
                <a:lnTo>
                  <a:pt x="68590" y="839692"/>
                </a:lnTo>
                <a:lnTo>
                  <a:pt x="48328" y="798254"/>
                </a:lnTo>
                <a:lnTo>
                  <a:pt x="31376" y="754981"/>
                </a:lnTo>
                <a:lnTo>
                  <a:pt x="17899" y="710041"/>
                </a:lnTo>
                <a:lnTo>
                  <a:pt x="8067" y="663605"/>
                </a:lnTo>
                <a:lnTo>
                  <a:pt x="2044" y="615844"/>
                </a:lnTo>
                <a:lnTo>
                  <a:pt x="0" y="566927"/>
                </a:lnTo>
                <a:close/>
              </a:path>
            </a:pathLst>
          </a:custGeom>
          <a:ln w="12700">
            <a:solidFill>
              <a:srgbClr val="2F528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等线 Light"/>
                <a:cs typeface="等线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70740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a:cs typeface="等线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83147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8015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1752B-5497-4233-934B-A873B07BC1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5D5229-6FBF-43F9-8369-6B27ACBDA8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64388-0AA4-4014-811C-0622A14FD302}"/>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F86C7BFE-96A3-40E8-84E8-8D90EE82B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776B97-EBDA-412F-9567-E988DDC80889}"/>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25462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36F81-BD44-424D-9FE0-F42688435D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D61729-B87E-4962-AD63-3C9DCF52B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0FEA59-8301-4307-8CE5-BF0D5E75AFA0}"/>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9E3BCCE4-5092-49D9-BBEE-689DD7F5B9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5DE13-EB50-4D53-BFCE-3923E0F05B13}"/>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346495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71377-570D-4266-BEAA-DB95EB03BF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DC63D4-0FDC-40A5-AB91-4E6A7B029E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F220F9-06AA-4E76-8A62-EF1C3501833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36F7AA-E29E-41DB-AD04-E3E4AF0AD2AF}"/>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042B320C-35C7-4518-889F-AF6EE8174D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4B8D7E-43AA-4DED-869A-31B95B2D9B2C}"/>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59967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9D46E-F3A2-462E-B31B-B79E7873FE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F5D288-ACAD-4298-8A2B-557B2CB7B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11F9E8-ED92-4A0B-ABC4-EF15C9A9CA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0F74A0-0DBC-416E-82B6-CFD1A3C04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13C318-8B9B-4121-A984-A5E0AC84CA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DAD2B4-5D1D-46A3-9E6B-2FD0864C54B5}"/>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8" name="页脚占位符 7">
            <a:extLst>
              <a:ext uri="{FF2B5EF4-FFF2-40B4-BE49-F238E27FC236}">
                <a16:creationId xmlns:a16="http://schemas.microsoft.com/office/drawing/2014/main" id="{E8276492-CDD9-47F4-B2AC-C53999D683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EDE5BE-9108-4736-96D9-68FCD4256185}"/>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202911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D6FA0-77E7-4B54-AD9C-B0831987FC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52EF3F-9BD1-4F0B-B833-4B5C19D922F2}"/>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4" name="页脚占位符 3">
            <a:extLst>
              <a:ext uri="{FF2B5EF4-FFF2-40B4-BE49-F238E27FC236}">
                <a16:creationId xmlns:a16="http://schemas.microsoft.com/office/drawing/2014/main" id="{65DEE7BE-7C84-4F59-B17F-8C356180F1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32D81-BA40-4293-838D-60F9CA458FCF}"/>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112103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8B28AB-9CFF-4899-8C46-CA8CF5D0C7F5}"/>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3" name="页脚占位符 2">
            <a:extLst>
              <a:ext uri="{FF2B5EF4-FFF2-40B4-BE49-F238E27FC236}">
                <a16:creationId xmlns:a16="http://schemas.microsoft.com/office/drawing/2014/main" id="{C52D3871-00DB-408A-9328-FF4E7635CB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023F2A-9A98-49D1-831A-9965302D224A}"/>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300609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D3C5-3463-46D9-A484-214B01434A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7F7580-6A1C-40B9-BAAE-E5EE8F247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5ADC7C-C1C4-4C1C-B450-FFF156892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E9051E-5B27-4A30-895C-3EE3DB6E6C3F}"/>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403DD504-6FCE-43CF-B099-10D9CE04A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7CC981-64A2-4DFC-9B30-3FBB526632FA}"/>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107863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E5A1C-AC6C-494E-810B-8C1924A6C2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798C87-E745-43DF-9148-070D082C4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725B3E-A82D-4D6B-87DF-263CCE71A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F57E03-90EC-4352-BB19-39431008C2C2}"/>
              </a:ext>
            </a:extLst>
          </p:cNvPr>
          <p:cNvSpPr>
            <a:spLocks noGrp="1"/>
          </p:cNvSpPr>
          <p:nvPr>
            <p:ph type="dt" sz="half" idx="10"/>
          </p:nvPr>
        </p:nvSpPr>
        <p:spPr/>
        <p:txBody>
          <a:bodyPr/>
          <a:lstStyle/>
          <a:p>
            <a:fld id="{D2F1379F-E857-4E48-9A9B-563C171241C5}"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7C6B88C3-A244-4157-AB41-7C1497F0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C442F5-0750-46EC-8FD0-F8DC8383A30C}"/>
              </a:ext>
            </a:extLst>
          </p:cNvPr>
          <p:cNvSpPr>
            <a:spLocks noGrp="1"/>
          </p:cNvSpPr>
          <p:nvPr>
            <p:ph type="sldNum" sz="quarter" idx="12"/>
          </p:nvPr>
        </p:nvSpPr>
        <p:spPr/>
        <p:txBody>
          <a:body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384120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73D632-D890-4D64-BFCB-1E3C8E156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D83DCA-1912-4E08-AFE4-8E54FB664A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FF6A7E-F310-47D9-805C-B1A2FF825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1379F-E857-4E48-9A9B-563C171241C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A884ED2D-937B-4BD0-90C6-09D749714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0CEAED-595E-440F-995D-2769C0B06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17FF-16B7-4FA3-BDA4-6F053D85771C}" type="slidenum">
              <a:rPr lang="zh-CN" altLang="en-US" smtClean="0"/>
              <a:t>‹#›</a:t>
            </a:fld>
            <a:endParaRPr lang="zh-CN" altLang="en-US"/>
          </a:p>
        </p:txBody>
      </p:sp>
    </p:spTree>
    <p:extLst>
      <p:ext uri="{BB962C8B-B14F-4D97-AF65-F5344CB8AC3E}">
        <p14:creationId xmlns:p14="http://schemas.microsoft.com/office/powerpoint/2010/main" val="2154785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21506"/>
            <a:ext cx="10358120" cy="696594"/>
          </a:xfrm>
          <a:prstGeom prst="rect">
            <a:avLst/>
          </a:prstGeom>
        </p:spPr>
        <p:txBody>
          <a:bodyPr wrap="square" lIns="0" tIns="0" rIns="0" bIns="0">
            <a:spAutoFit/>
          </a:bodyPr>
          <a:lstStyle>
            <a:lvl1pPr>
              <a:defRPr sz="4400" b="0" i="0">
                <a:solidFill>
                  <a:schemeClr val="tx1"/>
                </a:solidFill>
                <a:latin typeface="等线 Light"/>
                <a:cs typeface="等线 Light"/>
              </a:defRPr>
            </a:lvl1pPr>
          </a:lstStyle>
          <a:p>
            <a:endParaRPr/>
          </a:p>
        </p:txBody>
      </p:sp>
      <p:sp>
        <p:nvSpPr>
          <p:cNvPr id="3" name="Holder 3"/>
          <p:cNvSpPr>
            <a:spLocks noGrp="1"/>
          </p:cNvSpPr>
          <p:nvPr>
            <p:ph type="body" idx="1"/>
          </p:nvPr>
        </p:nvSpPr>
        <p:spPr>
          <a:xfrm>
            <a:off x="916939" y="1778889"/>
            <a:ext cx="10358120" cy="4071620"/>
          </a:xfrm>
          <a:prstGeom prst="rect">
            <a:avLst/>
          </a:prstGeom>
        </p:spPr>
        <p:txBody>
          <a:bodyPr wrap="square" lIns="0" tIns="0" rIns="0" bIns="0">
            <a:spAutoFit/>
          </a:bodyPr>
          <a:lstStyle>
            <a:lvl1pPr>
              <a:defRPr sz="2800" b="0" i="0">
                <a:solidFill>
                  <a:schemeClr val="tx1"/>
                </a:solidFill>
                <a:latin typeface="等线"/>
                <a:cs typeface="等线"/>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67446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3AD3E-9465-4A88-B8D1-80EA2859C970}"/>
              </a:ext>
            </a:extLst>
          </p:cNvPr>
          <p:cNvSpPr>
            <a:spLocks noGrp="1"/>
          </p:cNvSpPr>
          <p:nvPr>
            <p:ph type="title"/>
          </p:nvPr>
        </p:nvSpPr>
        <p:spPr>
          <a:xfrm>
            <a:off x="479385" y="226427"/>
            <a:ext cx="10515600" cy="827067"/>
          </a:xfrm>
        </p:spPr>
        <p:txBody>
          <a:bodyPr>
            <a:normAutofit/>
          </a:bodyPr>
          <a:lstStyle/>
          <a:p>
            <a:r>
              <a:rPr lang="zh-CN" altLang="en-US" sz="3600" dirty="0">
                <a:latin typeface="微软雅黑" panose="020B0503020204020204" pitchFamily="34" charset="-122"/>
                <a:ea typeface="微软雅黑" panose="020B0503020204020204" pitchFamily="34" charset="-122"/>
              </a:rPr>
              <a:t>计算机自适应测评</a:t>
            </a:r>
            <a:r>
              <a:rPr lang="en-US" altLang="zh-CN" sz="3600" dirty="0">
                <a:latin typeface="微软雅黑" panose="020B0503020204020204" pitchFamily="34" charset="-122"/>
                <a:ea typeface="微软雅黑" panose="020B0503020204020204" pitchFamily="34" charset="-122"/>
              </a:rPr>
              <a:t>(CAT)</a:t>
            </a:r>
            <a:endParaRPr lang="zh-CN" altLang="en-US" sz="3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65DA60F-53DD-40DC-B547-5E6355123BAE}"/>
              </a:ext>
            </a:extLst>
          </p:cNvPr>
          <p:cNvSpPr>
            <a:spLocks noChangeArrowheads="1"/>
          </p:cNvSpPr>
          <p:nvPr/>
        </p:nvSpPr>
        <p:spPr bwMode="auto">
          <a:xfrm>
            <a:off x="479385" y="1784896"/>
            <a:ext cx="12028170" cy="19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342900" marR="0" lvl="0" indent="-342900" algn="l" defTabSz="9144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自适应测评方式</a:t>
            </a:r>
            <a:endPar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基于学生上一题及之前测评题上的作答情况，采用大数据及人工智能技术自适应选择下一道测评习题</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每个人最终形成一套个性化的测评题集</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高效：仅少量的题可测评出学生能力</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p:txBody>
      </p:sp>
      <p:sp>
        <p:nvSpPr>
          <p:cNvPr id="11" name="矩形 10">
            <a:extLst>
              <a:ext uri="{FF2B5EF4-FFF2-40B4-BE49-F238E27FC236}">
                <a16:creationId xmlns:a16="http://schemas.microsoft.com/office/drawing/2014/main" id="{04482E6B-7475-493F-B150-56C0474EBDBC}"/>
              </a:ext>
            </a:extLst>
          </p:cNvPr>
          <p:cNvSpPr>
            <a:spLocks noChangeArrowheads="1"/>
          </p:cNvSpPr>
          <p:nvPr/>
        </p:nvSpPr>
        <p:spPr bwMode="auto">
          <a:xfrm>
            <a:off x="479385" y="1297295"/>
            <a:ext cx="10047157" cy="97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传统的测评方式</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：一张考试卷（纸质或电子），所有人相同的测评题集</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a:p>
            <a:pPr marL="0" marR="0" lvl="0" indent="0" algn="l" defTabSz="685800" rtl="0" eaLnBrk="1" fontAlgn="auto" latinLnBrk="0" hangingPunct="1">
              <a:lnSpc>
                <a:spcPct val="120000"/>
              </a:lnSpc>
              <a:spcBef>
                <a:spcPts val="750"/>
              </a:spcBef>
              <a:spcAft>
                <a:spcPts val="0"/>
              </a:spcAft>
              <a:buClr>
                <a:srgbClr val="5B9BD5"/>
              </a:buClr>
              <a:buSzPct val="80000"/>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p:txBody>
      </p:sp>
      <p:grpSp>
        <p:nvGrpSpPr>
          <p:cNvPr id="16" name="组合 15">
            <a:extLst>
              <a:ext uri="{FF2B5EF4-FFF2-40B4-BE49-F238E27FC236}">
                <a16:creationId xmlns:a16="http://schemas.microsoft.com/office/drawing/2014/main" id="{2B5EAF37-F77D-46AF-BB52-9C29DAF9B1E8}"/>
              </a:ext>
            </a:extLst>
          </p:cNvPr>
          <p:cNvGrpSpPr/>
          <p:nvPr/>
        </p:nvGrpSpPr>
        <p:grpSpPr>
          <a:xfrm>
            <a:off x="2407446" y="3749174"/>
            <a:ext cx="7286774" cy="3038983"/>
            <a:chOff x="5966460" y="2923719"/>
            <a:chExt cx="6225540" cy="2283246"/>
          </a:xfrm>
        </p:grpSpPr>
        <p:pic>
          <p:nvPicPr>
            <p:cNvPr id="17" name="图片 16">
              <a:extLst>
                <a:ext uri="{FF2B5EF4-FFF2-40B4-BE49-F238E27FC236}">
                  <a16:creationId xmlns:a16="http://schemas.microsoft.com/office/drawing/2014/main" id="{C949242B-ECE9-4A0C-AA4A-273F0967554F}"/>
                </a:ext>
              </a:extLst>
            </p:cNvPr>
            <p:cNvPicPr>
              <a:picLocks noChangeAspect="1"/>
            </p:cNvPicPr>
            <p:nvPr/>
          </p:nvPicPr>
          <p:blipFill>
            <a:blip r:embed="rId2"/>
            <a:stretch>
              <a:fillRect/>
            </a:stretch>
          </p:blipFill>
          <p:spPr>
            <a:xfrm>
              <a:off x="5966460" y="2923719"/>
              <a:ext cx="5974275" cy="2283246"/>
            </a:xfrm>
            <a:prstGeom prst="rect">
              <a:avLst/>
            </a:prstGeom>
          </p:spPr>
        </p:pic>
        <p:sp>
          <p:nvSpPr>
            <p:cNvPr id="18" name="矩形 17">
              <a:extLst>
                <a:ext uri="{FF2B5EF4-FFF2-40B4-BE49-F238E27FC236}">
                  <a16:creationId xmlns:a16="http://schemas.microsoft.com/office/drawing/2014/main" id="{9F8B47CA-5867-41C8-8F3D-0598C624F7E8}"/>
                </a:ext>
              </a:extLst>
            </p:cNvPr>
            <p:cNvSpPr/>
            <p:nvPr/>
          </p:nvSpPr>
          <p:spPr>
            <a:xfrm>
              <a:off x="10135650" y="3461540"/>
              <a:ext cx="1694404" cy="688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0AD0367A-1BBD-4B74-AD80-3EAC0BE205E5}"/>
                </a:ext>
              </a:extLst>
            </p:cNvPr>
            <p:cNvSpPr txBox="1"/>
            <p:nvPr/>
          </p:nvSpPr>
          <p:spPr>
            <a:xfrm>
              <a:off x="10058472" y="3149741"/>
              <a:ext cx="21335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个性化的测评题集</a:t>
              </a:r>
            </a:p>
          </p:txBody>
        </p:sp>
      </p:grpSp>
    </p:spTree>
    <p:extLst>
      <p:ext uri="{BB962C8B-B14F-4D97-AF65-F5344CB8AC3E}">
        <p14:creationId xmlns:p14="http://schemas.microsoft.com/office/powerpoint/2010/main" val="394417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41B4F91-831D-4A7D-9829-A324E28D6C24}"/>
              </a:ext>
            </a:extLst>
          </p:cNvPr>
          <p:cNvSpPr txBox="1">
            <a:spLocks/>
          </p:cNvSpPr>
          <p:nvPr/>
        </p:nvSpPr>
        <p:spPr>
          <a:xfrm>
            <a:off x="916938" y="351351"/>
            <a:ext cx="10358120"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zh-CN" altLang="en-US" sz="3200" spc="-5" dirty="0">
                <a:latin typeface="宋体" panose="02010600030101010101" pitchFamily="2" charset="-122"/>
                <a:ea typeface="宋体" panose="02010600030101010101" pitchFamily="2" charset="-122"/>
              </a:rPr>
              <a:t>期望模型变化</a:t>
            </a:r>
          </a:p>
        </p:txBody>
      </p:sp>
      <p:sp>
        <p:nvSpPr>
          <p:cNvPr id="5" name="文本占位符 2">
            <a:extLst>
              <a:ext uri="{FF2B5EF4-FFF2-40B4-BE49-F238E27FC236}">
                <a16:creationId xmlns:a16="http://schemas.microsoft.com/office/drawing/2014/main" id="{84134342-D83F-4B42-ABC3-C6EFCA58796C}"/>
              </a:ext>
            </a:extLst>
          </p:cNvPr>
          <p:cNvSpPr>
            <a:spLocks noGrp="1"/>
          </p:cNvSpPr>
          <p:nvPr>
            <p:ph type="body" idx="1"/>
          </p:nvPr>
        </p:nvSpPr>
        <p:spPr>
          <a:xfrm>
            <a:off x="916938" y="1112139"/>
            <a:ext cx="10836912" cy="1661993"/>
          </a:xfrm>
        </p:spPr>
        <p:txBody>
          <a:bodyPr/>
          <a:lstStyle/>
          <a:p>
            <a:pPr algn="l"/>
            <a:r>
              <a:rPr lang="zh-CN" altLang="en-US" sz="1800" b="1" kern="1200" dirty="0">
                <a:solidFill>
                  <a:srgbClr val="121212"/>
                </a:solidFill>
                <a:latin typeface="宋体" panose="02010600030101010101" pitchFamily="2" charset="-122"/>
                <a:ea typeface="宋体" panose="02010600030101010101" pitchFamily="2" charset="-122"/>
                <a:cs typeface="+mn-cs"/>
              </a:rPr>
              <a:t>一、期望梯度变化 </a:t>
            </a:r>
            <a:r>
              <a:rPr lang="en-US" altLang="zh-CN" sz="1800" b="1" kern="1200" dirty="0">
                <a:solidFill>
                  <a:srgbClr val="121212"/>
                </a:solidFill>
                <a:latin typeface="宋体" panose="02010600030101010101" pitchFamily="2" charset="-122"/>
                <a:ea typeface="宋体" panose="02010600030101010101" pitchFamily="2" charset="-122"/>
                <a:cs typeface="+mn-cs"/>
              </a:rPr>
              <a:t>-- </a:t>
            </a:r>
            <a:r>
              <a:rPr lang="zh-CN" altLang="en-US" sz="1800" b="1" kern="1200" dirty="0">
                <a:solidFill>
                  <a:srgbClr val="121212"/>
                </a:solidFill>
                <a:latin typeface="宋体" panose="02010600030101010101" pitchFamily="2" charset="-122"/>
                <a:ea typeface="宋体" panose="02010600030101010101" pitchFamily="2" charset="-122"/>
                <a:cs typeface="+mn-cs"/>
              </a:rPr>
              <a:t>模型变化最大其实可以选择那些使得梯度变化最大的样本数据</a:t>
            </a:r>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r>
              <a:rPr lang="zh-CN" altLang="en-US" sz="1800" b="1" kern="1200" dirty="0">
                <a:solidFill>
                  <a:srgbClr val="121212"/>
                </a:solidFill>
                <a:latin typeface="宋体" panose="02010600030101010101" pitchFamily="2" charset="-122"/>
                <a:ea typeface="宋体" panose="02010600030101010101" pitchFamily="2" charset="-122"/>
                <a:cs typeface="+mn-cs"/>
              </a:rPr>
              <a:t>   判别概率模型通常使用基于梯度的优化来训练，因此赋予模型的“变化”可以通过训练梯度的长度</a:t>
            </a:r>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kern="1200" dirty="0">
              <a:solidFill>
                <a:srgbClr val="121212"/>
              </a:solidFill>
              <a:latin typeface="宋体" panose="02010600030101010101" pitchFamily="2" charset="-122"/>
              <a:ea typeface="宋体" panose="02010600030101010101" pitchFamily="2" charset="-122"/>
              <a:cs typeface="+mn-cs"/>
            </a:endParaRPr>
          </a:p>
        </p:txBody>
      </p:sp>
      <p:pic>
        <p:nvPicPr>
          <p:cNvPr id="7" name="图片 6">
            <a:extLst>
              <a:ext uri="{FF2B5EF4-FFF2-40B4-BE49-F238E27FC236}">
                <a16:creationId xmlns:a16="http://schemas.microsoft.com/office/drawing/2014/main" id="{2DDC9E29-0039-4481-A840-72FD4E11DB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43001" y="2100424"/>
            <a:ext cx="5533809" cy="913078"/>
          </a:xfrm>
          <a:prstGeom prst="rect">
            <a:avLst/>
          </a:prstGeom>
        </p:spPr>
      </p:pic>
      <p:sp>
        <p:nvSpPr>
          <p:cNvPr id="8" name="文本占位符 2">
            <a:extLst>
              <a:ext uri="{FF2B5EF4-FFF2-40B4-BE49-F238E27FC236}">
                <a16:creationId xmlns:a16="http://schemas.microsoft.com/office/drawing/2014/main" id="{C725748F-09EF-40AD-91DA-95CBA23CC813}"/>
              </a:ext>
            </a:extLst>
          </p:cNvPr>
          <p:cNvSpPr txBox="1">
            <a:spLocks/>
          </p:cNvSpPr>
          <p:nvPr/>
        </p:nvSpPr>
        <p:spPr>
          <a:xfrm>
            <a:off x="916938" y="3205204"/>
            <a:ext cx="10836912" cy="1661993"/>
          </a:xfrm>
          <a:prstGeom prst="rect">
            <a:avLst/>
          </a:prstGeom>
        </p:spPr>
        <p:txBody>
          <a:bodyPr wrap="square" lIns="0" tIns="0" rIns="0" bIns="0">
            <a:spAutoFit/>
          </a:bodyPr>
          <a:lstStyle>
            <a:lvl1pPr marL="0">
              <a:defRPr sz="2800" b="0" i="0">
                <a:solidFill>
                  <a:schemeClr val="tx1"/>
                </a:solidFill>
                <a:latin typeface="等线"/>
                <a:ea typeface="+mn-ea"/>
                <a:cs typeface="等线"/>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zh-CN" altLang="en-US" sz="1800" b="1" kern="1200" dirty="0">
                <a:solidFill>
                  <a:srgbClr val="121212"/>
                </a:solidFill>
                <a:latin typeface="宋体" panose="02010600030101010101" pitchFamily="2" charset="-122"/>
                <a:ea typeface="宋体" panose="02010600030101010101" pitchFamily="2" charset="-122"/>
                <a:cs typeface="+mn-cs"/>
              </a:rPr>
              <a:t>二、预期误差减少 </a:t>
            </a:r>
            <a:r>
              <a:rPr lang="en-US" altLang="zh-CN" sz="1800" b="1" kern="1200" dirty="0">
                <a:solidFill>
                  <a:srgbClr val="121212"/>
                </a:solidFill>
                <a:latin typeface="宋体" panose="02010600030101010101" pitchFamily="2" charset="-122"/>
                <a:ea typeface="宋体" panose="02010600030101010101" pitchFamily="2" charset="-122"/>
                <a:cs typeface="+mn-cs"/>
              </a:rPr>
              <a:t>–</a:t>
            </a:r>
            <a:r>
              <a:rPr lang="zh-CN" altLang="en-US" sz="1800" b="1" kern="1200" dirty="0">
                <a:solidFill>
                  <a:srgbClr val="121212"/>
                </a:solidFill>
                <a:latin typeface="宋体" panose="02010600030101010101" pitchFamily="2" charset="-122"/>
                <a:ea typeface="宋体" panose="02010600030101010101" pitchFamily="2" charset="-122"/>
                <a:cs typeface="+mn-cs"/>
              </a:rPr>
              <a:t>预期误差降低</a:t>
            </a:r>
            <a:r>
              <a:rPr lang="zh-CN" altLang="en-US" sz="1800" b="1" dirty="0">
                <a:solidFill>
                  <a:srgbClr val="121212"/>
                </a:solidFill>
                <a:latin typeface="宋体" panose="02010600030101010101" pitchFamily="2" charset="-122"/>
                <a:ea typeface="宋体" panose="02010600030101010101" pitchFamily="2" charset="-122"/>
                <a:cs typeface="+mn-cs"/>
              </a:rPr>
              <a:t>最小化了剩余实例的预期标签不确定性</a:t>
            </a:r>
            <a:r>
              <a:rPr lang="en-US" altLang="zh-CN" sz="1800" b="1" dirty="0">
                <a:solidFill>
                  <a:srgbClr val="121212"/>
                </a:solidFill>
                <a:latin typeface="宋体" panose="02010600030101010101" pitchFamily="2" charset="-122"/>
                <a:ea typeface="宋体" panose="02010600030101010101" pitchFamily="2" charset="-122"/>
                <a:cs typeface="+mn-cs"/>
              </a:rPr>
              <a:t>(loss</a:t>
            </a:r>
            <a:r>
              <a:rPr lang="zh-CN" altLang="en-US" sz="1800" b="1" dirty="0">
                <a:solidFill>
                  <a:srgbClr val="121212"/>
                </a:solidFill>
                <a:latin typeface="宋体" panose="02010600030101010101" pitchFamily="2" charset="-122"/>
                <a:ea typeface="宋体" panose="02010600030101010101" pitchFamily="2" charset="-122"/>
                <a:cs typeface="+mn-cs"/>
              </a:rPr>
              <a:t>越小，越确定</a:t>
            </a:r>
            <a:r>
              <a:rPr lang="en-US" altLang="zh-CN" sz="1800" b="1" dirty="0">
                <a:solidFill>
                  <a:srgbClr val="121212"/>
                </a:solidFill>
                <a:latin typeface="宋体" panose="02010600030101010101" pitchFamily="2" charset="-122"/>
                <a:ea typeface="宋体" panose="02010600030101010101" pitchFamily="2" charset="-122"/>
                <a:cs typeface="+mn-cs"/>
              </a:rPr>
              <a:t>)</a:t>
            </a:r>
          </a:p>
          <a:p>
            <a:pPr algn="l"/>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r>
              <a:rPr lang="zh-CN" altLang="en-US" sz="1800" b="1" kern="1200" dirty="0">
                <a:solidFill>
                  <a:srgbClr val="121212"/>
                </a:solidFill>
                <a:latin typeface="宋体" panose="02010600030101010101" pitchFamily="2" charset="-122"/>
                <a:ea typeface="宋体" panose="02010600030101010101" pitchFamily="2" charset="-122"/>
                <a:cs typeface="+mn-cs"/>
              </a:rPr>
              <a:t>   </a:t>
            </a:r>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r>
              <a:rPr lang="en-US" altLang="zh-CN" sz="1800" b="1" kern="1200" dirty="0">
                <a:solidFill>
                  <a:srgbClr val="121212"/>
                </a:solidFill>
                <a:latin typeface="宋体" panose="02010600030101010101" pitchFamily="2" charset="-122"/>
                <a:ea typeface="宋体" panose="02010600030101010101" pitchFamily="2" charset="-122"/>
                <a:cs typeface="+mn-cs"/>
              </a:rPr>
              <a:t>       </a:t>
            </a:r>
          </a:p>
        </p:txBody>
      </p:sp>
      <p:pic>
        <p:nvPicPr>
          <p:cNvPr id="10" name="图片 9">
            <a:extLst>
              <a:ext uri="{FF2B5EF4-FFF2-40B4-BE49-F238E27FC236}">
                <a16:creationId xmlns:a16="http://schemas.microsoft.com/office/drawing/2014/main" id="{CF2AE857-95CC-41E2-8D58-AB9AD6F3FA27}"/>
              </a:ext>
            </a:extLst>
          </p:cNvPr>
          <p:cNvPicPr>
            <a:picLocks noChangeAspect="1"/>
          </p:cNvPicPr>
          <p:nvPr/>
        </p:nvPicPr>
        <p:blipFill>
          <a:blip r:embed="rId3"/>
          <a:stretch>
            <a:fillRect/>
          </a:stretch>
        </p:blipFill>
        <p:spPr>
          <a:xfrm>
            <a:off x="2971233" y="4402785"/>
            <a:ext cx="5480542" cy="1077569"/>
          </a:xfrm>
          <a:prstGeom prst="rect">
            <a:avLst/>
          </a:prstGeom>
        </p:spPr>
      </p:pic>
      <p:sp>
        <p:nvSpPr>
          <p:cNvPr id="11" name="文本框 10">
            <a:extLst>
              <a:ext uri="{FF2B5EF4-FFF2-40B4-BE49-F238E27FC236}">
                <a16:creationId xmlns:a16="http://schemas.microsoft.com/office/drawing/2014/main" id="{03977080-9739-4C37-8A40-0EBD633000CA}"/>
              </a:ext>
            </a:extLst>
          </p:cNvPr>
          <p:cNvSpPr txBox="1"/>
          <p:nvPr/>
        </p:nvSpPr>
        <p:spPr>
          <a:xfrm>
            <a:off x="1278886" y="3756454"/>
            <a:ext cx="8865237" cy="646331"/>
          </a:xfrm>
          <a:prstGeom prst="rect">
            <a:avLst/>
          </a:prstGeom>
          <a:noFill/>
        </p:spPr>
        <p:txBody>
          <a:bodyPr wrap="square" rtlCol="0">
            <a:spAutoFit/>
          </a:bodyPr>
          <a:lstStyle/>
          <a:p>
            <a:r>
              <a:rPr lang="zh-CN" altLang="en-US" dirty="0"/>
              <a:t>对于二分类情况：</a:t>
            </a:r>
            <a:r>
              <a:rPr lang="zh-CN" altLang="en-US" dirty="0">
                <a:effectLst/>
                <a:latin typeface="Arial" panose="020B0604020202020204" pitchFamily="34" charset="0"/>
              </a:rPr>
              <a:t>希望</a:t>
            </a:r>
            <a:r>
              <a:rPr lang="en-US" altLang="zh-CN" dirty="0">
                <a:effectLst/>
                <a:latin typeface="Arial" panose="020B0604020202020204" pitchFamily="34" charset="0"/>
              </a:rPr>
              <a:t>V</a:t>
            </a:r>
            <a:r>
              <a:rPr lang="zh-CN" altLang="en-US" dirty="0">
                <a:effectLst/>
                <a:latin typeface="Arial" panose="020B0604020202020204" pitchFamily="34" charset="0"/>
              </a:rPr>
              <a:t>中添加实例的标签后的概率</a:t>
            </a:r>
            <a:r>
              <a:rPr lang="en-US" altLang="zh-CN" dirty="0">
                <a:effectLst/>
                <a:latin typeface="Arial" panose="020B0604020202020204" pitchFamily="34" charset="0"/>
              </a:rPr>
              <a:t>p</a:t>
            </a:r>
            <a:r>
              <a:rPr lang="zh-CN" altLang="en-US" dirty="0">
                <a:effectLst/>
                <a:latin typeface="Arial" panose="020B0604020202020204" pitchFamily="34" charset="0"/>
              </a:rPr>
              <a:t>尽可能远离</a:t>
            </a:r>
            <a:r>
              <a:rPr lang="en-US" altLang="zh-CN" dirty="0">
                <a:effectLst/>
                <a:latin typeface="Arial" panose="020B0604020202020204" pitchFamily="34" charset="0"/>
              </a:rPr>
              <a:t>0.5</a:t>
            </a:r>
            <a:r>
              <a:rPr lang="zh-CN" altLang="en-US" dirty="0">
                <a:effectLst/>
                <a:latin typeface="Arial" panose="020B0604020202020204" pitchFamily="34" charset="0"/>
              </a:rPr>
              <a:t>，越确定，取最大的期望误差变化的样本。</a:t>
            </a:r>
            <a:endParaRPr lang="zh-CN" altLang="en-US" dirty="0"/>
          </a:p>
        </p:txBody>
      </p:sp>
      <p:sp>
        <p:nvSpPr>
          <p:cNvPr id="12" name="文本框 11">
            <a:extLst>
              <a:ext uri="{FF2B5EF4-FFF2-40B4-BE49-F238E27FC236}">
                <a16:creationId xmlns:a16="http://schemas.microsoft.com/office/drawing/2014/main" id="{5A10DC25-7FA5-4D8F-ACD1-D37DE65FA078}"/>
              </a:ext>
            </a:extLst>
          </p:cNvPr>
          <p:cNvSpPr txBox="1"/>
          <p:nvPr/>
        </p:nvSpPr>
        <p:spPr>
          <a:xfrm>
            <a:off x="1278885" y="5749340"/>
            <a:ext cx="8865237" cy="1200329"/>
          </a:xfrm>
          <a:prstGeom prst="rect">
            <a:avLst/>
          </a:prstGeom>
          <a:noFill/>
        </p:spPr>
        <p:txBody>
          <a:bodyPr wrap="square" rtlCol="0">
            <a:spAutoFit/>
          </a:bodyPr>
          <a:lstStyle/>
          <a:p>
            <a:r>
              <a:rPr lang="zh-CN" altLang="en-US" dirty="0"/>
              <a:t>对于多分类问题，可以考虑用熵来进行代替</a:t>
            </a:r>
            <a:endParaRPr lang="en-US" altLang="zh-CN" dirty="0"/>
          </a:p>
          <a:p>
            <a:endParaRPr lang="en-US" altLang="zh-CN" dirty="0"/>
          </a:p>
          <a:p>
            <a:r>
              <a:rPr lang="zh-CN" altLang="en-US" dirty="0"/>
              <a:t>添加样本后</a:t>
            </a:r>
            <a:r>
              <a:rPr lang="en-US" altLang="zh-CN" dirty="0"/>
              <a:t>,</a:t>
            </a:r>
            <a:r>
              <a:rPr lang="zh-CN" altLang="en-US" dirty="0"/>
              <a:t>取最小化期望误差的样本。</a:t>
            </a:r>
            <a:r>
              <a:rPr lang="en-US" altLang="zh-CN" dirty="0"/>
              <a:t>(</a:t>
            </a:r>
            <a:r>
              <a:rPr lang="zh-CN" altLang="en-US" dirty="0"/>
              <a:t>熵值越小，越确定，误差越小</a:t>
            </a:r>
            <a:r>
              <a:rPr lang="en-US" altLang="zh-CN" dirty="0"/>
              <a:t>)</a:t>
            </a:r>
          </a:p>
          <a:p>
            <a:endParaRPr lang="zh-CN" altLang="en-US" dirty="0"/>
          </a:p>
        </p:txBody>
      </p:sp>
      <p:pic>
        <p:nvPicPr>
          <p:cNvPr id="14" name="图片 13">
            <a:extLst>
              <a:ext uri="{FF2B5EF4-FFF2-40B4-BE49-F238E27FC236}">
                <a16:creationId xmlns:a16="http://schemas.microsoft.com/office/drawing/2014/main" id="{0207C5B4-74F3-4266-8991-BFCB582CDFD7}"/>
              </a:ext>
            </a:extLst>
          </p:cNvPr>
          <p:cNvPicPr>
            <a:picLocks noChangeAspect="1"/>
          </p:cNvPicPr>
          <p:nvPr/>
        </p:nvPicPr>
        <p:blipFill>
          <a:blip r:embed="rId4"/>
          <a:stretch>
            <a:fillRect/>
          </a:stretch>
        </p:blipFill>
        <p:spPr>
          <a:xfrm>
            <a:off x="5920027" y="5647047"/>
            <a:ext cx="2482615" cy="551692"/>
          </a:xfrm>
          <a:prstGeom prst="rect">
            <a:avLst/>
          </a:prstGeom>
        </p:spPr>
      </p:pic>
    </p:spTree>
    <p:extLst>
      <p:ext uri="{BB962C8B-B14F-4D97-AF65-F5344CB8AC3E}">
        <p14:creationId xmlns:p14="http://schemas.microsoft.com/office/powerpoint/2010/main" val="310324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239A65DA-5C63-4F8E-96E9-2DF02D88B5D0}"/>
              </a:ext>
            </a:extLst>
          </p:cNvPr>
          <p:cNvSpPr txBox="1">
            <a:spLocks/>
          </p:cNvSpPr>
          <p:nvPr/>
        </p:nvSpPr>
        <p:spPr>
          <a:xfrm>
            <a:off x="916938" y="947779"/>
            <a:ext cx="10836912" cy="1384995"/>
          </a:xfrm>
          <a:prstGeom prst="rect">
            <a:avLst/>
          </a:prstGeom>
        </p:spPr>
        <p:txBody>
          <a:bodyPr wrap="square" lIns="0" tIns="0" rIns="0" bIns="0">
            <a:spAutoFit/>
          </a:bodyPr>
          <a:lstStyle>
            <a:lvl1pPr marL="0">
              <a:defRPr sz="2800" b="0" i="0">
                <a:solidFill>
                  <a:schemeClr val="tx1"/>
                </a:solidFill>
                <a:latin typeface="等线"/>
                <a:ea typeface="+mn-ea"/>
                <a:cs typeface="等线"/>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zh-CN" altLang="en-US" sz="1800" b="1" dirty="0">
                <a:solidFill>
                  <a:srgbClr val="121212"/>
                </a:solidFill>
                <a:latin typeface="宋体" panose="02010600030101010101" pitchFamily="2" charset="-122"/>
                <a:ea typeface="宋体" panose="02010600030101010101" pitchFamily="2" charset="-122"/>
                <a:cs typeface="+mn-cs"/>
              </a:rPr>
              <a:t>三</a:t>
            </a:r>
            <a:r>
              <a:rPr lang="zh-CN" altLang="en-US" sz="1800" b="1" kern="1200" dirty="0">
                <a:solidFill>
                  <a:srgbClr val="121212"/>
                </a:solidFill>
                <a:latin typeface="宋体" panose="02010600030101010101" pitchFamily="2" charset="-122"/>
                <a:ea typeface="宋体" panose="02010600030101010101" pitchFamily="2" charset="-122"/>
                <a:cs typeface="+mn-cs"/>
              </a:rPr>
              <a:t>、预期减</a:t>
            </a:r>
            <a:r>
              <a:rPr lang="zh-CN" altLang="en-US" sz="1800" b="1" dirty="0">
                <a:solidFill>
                  <a:srgbClr val="121212"/>
                </a:solidFill>
                <a:latin typeface="宋体" panose="02010600030101010101" pitchFamily="2" charset="-122"/>
                <a:ea typeface="宋体" panose="02010600030101010101" pitchFamily="2" charset="-122"/>
                <a:cs typeface="+mn-cs"/>
              </a:rPr>
              <a:t>方差 </a:t>
            </a:r>
            <a:r>
              <a:rPr lang="en-US" altLang="zh-CN" sz="1800" b="1" dirty="0">
                <a:solidFill>
                  <a:srgbClr val="121212"/>
                </a:solidFill>
                <a:latin typeface="宋体" panose="02010600030101010101" pitchFamily="2" charset="-122"/>
                <a:ea typeface="宋体" panose="02010600030101010101" pitchFamily="2" charset="-122"/>
                <a:cs typeface="+mn-cs"/>
              </a:rPr>
              <a:t>--</a:t>
            </a:r>
            <a:r>
              <a:rPr lang="zh-CN" altLang="en-US" sz="1800" b="1" dirty="0">
                <a:solidFill>
                  <a:srgbClr val="121212"/>
                </a:solidFill>
                <a:latin typeface="宋体" panose="02010600030101010101" pitchFamily="2" charset="-122"/>
                <a:ea typeface="宋体" panose="02010600030101010101" pitchFamily="2" charset="-122"/>
                <a:cs typeface="+mn-cs"/>
              </a:rPr>
              <a:t>通过最小化方差来最小化学习者未来的错误</a:t>
            </a:r>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r>
              <a:rPr lang="zh-CN" altLang="en-US" sz="1800" b="1" kern="1200" dirty="0">
                <a:solidFill>
                  <a:srgbClr val="121212"/>
                </a:solidFill>
                <a:latin typeface="宋体" panose="02010600030101010101" pitchFamily="2" charset="-122"/>
                <a:ea typeface="宋体" panose="02010600030101010101" pitchFamily="2" charset="-122"/>
                <a:cs typeface="+mn-cs"/>
              </a:rPr>
              <a:t>   </a:t>
            </a:r>
            <a:endParaRPr lang="en-US" altLang="zh-CN" sz="1800" b="1" kern="1200"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r>
              <a:rPr lang="en-US" altLang="zh-CN" sz="1800" b="1" kern="1200" dirty="0">
                <a:solidFill>
                  <a:srgbClr val="121212"/>
                </a:solidFill>
                <a:latin typeface="宋体" panose="02010600030101010101" pitchFamily="2" charset="-122"/>
                <a:ea typeface="宋体" panose="02010600030101010101" pitchFamily="2" charset="-122"/>
                <a:cs typeface="+mn-cs"/>
              </a:rPr>
              <a:t>       </a:t>
            </a:r>
          </a:p>
        </p:txBody>
      </p:sp>
      <p:pic>
        <p:nvPicPr>
          <p:cNvPr id="7" name="图片 6">
            <a:extLst>
              <a:ext uri="{FF2B5EF4-FFF2-40B4-BE49-F238E27FC236}">
                <a16:creationId xmlns:a16="http://schemas.microsoft.com/office/drawing/2014/main" id="{F2BCD063-6C1D-4B18-A48A-C90C0F5AE2FB}"/>
              </a:ext>
            </a:extLst>
          </p:cNvPr>
          <p:cNvPicPr>
            <a:picLocks noChangeAspect="1"/>
          </p:cNvPicPr>
          <p:nvPr/>
        </p:nvPicPr>
        <p:blipFill>
          <a:blip r:embed="rId2"/>
          <a:stretch>
            <a:fillRect/>
          </a:stretch>
        </p:blipFill>
        <p:spPr>
          <a:xfrm>
            <a:off x="1872459" y="1873052"/>
            <a:ext cx="6033291" cy="1754905"/>
          </a:xfrm>
          <a:prstGeom prst="rect">
            <a:avLst/>
          </a:prstGeom>
        </p:spPr>
      </p:pic>
      <p:sp>
        <p:nvSpPr>
          <p:cNvPr id="10" name="文本框 9">
            <a:extLst>
              <a:ext uri="{FF2B5EF4-FFF2-40B4-BE49-F238E27FC236}">
                <a16:creationId xmlns:a16="http://schemas.microsoft.com/office/drawing/2014/main" id="{93B96864-012D-4A87-BE45-815388548703}"/>
              </a:ext>
            </a:extLst>
          </p:cNvPr>
          <p:cNvSpPr txBox="1"/>
          <p:nvPr/>
        </p:nvSpPr>
        <p:spPr>
          <a:xfrm>
            <a:off x="2228850" y="3889218"/>
            <a:ext cx="8953500" cy="1754326"/>
          </a:xfrm>
          <a:prstGeom prst="rect">
            <a:avLst/>
          </a:prstGeom>
          <a:noFill/>
        </p:spPr>
        <p:txBody>
          <a:bodyPr wrap="square" rtlCol="0">
            <a:spAutoFit/>
          </a:bodyPr>
          <a:lstStyle/>
          <a:p>
            <a:r>
              <a:rPr lang="zh-CN" altLang="en-US" dirty="0"/>
              <a:t>噪声，</a:t>
            </a:r>
            <a:r>
              <a:rPr lang="zh-CN" altLang="en-US" dirty="0">
                <a:effectLst/>
                <a:latin typeface="Arial" panose="020B0604020202020204" pitchFamily="34" charset="0"/>
              </a:rPr>
              <a:t>给定</a:t>
            </a:r>
            <a:r>
              <a:rPr lang="en-US" altLang="zh-CN" dirty="0">
                <a:effectLst/>
                <a:latin typeface="Arial" panose="020B0604020202020204" pitchFamily="34" charset="0"/>
              </a:rPr>
              <a:t>x</a:t>
            </a:r>
            <a:r>
              <a:rPr lang="zh-CN" altLang="en-US" dirty="0">
                <a:effectLst/>
                <a:latin typeface="Arial" panose="020B0604020202020204" pitchFamily="34" charset="0"/>
              </a:rPr>
              <a:t>的真实标签</a:t>
            </a:r>
            <a:r>
              <a:rPr lang="en-US" altLang="zh-CN" dirty="0">
                <a:effectLst/>
                <a:latin typeface="Arial" panose="020B0604020202020204" pitchFamily="34" charset="0"/>
              </a:rPr>
              <a:t>y</a:t>
            </a:r>
            <a:r>
              <a:rPr lang="zh-CN" altLang="en-US" dirty="0">
                <a:effectLst/>
                <a:latin typeface="Arial" panose="020B0604020202020204" pitchFamily="34" charset="0"/>
              </a:rPr>
              <a:t>的方差，其不依赖于模型或训练数据</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偏差，它表示由模型类本身引起的误差</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zh-CN" altLang="en-US" dirty="0">
                <a:effectLst/>
                <a:latin typeface="Arial" panose="020B0604020202020204" pitchFamily="34" charset="0"/>
              </a:rPr>
              <a:t>模型的方差，它是学习者相对于真实回归函数的均方误差的剩余分量</a:t>
            </a:r>
            <a:endParaRPr lang="en-US" altLang="zh-CN" dirty="0">
              <a:latin typeface="Arial" panose="020B0604020202020204" pitchFamily="34" charset="0"/>
            </a:endParaRPr>
          </a:p>
          <a:p>
            <a:endParaRPr lang="zh-CN" altLang="en-US" dirty="0"/>
          </a:p>
        </p:txBody>
      </p:sp>
      <p:cxnSp>
        <p:nvCxnSpPr>
          <p:cNvPr id="12" name="直接箭头连接符 11">
            <a:extLst>
              <a:ext uri="{FF2B5EF4-FFF2-40B4-BE49-F238E27FC236}">
                <a16:creationId xmlns:a16="http://schemas.microsoft.com/office/drawing/2014/main" id="{C5989AB1-23DD-4B3F-BD10-25BE7EE26FE4}"/>
              </a:ext>
            </a:extLst>
          </p:cNvPr>
          <p:cNvCxnSpPr/>
          <p:nvPr/>
        </p:nvCxnSpPr>
        <p:spPr>
          <a:xfrm>
            <a:off x="7905749" y="2181225"/>
            <a:ext cx="63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541CEBE-5AB9-4775-959E-4DB40BC5DEED}"/>
              </a:ext>
            </a:extLst>
          </p:cNvPr>
          <p:cNvCxnSpPr/>
          <p:nvPr/>
        </p:nvCxnSpPr>
        <p:spPr>
          <a:xfrm>
            <a:off x="7905749" y="2667000"/>
            <a:ext cx="63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D9076DB-7999-4A63-807F-541AB74F5B90}"/>
              </a:ext>
            </a:extLst>
          </p:cNvPr>
          <p:cNvCxnSpPr/>
          <p:nvPr/>
        </p:nvCxnSpPr>
        <p:spPr>
          <a:xfrm>
            <a:off x="7905750" y="3171825"/>
            <a:ext cx="63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CCC4E95-748E-4E5F-AC1D-339AF9A3DD08}"/>
              </a:ext>
            </a:extLst>
          </p:cNvPr>
          <p:cNvSpPr txBox="1"/>
          <p:nvPr/>
        </p:nvSpPr>
        <p:spPr>
          <a:xfrm>
            <a:off x="8829675" y="1990725"/>
            <a:ext cx="1219200" cy="369332"/>
          </a:xfrm>
          <a:prstGeom prst="rect">
            <a:avLst/>
          </a:prstGeom>
          <a:noFill/>
        </p:spPr>
        <p:txBody>
          <a:bodyPr wrap="square" rtlCol="0">
            <a:spAutoFit/>
          </a:bodyPr>
          <a:lstStyle/>
          <a:p>
            <a:r>
              <a:rPr lang="zh-CN" altLang="en-US" dirty="0"/>
              <a:t>噪声</a:t>
            </a:r>
          </a:p>
        </p:txBody>
      </p:sp>
      <p:sp>
        <p:nvSpPr>
          <p:cNvPr id="16" name="文本框 15">
            <a:extLst>
              <a:ext uri="{FF2B5EF4-FFF2-40B4-BE49-F238E27FC236}">
                <a16:creationId xmlns:a16="http://schemas.microsoft.com/office/drawing/2014/main" id="{1A34CC5D-B490-4425-B6C3-D892352DDCCA}"/>
              </a:ext>
            </a:extLst>
          </p:cNvPr>
          <p:cNvSpPr txBox="1"/>
          <p:nvPr/>
        </p:nvSpPr>
        <p:spPr>
          <a:xfrm>
            <a:off x="8829675" y="2489252"/>
            <a:ext cx="1219200" cy="369332"/>
          </a:xfrm>
          <a:prstGeom prst="rect">
            <a:avLst/>
          </a:prstGeom>
          <a:noFill/>
        </p:spPr>
        <p:txBody>
          <a:bodyPr wrap="square" rtlCol="0">
            <a:spAutoFit/>
          </a:bodyPr>
          <a:lstStyle/>
          <a:p>
            <a:r>
              <a:rPr lang="zh-CN" altLang="en-US" dirty="0"/>
              <a:t>偏差</a:t>
            </a:r>
          </a:p>
        </p:txBody>
      </p:sp>
      <p:sp>
        <p:nvSpPr>
          <p:cNvPr id="17" name="文本框 16">
            <a:extLst>
              <a:ext uri="{FF2B5EF4-FFF2-40B4-BE49-F238E27FC236}">
                <a16:creationId xmlns:a16="http://schemas.microsoft.com/office/drawing/2014/main" id="{E0AD4E04-ECE9-4C4D-8364-6E305DE6FC31}"/>
              </a:ext>
            </a:extLst>
          </p:cNvPr>
          <p:cNvSpPr txBox="1"/>
          <p:nvPr/>
        </p:nvSpPr>
        <p:spPr>
          <a:xfrm>
            <a:off x="8829674" y="3015062"/>
            <a:ext cx="1743075" cy="369332"/>
          </a:xfrm>
          <a:prstGeom prst="rect">
            <a:avLst/>
          </a:prstGeom>
          <a:noFill/>
        </p:spPr>
        <p:txBody>
          <a:bodyPr wrap="square" rtlCol="0">
            <a:spAutoFit/>
          </a:bodyPr>
          <a:lstStyle/>
          <a:p>
            <a:r>
              <a:rPr lang="zh-CN" altLang="en-US" dirty="0"/>
              <a:t>模型的方差</a:t>
            </a:r>
          </a:p>
        </p:txBody>
      </p:sp>
    </p:spTree>
    <p:extLst>
      <p:ext uri="{BB962C8B-B14F-4D97-AF65-F5344CB8AC3E}">
        <p14:creationId xmlns:p14="http://schemas.microsoft.com/office/powerpoint/2010/main" val="168632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EC8B8AD-33C8-4989-BD49-DE0A2DFECD04}"/>
              </a:ext>
            </a:extLst>
          </p:cNvPr>
          <p:cNvSpPr txBox="1">
            <a:spLocks/>
          </p:cNvSpPr>
          <p:nvPr/>
        </p:nvSpPr>
        <p:spPr>
          <a:xfrm>
            <a:off x="821688" y="408503"/>
            <a:ext cx="9093837"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zh-CN" altLang="en-US" sz="3200" spc="-5" dirty="0">
                <a:latin typeface="宋体" panose="02010600030101010101" pitchFamily="2" charset="-122"/>
                <a:ea typeface="宋体" panose="02010600030101010101" pitchFamily="2" charset="-122"/>
              </a:rPr>
              <a:t>不确定性</a:t>
            </a:r>
            <a:r>
              <a:rPr lang="en-US" altLang="zh-CN" sz="3200" spc="-5" dirty="0">
                <a:latin typeface="宋体" panose="02010600030101010101" pitchFamily="2" charset="-122"/>
                <a:ea typeface="宋体" panose="02010600030101010101" pitchFamily="2" charset="-122"/>
              </a:rPr>
              <a:t>+</a:t>
            </a:r>
            <a:r>
              <a:rPr lang="zh-CN" altLang="en-US" sz="3200" spc="-5" dirty="0">
                <a:latin typeface="宋体" panose="02010600030101010101" pitchFamily="2" charset="-122"/>
                <a:ea typeface="宋体" panose="02010600030101010101" pitchFamily="2" charset="-122"/>
              </a:rPr>
              <a:t>多样性</a:t>
            </a:r>
            <a:r>
              <a:rPr lang="en-US" altLang="zh-CN" sz="3200" b="1" spc="-5" dirty="0">
                <a:latin typeface="宋体" panose="02010600030101010101" pitchFamily="2" charset="-122"/>
                <a:ea typeface="宋体" panose="02010600030101010101" pitchFamily="2" charset="-122"/>
              </a:rPr>
              <a:t>(</a:t>
            </a:r>
            <a:r>
              <a:rPr lang="en-US" altLang="zh-CN" sz="3200" b="1" kern="1200" dirty="0">
                <a:solidFill>
                  <a:srgbClr val="121212"/>
                </a:solidFill>
                <a:latin typeface="宋体" panose="02010600030101010101" pitchFamily="2" charset="-122"/>
                <a:ea typeface="宋体" panose="02010600030101010101" pitchFamily="2" charset="-122"/>
                <a:cs typeface="+mn-cs"/>
              </a:rPr>
              <a:t>Batch Mode Active Learning</a:t>
            </a:r>
            <a:r>
              <a:rPr lang="en-US" altLang="zh-CN" sz="3200" b="1" spc="-5" dirty="0">
                <a:latin typeface="宋体" panose="02010600030101010101" pitchFamily="2" charset="-122"/>
                <a:ea typeface="宋体" panose="02010600030101010101" pitchFamily="2" charset="-122"/>
              </a:rPr>
              <a:t>)</a:t>
            </a:r>
          </a:p>
        </p:txBody>
      </p:sp>
      <p:sp>
        <p:nvSpPr>
          <p:cNvPr id="7" name="文本框 6">
            <a:extLst>
              <a:ext uri="{FF2B5EF4-FFF2-40B4-BE49-F238E27FC236}">
                <a16:creationId xmlns:a16="http://schemas.microsoft.com/office/drawing/2014/main" id="{234B8B8D-4D9A-4EC1-AE40-54655DCAE42C}"/>
              </a:ext>
            </a:extLst>
          </p:cNvPr>
          <p:cNvSpPr txBox="1"/>
          <p:nvPr/>
        </p:nvSpPr>
        <p:spPr>
          <a:xfrm>
            <a:off x="955037" y="3206627"/>
            <a:ext cx="8960487" cy="1200329"/>
          </a:xfrm>
          <a:prstGeom prst="rect">
            <a:avLst/>
          </a:prstGeom>
          <a:noFill/>
        </p:spPr>
        <p:txBody>
          <a:bodyPr wrap="square">
            <a:spAutoFit/>
          </a:bodyPr>
          <a:lstStyle/>
          <a:p>
            <a:pPr algn="l"/>
            <a:r>
              <a:rPr lang="zh-CN" altLang="en-US" b="1" dirty="0">
                <a:solidFill>
                  <a:srgbClr val="4F4F4F"/>
                </a:solidFill>
                <a:latin typeface="-apple-system"/>
              </a:rPr>
              <a:t>一、</a:t>
            </a:r>
            <a:r>
              <a:rPr lang="en-US" altLang="zh-CN" b="1" i="0" dirty="0">
                <a:solidFill>
                  <a:srgbClr val="4F4F4F"/>
                </a:solidFill>
                <a:effectLst/>
                <a:latin typeface="-apple-system"/>
              </a:rPr>
              <a:t>Diverse mini-batch Active Learning(</a:t>
            </a:r>
            <a:r>
              <a:rPr lang="zh-CN" altLang="en-US" b="1" i="0" dirty="0">
                <a:solidFill>
                  <a:srgbClr val="4F4F4F"/>
                </a:solidFill>
                <a:effectLst/>
                <a:latin typeface="-apple-system"/>
              </a:rPr>
              <a:t>多样化小批量主动学习</a:t>
            </a:r>
            <a:r>
              <a:rPr lang="en-US" altLang="zh-CN" b="1" i="0" dirty="0">
                <a:solidFill>
                  <a:srgbClr val="4F4F4F"/>
                </a:solidFill>
                <a:effectLst/>
                <a:latin typeface="-apple-system"/>
              </a:rPr>
              <a:t>)</a:t>
            </a:r>
          </a:p>
          <a:p>
            <a:pPr algn="l"/>
            <a:endParaRPr lang="en-US" altLang="zh-CN" b="1" i="0" dirty="0">
              <a:solidFill>
                <a:srgbClr val="4F4F4F"/>
              </a:solidFill>
              <a:effectLst/>
              <a:latin typeface="-apple-system"/>
            </a:endParaRPr>
          </a:p>
          <a:p>
            <a:pPr algn="l"/>
            <a:r>
              <a:rPr lang="zh-CN" altLang="en-US" b="0" i="0" dirty="0">
                <a:solidFill>
                  <a:srgbClr val="4D4D4D"/>
                </a:solidFill>
                <a:effectLst/>
                <a:latin typeface="-apple-system"/>
              </a:rPr>
              <a:t>考虑了模型实例的信息量，又考虑了小批量实例的多样性，</a:t>
            </a:r>
            <a:r>
              <a:rPr lang="zh-CN" altLang="en-US" dirty="0">
                <a:solidFill>
                  <a:srgbClr val="4D4D4D"/>
                </a:solidFill>
                <a:latin typeface="-apple-system"/>
              </a:rPr>
              <a:t>先通过不确定性准则选择出</a:t>
            </a:r>
            <a:r>
              <a:rPr lang="en-US" altLang="zh-CN" dirty="0">
                <a:solidFill>
                  <a:srgbClr val="4D4D4D"/>
                </a:solidFill>
                <a:latin typeface="-apple-system"/>
              </a:rPr>
              <a:t>BK</a:t>
            </a:r>
            <a:r>
              <a:rPr lang="zh-CN" altLang="en-US" dirty="0">
                <a:solidFill>
                  <a:srgbClr val="4D4D4D"/>
                </a:solidFill>
                <a:latin typeface="-apple-system"/>
              </a:rPr>
              <a:t>个信息量高的样本，然后</a:t>
            </a:r>
            <a:r>
              <a:rPr lang="zh-CN" altLang="en-US" b="0" i="0" dirty="0">
                <a:solidFill>
                  <a:srgbClr val="4D4D4D"/>
                </a:solidFill>
                <a:effectLst/>
                <a:latin typeface="-apple-system"/>
              </a:rPr>
              <a:t>通过</a:t>
            </a:r>
            <a:r>
              <a:rPr lang="en-US" altLang="zh-CN" b="0" i="0" dirty="0">
                <a:solidFill>
                  <a:srgbClr val="4D4D4D"/>
                </a:solidFill>
                <a:effectLst/>
                <a:latin typeface="-apple-system"/>
              </a:rPr>
              <a:t>K-means</a:t>
            </a:r>
            <a:r>
              <a:rPr lang="zh-CN" altLang="en-US" b="0" i="0" dirty="0">
                <a:solidFill>
                  <a:srgbClr val="4D4D4D"/>
                </a:solidFill>
                <a:effectLst/>
                <a:latin typeface="-apple-system"/>
              </a:rPr>
              <a:t>聚类算法，</a:t>
            </a:r>
            <a:r>
              <a:rPr lang="zh-CN" altLang="en-US" dirty="0">
                <a:effectLst/>
                <a:latin typeface="Arial" panose="020B0604020202020204" pitchFamily="34" charset="0"/>
              </a:rPr>
              <a:t>选择</a:t>
            </a:r>
            <a:r>
              <a:rPr lang="en-US" altLang="zh-CN" dirty="0">
                <a:effectLst/>
                <a:latin typeface="Arial" panose="020B0604020202020204" pitchFamily="34" charset="0"/>
              </a:rPr>
              <a:t>k</a:t>
            </a:r>
            <a:r>
              <a:rPr lang="zh-CN" altLang="en-US" dirty="0">
                <a:effectLst/>
                <a:latin typeface="Arial" panose="020B0604020202020204" pitchFamily="34" charset="0"/>
              </a:rPr>
              <a:t>个离聚类中心最近的样本。</a:t>
            </a:r>
            <a:endParaRPr lang="en-US" altLang="zh-CN" b="1" i="0" dirty="0">
              <a:solidFill>
                <a:srgbClr val="4F4F4F"/>
              </a:solidFill>
              <a:effectLst/>
              <a:latin typeface="-apple-system"/>
            </a:endParaRPr>
          </a:p>
        </p:txBody>
      </p:sp>
      <p:pic>
        <p:nvPicPr>
          <p:cNvPr id="3" name="图片 2">
            <a:extLst>
              <a:ext uri="{FF2B5EF4-FFF2-40B4-BE49-F238E27FC236}">
                <a16:creationId xmlns:a16="http://schemas.microsoft.com/office/drawing/2014/main" id="{6123B586-025B-48B1-BB05-62AE5EC356FF}"/>
              </a:ext>
            </a:extLst>
          </p:cNvPr>
          <p:cNvPicPr>
            <a:picLocks noChangeAspect="1"/>
          </p:cNvPicPr>
          <p:nvPr/>
        </p:nvPicPr>
        <p:blipFill>
          <a:blip r:embed="rId2"/>
          <a:stretch>
            <a:fillRect/>
          </a:stretch>
        </p:blipFill>
        <p:spPr>
          <a:xfrm>
            <a:off x="2213682" y="4919820"/>
            <a:ext cx="2726670" cy="740710"/>
          </a:xfrm>
          <a:prstGeom prst="rect">
            <a:avLst/>
          </a:prstGeom>
        </p:spPr>
      </p:pic>
      <p:pic>
        <p:nvPicPr>
          <p:cNvPr id="6" name="图片 5">
            <a:extLst>
              <a:ext uri="{FF2B5EF4-FFF2-40B4-BE49-F238E27FC236}">
                <a16:creationId xmlns:a16="http://schemas.microsoft.com/office/drawing/2014/main" id="{49641F0A-73CA-42BF-B069-1079B2F00D6C}"/>
              </a:ext>
            </a:extLst>
          </p:cNvPr>
          <p:cNvPicPr>
            <a:picLocks noChangeAspect="1"/>
          </p:cNvPicPr>
          <p:nvPr/>
        </p:nvPicPr>
        <p:blipFill rotWithShape="1">
          <a:blip r:embed="rId3"/>
          <a:srcRect r="29271"/>
          <a:stretch/>
        </p:blipFill>
        <p:spPr>
          <a:xfrm>
            <a:off x="6682438" y="4859795"/>
            <a:ext cx="2493646" cy="800735"/>
          </a:xfrm>
          <a:prstGeom prst="rect">
            <a:avLst/>
          </a:prstGeom>
        </p:spPr>
      </p:pic>
      <p:sp>
        <p:nvSpPr>
          <p:cNvPr id="8" name="箭头: 右 7">
            <a:extLst>
              <a:ext uri="{FF2B5EF4-FFF2-40B4-BE49-F238E27FC236}">
                <a16:creationId xmlns:a16="http://schemas.microsoft.com/office/drawing/2014/main" id="{37175028-2F7D-4A08-8A70-5ABE488E7E43}"/>
              </a:ext>
            </a:extLst>
          </p:cNvPr>
          <p:cNvSpPr/>
          <p:nvPr/>
        </p:nvSpPr>
        <p:spPr>
          <a:xfrm>
            <a:off x="5086351" y="5133975"/>
            <a:ext cx="1524000" cy="307776"/>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DE0B73A9-D298-4C95-8684-565CEEE2CA47}"/>
              </a:ext>
            </a:extLst>
          </p:cNvPr>
          <p:cNvSpPr txBox="1"/>
          <p:nvPr/>
        </p:nvSpPr>
        <p:spPr>
          <a:xfrm>
            <a:off x="5086351" y="4826198"/>
            <a:ext cx="2369216" cy="307777"/>
          </a:xfrm>
          <a:prstGeom prst="rect">
            <a:avLst/>
          </a:prstGeom>
          <a:noFill/>
        </p:spPr>
        <p:txBody>
          <a:bodyPr wrap="square" rtlCol="0">
            <a:spAutoFit/>
          </a:bodyPr>
          <a:lstStyle/>
          <a:p>
            <a:r>
              <a:rPr lang="zh-CN" altLang="en-US" sz="1400" dirty="0"/>
              <a:t>给定信息性得分</a:t>
            </a:r>
            <a:r>
              <a:rPr lang="en-US" altLang="zh-CN" sz="1400" dirty="0" err="1"/>
              <a:t>si</a:t>
            </a:r>
            <a:endParaRPr lang="zh-CN" altLang="en-US" sz="1400" dirty="0"/>
          </a:p>
        </p:txBody>
      </p:sp>
      <p:sp>
        <p:nvSpPr>
          <p:cNvPr id="12" name="文本框 11">
            <a:extLst>
              <a:ext uri="{FF2B5EF4-FFF2-40B4-BE49-F238E27FC236}">
                <a16:creationId xmlns:a16="http://schemas.microsoft.com/office/drawing/2014/main" id="{79216D9B-1276-44A9-8FB2-1B5835C23555}"/>
              </a:ext>
            </a:extLst>
          </p:cNvPr>
          <p:cNvSpPr txBox="1"/>
          <p:nvPr/>
        </p:nvSpPr>
        <p:spPr>
          <a:xfrm>
            <a:off x="955038" y="1416249"/>
            <a:ext cx="6096000" cy="369332"/>
          </a:xfrm>
          <a:prstGeom prst="rect">
            <a:avLst/>
          </a:prstGeom>
          <a:noFill/>
        </p:spPr>
        <p:txBody>
          <a:bodyPr wrap="square">
            <a:spAutoFit/>
          </a:bodyPr>
          <a:lstStyle/>
          <a:p>
            <a:r>
              <a:rPr lang="zh-CN" altLang="en-US" sz="1800" b="1" kern="1200" dirty="0">
                <a:solidFill>
                  <a:srgbClr val="121212"/>
                </a:solidFill>
                <a:latin typeface="宋体" panose="02010600030101010101" pitchFamily="2" charset="-122"/>
                <a:ea typeface="宋体" panose="02010600030101010101" pitchFamily="2" charset="-122"/>
                <a:cs typeface="+mn-cs"/>
              </a:rPr>
              <a:t>批处理主动学习</a:t>
            </a:r>
            <a:r>
              <a:rPr lang="en-US" altLang="zh-CN" sz="1800" b="1" kern="1200" dirty="0">
                <a:solidFill>
                  <a:srgbClr val="121212"/>
                </a:solidFill>
                <a:latin typeface="宋体" panose="02010600030101010101" pitchFamily="2" charset="-122"/>
                <a:ea typeface="宋体" panose="02010600030101010101" pitchFamily="2" charset="-122"/>
                <a:cs typeface="+mn-cs"/>
              </a:rPr>
              <a:t>(Batch Mode Active Learning</a:t>
            </a:r>
            <a:r>
              <a:rPr lang="en-US" altLang="zh-CN" b="1" dirty="0">
                <a:solidFill>
                  <a:srgbClr val="121212"/>
                </a:solidFill>
                <a:latin typeface="宋体" panose="02010600030101010101" pitchFamily="2" charset="-122"/>
                <a:ea typeface="宋体" panose="02010600030101010101" pitchFamily="2" charset="-122"/>
              </a:rPr>
              <a:t>)</a:t>
            </a:r>
            <a:endParaRPr lang="zh-CN" altLang="en-US" dirty="0"/>
          </a:p>
        </p:txBody>
      </p:sp>
      <p:sp>
        <p:nvSpPr>
          <p:cNvPr id="14" name="文本框 13">
            <a:extLst>
              <a:ext uri="{FF2B5EF4-FFF2-40B4-BE49-F238E27FC236}">
                <a16:creationId xmlns:a16="http://schemas.microsoft.com/office/drawing/2014/main" id="{93C15EE4-79B8-4EAB-8EFA-F7C74D70C03D}"/>
              </a:ext>
            </a:extLst>
          </p:cNvPr>
          <p:cNvSpPr txBox="1"/>
          <p:nvPr/>
        </p:nvSpPr>
        <p:spPr>
          <a:xfrm>
            <a:off x="955037" y="1957677"/>
            <a:ext cx="9970137" cy="923330"/>
          </a:xfrm>
          <a:prstGeom prst="rect">
            <a:avLst/>
          </a:prstGeom>
          <a:noFill/>
        </p:spPr>
        <p:txBody>
          <a:bodyPr wrap="square">
            <a:spAutoFit/>
          </a:bodyPr>
          <a:lstStyle/>
          <a:p>
            <a:r>
              <a:rPr lang="zh-CN" altLang="en-US" b="0" i="0" dirty="0">
                <a:solidFill>
                  <a:srgbClr val="4D4D4D"/>
                </a:solidFill>
                <a:effectLst/>
                <a:latin typeface="-apple-system"/>
              </a:rPr>
              <a:t>在传统的主动学习中，学习模型训练过于频繁，训练数据变化不大，如果模型是基于深度神经网络的，则效率很低，并且会导致严重的过拟合。为了解决这个问题，提出了批处理模式主动学习</a:t>
            </a:r>
            <a:r>
              <a:rPr lang="en-US" altLang="zh-CN" b="0" i="0" dirty="0">
                <a:solidFill>
                  <a:srgbClr val="4D4D4D"/>
                </a:solidFill>
                <a:effectLst/>
                <a:latin typeface="-apple-system"/>
              </a:rPr>
              <a:t>(BMAL)</a:t>
            </a:r>
            <a:r>
              <a:rPr lang="zh-CN" altLang="en-US" b="0" i="0" dirty="0">
                <a:solidFill>
                  <a:srgbClr val="4D4D4D"/>
                </a:solidFill>
                <a:effectLst/>
                <a:latin typeface="-apple-system"/>
              </a:rPr>
              <a:t>算法来在每次迭代中选择一组实例。</a:t>
            </a:r>
            <a:endParaRPr lang="zh-CN" altLang="en-US" dirty="0"/>
          </a:p>
        </p:txBody>
      </p:sp>
    </p:spTree>
    <p:extLst>
      <p:ext uri="{BB962C8B-B14F-4D97-AF65-F5344CB8AC3E}">
        <p14:creationId xmlns:p14="http://schemas.microsoft.com/office/powerpoint/2010/main" val="235105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33A504-02C0-4A2C-819A-B6C2E6147C37}"/>
              </a:ext>
            </a:extLst>
          </p:cNvPr>
          <p:cNvSpPr txBox="1"/>
          <p:nvPr/>
        </p:nvSpPr>
        <p:spPr>
          <a:xfrm>
            <a:off x="650237" y="534515"/>
            <a:ext cx="8960487" cy="646331"/>
          </a:xfrm>
          <a:prstGeom prst="rect">
            <a:avLst/>
          </a:prstGeom>
          <a:noFill/>
        </p:spPr>
        <p:txBody>
          <a:bodyPr wrap="square">
            <a:spAutoFit/>
          </a:bodyPr>
          <a:lstStyle/>
          <a:p>
            <a:r>
              <a:rPr lang="zh-CN" altLang="en-US" b="1" dirty="0">
                <a:solidFill>
                  <a:srgbClr val="4F4F4F"/>
                </a:solidFill>
                <a:latin typeface="-apple-system"/>
              </a:rPr>
              <a:t>二、</a:t>
            </a:r>
            <a:r>
              <a:rPr lang="en-US" altLang="zh-CN" b="1" i="0" dirty="0">
                <a:solidFill>
                  <a:srgbClr val="4F4F4F"/>
                </a:solidFill>
                <a:effectLst/>
                <a:latin typeface="-apple-system"/>
              </a:rPr>
              <a:t>Deep Similarity-Based Batch Mode Active Learning(</a:t>
            </a:r>
            <a:r>
              <a:rPr lang="zh-CN" altLang="en-US" b="0" i="0" dirty="0">
                <a:solidFill>
                  <a:srgbClr val="4D4D4D"/>
                </a:solidFill>
                <a:effectLst/>
                <a:latin typeface="-apple-system"/>
              </a:rPr>
              <a:t>基于深度相似度</a:t>
            </a:r>
            <a:r>
              <a:rPr lang="zh-CN" altLang="en-US" dirty="0">
                <a:solidFill>
                  <a:srgbClr val="4D4D4D"/>
                </a:solidFill>
                <a:latin typeface="-apple-system"/>
              </a:rPr>
              <a:t>的批处理主动学习</a:t>
            </a:r>
            <a:r>
              <a:rPr lang="en-US" altLang="zh-CN" b="1" i="0" dirty="0">
                <a:solidFill>
                  <a:srgbClr val="4F4F4F"/>
                </a:solidFill>
                <a:effectLst/>
                <a:latin typeface="-apple-system"/>
              </a:rPr>
              <a:t>)</a:t>
            </a:r>
          </a:p>
          <a:p>
            <a:pPr algn="l"/>
            <a:endParaRPr lang="en-US" altLang="zh-CN" b="1" i="0" dirty="0">
              <a:solidFill>
                <a:srgbClr val="4F4F4F"/>
              </a:solidFill>
              <a:effectLst/>
              <a:latin typeface="-apple-system"/>
            </a:endParaRPr>
          </a:p>
        </p:txBody>
      </p:sp>
      <p:sp>
        <p:nvSpPr>
          <p:cNvPr id="6" name="文本框 5">
            <a:extLst>
              <a:ext uri="{FF2B5EF4-FFF2-40B4-BE49-F238E27FC236}">
                <a16:creationId xmlns:a16="http://schemas.microsoft.com/office/drawing/2014/main" id="{E1895B12-A586-4833-8334-C5D23E1ECEED}"/>
              </a:ext>
            </a:extLst>
          </p:cNvPr>
          <p:cNvSpPr txBox="1"/>
          <p:nvPr/>
        </p:nvSpPr>
        <p:spPr>
          <a:xfrm>
            <a:off x="1104900" y="1180846"/>
            <a:ext cx="9886950" cy="369332"/>
          </a:xfrm>
          <a:prstGeom prst="rect">
            <a:avLst/>
          </a:prstGeom>
          <a:noFill/>
        </p:spPr>
        <p:txBody>
          <a:bodyPr wrap="square">
            <a:spAutoFit/>
          </a:bodyPr>
          <a:lstStyle/>
          <a:p>
            <a:r>
              <a:rPr lang="zh-CN" altLang="en-US" b="0" i="0" dirty="0">
                <a:solidFill>
                  <a:srgbClr val="4D4D4D"/>
                </a:solidFill>
                <a:effectLst/>
                <a:latin typeface="-apple-system"/>
              </a:rPr>
              <a:t>是更精确地计算未标记实例之间的相似度，然后从未标记的数据池中选择信息最丰富的实例。</a:t>
            </a:r>
            <a:endParaRPr lang="zh-CN" altLang="en-US" dirty="0"/>
          </a:p>
        </p:txBody>
      </p:sp>
      <p:sp>
        <p:nvSpPr>
          <p:cNvPr id="7" name="文本框 6">
            <a:extLst>
              <a:ext uri="{FF2B5EF4-FFF2-40B4-BE49-F238E27FC236}">
                <a16:creationId xmlns:a16="http://schemas.microsoft.com/office/drawing/2014/main" id="{9F56C307-6829-4343-8F62-941B12FA3F63}"/>
              </a:ext>
            </a:extLst>
          </p:cNvPr>
          <p:cNvSpPr txBox="1"/>
          <p:nvPr/>
        </p:nvSpPr>
        <p:spPr>
          <a:xfrm>
            <a:off x="1104900" y="1806059"/>
            <a:ext cx="3590925" cy="369332"/>
          </a:xfrm>
          <a:prstGeom prst="rect">
            <a:avLst/>
          </a:prstGeom>
          <a:noFill/>
        </p:spPr>
        <p:txBody>
          <a:bodyPr wrap="square" rtlCol="0">
            <a:spAutoFit/>
          </a:bodyPr>
          <a:lstStyle/>
          <a:p>
            <a:r>
              <a:rPr lang="zh-CN" altLang="en-US" dirty="0"/>
              <a:t>最大不确定性</a:t>
            </a:r>
            <a:r>
              <a:rPr lang="en-US" altLang="zh-CN" dirty="0"/>
              <a:t>--</a:t>
            </a:r>
            <a:r>
              <a:rPr lang="zh-CN" altLang="en-US" b="0" i="0" dirty="0">
                <a:solidFill>
                  <a:srgbClr val="4D4D4D"/>
                </a:solidFill>
                <a:effectLst/>
                <a:latin typeface="-apple-system"/>
              </a:rPr>
              <a:t>使用熵作为度量</a:t>
            </a:r>
            <a:endParaRPr lang="zh-CN" altLang="en-US" dirty="0"/>
          </a:p>
        </p:txBody>
      </p:sp>
      <p:pic>
        <p:nvPicPr>
          <p:cNvPr id="9" name="图片 8">
            <a:extLst>
              <a:ext uri="{FF2B5EF4-FFF2-40B4-BE49-F238E27FC236}">
                <a16:creationId xmlns:a16="http://schemas.microsoft.com/office/drawing/2014/main" id="{8DF98977-A0DE-4F36-8D43-D4449134E6B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79167" y="1676102"/>
            <a:ext cx="7902625" cy="2377646"/>
          </a:xfrm>
          <a:prstGeom prst="rect">
            <a:avLst/>
          </a:prstGeom>
        </p:spPr>
      </p:pic>
      <p:sp>
        <p:nvSpPr>
          <p:cNvPr id="12" name="文本框 11">
            <a:extLst>
              <a:ext uri="{FF2B5EF4-FFF2-40B4-BE49-F238E27FC236}">
                <a16:creationId xmlns:a16="http://schemas.microsoft.com/office/drawing/2014/main" id="{BC24CE2A-BD0F-437E-B141-2EDB05C917F9}"/>
              </a:ext>
            </a:extLst>
          </p:cNvPr>
          <p:cNvSpPr txBox="1"/>
          <p:nvPr/>
        </p:nvSpPr>
        <p:spPr>
          <a:xfrm>
            <a:off x="1104900" y="4053748"/>
            <a:ext cx="10134600" cy="369332"/>
          </a:xfrm>
          <a:prstGeom prst="rect">
            <a:avLst/>
          </a:prstGeom>
          <a:noFill/>
        </p:spPr>
        <p:txBody>
          <a:bodyPr wrap="square" rtlCol="0">
            <a:spAutoFit/>
          </a:bodyPr>
          <a:lstStyle/>
          <a:p>
            <a:r>
              <a:rPr lang="zh-CN" altLang="en-US" dirty="0"/>
              <a:t>最小冗余度</a:t>
            </a:r>
            <a:r>
              <a:rPr lang="en-US" altLang="zh-CN" dirty="0"/>
              <a:t>--</a:t>
            </a:r>
            <a:r>
              <a:rPr lang="zh-CN" altLang="en-US" b="0" i="0" dirty="0">
                <a:solidFill>
                  <a:srgbClr val="4D4D4D"/>
                </a:solidFill>
                <a:effectLst/>
                <a:latin typeface="-apple-system"/>
              </a:rPr>
              <a:t>核空间被用作特征空间，使用最后一层</a:t>
            </a:r>
            <a:r>
              <a:rPr lang="en-US" altLang="zh-CN" b="0" i="0" dirty="0">
                <a:solidFill>
                  <a:srgbClr val="4D4D4D"/>
                </a:solidFill>
                <a:effectLst/>
                <a:latin typeface="-apple-system"/>
              </a:rPr>
              <a:t>(</a:t>
            </a:r>
            <a:r>
              <a:rPr lang="zh-CN" altLang="en-US" b="0" i="0" dirty="0">
                <a:solidFill>
                  <a:srgbClr val="4D4D4D"/>
                </a:solidFill>
                <a:effectLst/>
                <a:latin typeface="-apple-system"/>
              </a:rPr>
              <a:t>在</a:t>
            </a:r>
            <a:r>
              <a:rPr lang="en-US" altLang="zh-CN" b="0" i="0" dirty="0" err="1">
                <a:solidFill>
                  <a:srgbClr val="4D4D4D"/>
                </a:solidFill>
                <a:effectLst/>
                <a:latin typeface="-apple-system"/>
              </a:rPr>
              <a:t>Softmax</a:t>
            </a:r>
            <a:r>
              <a:rPr lang="zh-CN" altLang="en-US" b="0" i="0" dirty="0">
                <a:solidFill>
                  <a:srgbClr val="4D4D4D"/>
                </a:solidFill>
                <a:effectLst/>
                <a:latin typeface="-apple-system"/>
              </a:rPr>
              <a:t>层之前</a:t>
            </a:r>
            <a:r>
              <a:rPr lang="en-US" altLang="zh-CN" b="0" i="0" dirty="0">
                <a:solidFill>
                  <a:srgbClr val="4D4D4D"/>
                </a:solidFill>
                <a:effectLst/>
                <a:latin typeface="-apple-system"/>
              </a:rPr>
              <a:t>)</a:t>
            </a:r>
            <a:r>
              <a:rPr lang="zh-CN" altLang="en-US" b="0" i="0" dirty="0">
                <a:solidFill>
                  <a:srgbClr val="4D4D4D"/>
                </a:solidFill>
                <a:effectLst/>
                <a:latin typeface="-apple-system"/>
              </a:rPr>
              <a:t>的输出作为特征空间</a:t>
            </a:r>
            <a:endParaRPr lang="zh-CN" altLang="en-US" dirty="0"/>
          </a:p>
        </p:txBody>
      </p:sp>
      <p:pic>
        <p:nvPicPr>
          <p:cNvPr id="16" name="图片 15">
            <a:extLst>
              <a:ext uri="{FF2B5EF4-FFF2-40B4-BE49-F238E27FC236}">
                <a16:creationId xmlns:a16="http://schemas.microsoft.com/office/drawing/2014/main" id="{681618CD-89CB-48E2-8C23-FB0EBF6A31B7}"/>
              </a:ext>
            </a:extLst>
          </p:cNvPr>
          <p:cNvPicPr>
            <a:picLocks noChangeAspect="1"/>
          </p:cNvPicPr>
          <p:nvPr/>
        </p:nvPicPr>
        <p:blipFill>
          <a:blip r:embed="rId3"/>
          <a:stretch>
            <a:fillRect/>
          </a:stretch>
        </p:blipFill>
        <p:spPr>
          <a:xfrm>
            <a:off x="3406990" y="4534074"/>
            <a:ext cx="2339543" cy="640135"/>
          </a:xfrm>
          <a:prstGeom prst="rect">
            <a:avLst/>
          </a:prstGeom>
        </p:spPr>
      </p:pic>
      <p:pic>
        <p:nvPicPr>
          <p:cNvPr id="18" name="图片 17">
            <a:extLst>
              <a:ext uri="{FF2B5EF4-FFF2-40B4-BE49-F238E27FC236}">
                <a16:creationId xmlns:a16="http://schemas.microsoft.com/office/drawing/2014/main" id="{32D52956-ECAF-421B-BEEE-1691877BC85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155458" y="4423080"/>
            <a:ext cx="2926334" cy="906859"/>
          </a:xfrm>
          <a:prstGeom prst="rect">
            <a:avLst/>
          </a:prstGeom>
        </p:spPr>
      </p:pic>
      <p:pic>
        <p:nvPicPr>
          <p:cNvPr id="20" name="图片 19">
            <a:extLst>
              <a:ext uri="{FF2B5EF4-FFF2-40B4-BE49-F238E27FC236}">
                <a16:creationId xmlns:a16="http://schemas.microsoft.com/office/drawing/2014/main" id="{255489BC-C371-4DCF-B6BE-B42742BCB87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04900" y="5285203"/>
            <a:ext cx="8748518" cy="1211685"/>
          </a:xfrm>
          <a:prstGeom prst="rect">
            <a:avLst/>
          </a:prstGeom>
        </p:spPr>
      </p:pic>
    </p:spTree>
    <p:extLst>
      <p:ext uri="{BB962C8B-B14F-4D97-AF65-F5344CB8AC3E}">
        <p14:creationId xmlns:p14="http://schemas.microsoft.com/office/powerpoint/2010/main" val="179514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D40C3-C1B7-455D-9F00-77AE7ED1629E}"/>
              </a:ext>
            </a:extLst>
          </p:cNvPr>
          <p:cNvSpPr>
            <a:spLocks noGrp="1"/>
          </p:cNvSpPr>
          <p:nvPr>
            <p:ph type="ctrTitle"/>
          </p:nvPr>
        </p:nvSpPr>
        <p:spPr/>
        <p:txBody>
          <a:bodyPr>
            <a:normAutofit/>
          </a:bodyPr>
          <a:lstStyle/>
          <a:p>
            <a:r>
              <a:rPr lang="en-US" altLang="zh-CN" i="0" dirty="0">
                <a:solidFill>
                  <a:srgbClr val="4F4F4F"/>
                </a:solidFill>
                <a:effectLst/>
                <a:latin typeface="PingFang SC"/>
              </a:rPr>
              <a:t>Learning Active Learning from Data</a:t>
            </a:r>
            <a:endParaRPr lang="zh-CN" altLang="en-US" dirty="0"/>
          </a:p>
        </p:txBody>
      </p:sp>
      <p:sp>
        <p:nvSpPr>
          <p:cNvPr id="3" name="副标题 2">
            <a:extLst>
              <a:ext uri="{FF2B5EF4-FFF2-40B4-BE49-F238E27FC236}">
                <a16:creationId xmlns:a16="http://schemas.microsoft.com/office/drawing/2014/main" id="{A3AE0A46-0C37-4800-B2CA-39C1A7504380}"/>
              </a:ext>
            </a:extLst>
          </p:cNvPr>
          <p:cNvSpPr>
            <a:spLocks noGrp="1"/>
          </p:cNvSpPr>
          <p:nvPr>
            <p:ph type="subTitle" idx="1"/>
          </p:nvPr>
        </p:nvSpPr>
        <p:spPr/>
        <p:txBody>
          <a:bodyPr/>
          <a:lstStyle/>
          <a:p>
            <a:r>
              <a:rPr lang="en-US" altLang="zh-CN" dirty="0">
                <a:latin typeface="宋体" panose="02010600030101010101" pitchFamily="2" charset="-122"/>
                <a:ea typeface="宋体" panose="02010600030101010101" pitchFamily="2" charset="-122"/>
              </a:rPr>
              <a:t>Ksenia </a:t>
            </a:r>
            <a:r>
              <a:rPr lang="en-US" altLang="zh-CN" dirty="0" err="1">
                <a:latin typeface="宋体" panose="02010600030101010101" pitchFamily="2" charset="-122"/>
                <a:ea typeface="宋体" panose="02010600030101010101" pitchFamily="2" charset="-122"/>
              </a:rPr>
              <a:t>Konyushkova</a:t>
            </a:r>
            <a:r>
              <a:rPr lang="en-US" altLang="zh-CN" dirty="0">
                <a:latin typeface="宋体" panose="02010600030101010101" pitchFamily="2" charset="-122"/>
                <a:ea typeface="宋体" panose="02010600030101010101" pitchFamily="2" charset="-122"/>
              </a:rPr>
              <a:t>, Raphael </a:t>
            </a:r>
            <a:r>
              <a:rPr lang="en-US" altLang="zh-CN" dirty="0" err="1">
                <a:latin typeface="宋体" panose="02010600030101010101" pitchFamily="2" charset="-122"/>
                <a:ea typeface="宋体" panose="02010600030101010101" pitchFamily="2" charset="-122"/>
              </a:rPr>
              <a:t>Sznitman</a:t>
            </a:r>
            <a:endParaRPr lang="zh-CN" altLang="en-US"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8302327-C1B8-4CED-8885-199B85988448}"/>
              </a:ext>
            </a:extLst>
          </p:cNvPr>
          <p:cNvSpPr txBox="1"/>
          <p:nvPr/>
        </p:nvSpPr>
        <p:spPr>
          <a:xfrm>
            <a:off x="8540885" y="476655"/>
            <a:ext cx="3015575" cy="830997"/>
          </a:xfrm>
          <a:prstGeom prst="rect">
            <a:avLst/>
          </a:prstGeom>
          <a:noFill/>
        </p:spPr>
        <p:txBody>
          <a:bodyPr wrap="square" rtlCol="0">
            <a:spAutoFit/>
          </a:bodyPr>
          <a:lstStyle/>
          <a:p>
            <a:pPr algn="ctr"/>
            <a:r>
              <a:rPr lang="en-US" altLang="zh-CN" sz="2400" dirty="0">
                <a:latin typeface="宋体" panose="02010600030101010101" pitchFamily="2" charset="-122"/>
                <a:ea typeface="宋体" panose="02010600030101010101" pitchFamily="2" charset="-122"/>
              </a:rPr>
              <a:t>NIPS-</a:t>
            </a:r>
            <a:r>
              <a:rPr lang="zh-CN" altLang="en-US" sz="2400" dirty="0">
                <a:latin typeface="宋体" panose="02010600030101010101" pitchFamily="2" charset="-122"/>
                <a:ea typeface="宋体" panose="02010600030101010101" pitchFamily="2" charset="-122"/>
              </a:rPr>
              <a:t>主动学习领域</a:t>
            </a:r>
            <a:endParaRPr lang="en-US" altLang="zh-CN" sz="2400" dirty="0">
              <a:latin typeface="宋体" panose="02010600030101010101" pitchFamily="2" charset="-122"/>
              <a:ea typeface="宋体" panose="02010600030101010101" pitchFamily="2" charset="-122"/>
            </a:endParaRPr>
          </a:p>
          <a:p>
            <a:pPr algn="ctr"/>
            <a:r>
              <a:rPr lang="en-US" altLang="zh-CN" sz="2400" dirty="0">
                <a:latin typeface="宋体" panose="02010600030101010101" pitchFamily="2" charset="-122"/>
                <a:ea typeface="宋体" panose="02010600030101010101" pitchFamily="2" charset="-122"/>
              </a:rPr>
              <a:t>2017</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135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B987-A9E3-4982-AC69-18BBC05E7124}"/>
              </a:ext>
            </a:extLst>
          </p:cNvPr>
          <p:cNvSpPr>
            <a:spLocks noGrp="1"/>
          </p:cNvSpPr>
          <p:nvPr>
            <p:ph type="title"/>
          </p:nvPr>
        </p:nvSpPr>
        <p:spPr/>
        <p:txBody>
          <a:bodyPr/>
          <a:lstStyle/>
          <a:p>
            <a:r>
              <a:rPr lang="zh-CN" altLang="en-US" dirty="0"/>
              <a:t>主要思想：</a:t>
            </a:r>
          </a:p>
        </p:txBody>
      </p:sp>
      <p:sp>
        <p:nvSpPr>
          <p:cNvPr id="3" name="内容占位符 2">
            <a:extLst>
              <a:ext uri="{FF2B5EF4-FFF2-40B4-BE49-F238E27FC236}">
                <a16:creationId xmlns:a16="http://schemas.microsoft.com/office/drawing/2014/main" id="{1CD491DF-8968-4B16-95CF-66697434C70D}"/>
              </a:ext>
            </a:extLst>
          </p:cNvPr>
          <p:cNvSpPr>
            <a:spLocks noGrp="1"/>
          </p:cNvSpPr>
          <p:nvPr>
            <p:ph idx="1"/>
          </p:nvPr>
        </p:nvSpPr>
        <p:spPr/>
        <p:txBody>
          <a:bodyPr/>
          <a:lstStyle/>
          <a:p>
            <a:r>
              <a:rPr lang="zh-CN" altLang="en-US" dirty="0">
                <a:effectLst/>
                <a:latin typeface="Arial" panose="020B0604020202020204" pitchFamily="34" charset="0"/>
              </a:rPr>
              <a:t>本文提出了一种新的数据驱动的主动学习方法。其关键思想是训练一个回归器，它预测候选样本在特定学习状态下的预期误差减少。</a:t>
            </a:r>
            <a:endParaRPr lang="zh-CN" altLang="en-US" dirty="0"/>
          </a:p>
        </p:txBody>
      </p:sp>
    </p:spTree>
    <p:extLst>
      <p:ext uri="{BB962C8B-B14F-4D97-AF65-F5344CB8AC3E}">
        <p14:creationId xmlns:p14="http://schemas.microsoft.com/office/powerpoint/2010/main" val="91045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5E9F554-1B4F-4730-BADB-2807292FAAB5}"/>
              </a:ext>
            </a:extLst>
          </p:cNvPr>
          <p:cNvSpPr>
            <a:spLocks noGrp="1"/>
          </p:cNvSpPr>
          <p:nvPr>
            <p:ph type="title"/>
          </p:nvPr>
        </p:nvSpPr>
        <p:spPr>
          <a:xfrm>
            <a:off x="838200" y="365125"/>
            <a:ext cx="10515600" cy="1325563"/>
          </a:xfrm>
        </p:spPr>
        <p:txBody>
          <a:bodyPr/>
          <a:lstStyle/>
          <a:p>
            <a:r>
              <a:rPr lang="zh-CN" altLang="en-US" dirty="0"/>
              <a:t>背景</a:t>
            </a:r>
          </a:p>
        </p:txBody>
      </p:sp>
      <p:pic>
        <p:nvPicPr>
          <p:cNvPr id="8" name="图片 7">
            <a:extLst>
              <a:ext uri="{FF2B5EF4-FFF2-40B4-BE49-F238E27FC236}">
                <a16:creationId xmlns:a16="http://schemas.microsoft.com/office/drawing/2014/main" id="{C7C714BC-BD87-4302-90A2-E08DC89D15D0}"/>
              </a:ext>
            </a:extLst>
          </p:cNvPr>
          <p:cNvPicPr>
            <a:picLocks noChangeAspect="1"/>
          </p:cNvPicPr>
          <p:nvPr/>
        </p:nvPicPr>
        <p:blipFill>
          <a:blip r:embed="rId3"/>
          <a:stretch>
            <a:fillRect/>
          </a:stretch>
        </p:blipFill>
        <p:spPr>
          <a:xfrm>
            <a:off x="1804353" y="1480825"/>
            <a:ext cx="8939747" cy="2558447"/>
          </a:xfrm>
          <a:prstGeom prst="rect">
            <a:avLst/>
          </a:prstGeom>
        </p:spPr>
      </p:pic>
      <p:pic>
        <p:nvPicPr>
          <p:cNvPr id="3" name="图片 2">
            <a:extLst>
              <a:ext uri="{FF2B5EF4-FFF2-40B4-BE49-F238E27FC236}">
                <a16:creationId xmlns:a16="http://schemas.microsoft.com/office/drawing/2014/main" id="{4D8DB360-E856-4DEA-9BD9-6583B6012B8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132083" y="4570438"/>
            <a:ext cx="6096000" cy="992778"/>
          </a:xfrm>
          <a:prstGeom prst="rect">
            <a:avLst/>
          </a:prstGeom>
        </p:spPr>
      </p:pic>
      <p:sp>
        <p:nvSpPr>
          <p:cNvPr id="6" name="文本框 5">
            <a:extLst>
              <a:ext uri="{FF2B5EF4-FFF2-40B4-BE49-F238E27FC236}">
                <a16:creationId xmlns:a16="http://schemas.microsoft.com/office/drawing/2014/main" id="{6E3DD7AB-01B4-450E-A0E0-350BD0FDBF44}"/>
              </a:ext>
            </a:extLst>
          </p:cNvPr>
          <p:cNvSpPr txBox="1"/>
          <p:nvPr/>
        </p:nvSpPr>
        <p:spPr>
          <a:xfrm>
            <a:off x="1944414" y="4078148"/>
            <a:ext cx="6096000" cy="369332"/>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Uncertainty sampling (US)</a:t>
            </a:r>
          </a:p>
        </p:txBody>
      </p:sp>
    </p:spTree>
    <p:extLst>
      <p:ext uri="{BB962C8B-B14F-4D97-AF65-F5344CB8AC3E}">
        <p14:creationId xmlns:p14="http://schemas.microsoft.com/office/powerpoint/2010/main" val="326595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5E9F554-1B4F-4730-BADB-2807292FAAB5}"/>
              </a:ext>
            </a:extLst>
          </p:cNvPr>
          <p:cNvSpPr>
            <a:spLocks noGrp="1"/>
          </p:cNvSpPr>
          <p:nvPr>
            <p:ph type="title"/>
          </p:nvPr>
        </p:nvSpPr>
        <p:spPr>
          <a:xfrm>
            <a:off x="838200" y="365125"/>
            <a:ext cx="10515600" cy="1325563"/>
          </a:xfrm>
        </p:spPr>
        <p:txBody>
          <a:bodyPr/>
          <a:lstStyle/>
          <a:p>
            <a:r>
              <a:rPr lang="en-US" altLang="zh-CN" dirty="0"/>
              <a:t>Motivation</a:t>
            </a:r>
            <a:endParaRPr lang="zh-CN" altLang="en-US" dirty="0"/>
          </a:p>
        </p:txBody>
      </p:sp>
      <p:sp>
        <p:nvSpPr>
          <p:cNvPr id="10" name="文本框 9">
            <a:extLst>
              <a:ext uri="{FF2B5EF4-FFF2-40B4-BE49-F238E27FC236}">
                <a16:creationId xmlns:a16="http://schemas.microsoft.com/office/drawing/2014/main" id="{19BA2FEF-C192-4316-8812-24CA6EB0F71F}"/>
              </a:ext>
            </a:extLst>
          </p:cNvPr>
          <p:cNvSpPr txBox="1"/>
          <p:nvPr/>
        </p:nvSpPr>
        <p:spPr>
          <a:xfrm>
            <a:off x="838200" y="1690688"/>
            <a:ext cx="10854129" cy="2246769"/>
          </a:xfrm>
          <a:prstGeom prst="rect">
            <a:avLst/>
          </a:prstGeom>
          <a:noFill/>
        </p:spPr>
        <p:txBody>
          <a:bodyPr wrap="square">
            <a:spAutoFit/>
          </a:bodyPr>
          <a:lstStyle/>
          <a:p>
            <a:r>
              <a:rPr lang="zh-CN" altLang="en-US" sz="2800" dirty="0">
                <a:effectLst/>
                <a:latin typeface="Arial" panose="020B0604020202020204" pitchFamily="34" charset="0"/>
              </a:rPr>
              <a:t>查询选择过程可以考虑数据集和分类器的统计属性，但没有简单的方法可以预见所有可能因素的影响。因此，在本文中，我们建议学习主动学习</a:t>
            </a:r>
            <a:r>
              <a:rPr lang="en-US" altLang="zh-CN" sz="2800" dirty="0">
                <a:effectLst/>
                <a:latin typeface="Arial" panose="020B0604020202020204" pitchFamily="34" charset="0"/>
              </a:rPr>
              <a:t>(LAL)</a:t>
            </a:r>
            <a:r>
              <a:rPr lang="zh-CN" altLang="en-US" sz="2800" dirty="0">
                <a:effectLst/>
                <a:latin typeface="Arial" panose="020B0604020202020204" pitchFamily="34" charset="0"/>
              </a:rPr>
              <a:t>。它利用</a:t>
            </a:r>
            <a:r>
              <a:rPr lang="zh-CN" altLang="en-US" sz="2800" b="1" dirty="0">
                <a:effectLst/>
                <a:latin typeface="Arial" panose="020B0604020202020204" pitchFamily="34" charset="0"/>
              </a:rPr>
              <a:t>分类器</a:t>
            </a:r>
            <a:r>
              <a:rPr lang="zh-CN" altLang="en-US" sz="2800" dirty="0">
                <a:effectLst/>
                <a:latin typeface="Arial" panose="020B0604020202020204" pitchFamily="34" charset="0"/>
              </a:rPr>
              <a:t>和</a:t>
            </a:r>
            <a:r>
              <a:rPr lang="zh-CN" altLang="en-US" sz="2800" b="1" dirty="0">
                <a:effectLst/>
                <a:latin typeface="Arial" panose="020B0604020202020204" pitchFamily="34" charset="0"/>
              </a:rPr>
              <a:t>数据的特性</a:t>
            </a:r>
            <a:r>
              <a:rPr lang="zh-CN" altLang="en-US" sz="2800" dirty="0">
                <a:effectLst/>
                <a:latin typeface="Arial" panose="020B0604020202020204" pitchFamily="34" charset="0"/>
              </a:rPr>
              <a:t>来预测潜在的误差减少。我们使用回归模型来处理查询选择问题，这种观点使我们能够以灵活的方式构建新的</a:t>
            </a:r>
            <a:r>
              <a:rPr lang="en-US" altLang="zh-CN" sz="2800" dirty="0">
                <a:effectLst/>
                <a:latin typeface="Arial" panose="020B0604020202020204" pitchFamily="34" charset="0"/>
              </a:rPr>
              <a:t>AL</a:t>
            </a:r>
            <a:r>
              <a:rPr lang="zh-CN" altLang="en-US" sz="2800" dirty="0">
                <a:effectLst/>
                <a:latin typeface="Arial" panose="020B0604020202020204" pitchFamily="34" charset="0"/>
              </a:rPr>
              <a:t>策略。</a:t>
            </a:r>
            <a:endParaRPr lang="zh-CN" altLang="en-US" sz="2800" dirty="0"/>
          </a:p>
        </p:txBody>
      </p:sp>
    </p:spTree>
    <p:extLst>
      <p:ext uri="{BB962C8B-B14F-4D97-AF65-F5344CB8AC3E}">
        <p14:creationId xmlns:p14="http://schemas.microsoft.com/office/powerpoint/2010/main" val="174944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9FBF0-E750-4194-A8A4-A43E48A79773}"/>
              </a:ext>
            </a:extLst>
          </p:cNvPr>
          <p:cNvSpPr>
            <a:spLocks noGrp="1"/>
          </p:cNvSpPr>
          <p:nvPr>
            <p:ph type="title"/>
          </p:nvPr>
        </p:nvSpPr>
        <p:spPr/>
        <p:txBody>
          <a:bodyPr/>
          <a:lstStyle/>
          <a:p>
            <a:r>
              <a:rPr lang="en-US" altLang="zh-CN" dirty="0"/>
              <a:t>Monte-Carlo  LAL</a:t>
            </a:r>
            <a:endParaRPr lang="zh-CN" altLang="en-US" dirty="0"/>
          </a:p>
        </p:txBody>
      </p:sp>
      <p:pic>
        <p:nvPicPr>
          <p:cNvPr id="5" name="内容占位符 4">
            <a:extLst>
              <a:ext uri="{FF2B5EF4-FFF2-40B4-BE49-F238E27FC236}">
                <a16:creationId xmlns:a16="http://schemas.microsoft.com/office/drawing/2014/main" id="{E1E197EA-4420-4857-9A85-714402A1AE0F}"/>
              </a:ext>
            </a:extLst>
          </p:cNvPr>
          <p:cNvPicPr>
            <a:picLocks noGrp="1" noChangeAspect="1"/>
          </p:cNvPicPr>
          <p:nvPr>
            <p:ph idx="1"/>
          </p:nvPr>
        </p:nvPicPr>
        <p:blipFill>
          <a:blip r:embed="rId3"/>
          <a:stretch>
            <a:fillRect/>
          </a:stretch>
        </p:blipFill>
        <p:spPr>
          <a:xfrm>
            <a:off x="701566" y="1277676"/>
            <a:ext cx="10178792" cy="5141626"/>
          </a:xfrm>
          <a:solidFill>
            <a:srgbClr val="FF0000"/>
          </a:solidFill>
          <a:effectLst/>
        </p:spPr>
      </p:pic>
      <p:sp>
        <p:nvSpPr>
          <p:cNvPr id="4" name="矩形 3">
            <a:extLst>
              <a:ext uri="{FF2B5EF4-FFF2-40B4-BE49-F238E27FC236}">
                <a16:creationId xmlns:a16="http://schemas.microsoft.com/office/drawing/2014/main" id="{A2C87318-8587-4D0E-9654-B989262DCABE}"/>
              </a:ext>
            </a:extLst>
          </p:cNvPr>
          <p:cNvSpPr/>
          <p:nvPr/>
        </p:nvSpPr>
        <p:spPr>
          <a:xfrm>
            <a:off x="838200" y="2648607"/>
            <a:ext cx="4007069" cy="55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337C86B-BC5D-4900-ACB9-4871F867CBCB}"/>
              </a:ext>
            </a:extLst>
          </p:cNvPr>
          <p:cNvSpPr/>
          <p:nvPr/>
        </p:nvSpPr>
        <p:spPr>
          <a:xfrm>
            <a:off x="838200" y="4782207"/>
            <a:ext cx="4889938" cy="472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664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6AE4D98-12A0-4BA5-A040-82EC966DC1C4}"/>
              </a:ext>
            </a:extLst>
          </p:cNvPr>
          <p:cNvPicPr>
            <a:picLocks noGrp="1" noChangeAspect="1"/>
          </p:cNvPicPr>
          <p:nvPr>
            <p:ph idx="1"/>
          </p:nvPr>
        </p:nvPicPr>
        <p:blipFill>
          <a:blip r:embed="rId3"/>
          <a:stretch>
            <a:fillRect/>
          </a:stretch>
        </p:blipFill>
        <p:spPr>
          <a:xfrm>
            <a:off x="957718" y="633335"/>
            <a:ext cx="10581303" cy="5591330"/>
          </a:xfrm>
        </p:spPr>
      </p:pic>
      <p:sp>
        <p:nvSpPr>
          <p:cNvPr id="2" name="矩形 1">
            <a:extLst>
              <a:ext uri="{FF2B5EF4-FFF2-40B4-BE49-F238E27FC236}">
                <a16:creationId xmlns:a16="http://schemas.microsoft.com/office/drawing/2014/main" id="{BFB7B985-6452-4C26-ADEE-E037E5A289F4}"/>
              </a:ext>
            </a:extLst>
          </p:cNvPr>
          <p:cNvSpPr/>
          <p:nvPr/>
        </p:nvSpPr>
        <p:spPr>
          <a:xfrm>
            <a:off x="957718" y="4162097"/>
            <a:ext cx="4949096"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81F89511-EF0F-4564-9656-E712E77DEE82}"/>
              </a:ext>
            </a:extLst>
          </p:cNvPr>
          <p:cNvSpPr/>
          <p:nvPr/>
        </p:nvSpPr>
        <p:spPr>
          <a:xfrm>
            <a:off x="6505903" y="4162097"/>
            <a:ext cx="4288221" cy="630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903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73709E-8B53-4531-9299-A327DC7D3830}"/>
              </a:ext>
            </a:extLst>
          </p:cNvPr>
          <p:cNvPicPr>
            <a:picLocks noChangeAspect="1"/>
          </p:cNvPicPr>
          <p:nvPr/>
        </p:nvPicPr>
        <p:blipFill>
          <a:blip r:embed="rId2"/>
          <a:stretch>
            <a:fillRect/>
          </a:stretch>
        </p:blipFill>
        <p:spPr>
          <a:xfrm>
            <a:off x="2737158" y="811339"/>
            <a:ext cx="5940117" cy="3499603"/>
          </a:xfrm>
          <a:prstGeom prst="rect">
            <a:avLst/>
          </a:prstGeom>
        </p:spPr>
      </p:pic>
      <p:sp>
        <p:nvSpPr>
          <p:cNvPr id="6" name="文本框 5">
            <a:extLst>
              <a:ext uri="{FF2B5EF4-FFF2-40B4-BE49-F238E27FC236}">
                <a16:creationId xmlns:a16="http://schemas.microsoft.com/office/drawing/2014/main" id="{5E88095C-C64D-4110-9B63-89ED173899A0}"/>
              </a:ext>
            </a:extLst>
          </p:cNvPr>
          <p:cNvSpPr txBox="1"/>
          <p:nvPr/>
        </p:nvSpPr>
        <p:spPr>
          <a:xfrm>
            <a:off x="802402" y="396809"/>
            <a:ext cx="8284513" cy="369332"/>
          </a:xfrm>
          <a:prstGeom prst="rect">
            <a:avLst/>
          </a:prstGeom>
          <a:noFill/>
        </p:spPr>
        <p:txBody>
          <a:bodyPr wrap="square" rtlCol="0">
            <a:spAutoFit/>
          </a:bodyPr>
          <a:lstStyle/>
          <a:p>
            <a:r>
              <a:rPr lang="zh-CN" altLang="en-US" dirty="0"/>
              <a:t>主动学习</a:t>
            </a:r>
            <a:r>
              <a:rPr lang="en-US" altLang="zh-CN" dirty="0"/>
              <a:t>--</a:t>
            </a:r>
            <a:r>
              <a:rPr lang="zh-CN" altLang="en-US" b="0" i="0" dirty="0">
                <a:solidFill>
                  <a:srgbClr val="4D4D4D"/>
                </a:solidFill>
                <a:effectLst/>
                <a:latin typeface="-apple-system"/>
              </a:rPr>
              <a:t>试图在标注尽可能少的样本的同时最大化模型的性能增益</a:t>
            </a:r>
            <a:endParaRPr lang="zh-CN" altLang="en-US" dirty="0"/>
          </a:p>
        </p:txBody>
      </p:sp>
      <p:sp>
        <p:nvSpPr>
          <p:cNvPr id="8" name="文本框 7">
            <a:extLst>
              <a:ext uri="{FF2B5EF4-FFF2-40B4-BE49-F238E27FC236}">
                <a16:creationId xmlns:a16="http://schemas.microsoft.com/office/drawing/2014/main" id="{108118F6-A5A2-4AA2-B1FD-A2360CABEE2C}"/>
              </a:ext>
            </a:extLst>
          </p:cNvPr>
          <p:cNvSpPr txBox="1"/>
          <p:nvPr/>
        </p:nvSpPr>
        <p:spPr>
          <a:xfrm>
            <a:off x="802402" y="4310942"/>
            <a:ext cx="6097022" cy="369332"/>
          </a:xfrm>
          <a:prstGeom prst="rect">
            <a:avLst/>
          </a:prstGeom>
          <a:noFill/>
        </p:spPr>
        <p:txBody>
          <a:bodyPr wrap="square">
            <a:spAutoFit/>
          </a:bodyPr>
          <a:lstStyle/>
          <a:p>
            <a:r>
              <a:rPr lang="en-US" altLang="zh-CN" b="0" i="0" dirty="0">
                <a:solidFill>
                  <a:srgbClr val="121212"/>
                </a:solidFill>
                <a:effectLst/>
                <a:latin typeface="-apple-system"/>
              </a:rPr>
              <a:t>1</a:t>
            </a:r>
            <a:r>
              <a:rPr lang="zh-CN" altLang="en-US" b="0" i="0" dirty="0">
                <a:solidFill>
                  <a:srgbClr val="121212"/>
                </a:solidFill>
                <a:effectLst/>
                <a:latin typeface="-apple-system"/>
              </a:rPr>
              <a:t>、机器学习模型：包括机器学习模型的训练和预测两部分；</a:t>
            </a:r>
            <a:endParaRPr lang="zh-CN" altLang="en-US" dirty="0"/>
          </a:p>
        </p:txBody>
      </p:sp>
      <p:sp>
        <p:nvSpPr>
          <p:cNvPr id="10" name="文本框 9">
            <a:extLst>
              <a:ext uri="{FF2B5EF4-FFF2-40B4-BE49-F238E27FC236}">
                <a16:creationId xmlns:a16="http://schemas.microsoft.com/office/drawing/2014/main" id="{EF6B72D4-90E6-48A8-A10D-3739CBCFB2E1}"/>
              </a:ext>
            </a:extLst>
          </p:cNvPr>
          <p:cNvSpPr txBox="1"/>
          <p:nvPr/>
        </p:nvSpPr>
        <p:spPr>
          <a:xfrm>
            <a:off x="802402" y="4725472"/>
            <a:ext cx="8710244" cy="369332"/>
          </a:xfrm>
          <a:prstGeom prst="rect">
            <a:avLst/>
          </a:prstGeom>
          <a:noFill/>
        </p:spPr>
        <p:txBody>
          <a:bodyPr wrap="square">
            <a:spAutoFit/>
          </a:bodyPr>
          <a:lstStyle/>
          <a:p>
            <a:r>
              <a:rPr lang="en-US" altLang="zh-CN" b="0" i="0" dirty="0">
                <a:solidFill>
                  <a:srgbClr val="121212"/>
                </a:solidFill>
                <a:effectLst/>
                <a:latin typeface="-apple-system"/>
              </a:rPr>
              <a:t>2</a:t>
            </a:r>
            <a:r>
              <a:rPr lang="zh-CN" altLang="en-US" b="0" i="0" dirty="0">
                <a:solidFill>
                  <a:srgbClr val="121212"/>
                </a:solidFill>
                <a:effectLst/>
                <a:latin typeface="-apple-system"/>
              </a:rPr>
              <a:t>、待标注的数据候选集提取：依赖主动学习中的查询函数（</a:t>
            </a:r>
            <a:r>
              <a:rPr lang="en-US" altLang="zh-CN" b="0" i="0" dirty="0">
                <a:solidFill>
                  <a:srgbClr val="121212"/>
                </a:solidFill>
                <a:effectLst/>
                <a:latin typeface="-apple-system"/>
              </a:rPr>
              <a:t>Query Function</a:t>
            </a:r>
            <a:r>
              <a:rPr lang="zh-CN" altLang="en-US" b="0" i="0" dirty="0">
                <a:solidFill>
                  <a:srgbClr val="121212"/>
                </a:solidFill>
                <a:effectLst/>
                <a:latin typeface="-apple-system"/>
              </a:rPr>
              <a:t>）；</a:t>
            </a:r>
            <a:endParaRPr lang="zh-CN" altLang="en-US" dirty="0"/>
          </a:p>
        </p:txBody>
      </p:sp>
      <p:sp>
        <p:nvSpPr>
          <p:cNvPr id="12" name="文本框 11">
            <a:extLst>
              <a:ext uri="{FF2B5EF4-FFF2-40B4-BE49-F238E27FC236}">
                <a16:creationId xmlns:a16="http://schemas.microsoft.com/office/drawing/2014/main" id="{2985BE59-7DAE-4948-A988-2F1066BDC582}"/>
              </a:ext>
            </a:extLst>
          </p:cNvPr>
          <p:cNvSpPr txBox="1"/>
          <p:nvPr/>
        </p:nvSpPr>
        <p:spPr>
          <a:xfrm>
            <a:off x="802402" y="5140002"/>
            <a:ext cx="6097022" cy="369332"/>
          </a:xfrm>
          <a:prstGeom prst="rect">
            <a:avLst/>
          </a:prstGeom>
          <a:noFill/>
        </p:spPr>
        <p:txBody>
          <a:bodyPr wrap="square">
            <a:spAutoFit/>
          </a:bodyPr>
          <a:lstStyle/>
          <a:p>
            <a:r>
              <a:rPr lang="en-US" altLang="zh-CN" b="0" i="0" dirty="0">
                <a:solidFill>
                  <a:srgbClr val="121212"/>
                </a:solidFill>
                <a:effectLst/>
                <a:latin typeface="-apple-system"/>
              </a:rPr>
              <a:t>3</a:t>
            </a:r>
            <a:r>
              <a:rPr lang="zh-CN" altLang="en-US" b="0" i="0" dirty="0">
                <a:solidFill>
                  <a:srgbClr val="121212"/>
                </a:solidFill>
                <a:effectLst/>
                <a:latin typeface="-apple-system"/>
              </a:rPr>
              <a:t>、人工标注：专家经验或者业务经验的提炼；</a:t>
            </a:r>
            <a:endParaRPr lang="zh-CN" altLang="en-US" dirty="0"/>
          </a:p>
        </p:txBody>
      </p:sp>
      <p:sp>
        <p:nvSpPr>
          <p:cNvPr id="14" name="文本框 13">
            <a:extLst>
              <a:ext uri="{FF2B5EF4-FFF2-40B4-BE49-F238E27FC236}">
                <a16:creationId xmlns:a16="http://schemas.microsoft.com/office/drawing/2014/main" id="{17357DDF-5A68-4D2E-96B3-EDAC0C40C297}"/>
              </a:ext>
            </a:extLst>
          </p:cNvPr>
          <p:cNvSpPr txBox="1"/>
          <p:nvPr/>
        </p:nvSpPr>
        <p:spPr>
          <a:xfrm>
            <a:off x="802402" y="5551573"/>
            <a:ext cx="6097022" cy="369332"/>
          </a:xfrm>
          <a:prstGeom prst="rect">
            <a:avLst/>
          </a:prstGeom>
          <a:noFill/>
        </p:spPr>
        <p:txBody>
          <a:bodyPr wrap="square">
            <a:spAutoFit/>
          </a:bodyPr>
          <a:lstStyle/>
          <a:p>
            <a:r>
              <a:rPr lang="en-US" altLang="zh-CN" b="0" i="0" dirty="0">
                <a:solidFill>
                  <a:srgbClr val="121212"/>
                </a:solidFill>
                <a:effectLst/>
                <a:latin typeface="-apple-system"/>
              </a:rPr>
              <a:t>4</a:t>
            </a:r>
            <a:r>
              <a:rPr lang="zh-CN" altLang="en-US" b="0" i="0" dirty="0">
                <a:solidFill>
                  <a:srgbClr val="121212"/>
                </a:solidFill>
                <a:effectLst/>
                <a:latin typeface="-apple-system"/>
              </a:rPr>
              <a:t>、获得候选集的标注数据：获得更有价值的样本数据；</a:t>
            </a:r>
            <a:endParaRPr lang="zh-CN" altLang="en-US" dirty="0"/>
          </a:p>
        </p:txBody>
      </p:sp>
      <p:sp>
        <p:nvSpPr>
          <p:cNvPr id="16" name="文本框 15">
            <a:extLst>
              <a:ext uri="{FF2B5EF4-FFF2-40B4-BE49-F238E27FC236}">
                <a16:creationId xmlns:a16="http://schemas.microsoft.com/office/drawing/2014/main" id="{6844FF68-8C06-488A-8ED0-63495BE4DE94}"/>
              </a:ext>
            </a:extLst>
          </p:cNvPr>
          <p:cNvSpPr txBox="1"/>
          <p:nvPr/>
        </p:nvSpPr>
        <p:spPr>
          <a:xfrm>
            <a:off x="802402" y="5963144"/>
            <a:ext cx="8630323" cy="646331"/>
          </a:xfrm>
          <a:prstGeom prst="rect">
            <a:avLst/>
          </a:prstGeom>
          <a:noFill/>
        </p:spPr>
        <p:txBody>
          <a:bodyPr wrap="square">
            <a:spAutoFit/>
          </a:bodyPr>
          <a:lstStyle/>
          <a:p>
            <a:r>
              <a:rPr lang="en-US" altLang="zh-CN" b="0" i="0" dirty="0">
                <a:solidFill>
                  <a:srgbClr val="121212"/>
                </a:solidFill>
                <a:effectLst/>
                <a:latin typeface="-apple-system"/>
              </a:rPr>
              <a:t>5</a:t>
            </a:r>
            <a:r>
              <a:rPr lang="zh-CN" altLang="en-US" b="0" i="0" dirty="0">
                <a:solidFill>
                  <a:srgbClr val="121212"/>
                </a:solidFill>
                <a:effectLst/>
                <a:latin typeface="-apple-system"/>
              </a:rPr>
              <a:t>、机器学习模型的更新：通过增量学习或者重新学习的方式更新模型，从而将人工标注的数据融入机器学习模型中，提升模型效果。</a:t>
            </a:r>
            <a:endParaRPr lang="zh-CN" altLang="en-US" dirty="0"/>
          </a:p>
        </p:txBody>
      </p:sp>
    </p:spTree>
    <p:extLst>
      <p:ext uri="{BB962C8B-B14F-4D97-AF65-F5344CB8AC3E}">
        <p14:creationId xmlns:p14="http://schemas.microsoft.com/office/powerpoint/2010/main" val="98793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4FBDA-A91C-4595-BD04-90798E31F02E}"/>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A40A365C-1C8B-4B16-ADB8-0FBAFEFA9865}"/>
              </a:ext>
            </a:extLst>
          </p:cNvPr>
          <p:cNvSpPr>
            <a:spLocks noGrp="1"/>
          </p:cNvSpPr>
          <p:nvPr>
            <p:ph idx="1"/>
          </p:nvPr>
        </p:nvSpPr>
        <p:spPr>
          <a:xfrm>
            <a:off x="838200" y="1439056"/>
            <a:ext cx="10515600" cy="5561351"/>
          </a:xfrm>
        </p:spPr>
        <p:txBody>
          <a:bodyPr>
            <a:normAutofit lnSpcReduction="10000"/>
          </a:bodyPr>
          <a:lstStyle/>
          <a:p>
            <a:r>
              <a:rPr lang="zh-CN" altLang="en-US" dirty="0"/>
              <a:t>冷启动：</a:t>
            </a:r>
            <a:r>
              <a:rPr lang="zh-CN" altLang="en-US" dirty="0">
                <a:effectLst/>
                <a:latin typeface="Arial" panose="020B0604020202020204" pitchFamily="34" charset="0"/>
              </a:rPr>
              <a:t>我们从两个类别中的每一个类别中各取一个样本开始</a:t>
            </a:r>
            <a:endParaRPr lang="en-US" altLang="zh-CN" dirty="0"/>
          </a:p>
          <a:p>
            <a:r>
              <a:rPr lang="zh-CN" altLang="en-US" dirty="0"/>
              <a:t>热启动：大小为</a:t>
            </a:r>
            <a:r>
              <a:rPr lang="en-US" altLang="zh-CN" dirty="0"/>
              <a:t>N0 &lt;&lt; N </a:t>
            </a:r>
            <a:r>
              <a:rPr lang="zh-CN" altLang="en-US" dirty="0"/>
              <a:t>用于训练初始分类器</a:t>
            </a:r>
            <a:endParaRPr lang="en-US" altLang="zh-CN" dirty="0"/>
          </a:p>
          <a:p>
            <a:pPr marL="0" indent="0">
              <a:buNone/>
            </a:pPr>
            <a:r>
              <a:rPr lang="zh-CN" altLang="en-US" dirty="0"/>
              <a:t>分类器使用：</a:t>
            </a:r>
            <a:r>
              <a:rPr lang="en-US" altLang="zh-CN" dirty="0"/>
              <a:t>F –</a:t>
            </a:r>
            <a:r>
              <a:rPr lang="zh-CN" altLang="en-US" dirty="0"/>
              <a:t>随机森林分类器    </a:t>
            </a:r>
            <a:r>
              <a:rPr lang="en-US" altLang="zh-CN" dirty="0"/>
              <a:t>G-</a:t>
            </a:r>
            <a:r>
              <a:rPr lang="zh-CN" altLang="en-US" dirty="0"/>
              <a:t>随机森林</a:t>
            </a:r>
            <a:r>
              <a:rPr lang="en-US" altLang="zh-CN" dirty="0"/>
              <a:t>(RF)</a:t>
            </a:r>
            <a:r>
              <a:rPr lang="zh-CN" altLang="en-US" dirty="0"/>
              <a:t>回归</a:t>
            </a:r>
            <a:endParaRPr lang="en-US" altLang="zh-CN" dirty="0"/>
          </a:p>
          <a:p>
            <a:pPr marL="0" indent="0">
              <a:buNone/>
            </a:pPr>
            <a:r>
              <a:rPr lang="zh-CN" altLang="en-US" dirty="0"/>
              <a:t>学习特征包括：</a:t>
            </a:r>
            <a:endParaRPr lang="en-US" altLang="zh-CN" dirty="0"/>
          </a:p>
          <a:p>
            <a:pPr marL="0" indent="0">
              <a:buNone/>
            </a:pPr>
            <a:r>
              <a:rPr lang="zh-CN" altLang="en-US" dirty="0"/>
              <a:t>预测概率</a:t>
            </a:r>
            <a:endParaRPr lang="en-US" altLang="zh-CN" dirty="0"/>
          </a:p>
          <a:p>
            <a:pPr marL="0" indent="0">
              <a:buNone/>
            </a:pPr>
            <a:r>
              <a:rPr lang="en-US" altLang="zh-CN" dirty="0"/>
              <a:t>0</a:t>
            </a:r>
            <a:r>
              <a:rPr lang="zh-CN" altLang="en-US" dirty="0"/>
              <a:t>种类的比例 </a:t>
            </a:r>
            <a:r>
              <a:rPr lang="en-US" altLang="zh-CN" dirty="0"/>
              <a:t>Lt</a:t>
            </a:r>
          </a:p>
          <a:p>
            <a:pPr marL="0" indent="0">
              <a:buNone/>
            </a:pPr>
            <a:r>
              <a:rPr lang="zh-CN" altLang="en-US" dirty="0"/>
              <a:t>交叉验证的准确性</a:t>
            </a:r>
            <a:r>
              <a:rPr lang="en-US" altLang="zh-CN" dirty="0"/>
              <a:t>Ft</a:t>
            </a:r>
          </a:p>
          <a:p>
            <a:pPr marL="0" indent="0">
              <a:buNone/>
            </a:pPr>
            <a:r>
              <a:rPr lang="en-US" altLang="zh-CN" dirty="0"/>
              <a:t>Ft</a:t>
            </a:r>
            <a:r>
              <a:rPr lang="zh-CN" altLang="en-US" dirty="0"/>
              <a:t>特征重要性的方差</a:t>
            </a:r>
            <a:endParaRPr lang="en-US" altLang="zh-CN" dirty="0"/>
          </a:p>
          <a:p>
            <a:pPr marL="0" indent="0">
              <a:buNone/>
            </a:pPr>
            <a:r>
              <a:rPr lang="zh-CN" altLang="en-US" dirty="0">
                <a:effectLst/>
                <a:latin typeface="Arial" panose="020B0604020202020204" pitchFamily="34" charset="0"/>
              </a:rPr>
              <a:t>森林方差计算为树木对</a:t>
            </a:r>
            <a:r>
              <a:rPr lang="en-US" altLang="zh-CN" dirty="0">
                <a:effectLst/>
                <a:latin typeface="Arial" panose="020B0604020202020204" pitchFamily="34" charset="0"/>
              </a:rPr>
              <a:t>Ut</a:t>
            </a:r>
            <a:r>
              <a:rPr lang="zh-CN" altLang="en-US" dirty="0">
                <a:effectLst/>
                <a:latin typeface="Arial" panose="020B0604020202020204" pitchFamily="34" charset="0"/>
              </a:rPr>
              <a:t>的预测方差</a:t>
            </a:r>
            <a:endParaRPr lang="en-US" altLang="zh-CN" dirty="0">
              <a:effectLst/>
              <a:latin typeface="Arial" panose="020B0604020202020204" pitchFamily="34" charset="0"/>
            </a:endParaRPr>
          </a:p>
          <a:p>
            <a:pPr marL="0" indent="0">
              <a:buNone/>
            </a:pPr>
            <a:r>
              <a:rPr lang="zh-CN" altLang="en-US" dirty="0">
                <a:effectLst/>
                <a:latin typeface="Arial" panose="020B0604020202020204" pitchFamily="34" charset="0"/>
              </a:rPr>
              <a:t>森林平均树深</a:t>
            </a:r>
            <a:endParaRPr lang="en-US" altLang="zh-CN" dirty="0">
              <a:effectLst/>
              <a:latin typeface="Arial" panose="020B0604020202020204" pitchFamily="34" charset="0"/>
            </a:endParaRPr>
          </a:p>
          <a:p>
            <a:pPr marL="0" indent="0">
              <a:buNone/>
            </a:pPr>
            <a:r>
              <a:rPr lang="en-US" altLang="zh-CN" dirty="0">
                <a:effectLst/>
                <a:latin typeface="Arial" panose="020B0604020202020204" pitchFamily="34" charset="0"/>
              </a:rPr>
              <a:t>Lt</a:t>
            </a:r>
            <a:r>
              <a:rPr lang="zh-CN" altLang="en-US" dirty="0">
                <a:effectLst/>
                <a:latin typeface="Arial" panose="020B0604020202020204" pitchFamily="34" charset="0"/>
              </a:rPr>
              <a:t>的大小</a:t>
            </a:r>
            <a:endParaRPr lang="en-US" altLang="zh-CN" dirty="0"/>
          </a:p>
        </p:txBody>
      </p:sp>
      <p:pic>
        <p:nvPicPr>
          <p:cNvPr id="5" name="图片 4">
            <a:extLst>
              <a:ext uri="{FF2B5EF4-FFF2-40B4-BE49-F238E27FC236}">
                <a16:creationId xmlns:a16="http://schemas.microsoft.com/office/drawing/2014/main" id="{8EBE94E5-C898-4954-A253-0B69738E6A8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48934" y="2824888"/>
            <a:ext cx="3416808" cy="1208224"/>
          </a:xfrm>
          <a:prstGeom prst="rect">
            <a:avLst/>
          </a:prstGeom>
        </p:spPr>
      </p:pic>
    </p:spTree>
    <p:extLst>
      <p:ext uri="{BB962C8B-B14F-4D97-AF65-F5344CB8AC3E}">
        <p14:creationId xmlns:p14="http://schemas.microsoft.com/office/powerpoint/2010/main" val="375730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C93B874-9A7A-457F-A3AD-D3A04C48D450}"/>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0" y="599606"/>
            <a:ext cx="12076200" cy="5443563"/>
          </a:xfrm>
        </p:spPr>
      </p:pic>
    </p:spTree>
    <p:extLst>
      <p:ext uri="{BB962C8B-B14F-4D97-AF65-F5344CB8AC3E}">
        <p14:creationId xmlns:p14="http://schemas.microsoft.com/office/powerpoint/2010/main" val="279516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2D00C6A-CAA5-4C8C-A5E0-FC5D9802F2A7}"/>
              </a:ext>
            </a:extLst>
          </p:cNvPr>
          <p:cNvPicPr>
            <a:picLocks noChangeAspect="1"/>
          </p:cNvPicPr>
          <p:nvPr/>
        </p:nvPicPr>
        <p:blipFill rotWithShape="1">
          <a:blip r:embed="rId2"/>
          <a:srcRect b="4829"/>
          <a:stretch/>
        </p:blipFill>
        <p:spPr>
          <a:xfrm>
            <a:off x="851546" y="781844"/>
            <a:ext cx="10488908" cy="4504531"/>
          </a:xfrm>
          <a:prstGeom prst="rect">
            <a:avLst/>
          </a:prstGeom>
        </p:spPr>
      </p:pic>
    </p:spTree>
    <p:extLst>
      <p:ext uri="{BB962C8B-B14F-4D97-AF65-F5344CB8AC3E}">
        <p14:creationId xmlns:p14="http://schemas.microsoft.com/office/powerpoint/2010/main" val="104402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1506"/>
            <a:ext cx="10358120" cy="492443"/>
          </a:xfrm>
          <a:prstGeom prst="rect">
            <a:avLst/>
          </a:prstGeom>
        </p:spPr>
        <p:txBody>
          <a:bodyPr vert="horz" wrap="square" lIns="0" tIns="0" rIns="0" bIns="0" rtlCol="0">
            <a:spAutoFit/>
          </a:bodyPr>
          <a:lstStyle/>
          <a:p>
            <a:pPr marL="12700">
              <a:lnSpc>
                <a:spcPct val="100000"/>
              </a:lnSpc>
            </a:pPr>
            <a:r>
              <a:rPr lang="zh-CN" altLang="en-US" sz="3200" dirty="0">
                <a:latin typeface="+mn-ea"/>
                <a:ea typeface="+mn-ea"/>
              </a:rPr>
              <a:t>主动学习 </a:t>
            </a:r>
            <a:r>
              <a:rPr lang="en-US" altLang="zh-CN" sz="3200" dirty="0">
                <a:latin typeface="+mn-ea"/>
                <a:ea typeface="+mn-ea"/>
              </a:rPr>
              <a:t>&amp;&amp; </a:t>
            </a:r>
            <a:r>
              <a:rPr lang="zh-CN" altLang="en-US" sz="3200" dirty="0">
                <a:latin typeface="+mn-ea"/>
                <a:ea typeface="+mn-ea"/>
              </a:rPr>
              <a:t>计算机自适应测评</a:t>
            </a:r>
            <a:endParaRPr sz="3200" spc="-5" dirty="0">
              <a:latin typeface="+mn-ea"/>
              <a:ea typeface="+mn-ea"/>
            </a:endParaRPr>
          </a:p>
        </p:txBody>
      </p:sp>
      <p:sp>
        <p:nvSpPr>
          <p:cNvPr id="3" name="object 3"/>
          <p:cNvSpPr txBox="1"/>
          <p:nvPr/>
        </p:nvSpPr>
        <p:spPr>
          <a:xfrm>
            <a:off x="916939" y="1565246"/>
            <a:ext cx="10220960" cy="1154162"/>
          </a:xfrm>
          <a:prstGeom prst="rect">
            <a:avLst/>
          </a:prstGeom>
        </p:spPr>
        <p:txBody>
          <a:bodyPr vert="horz" wrap="square" lIns="0" tIns="0" rIns="0" bIns="0" rtlCol="0">
            <a:spAutoFit/>
          </a:bodyPr>
          <a:lstStyle/>
          <a:p>
            <a:pPr marL="241300" marR="5080" lvl="0" indent="-228600" algn="l" defTabSz="914400" rtl="0" eaLnBrk="1" fontAlgn="auto" latinLnBrk="0" hangingPunct="1">
              <a:lnSpc>
                <a:spcPts val="3030"/>
              </a:lnSpc>
              <a:spcBef>
                <a:spcPts val="0"/>
              </a:spcBef>
              <a:spcAft>
                <a:spcPts val="0"/>
              </a:spcAft>
              <a:buClrTx/>
              <a:buSzTx/>
              <a:buFont typeface="Arial"/>
              <a:buChar char="•"/>
              <a:tabLst>
                <a:tab pos="241300" algn="l"/>
              </a:tabLst>
              <a:defRPr/>
            </a:pPr>
            <a:r>
              <a:rPr kumimoji="0" lang="zh-CN" altLang="en-US" sz="2400" b="0" i="0" u="none" strike="noStrike" kern="1200" cap="none" spc="-5" normalizeH="0" baseline="0" noProof="0" dirty="0">
                <a:ln>
                  <a:noFill/>
                </a:ln>
                <a:solidFill>
                  <a:prstClr val="black"/>
                </a:solidFill>
                <a:effectLst/>
                <a:uLnTx/>
                <a:uFillTx/>
                <a:latin typeface="+mn-ea"/>
                <a:cs typeface="等线"/>
              </a:rPr>
              <a:t>主动学习是机器学习的一个分支，与计算机化自适应测试具有相似的模式</a:t>
            </a:r>
            <a:endParaRPr kumimoji="0" lang="en-US" altLang="zh-CN" sz="2400" b="0" i="0" u="none" strike="noStrike" kern="1200" cap="none" spc="-5" normalizeH="0" baseline="0" noProof="0" dirty="0">
              <a:ln>
                <a:noFill/>
              </a:ln>
              <a:solidFill>
                <a:prstClr val="black"/>
              </a:solidFill>
              <a:effectLst/>
              <a:uLnTx/>
              <a:uFillTx/>
              <a:latin typeface="+mn-ea"/>
              <a:cs typeface="等线"/>
            </a:endParaRPr>
          </a:p>
          <a:p>
            <a:pPr marL="241300" marR="5080" lvl="0" indent="-228600" algn="l" defTabSz="914400" rtl="0" eaLnBrk="1" fontAlgn="auto" latinLnBrk="0" hangingPunct="1">
              <a:lnSpc>
                <a:spcPts val="3030"/>
              </a:lnSpc>
              <a:spcBef>
                <a:spcPts val="0"/>
              </a:spcBef>
              <a:spcAft>
                <a:spcPts val="0"/>
              </a:spcAft>
              <a:buClrTx/>
              <a:buSzTx/>
              <a:buFont typeface="Arial"/>
              <a:buChar char="•"/>
              <a:tabLst>
                <a:tab pos="241300" algn="l"/>
              </a:tabLst>
              <a:defRPr/>
            </a:pPr>
            <a:endParaRPr kumimoji="0" lang="en-US" altLang="zh-CN" sz="2800" b="0" i="0" u="none" strike="noStrike" kern="1200" cap="none" spc="-5" normalizeH="0" baseline="0" noProof="0" dirty="0">
              <a:ln>
                <a:noFill/>
              </a:ln>
              <a:solidFill>
                <a:prstClr val="black"/>
              </a:solidFill>
              <a:effectLst/>
              <a:uLnTx/>
              <a:uFillTx/>
              <a:latin typeface="+mn-ea"/>
              <a:cs typeface="等线"/>
            </a:endParaRPr>
          </a:p>
          <a:p>
            <a:pPr marL="241300" marR="5080" lvl="0" indent="-228600" algn="l" defTabSz="914400" rtl="0" eaLnBrk="1" fontAlgn="auto" latinLnBrk="0" hangingPunct="1">
              <a:lnSpc>
                <a:spcPts val="3030"/>
              </a:lnSpc>
              <a:spcBef>
                <a:spcPts val="0"/>
              </a:spcBef>
              <a:spcAft>
                <a:spcPts val="0"/>
              </a:spcAft>
              <a:buClrTx/>
              <a:buSzTx/>
              <a:buFont typeface="Arial"/>
              <a:buChar char="•"/>
              <a:tabLst>
                <a:tab pos="241300" algn="l"/>
              </a:tabLst>
              <a:defRPr/>
            </a:pPr>
            <a:r>
              <a:rPr kumimoji="0" lang="zh-CN" altLang="en-US" sz="2400" b="0" i="0" u="none" strike="noStrike" kern="1200" cap="none" spc="-5" normalizeH="0" baseline="0" noProof="0" dirty="0">
                <a:ln>
                  <a:noFill/>
                </a:ln>
                <a:solidFill>
                  <a:prstClr val="black"/>
                </a:solidFill>
                <a:effectLst/>
                <a:uLnTx/>
                <a:uFillTx/>
                <a:latin typeface="+mn-ea"/>
                <a:cs typeface="等线"/>
              </a:rPr>
              <a:t>下面是基于池的</a:t>
            </a:r>
            <a:r>
              <a:rPr kumimoji="0" lang="en-US" altLang="zh-CN" sz="2400" b="0" i="0" u="none" strike="noStrike" kern="1200" cap="none" spc="-5" normalizeH="0" baseline="0" noProof="0" dirty="0">
                <a:ln>
                  <a:noFill/>
                </a:ln>
                <a:solidFill>
                  <a:prstClr val="black"/>
                </a:solidFill>
                <a:effectLst/>
                <a:uLnTx/>
                <a:uFillTx/>
                <a:latin typeface="+mn-ea"/>
                <a:cs typeface="等线"/>
              </a:rPr>
              <a:t>AL</a:t>
            </a:r>
            <a:r>
              <a:rPr kumimoji="0" lang="zh-CN" altLang="en-US" sz="2400" b="0" i="0" u="none" strike="noStrike" kern="1200" cap="none" spc="-5" normalizeH="0" baseline="0" noProof="0" dirty="0">
                <a:ln>
                  <a:noFill/>
                </a:ln>
                <a:solidFill>
                  <a:prstClr val="black"/>
                </a:solidFill>
                <a:effectLst/>
                <a:uLnTx/>
                <a:uFillTx/>
                <a:latin typeface="+mn-ea"/>
                <a:cs typeface="等线"/>
              </a:rPr>
              <a:t>和</a:t>
            </a:r>
            <a:r>
              <a:rPr kumimoji="0" lang="en-US" altLang="zh-CN" sz="2400" b="0" i="0" u="none" strike="noStrike" kern="1200" cap="none" spc="-5" normalizeH="0" baseline="0" noProof="0" dirty="0">
                <a:ln>
                  <a:noFill/>
                </a:ln>
                <a:solidFill>
                  <a:prstClr val="black"/>
                </a:solidFill>
                <a:effectLst/>
                <a:uLnTx/>
                <a:uFillTx/>
                <a:latin typeface="+mn-ea"/>
                <a:cs typeface="等线"/>
              </a:rPr>
              <a:t>CAT</a:t>
            </a:r>
            <a:r>
              <a:rPr kumimoji="0" lang="zh-CN" altLang="en-US" sz="2400" b="0" i="0" u="none" strike="noStrike" kern="1200" cap="none" spc="-5" normalizeH="0" baseline="0" noProof="0" dirty="0">
                <a:ln>
                  <a:noFill/>
                </a:ln>
                <a:solidFill>
                  <a:prstClr val="black"/>
                </a:solidFill>
                <a:effectLst/>
                <a:uLnTx/>
                <a:uFillTx/>
                <a:latin typeface="+mn-ea"/>
                <a:cs typeface="等线"/>
              </a:rPr>
              <a:t>的比较</a:t>
            </a:r>
            <a:endParaRPr kumimoji="0" sz="2400" b="0" i="0" u="none" strike="noStrike" kern="1200" cap="none" spc="0" normalizeH="0" baseline="0" noProof="0" dirty="0">
              <a:ln>
                <a:noFill/>
              </a:ln>
              <a:solidFill>
                <a:prstClr val="black"/>
              </a:solidFill>
              <a:effectLst/>
              <a:uLnTx/>
              <a:uFillTx/>
              <a:latin typeface="+mn-ea"/>
              <a:cs typeface="等线"/>
            </a:endParaRPr>
          </a:p>
        </p:txBody>
      </p:sp>
      <p:graphicFrame>
        <p:nvGraphicFramePr>
          <p:cNvPr id="4" name="object 4"/>
          <p:cNvGraphicFramePr>
            <a:graphicFrameLocks noGrp="1"/>
          </p:cNvGraphicFramePr>
          <p:nvPr/>
        </p:nvGraphicFramePr>
        <p:xfrm>
          <a:off x="6560638" y="3623678"/>
          <a:ext cx="4786811" cy="2949771"/>
        </p:xfrm>
        <a:graphic>
          <a:graphicData uri="http://schemas.openxmlformats.org/drawingml/2006/table">
            <a:tbl>
              <a:tblPr firstRow="1" bandRow="1">
                <a:tableStyleId>{2D5ABB26-0587-4C30-8999-92F81FD0307C}</a:tableStyleId>
              </a:tblPr>
              <a:tblGrid>
                <a:gridCol w="2393405">
                  <a:extLst>
                    <a:ext uri="{9D8B030D-6E8A-4147-A177-3AD203B41FA5}">
                      <a16:colId xmlns:a16="http://schemas.microsoft.com/office/drawing/2014/main" val="20000"/>
                    </a:ext>
                  </a:extLst>
                </a:gridCol>
                <a:gridCol w="2393406">
                  <a:extLst>
                    <a:ext uri="{9D8B030D-6E8A-4147-A177-3AD203B41FA5}">
                      <a16:colId xmlns:a16="http://schemas.microsoft.com/office/drawing/2014/main" val="20001"/>
                    </a:ext>
                  </a:extLst>
                </a:gridCol>
              </a:tblGrid>
              <a:tr h="491628">
                <a:tc>
                  <a:txBody>
                    <a:bodyPr/>
                    <a:lstStyle/>
                    <a:p>
                      <a:pPr marL="84455">
                        <a:lnSpc>
                          <a:spcPct val="100000"/>
                        </a:lnSpc>
                        <a:spcBef>
                          <a:spcPts val="190"/>
                        </a:spcBef>
                      </a:pPr>
                      <a:r>
                        <a:rPr sz="1800" b="1" dirty="0">
                          <a:solidFill>
                            <a:srgbClr val="FFFFFF"/>
                          </a:solidFill>
                          <a:latin typeface="等线"/>
                          <a:cs typeface="等线"/>
                        </a:rPr>
                        <a:t>AL</a:t>
                      </a:r>
                      <a:r>
                        <a:rPr sz="1800" b="1" spc="-95" dirty="0">
                          <a:solidFill>
                            <a:srgbClr val="FFFFFF"/>
                          </a:solidFill>
                          <a:latin typeface="等线"/>
                          <a:cs typeface="等线"/>
                        </a:rPr>
                        <a:t> </a:t>
                      </a:r>
                      <a:r>
                        <a:rPr sz="1800" b="1" dirty="0">
                          <a:solidFill>
                            <a:srgbClr val="FFFFFF"/>
                          </a:solidFill>
                          <a:latin typeface="等线"/>
                          <a:cs typeface="等线"/>
                        </a:rPr>
                        <a:t>Concepts</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2C4"/>
                    </a:solidFill>
                  </a:tcPr>
                </a:tc>
                <a:tc>
                  <a:txBody>
                    <a:bodyPr/>
                    <a:lstStyle/>
                    <a:p>
                      <a:pPr marL="85090">
                        <a:lnSpc>
                          <a:spcPct val="100000"/>
                        </a:lnSpc>
                        <a:spcBef>
                          <a:spcPts val="190"/>
                        </a:spcBef>
                      </a:pPr>
                      <a:r>
                        <a:rPr sz="1800" b="1" spc="-5" dirty="0">
                          <a:solidFill>
                            <a:srgbClr val="FFFFFF"/>
                          </a:solidFill>
                          <a:latin typeface="等线"/>
                          <a:cs typeface="等线"/>
                        </a:rPr>
                        <a:t>CAT</a:t>
                      </a:r>
                      <a:r>
                        <a:rPr sz="1800" b="1" spc="-95" dirty="0">
                          <a:solidFill>
                            <a:srgbClr val="FFFFFF"/>
                          </a:solidFill>
                          <a:latin typeface="等线"/>
                          <a:cs typeface="等线"/>
                        </a:rPr>
                        <a:t> </a:t>
                      </a:r>
                      <a:r>
                        <a:rPr sz="1800" b="1" dirty="0">
                          <a:solidFill>
                            <a:srgbClr val="FFFFFF"/>
                          </a:solidFill>
                          <a:latin typeface="等线"/>
                          <a:cs typeface="等线"/>
                        </a:rPr>
                        <a:t>Counterparts</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2C4"/>
                    </a:solidFill>
                  </a:tcPr>
                </a:tc>
                <a:extLst>
                  <a:ext uri="{0D108BD9-81ED-4DB2-BD59-A6C34878D82A}">
                    <a16:rowId xmlns:a16="http://schemas.microsoft.com/office/drawing/2014/main" val="10000"/>
                  </a:ext>
                </a:extLst>
              </a:tr>
              <a:tr h="491629">
                <a:tc>
                  <a:txBody>
                    <a:bodyPr/>
                    <a:lstStyle/>
                    <a:p>
                      <a:pPr marL="84455">
                        <a:lnSpc>
                          <a:spcPct val="100000"/>
                        </a:lnSpc>
                        <a:spcBef>
                          <a:spcPts val="90"/>
                        </a:spcBef>
                      </a:pPr>
                      <a:r>
                        <a:rPr sz="1800" spc="-5" dirty="0">
                          <a:latin typeface="等线"/>
                          <a:cs typeface="等线"/>
                        </a:rPr>
                        <a:t>Labeled</a:t>
                      </a:r>
                      <a:r>
                        <a:rPr sz="1800" spc="-75" dirty="0">
                          <a:latin typeface="等线"/>
                          <a:cs typeface="等线"/>
                        </a:rPr>
                        <a:t> </a:t>
                      </a:r>
                      <a:r>
                        <a:rPr sz="1800" spc="-5" dirty="0">
                          <a:latin typeface="等线"/>
                          <a:cs typeface="等线"/>
                        </a:rPr>
                        <a:t>dataset</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5EA"/>
                    </a:solidFill>
                  </a:tcPr>
                </a:tc>
                <a:tc>
                  <a:txBody>
                    <a:bodyPr/>
                    <a:lstStyle/>
                    <a:p>
                      <a:pPr marL="85090">
                        <a:lnSpc>
                          <a:spcPct val="100000"/>
                        </a:lnSpc>
                        <a:spcBef>
                          <a:spcPts val="90"/>
                        </a:spcBef>
                      </a:pPr>
                      <a:r>
                        <a:rPr sz="1800" spc="-5" dirty="0">
                          <a:latin typeface="等线"/>
                          <a:cs typeface="等线"/>
                        </a:rPr>
                        <a:t>Tested question</a:t>
                      </a:r>
                      <a:r>
                        <a:rPr sz="1800" spc="-40" dirty="0">
                          <a:latin typeface="等线"/>
                          <a:cs typeface="等线"/>
                        </a:rPr>
                        <a:t> </a:t>
                      </a:r>
                      <a:r>
                        <a:rPr sz="1800" spc="-5" dirty="0">
                          <a:latin typeface="等线"/>
                          <a:cs typeface="等线"/>
                        </a:rPr>
                        <a:t>set</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5EA"/>
                    </a:solidFill>
                  </a:tcPr>
                </a:tc>
                <a:extLst>
                  <a:ext uri="{0D108BD9-81ED-4DB2-BD59-A6C34878D82A}">
                    <a16:rowId xmlns:a16="http://schemas.microsoft.com/office/drawing/2014/main" val="10001"/>
                  </a:ext>
                </a:extLst>
              </a:tr>
              <a:tr h="491628">
                <a:tc>
                  <a:txBody>
                    <a:bodyPr/>
                    <a:lstStyle/>
                    <a:p>
                      <a:pPr marL="84455">
                        <a:lnSpc>
                          <a:spcPct val="100000"/>
                        </a:lnSpc>
                        <a:spcBef>
                          <a:spcPts val="190"/>
                        </a:spcBef>
                      </a:pPr>
                      <a:r>
                        <a:rPr sz="1800" spc="-5" dirty="0">
                          <a:latin typeface="等线"/>
                          <a:cs typeface="等线"/>
                        </a:rPr>
                        <a:t>Unlabeled</a:t>
                      </a:r>
                      <a:r>
                        <a:rPr sz="1800" spc="-75" dirty="0">
                          <a:latin typeface="等线"/>
                          <a:cs typeface="等线"/>
                        </a:rPr>
                        <a:t> </a:t>
                      </a:r>
                      <a:r>
                        <a:rPr sz="1800" spc="-5" dirty="0">
                          <a:latin typeface="等线"/>
                          <a:cs typeface="等线"/>
                        </a:rPr>
                        <a:t>dataset</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85090">
                        <a:lnSpc>
                          <a:spcPct val="100000"/>
                        </a:lnSpc>
                        <a:spcBef>
                          <a:spcPts val="190"/>
                        </a:spcBef>
                      </a:pPr>
                      <a:r>
                        <a:rPr sz="1800" spc="-5" dirty="0">
                          <a:latin typeface="等线"/>
                          <a:cs typeface="等线"/>
                        </a:rPr>
                        <a:t>Untested question</a:t>
                      </a:r>
                      <a:r>
                        <a:rPr sz="1800" spc="-40" dirty="0">
                          <a:latin typeface="等线"/>
                          <a:cs typeface="等线"/>
                        </a:rPr>
                        <a:t> </a:t>
                      </a:r>
                      <a:r>
                        <a:rPr sz="1800" spc="-5" dirty="0">
                          <a:latin typeface="等线"/>
                          <a:cs typeface="等线"/>
                        </a:rPr>
                        <a:t>set</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491629">
                <a:tc>
                  <a:txBody>
                    <a:bodyPr/>
                    <a:lstStyle/>
                    <a:p>
                      <a:pPr marL="84455">
                        <a:lnSpc>
                          <a:spcPct val="100000"/>
                        </a:lnSpc>
                        <a:spcBef>
                          <a:spcPts val="190"/>
                        </a:spcBef>
                      </a:pPr>
                      <a:r>
                        <a:rPr sz="1800" dirty="0">
                          <a:latin typeface="等线"/>
                          <a:cs typeface="等线"/>
                        </a:rPr>
                        <a:t>Learning</a:t>
                      </a:r>
                      <a:r>
                        <a:rPr sz="1800" spc="-120" dirty="0">
                          <a:latin typeface="等线"/>
                          <a:cs typeface="等线"/>
                        </a:rPr>
                        <a:t> </a:t>
                      </a:r>
                      <a:r>
                        <a:rPr sz="1800" spc="-5" dirty="0">
                          <a:latin typeface="等线"/>
                          <a:cs typeface="等线"/>
                        </a:rPr>
                        <a:t>model</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tc>
                  <a:txBody>
                    <a:bodyPr/>
                    <a:lstStyle/>
                    <a:p>
                      <a:pPr marL="85090">
                        <a:lnSpc>
                          <a:spcPct val="100000"/>
                        </a:lnSpc>
                        <a:spcBef>
                          <a:spcPts val="190"/>
                        </a:spcBef>
                      </a:pPr>
                      <a:r>
                        <a:rPr sz="1800" dirty="0">
                          <a:latin typeface="等线"/>
                          <a:cs typeface="等线"/>
                        </a:rPr>
                        <a:t>Diagnosis</a:t>
                      </a:r>
                      <a:r>
                        <a:rPr sz="1800" spc="-100" dirty="0">
                          <a:latin typeface="等线"/>
                          <a:cs typeface="等线"/>
                        </a:rPr>
                        <a:t> </a:t>
                      </a:r>
                      <a:r>
                        <a:rPr sz="1800" spc="-5" dirty="0">
                          <a:latin typeface="等线"/>
                          <a:cs typeface="等线"/>
                        </a:rPr>
                        <a:t>model</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extLst>
                  <a:ext uri="{0D108BD9-81ED-4DB2-BD59-A6C34878D82A}">
                    <a16:rowId xmlns:a16="http://schemas.microsoft.com/office/drawing/2014/main" val="10003"/>
                  </a:ext>
                </a:extLst>
              </a:tr>
              <a:tr h="491628">
                <a:tc>
                  <a:txBody>
                    <a:bodyPr/>
                    <a:lstStyle/>
                    <a:p>
                      <a:pPr marL="84455">
                        <a:lnSpc>
                          <a:spcPct val="100000"/>
                        </a:lnSpc>
                        <a:spcBef>
                          <a:spcPts val="190"/>
                        </a:spcBef>
                      </a:pPr>
                      <a:r>
                        <a:rPr sz="1800" spc="-5" dirty="0">
                          <a:latin typeface="等线"/>
                          <a:cs typeface="等线"/>
                        </a:rPr>
                        <a:t>Active query</a:t>
                      </a:r>
                      <a:r>
                        <a:rPr sz="1800" spc="-40" dirty="0">
                          <a:latin typeface="等线"/>
                          <a:cs typeface="等线"/>
                        </a:rPr>
                        <a:t> </a:t>
                      </a:r>
                      <a:r>
                        <a:rPr sz="1800" spc="-5" dirty="0">
                          <a:latin typeface="等线"/>
                          <a:cs typeface="等线"/>
                        </a:rPr>
                        <a:t>selection</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85090">
                        <a:lnSpc>
                          <a:spcPct val="100000"/>
                        </a:lnSpc>
                        <a:spcBef>
                          <a:spcPts val="190"/>
                        </a:spcBef>
                      </a:pPr>
                      <a:r>
                        <a:rPr sz="1800" spc="-5" dirty="0">
                          <a:latin typeface="等线"/>
                          <a:cs typeface="等线"/>
                        </a:rPr>
                        <a:t>Question</a:t>
                      </a:r>
                      <a:r>
                        <a:rPr sz="1800" spc="-50" dirty="0">
                          <a:latin typeface="等线"/>
                          <a:cs typeface="等线"/>
                        </a:rPr>
                        <a:t> </a:t>
                      </a:r>
                      <a:r>
                        <a:rPr sz="1800" spc="-5" dirty="0">
                          <a:latin typeface="等线"/>
                          <a:cs typeface="等线"/>
                        </a:rPr>
                        <a:t>selection</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491629">
                <a:tc>
                  <a:txBody>
                    <a:bodyPr/>
                    <a:lstStyle/>
                    <a:p>
                      <a:pPr marL="84455">
                        <a:lnSpc>
                          <a:spcPct val="100000"/>
                        </a:lnSpc>
                        <a:spcBef>
                          <a:spcPts val="190"/>
                        </a:spcBef>
                      </a:pPr>
                      <a:r>
                        <a:rPr sz="1800" spc="-5" dirty="0">
                          <a:latin typeface="等线"/>
                          <a:cs typeface="等线"/>
                        </a:rPr>
                        <a:t>Person</a:t>
                      </a:r>
                      <a:r>
                        <a:rPr sz="1800" spc="-60" dirty="0">
                          <a:latin typeface="等线"/>
                          <a:cs typeface="等线"/>
                        </a:rPr>
                        <a:t> </a:t>
                      </a:r>
                      <a:r>
                        <a:rPr sz="1800" spc="-5" dirty="0">
                          <a:latin typeface="等线"/>
                          <a:cs typeface="等线"/>
                        </a:rPr>
                        <a:t>annotator</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tc>
                  <a:txBody>
                    <a:bodyPr/>
                    <a:lstStyle/>
                    <a:p>
                      <a:pPr marL="85090">
                        <a:lnSpc>
                          <a:spcPct val="100000"/>
                        </a:lnSpc>
                        <a:spcBef>
                          <a:spcPts val="190"/>
                        </a:spcBef>
                      </a:pPr>
                      <a:r>
                        <a:rPr sz="1800" spc="-5" dirty="0">
                          <a:latin typeface="等线"/>
                          <a:cs typeface="等线"/>
                        </a:rPr>
                        <a:t>Student</a:t>
                      </a:r>
                      <a:endParaRPr sz="1800" dirty="0">
                        <a:latin typeface="等线"/>
                        <a:cs typeface="等线"/>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5EA"/>
                    </a:solidFill>
                  </a:tcPr>
                </a:tc>
                <a:extLst>
                  <a:ext uri="{0D108BD9-81ED-4DB2-BD59-A6C34878D82A}">
                    <a16:rowId xmlns:a16="http://schemas.microsoft.com/office/drawing/2014/main" val="10005"/>
                  </a:ext>
                </a:extLst>
              </a:tr>
            </a:tbl>
          </a:graphicData>
        </a:graphic>
      </p:graphicFrame>
      <p:sp>
        <p:nvSpPr>
          <p:cNvPr id="5" name="object 5"/>
          <p:cNvSpPr/>
          <p:nvPr/>
        </p:nvSpPr>
        <p:spPr>
          <a:xfrm>
            <a:off x="1133856" y="3351276"/>
            <a:ext cx="4962131" cy="350672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EDC3613-C8DC-4713-B82E-E7E007043F17}"/>
              </a:ext>
            </a:extLst>
          </p:cNvPr>
          <p:cNvSpPr txBox="1">
            <a:spLocks/>
          </p:cNvSpPr>
          <p:nvPr/>
        </p:nvSpPr>
        <p:spPr>
          <a:xfrm>
            <a:off x="916939" y="504774"/>
            <a:ext cx="10358120"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zh-CN" altLang="en-US" sz="3200" spc="-5" dirty="0">
                <a:latin typeface="宋体" panose="02010600030101010101" pitchFamily="2" charset="-122"/>
                <a:ea typeface="宋体" panose="02010600030101010101" pitchFamily="2" charset="-122"/>
              </a:rPr>
              <a:t>主动学习的查询策略</a:t>
            </a:r>
          </a:p>
        </p:txBody>
      </p:sp>
      <p:sp>
        <p:nvSpPr>
          <p:cNvPr id="6" name="文本框 5">
            <a:extLst>
              <a:ext uri="{FF2B5EF4-FFF2-40B4-BE49-F238E27FC236}">
                <a16:creationId xmlns:a16="http://schemas.microsoft.com/office/drawing/2014/main" id="{73948524-594F-4719-9206-DF29A7BF0CB8}"/>
              </a:ext>
            </a:extLst>
          </p:cNvPr>
          <p:cNvSpPr txBox="1"/>
          <p:nvPr/>
        </p:nvSpPr>
        <p:spPr>
          <a:xfrm>
            <a:off x="916939" y="1322910"/>
            <a:ext cx="6094378" cy="400110"/>
          </a:xfrm>
          <a:prstGeom prst="rect">
            <a:avLst/>
          </a:prstGeom>
          <a:noFill/>
        </p:spPr>
        <p:txBody>
          <a:bodyPr wrap="square">
            <a:spAutoFit/>
          </a:bodyPr>
          <a:lstStyle/>
          <a:p>
            <a:r>
              <a:rPr lang="zh-CN" altLang="en-US" sz="2000" b="1" i="0" dirty="0">
                <a:solidFill>
                  <a:srgbClr val="4D4D4D"/>
                </a:solidFill>
                <a:effectLst/>
                <a:latin typeface="宋体" panose="02010600030101010101" pitchFamily="2" charset="-122"/>
                <a:ea typeface="宋体" panose="02010600030101010101" pitchFamily="2" charset="-122"/>
              </a:rPr>
              <a:t>什么样的样本是有用的呢？</a:t>
            </a:r>
            <a:endParaRPr lang="zh-CN" altLang="en-US" sz="20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54BCA177-C333-4A5B-8837-3C566F7D41FF}"/>
              </a:ext>
            </a:extLst>
          </p:cNvPr>
          <p:cNvSpPr txBox="1"/>
          <p:nvPr/>
        </p:nvSpPr>
        <p:spPr>
          <a:xfrm>
            <a:off x="916939" y="2106064"/>
            <a:ext cx="10707614" cy="400110"/>
          </a:xfrm>
          <a:prstGeom prst="rect">
            <a:avLst/>
          </a:prstGeom>
          <a:noFill/>
        </p:spPr>
        <p:txBody>
          <a:bodyPr wrap="square">
            <a:spAutoFit/>
          </a:bodyPr>
          <a:lstStyle/>
          <a:p>
            <a:r>
              <a:rPr lang="zh-CN" altLang="en-US" sz="2000" b="0" i="0" dirty="0">
                <a:solidFill>
                  <a:srgbClr val="4D4D4D"/>
                </a:solidFill>
                <a:effectLst/>
                <a:latin typeface="宋体" panose="02010600030101010101" pitchFamily="2" charset="-122"/>
                <a:ea typeface="宋体" panose="02010600030101010101" pitchFamily="2" charset="-122"/>
              </a:rPr>
              <a:t>查询函数的设计最常用的策略是：</a:t>
            </a:r>
            <a:r>
              <a:rPr lang="zh-CN" altLang="en-US" sz="2000" b="1" i="0" dirty="0">
                <a:solidFill>
                  <a:srgbClr val="4D4D4D"/>
                </a:solidFill>
                <a:effectLst/>
                <a:latin typeface="宋体" panose="02010600030101010101" pitchFamily="2" charset="-122"/>
                <a:ea typeface="宋体" panose="02010600030101010101" pitchFamily="2" charset="-122"/>
              </a:rPr>
              <a:t>不确定性</a:t>
            </a:r>
            <a:r>
              <a:rPr lang="zh-CN" altLang="en-US" sz="2000" b="0" i="0" dirty="0">
                <a:solidFill>
                  <a:srgbClr val="4D4D4D"/>
                </a:solidFill>
                <a:effectLst/>
                <a:latin typeface="宋体" panose="02010600030101010101" pitchFamily="2" charset="-122"/>
                <a:ea typeface="宋体" panose="02010600030101010101" pitchFamily="2" charset="-122"/>
              </a:rPr>
              <a:t>准则（</a:t>
            </a:r>
            <a:r>
              <a:rPr lang="en-US" altLang="zh-CN" sz="2000" b="0" i="0" dirty="0">
                <a:solidFill>
                  <a:srgbClr val="4D4D4D"/>
                </a:solidFill>
                <a:effectLst/>
                <a:latin typeface="宋体" panose="02010600030101010101" pitchFamily="2" charset="-122"/>
                <a:ea typeface="宋体" panose="02010600030101010101" pitchFamily="2" charset="-122"/>
              </a:rPr>
              <a:t>uncertainty</a:t>
            </a:r>
            <a:r>
              <a:rPr lang="zh-CN" altLang="en-US" sz="2000" b="0" i="0" dirty="0">
                <a:solidFill>
                  <a:srgbClr val="4D4D4D"/>
                </a:solidFill>
                <a:effectLst/>
                <a:latin typeface="宋体" panose="02010600030101010101" pitchFamily="2" charset="-122"/>
                <a:ea typeface="宋体" panose="02010600030101010101" pitchFamily="2" charset="-122"/>
              </a:rPr>
              <a:t>）和</a:t>
            </a:r>
            <a:r>
              <a:rPr lang="zh-CN" altLang="en-US" sz="2000" b="1" i="0" dirty="0">
                <a:solidFill>
                  <a:srgbClr val="4D4D4D"/>
                </a:solidFill>
                <a:effectLst/>
                <a:latin typeface="宋体" panose="02010600030101010101" pitchFamily="2" charset="-122"/>
                <a:ea typeface="宋体" panose="02010600030101010101" pitchFamily="2" charset="-122"/>
              </a:rPr>
              <a:t>差异性</a:t>
            </a:r>
            <a:r>
              <a:rPr lang="zh-CN" altLang="en-US" sz="2000" b="0" i="0" dirty="0">
                <a:solidFill>
                  <a:srgbClr val="4D4D4D"/>
                </a:solidFill>
                <a:effectLst/>
                <a:latin typeface="宋体" panose="02010600030101010101" pitchFamily="2" charset="-122"/>
                <a:ea typeface="宋体" panose="02010600030101010101" pitchFamily="2" charset="-122"/>
              </a:rPr>
              <a:t>准则（</a:t>
            </a:r>
            <a:r>
              <a:rPr lang="en-US" altLang="zh-CN" sz="2000" b="0" i="0" dirty="0">
                <a:solidFill>
                  <a:srgbClr val="4D4D4D"/>
                </a:solidFill>
                <a:effectLst/>
                <a:latin typeface="宋体" panose="02010600030101010101" pitchFamily="2" charset="-122"/>
                <a:ea typeface="宋体" panose="02010600030101010101" pitchFamily="2" charset="-122"/>
              </a:rPr>
              <a:t>diversity</a:t>
            </a:r>
            <a:r>
              <a:rPr lang="zh-CN" altLang="en-US" sz="2000" b="0" i="0" dirty="0">
                <a:solidFill>
                  <a:srgbClr val="4D4D4D"/>
                </a:solidFill>
                <a:effectLst/>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DC0A3027-A0FE-4216-BF20-70C636547F16}"/>
              </a:ext>
            </a:extLst>
          </p:cNvPr>
          <p:cNvSpPr txBox="1"/>
          <p:nvPr/>
        </p:nvSpPr>
        <p:spPr>
          <a:xfrm>
            <a:off x="916940" y="2963241"/>
            <a:ext cx="10358119" cy="2031325"/>
          </a:xfrm>
          <a:prstGeom prst="rect">
            <a:avLst/>
          </a:prstGeom>
          <a:noFill/>
        </p:spPr>
        <p:txBody>
          <a:bodyPr wrap="square">
            <a:spAutoFit/>
          </a:bodyPr>
          <a:lstStyle/>
          <a:p>
            <a:pPr algn="l"/>
            <a:r>
              <a:rPr lang="zh-CN" altLang="en-US" b="1" dirty="0">
                <a:solidFill>
                  <a:srgbClr val="121212"/>
                </a:solidFill>
                <a:latin typeface="-apple-system"/>
              </a:rPr>
              <a:t>不确定性：最有用的样本是分类器最不确定的样本，</a:t>
            </a:r>
            <a:r>
              <a:rPr lang="zh-CN" altLang="en-US" b="0" i="0" dirty="0">
                <a:solidFill>
                  <a:srgbClr val="4D4D4D"/>
                </a:solidFill>
                <a:effectLst/>
                <a:latin typeface="-apple-system"/>
              </a:rPr>
              <a:t>不确定性策略就是要想方设法地找出不确定性高的样本，因为这些样本所包含的丰富信息量，对训练模型来说就是有用的。因此，主动学习算法选择</a:t>
            </a:r>
            <a:r>
              <a:rPr lang="zh-CN" altLang="en-US" b="1" i="0" dirty="0">
                <a:solidFill>
                  <a:srgbClr val="4D4D4D"/>
                </a:solidFill>
                <a:effectLst/>
                <a:latin typeface="-apple-system"/>
              </a:rPr>
              <a:t>信息最丰富的样本</a:t>
            </a:r>
            <a:r>
              <a:rPr lang="zh-CN" altLang="en-US" b="0" i="0" dirty="0">
                <a:solidFill>
                  <a:srgbClr val="4D4D4D"/>
                </a:solidFill>
                <a:effectLst/>
                <a:latin typeface="-apple-system"/>
              </a:rPr>
              <a:t>添加到不断增长的训练集中。</a:t>
            </a:r>
            <a:endParaRPr lang="en-US" altLang="zh-CN" b="1" dirty="0">
              <a:solidFill>
                <a:srgbClr val="121212"/>
              </a:solidFill>
              <a:latin typeface="-apple-system"/>
            </a:endParaRPr>
          </a:p>
          <a:p>
            <a:pPr algn="l"/>
            <a:endParaRPr lang="en-US" altLang="zh-CN" b="1" i="0" dirty="0">
              <a:solidFill>
                <a:srgbClr val="121212"/>
              </a:solidFill>
              <a:effectLst/>
              <a:latin typeface="-apple-system"/>
            </a:endParaRPr>
          </a:p>
          <a:p>
            <a:pPr algn="l"/>
            <a:endParaRPr lang="en-US" altLang="zh-CN" b="1" dirty="0">
              <a:solidFill>
                <a:srgbClr val="121212"/>
              </a:solidFill>
              <a:latin typeface="-apple-system"/>
            </a:endParaRPr>
          </a:p>
          <a:p>
            <a:pPr algn="l"/>
            <a:r>
              <a:rPr lang="zh-CN" altLang="en-US" b="1" i="0" dirty="0">
                <a:solidFill>
                  <a:srgbClr val="121212"/>
                </a:solidFill>
                <a:effectLst/>
                <a:latin typeface="-apple-system"/>
              </a:rPr>
              <a:t>差异性：</a:t>
            </a:r>
            <a:r>
              <a:rPr lang="zh-CN" altLang="en-US" b="0" i="0" dirty="0">
                <a:solidFill>
                  <a:srgbClr val="4D4D4D"/>
                </a:solidFill>
                <a:effectLst/>
                <a:latin typeface="-apple-system"/>
              </a:rPr>
              <a:t>希望所查询的样本提供的信息是全面的，各个样本提供的信息不重复不冗余，即样本之间具有一定的差异性。</a:t>
            </a:r>
            <a:endParaRPr lang="zh-CN" altLang="en-US" b="1" i="0" dirty="0">
              <a:solidFill>
                <a:srgbClr val="121212"/>
              </a:solidFill>
              <a:effectLst/>
              <a:latin typeface="-apple-system"/>
            </a:endParaRPr>
          </a:p>
        </p:txBody>
      </p:sp>
    </p:spTree>
    <p:extLst>
      <p:ext uri="{BB962C8B-B14F-4D97-AF65-F5344CB8AC3E}">
        <p14:creationId xmlns:p14="http://schemas.microsoft.com/office/powerpoint/2010/main" val="278896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号 3">
            <a:extLst>
              <a:ext uri="{FF2B5EF4-FFF2-40B4-BE49-F238E27FC236}">
                <a16:creationId xmlns:a16="http://schemas.microsoft.com/office/drawing/2014/main" id="{6D7D2C1A-5915-487F-AA69-35A4F34AD34C}"/>
              </a:ext>
            </a:extLst>
          </p:cNvPr>
          <p:cNvSpPr/>
          <p:nvPr/>
        </p:nvSpPr>
        <p:spPr>
          <a:xfrm>
            <a:off x="3209925" y="471487"/>
            <a:ext cx="438150" cy="59150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57BB637-2DB6-4979-922B-33977641477C}"/>
              </a:ext>
            </a:extLst>
          </p:cNvPr>
          <p:cNvSpPr txBox="1"/>
          <p:nvPr/>
        </p:nvSpPr>
        <p:spPr>
          <a:xfrm>
            <a:off x="0" y="3198166"/>
            <a:ext cx="3581400" cy="461665"/>
          </a:xfrm>
          <a:prstGeom prst="rect">
            <a:avLst/>
          </a:prstGeom>
          <a:noFill/>
        </p:spPr>
        <p:txBody>
          <a:bodyPr wrap="square" rtlCol="0">
            <a:spAutoFit/>
          </a:bodyPr>
          <a:lstStyle/>
          <a:p>
            <a:r>
              <a:rPr lang="zh-CN" altLang="en-US" sz="2400" dirty="0"/>
              <a:t>主动学习查询策略分类</a:t>
            </a:r>
          </a:p>
        </p:txBody>
      </p:sp>
      <p:sp>
        <p:nvSpPr>
          <p:cNvPr id="6" name="文本框 5">
            <a:extLst>
              <a:ext uri="{FF2B5EF4-FFF2-40B4-BE49-F238E27FC236}">
                <a16:creationId xmlns:a16="http://schemas.microsoft.com/office/drawing/2014/main" id="{1C8D7B7A-0633-4432-9783-662474E2F75E}"/>
              </a:ext>
            </a:extLst>
          </p:cNvPr>
          <p:cNvSpPr txBox="1"/>
          <p:nvPr/>
        </p:nvSpPr>
        <p:spPr>
          <a:xfrm>
            <a:off x="3962397" y="830819"/>
            <a:ext cx="7684957" cy="369332"/>
          </a:xfrm>
          <a:prstGeom prst="rect">
            <a:avLst/>
          </a:prstGeom>
          <a:noFill/>
        </p:spPr>
        <p:txBody>
          <a:bodyPr wrap="square" rtlCol="0">
            <a:spAutoFit/>
          </a:bodyPr>
          <a:lstStyle/>
          <a:p>
            <a:r>
              <a:rPr lang="zh-CN" altLang="en-US" dirty="0"/>
              <a:t>不确定性方法</a:t>
            </a:r>
            <a:r>
              <a:rPr lang="en-US" altLang="zh-CN" dirty="0"/>
              <a:t>--</a:t>
            </a:r>
            <a:r>
              <a:rPr lang="zh-CN" altLang="en-US" dirty="0"/>
              <a:t>度量不确定性的数量来选择不确定数据点</a:t>
            </a:r>
          </a:p>
        </p:txBody>
      </p:sp>
      <p:sp>
        <p:nvSpPr>
          <p:cNvPr id="7" name="文本框 6">
            <a:extLst>
              <a:ext uri="{FF2B5EF4-FFF2-40B4-BE49-F238E27FC236}">
                <a16:creationId xmlns:a16="http://schemas.microsoft.com/office/drawing/2014/main" id="{C21B612B-32F6-456E-B841-5D64EC49B068}"/>
              </a:ext>
            </a:extLst>
          </p:cNvPr>
          <p:cNvSpPr txBox="1"/>
          <p:nvPr/>
        </p:nvSpPr>
        <p:spPr>
          <a:xfrm>
            <a:off x="3962398" y="2176076"/>
            <a:ext cx="7684956" cy="369332"/>
          </a:xfrm>
          <a:prstGeom prst="rect">
            <a:avLst/>
          </a:prstGeom>
          <a:noFill/>
        </p:spPr>
        <p:txBody>
          <a:bodyPr wrap="square" rtlCol="0">
            <a:spAutoFit/>
          </a:bodyPr>
          <a:lstStyle/>
          <a:p>
            <a:r>
              <a:rPr lang="zh-CN" altLang="en-US" dirty="0"/>
              <a:t>多样性方法</a:t>
            </a:r>
            <a:r>
              <a:rPr lang="en-US" altLang="zh-CN" dirty="0"/>
              <a:t>--</a:t>
            </a:r>
            <a:r>
              <a:rPr lang="zh-CN" altLang="en-US" dirty="0"/>
              <a:t>选择代表未标记池整体分布的不同数据点</a:t>
            </a:r>
          </a:p>
        </p:txBody>
      </p:sp>
      <p:sp>
        <p:nvSpPr>
          <p:cNvPr id="8" name="文本框 7">
            <a:extLst>
              <a:ext uri="{FF2B5EF4-FFF2-40B4-BE49-F238E27FC236}">
                <a16:creationId xmlns:a16="http://schemas.microsoft.com/office/drawing/2014/main" id="{5AB12E4F-9C0F-4652-94E6-2D33B76FF07D}"/>
              </a:ext>
            </a:extLst>
          </p:cNvPr>
          <p:cNvSpPr txBox="1"/>
          <p:nvPr/>
        </p:nvSpPr>
        <p:spPr>
          <a:xfrm>
            <a:off x="3962399" y="3525707"/>
            <a:ext cx="7684955" cy="646331"/>
          </a:xfrm>
          <a:prstGeom prst="rect">
            <a:avLst/>
          </a:prstGeom>
          <a:noFill/>
        </p:spPr>
        <p:txBody>
          <a:bodyPr wrap="square" rtlCol="0">
            <a:spAutoFit/>
          </a:bodyPr>
          <a:lstStyle/>
          <a:p>
            <a:r>
              <a:rPr lang="zh-CN" altLang="en-US" dirty="0"/>
              <a:t>预期模型变化 </a:t>
            </a:r>
            <a:r>
              <a:rPr lang="en-US" altLang="zh-CN" dirty="0"/>
              <a:t>--</a:t>
            </a:r>
            <a:r>
              <a:rPr lang="zh-CN" altLang="en-US" dirty="0"/>
              <a:t>选择了如果我们知道它们的标签，会对当前模型参数或输出造成最大变化的数据点。</a:t>
            </a:r>
          </a:p>
        </p:txBody>
      </p:sp>
      <p:sp>
        <p:nvSpPr>
          <p:cNvPr id="9" name="文本框 8">
            <a:extLst>
              <a:ext uri="{FF2B5EF4-FFF2-40B4-BE49-F238E27FC236}">
                <a16:creationId xmlns:a16="http://schemas.microsoft.com/office/drawing/2014/main" id="{C6531267-1FF5-4EF1-BC25-B57301EDD4AD}"/>
              </a:ext>
            </a:extLst>
          </p:cNvPr>
          <p:cNvSpPr txBox="1"/>
          <p:nvPr/>
        </p:nvSpPr>
        <p:spPr>
          <a:xfrm>
            <a:off x="3876672" y="5147963"/>
            <a:ext cx="2762250" cy="369332"/>
          </a:xfrm>
          <a:prstGeom prst="rect">
            <a:avLst/>
          </a:prstGeom>
          <a:noFill/>
        </p:spPr>
        <p:txBody>
          <a:bodyPr wrap="square" rtlCol="0">
            <a:spAutoFit/>
          </a:bodyPr>
          <a:lstStyle/>
          <a:p>
            <a:r>
              <a:rPr lang="zh-CN" altLang="en-US" dirty="0"/>
              <a:t>其他综合性方法</a:t>
            </a:r>
          </a:p>
        </p:txBody>
      </p:sp>
    </p:spTree>
    <p:extLst>
      <p:ext uri="{BB962C8B-B14F-4D97-AF65-F5344CB8AC3E}">
        <p14:creationId xmlns:p14="http://schemas.microsoft.com/office/powerpoint/2010/main" val="121512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EDC3613-C8DC-4713-B82E-E7E007043F17}"/>
              </a:ext>
            </a:extLst>
          </p:cNvPr>
          <p:cNvSpPr txBox="1">
            <a:spLocks/>
          </p:cNvSpPr>
          <p:nvPr/>
        </p:nvSpPr>
        <p:spPr>
          <a:xfrm>
            <a:off x="916938" y="351351"/>
            <a:ext cx="10358120"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zh-CN" altLang="en-US" sz="3200" spc="-5" dirty="0">
                <a:latin typeface="宋体" panose="02010600030101010101" pitchFamily="2" charset="-122"/>
                <a:ea typeface="宋体" panose="02010600030101010101" pitchFamily="2" charset="-122"/>
              </a:rPr>
              <a:t>不确定性方法</a:t>
            </a:r>
          </a:p>
        </p:txBody>
      </p:sp>
      <p:sp>
        <p:nvSpPr>
          <p:cNvPr id="10" name="文本框 9">
            <a:extLst>
              <a:ext uri="{FF2B5EF4-FFF2-40B4-BE49-F238E27FC236}">
                <a16:creationId xmlns:a16="http://schemas.microsoft.com/office/drawing/2014/main" id="{DC0A3027-A0FE-4216-BF20-70C636547F16}"/>
              </a:ext>
            </a:extLst>
          </p:cNvPr>
          <p:cNvSpPr txBox="1"/>
          <p:nvPr/>
        </p:nvSpPr>
        <p:spPr>
          <a:xfrm>
            <a:off x="831021" y="1066095"/>
            <a:ext cx="11117548" cy="5201424"/>
          </a:xfrm>
          <a:prstGeom prst="rect">
            <a:avLst/>
          </a:prstGeom>
          <a:noFill/>
        </p:spPr>
        <p:txBody>
          <a:bodyPr wrap="square">
            <a:spAutoFit/>
          </a:bodyPr>
          <a:lstStyle/>
          <a:p>
            <a:pPr algn="l"/>
            <a:r>
              <a:rPr lang="zh-CN" altLang="en-US" sz="2000" b="1" i="0" dirty="0">
                <a:solidFill>
                  <a:srgbClr val="121212"/>
                </a:solidFill>
                <a:effectLst/>
                <a:latin typeface="宋体" panose="02010600030101010101" pitchFamily="2" charset="-122"/>
                <a:ea typeface="宋体" panose="02010600030101010101" pitchFamily="2" charset="-122"/>
              </a:rPr>
              <a:t>一、不确定性采样（</a:t>
            </a:r>
            <a:r>
              <a:rPr lang="en-US" altLang="zh-CN" sz="2000" b="1" i="0" dirty="0">
                <a:solidFill>
                  <a:srgbClr val="121212"/>
                </a:solidFill>
                <a:effectLst/>
                <a:latin typeface="宋体" panose="02010600030101010101" pitchFamily="2" charset="-122"/>
                <a:ea typeface="宋体" panose="02010600030101010101" pitchFamily="2" charset="-122"/>
              </a:rPr>
              <a:t>Uncertainty Sampling</a:t>
            </a:r>
            <a:r>
              <a:rPr lang="zh-CN" altLang="en-US" sz="2000" b="1" i="0" dirty="0">
                <a:solidFill>
                  <a:srgbClr val="121212"/>
                </a:solidFill>
                <a:effectLst/>
                <a:latin typeface="宋体" panose="02010600030101010101" pitchFamily="2" charset="-122"/>
                <a:ea typeface="宋体" panose="02010600030101010101" pitchFamily="2" charset="-122"/>
              </a:rPr>
              <a:t>）</a:t>
            </a:r>
            <a:r>
              <a:rPr lang="en-US" altLang="zh-CN" sz="2000" b="1" i="0" dirty="0">
                <a:solidFill>
                  <a:srgbClr val="121212"/>
                </a:solidFill>
                <a:effectLst/>
                <a:latin typeface="宋体" panose="02010600030101010101" pitchFamily="2" charset="-122"/>
                <a:ea typeface="宋体" panose="02010600030101010101" pitchFamily="2" charset="-122"/>
              </a:rPr>
              <a:t>--</a:t>
            </a:r>
            <a:r>
              <a:rPr lang="zh-CN" altLang="en-US" sz="2000" b="0" i="0" dirty="0">
                <a:solidFill>
                  <a:srgbClr val="121212"/>
                </a:solidFill>
                <a:effectLst/>
                <a:latin typeface="宋体" panose="02010600030101010101" pitchFamily="2" charset="-122"/>
                <a:ea typeface="宋体" panose="02010600030101010101" pitchFamily="2" charset="-122"/>
              </a:rPr>
              <a:t>如何描述样本或者数据的不确定性</a:t>
            </a:r>
            <a:r>
              <a:rPr lang="en-US" altLang="zh-CN" sz="2000" b="0" i="0" dirty="0">
                <a:solidFill>
                  <a:srgbClr val="121212"/>
                </a:solidFill>
                <a:effectLst/>
                <a:latin typeface="宋体" panose="02010600030101010101" pitchFamily="2" charset="-122"/>
                <a:ea typeface="宋体" panose="02010600030101010101" pitchFamily="2" charset="-122"/>
              </a:rPr>
              <a:t>(</a:t>
            </a:r>
            <a:r>
              <a:rPr lang="zh-CN" altLang="en-US" sz="2000" b="0" i="0" dirty="0">
                <a:solidFill>
                  <a:srgbClr val="121212"/>
                </a:solidFill>
                <a:effectLst/>
                <a:latin typeface="宋体" panose="02010600030101010101" pitchFamily="2" charset="-122"/>
                <a:ea typeface="宋体" panose="02010600030101010101" pitchFamily="2" charset="-122"/>
              </a:rPr>
              <a:t>单模型</a:t>
            </a:r>
            <a:r>
              <a:rPr lang="en-US" altLang="zh-CN" sz="2000" b="0" i="0" dirty="0">
                <a:solidFill>
                  <a:srgbClr val="121212"/>
                </a:solidFill>
                <a:effectLst/>
                <a:latin typeface="宋体" panose="02010600030101010101" pitchFamily="2" charset="-122"/>
                <a:ea typeface="宋体" panose="02010600030101010101" pitchFamily="2" charset="-122"/>
              </a:rPr>
              <a:t>)</a:t>
            </a:r>
            <a:endParaRPr lang="en-US" altLang="zh-CN" sz="2000" b="1" i="0" dirty="0">
              <a:solidFill>
                <a:srgbClr val="121212"/>
              </a:solidFill>
              <a:effectLst/>
              <a:latin typeface="宋体" panose="02010600030101010101" pitchFamily="2" charset="-122"/>
              <a:ea typeface="宋体" panose="02010600030101010101" pitchFamily="2" charset="-122"/>
            </a:endParaRPr>
          </a:p>
          <a:p>
            <a:endParaRPr lang="en-US" altLang="zh-CN" sz="2000" dirty="0">
              <a:effectLst/>
              <a:latin typeface="Arial" panose="020B0604020202020204" pitchFamily="34" charset="0"/>
            </a:endParaRPr>
          </a:p>
          <a:p>
            <a:r>
              <a:rPr lang="zh-CN" altLang="en-US" sz="2000" dirty="0">
                <a:effectLst/>
                <a:latin typeface="Arial" panose="020B0604020202020204" pitchFamily="34" charset="0"/>
              </a:rPr>
              <a:t>不确定抽样策略简单地查询其后验概率最接近</a:t>
            </a:r>
            <a:r>
              <a:rPr lang="en-US" altLang="zh-CN" sz="2000" dirty="0">
                <a:effectLst/>
                <a:latin typeface="Arial" panose="020B0604020202020204" pitchFamily="34" charset="0"/>
              </a:rPr>
              <a:t>0.5</a:t>
            </a:r>
            <a:r>
              <a:rPr lang="zh-CN" altLang="en-US" sz="2000" dirty="0">
                <a:effectLst/>
                <a:latin typeface="Arial" panose="020B0604020202020204" pitchFamily="34" charset="0"/>
              </a:rPr>
              <a:t>的实例</a:t>
            </a:r>
          </a:p>
          <a:p>
            <a:pPr algn="l"/>
            <a:endParaRPr lang="en-US" altLang="zh-CN" sz="2000" b="1" dirty="0">
              <a:solidFill>
                <a:srgbClr val="121212"/>
              </a:solidFill>
              <a:latin typeface="宋体" panose="02010600030101010101" pitchFamily="2" charset="-122"/>
              <a:ea typeface="宋体" panose="02010600030101010101" pitchFamily="2" charset="-122"/>
            </a:endParaRPr>
          </a:p>
          <a:p>
            <a:pPr algn="l"/>
            <a:r>
              <a:rPr lang="en-US" altLang="zh-CN" b="1" i="0" dirty="0">
                <a:solidFill>
                  <a:srgbClr val="121212"/>
                </a:solidFill>
                <a:effectLst/>
                <a:latin typeface="宋体" panose="02010600030101010101" pitchFamily="2" charset="-122"/>
                <a:ea typeface="宋体" panose="02010600030101010101" pitchFamily="2" charset="-122"/>
              </a:rPr>
              <a:t>1</a:t>
            </a:r>
            <a:r>
              <a:rPr lang="zh-CN" altLang="en-US" b="1" i="0" dirty="0">
                <a:solidFill>
                  <a:srgbClr val="121212"/>
                </a:solidFill>
                <a:effectLst/>
                <a:latin typeface="宋体" panose="02010600030101010101" pitchFamily="2" charset="-122"/>
                <a:ea typeface="宋体" panose="02010600030101010101" pitchFamily="2" charset="-122"/>
              </a:rPr>
              <a:t>、最小置信不确定性</a:t>
            </a:r>
            <a:endParaRPr lang="en-US" altLang="zh-CN" b="1" dirty="0">
              <a:solidFill>
                <a:srgbClr val="121212"/>
              </a:solidFill>
              <a:latin typeface="宋体" panose="02010600030101010101" pitchFamily="2" charset="-122"/>
              <a:ea typeface="宋体" panose="02010600030101010101" pitchFamily="2" charset="-122"/>
            </a:endParaRPr>
          </a:p>
          <a:p>
            <a:pPr algn="l"/>
            <a:endParaRPr lang="en-US" altLang="zh-CN" b="1" i="0" dirty="0">
              <a:solidFill>
                <a:srgbClr val="121212"/>
              </a:solidFill>
              <a:effectLst/>
              <a:latin typeface="宋体" panose="02010600030101010101" pitchFamily="2" charset="-122"/>
              <a:ea typeface="宋体" panose="02010600030101010101" pitchFamily="2" charset="-122"/>
            </a:endParaRPr>
          </a:p>
          <a:p>
            <a:pPr algn="l"/>
            <a:r>
              <a:rPr lang="zh-CN" altLang="en-US" i="0" dirty="0">
                <a:solidFill>
                  <a:srgbClr val="121212"/>
                </a:solidFill>
                <a:effectLst/>
                <a:latin typeface="宋体" panose="02010600030101010101" pitchFamily="2" charset="-122"/>
                <a:ea typeface="宋体" panose="02010600030101010101" pitchFamily="2" charset="-122"/>
              </a:rPr>
              <a:t>选择分类器对所选类别最不确定的样本。</a:t>
            </a:r>
            <a:endParaRPr lang="en-US" altLang="zh-CN" i="0" dirty="0">
              <a:solidFill>
                <a:srgbClr val="121212"/>
              </a:solidFill>
              <a:effectLst/>
              <a:latin typeface="宋体" panose="02010600030101010101" pitchFamily="2" charset="-122"/>
              <a:ea typeface="宋体" panose="02010600030101010101" pitchFamily="2" charset="-122"/>
            </a:endParaRPr>
          </a:p>
          <a:p>
            <a:pPr algn="l"/>
            <a:r>
              <a:rPr lang="zh-CN" altLang="en-US" i="0" dirty="0">
                <a:solidFill>
                  <a:srgbClr val="121212"/>
                </a:solidFill>
                <a:effectLst/>
                <a:latin typeface="宋体" panose="02010600030101010101" pitchFamily="2" charset="-122"/>
                <a:ea typeface="宋体" panose="02010600030101010101" pitchFamily="2" charset="-122"/>
              </a:rPr>
              <a:t>例如在二分类情况下</a:t>
            </a:r>
            <a:r>
              <a:rPr lang="en-US" altLang="zh-CN" i="0" dirty="0">
                <a:solidFill>
                  <a:srgbClr val="121212"/>
                </a:solidFill>
                <a:effectLst/>
                <a:latin typeface="宋体" panose="02010600030101010101" pitchFamily="2" charset="-122"/>
                <a:ea typeface="宋体" panose="02010600030101010101" pitchFamily="2" charset="-122"/>
              </a:rPr>
              <a:t>,(0.9</a:t>
            </a:r>
            <a:r>
              <a:rPr lang="en-US" altLang="zh-CN" dirty="0">
                <a:solidFill>
                  <a:srgbClr val="121212"/>
                </a:solidFill>
                <a:latin typeface="宋体" panose="02010600030101010101" pitchFamily="2" charset="-122"/>
                <a:ea typeface="宋体" panose="02010600030101010101" pitchFamily="2" charset="-122"/>
              </a:rPr>
              <a:t>,0.1)</a:t>
            </a:r>
            <a:r>
              <a:rPr lang="zh-CN" altLang="en-US" dirty="0">
                <a:solidFill>
                  <a:srgbClr val="121212"/>
                </a:solidFill>
                <a:latin typeface="宋体" panose="02010600030101010101" pitchFamily="2" charset="-122"/>
                <a:ea typeface="宋体" panose="02010600030101010101" pitchFamily="2" charset="-122"/>
              </a:rPr>
              <a:t>和</a:t>
            </a:r>
            <a:r>
              <a:rPr lang="en-US" altLang="zh-CN" dirty="0">
                <a:solidFill>
                  <a:srgbClr val="121212"/>
                </a:solidFill>
                <a:latin typeface="宋体" panose="02010600030101010101" pitchFamily="2" charset="-122"/>
                <a:ea typeface="宋体" panose="02010600030101010101" pitchFamily="2" charset="-122"/>
              </a:rPr>
              <a:t>(0.</a:t>
            </a:r>
            <a:r>
              <a:rPr lang="en-US" altLang="zh-CN" i="0" dirty="0">
                <a:solidFill>
                  <a:srgbClr val="121212"/>
                </a:solidFill>
                <a:effectLst/>
                <a:latin typeface="宋体" panose="02010600030101010101" pitchFamily="2" charset="-122"/>
                <a:ea typeface="宋体" panose="02010600030101010101" pitchFamily="2" charset="-122"/>
              </a:rPr>
              <a:t>51</a:t>
            </a:r>
            <a:r>
              <a:rPr lang="en-US" altLang="zh-CN" dirty="0">
                <a:solidFill>
                  <a:srgbClr val="121212"/>
                </a:solidFill>
                <a:latin typeface="宋体" panose="02010600030101010101" pitchFamily="2" charset="-122"/>
                <a:ea typeface="宋体" panose="02010600030101010101" pitchFamily="2" charset="-122"/>
              </a:rPr>
              <a:t>,0.49)</a:t>
            </a:r>
            <a:r>
              <a:rPr lang="zh-CN" altLang="en-US" dirty="0">
                <a:solidFill>
                  <a:srgbClr val="121212"/>
                </a:solidFill>
                <a:latin typeface="宋体" panose="02010600030101010101" pitchFamily="2" charset="-122"/>
                <a:ea typeface="宋体" panose="02010600030101010101" pitchFamily="2" charset="-122"/>
              </a:rPr>
              <a:t>，</a:t>
            </a:r>
            <a:r>
              <a:rPr lang="zh-CN" altLang="en-US" i="0" dirty="0">
                <a:solidFill>
                  <a:srgbClr val="121212"/>
                </a:solidFill>
                <a:effectLst/>
                <a:latin typeface="宋体" panose="02010600030101010101" pitchFamily="2" charset="-122"/>
                <a:ea typeface="宋体" panose="02010600030101010101" pitchFamily="2" charset="-122"/>
              </a:rPr>
              <a:t>明显第二个数据明显更难区别，有被继续标注的价值。</a:t>
            </a:r>
            <a:endParaRPr lang="en-US" altLang="zh-CN" i="0" dirty="0">
              <a:solidFill>
                <a:srgbClr val="121212"/>
              </a:solidFill>
              <a:effectLst/>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a:p>
            <a:pPr algn="l"/>
            <a:r>
              <a:rPr lang="en-US" altLang="zh-CN" dirty="0">
                <a:solidFill>
                  <a:srgbClr val="121212"/>
                </a:solidFill>
                <a:latin typeface="宋体" panose="02010600030101010101" pitchFamily="2" charset="-122"/>
                <a:ea typeface="宋体" panose="02010600030101010101" pitchFamily="2" charset="-122"/>
              </a:rPr>
              <a:t> y’</a:t>
            </a:r>
            <a:r>
              <a:rPr lang="zh-CN" altLang="en-US" dirty="0">
                <a:solidFill>
                  <a:srgbClr val="121212"/>
                </a:solidFill>
                <a:latin typeface="宋体" panose="02010600030101010101" pitchFamily="2" charset="-122"/>
                <a:ea typeface="宋体" panose="02010600030101010101" pitchFamily="2" charset="-122"/>
              </a:rPr>
              <a:t>对于</a:t>
            </a:r>
            <a:r>
              <a:rPr lang="en-US" altLang="zh-CN" dirty="0">
                <a:solidFill>
                  <a:srgbClr val="121212"/>
                </a:solidFill>
                <a:latin typeface="宋体" panose="02010600030101010101" pitchFamily="2" charset="-122"/>
                <a:ea typeface="宋体" panose="02010600030101010101" pitchFamily="2" charset="-122"/>
              </a:rPr>
              <a:t>x</a:t>
            </a:r>
            <a:r>
              <a:rPr lang="zh-CN" altLang="en-US" dirty="0">
                <a:solidFill>
                  <a:srgbClr val="121212"/>
                </a:solidFill>
                <a:latin typeface="宋体" panose="02010600030101010101" pitchFamily="2" charset="-122"/>
                <a:ea typeface="宋体" panose="02010600030101010101" pitchFamily="2" charset="-122"/>
              </a:rPr>
              <a:t>而言是模型预测概率最大的类别。</a:t>
            </a:r>
            <a:endParaRPr lang="en-US" altLang="zh-CN" dirty="0">
              <a:solidFill>
                <a:srgbClr val="121212"/>
              </a:solidFill>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a:p>
            <a:pPr algn="l"/>
            <a:r>
              <a:rPr lang="en-US" altLang="zh-CN" b="1" i="0" dirty="0">
                <a:solidFill>
                  <a:srgbClr val="121212"/>
                </a:solidFill>
                <a:effectLst/>
                <a:latin typeface="宋体" panose="02010600030101010101" pitchFamily="2" charset="-122"/>
                <a:ea typeface="宋体" panose="02010600030101010101" pitchFamily="2" charset="-122"/>
              </a:rPr>
              <a:t>2</a:t>
            </a:r>
            <a:r>
              <a:rPr lang="zh-CN" altLang="en-US" b="1" i="0" dirty="0">
                <a:solidFill>
                  <a:srgbClr val="121212"/>
                </a:solidFill>
                <a:effectLst/>
                <a:latin typeface="宋体" panose="02010600030101010101" pitchFamily="2" charset="-122"/>
                <a:ea typeface="宋体" panose="02010600030101010101" pitchFamily="2" charset="-122"/>
              </a:rPr>
              <a:t>、边缘采样</a:t>
            </a:r>
            <a:endParaRPr lang="en-US" altLang="zh-CN" b="1" i="0" dirty="0">
              <a:solidFill>
                <a:srgbClr val="121212"/>
              </a:solidFill>
              <a:effectLst/>
              <a:latin typeface="宋体" panose="02010600030101010101" pitchFamily="2" charset="-122"/>
              <a:ea typeface="宋体" panose="02010600030101010101" pitchFamily="2" charset="-122"/>
            </a:endParaRPr>
          </a:p>
          <a:p>
            <a:pPr algn="l"/>
            <a:r>
              <a:rPr lang="zh-CN" altLang="en-US" b="0" i="0" dirty="0">
                <a:solidFill>
                  <a:srgbClr val="121212"/>
                </a:solidFill>
                <a:effectLst/>
                <a:latin typeface="宋体" panose="02010600030101010101" pitchFamily="2" charset="-122"/>
                <a:ea typeface="宋体" panose="02010600030101010101" pitchFamily="2" charset="-122"/>
              </a:rPr>
              <a:t>选择那些极容易被判定成两类的样本数据，就是选择模型预测最大和第二大的概率差值最小的样本。</a:t>
            </a:r>
            <a:endParaRPr lang="en-US" altLang="zh-CN" b="0" i="0" dirty="0">
              <a:solidFill>
                <a:srgbClr val="121212"/>
              </a:solidFill>
              <a:effectLst/>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a:p>
            <a:pPr algn="l"/>
            <a:endParaRPr lang="en-US" altLang="zh-CN" i="0" dirty="0">
              <a:solidFill>
                <a:srgbClr val="121212"/>
              </a:solidFill>
              <a:effectLst/>
              <a:latin typeface="宋体" panose="02010600030101010101" pitchFamily="2" charset="-122"/>
              <a:ea typeface="宋体" panose="02010600030101010101" pitchFamily="2" charset="-122"/>
            </a:endParaRPr>
          </a:p>
          <a:p>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如果针对二分类问题，</a:t>
            </a:r>
            <a:r>
              <a:rPr lang="zh-CN" altLang="en-US" dirty="0">
                <a:solidFill>
                  <a:srgbClr val="121212"/>
                </a:solidFill>
                <a:latin typeface="宋体" panose="02010600030101010101" pitchFamily="2" charset="-122"/>
                <a:ea typeface="宋体" panose="02010600030101010101" pitchFamily="2" charset="-122"/>
              </a:rPr>
              <a:t>最小置信不确定性</a:t>
            </a:r>
            <a:r>
              <a:rPr lang="en-US" altLang="zh-CN" b="0" i="0" dirty="0">
                <a:solidFill>
                  <a:srgbClr val="121212"/>
                </a:solidFill>
                <a:effectLst/>
                <a:latin typeface="宋体" panose="02010600030101010101" pitchFamily="2" charset="-122"/>
                <a:ea typeface="宋体" panose="02010600030101010101" pitchFamily="2" charset="-122"/>
              </a:rPr>
              <a:t> </a:t>
            </a:r>
            <a:r>
              <a:rPr lang="zh-CN" altLang="en-US" b="0" i="0" dirty="0">
                <a:solidFill>
                  <a:srgbClr val="121212"/>
                </a:solidFill>
                <a:effectLst/>
                <a:latin typeface="宋体" panose="02010600030101010101" pitchFamily="2" charset="-122"/>
                <a:ea typeface="宋体" panose="02010600030101010101" pitchFamily="2" charset="-122"/>
              </a:rPr>
              <a:t>和 </a:t>
            </a:r>
            <a:r>
              <a:rPr lang="zh-CN" altLang="en-US" dirty="0">
                <a:solidFill>
                  <a:srgbClr val="121212"/>
                </a:solidFill>
                <a:latin typeface="宋体" panose="02010600030101010101" pitchFamily="2" charset="-122"/>
                <a:ea typeface="宋体" panose="02010600030101010101" pitchFamily="2" charset="-122"/>
              </a:rPr>
              <a:t>边缘采样</a:t>
            </a:r>
            <a:r>
              <a:rPr lang="en-US" altLang="zh-CN" b="0" i="0" dirty="0">
                <a:solidFill>
                  <a:srgbClr val="121212"/>
                </a:solidFill>
                <a:effectLst/>
                <a:latin typeface="宋体" panose="02010600030101010101" pitchFamily="2" charset="-122"/>
                <a:ea typeface="宋体" panose="02010600030101010101" pitchFamily="2" charset="-122"/>
              </a:rPr>
              <a:t> </a:t>
            </a:r>
            <a:r>
              <a:rPr lang="zh-CN" altLang="en-US" b="0" i="0" dirty="0">
                <a:solidFill>
                  <a:srgbClr val="121212"/>
                </a:solidFill>
                <a:effectLst/>
                <a:latin typeface="宋体" panose="02010600030101010101" pitchFamily="2" charset="-122"/>
                <a:ea typeface="宋体" panose="02010600030101010101" pitchFamily="2" charset="-122"/>
              </a:rPr>
              <a:t>其实是等价的</a:t>
            </a:r>
            <a:r>
              <a:rPr lang="zh-CN" altLang="en-US" b="1" dirty="0">
                <a:solidFill>
                  <a:srgbClr val="121212"/>
                </a:solidFill>
                <a:latin typeface="-apple-system"/>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0F5F7C4B-E7E7-4A1A-A9F1-6245FEA48B4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354443" y="5159129"/>
            <a:ext cx="4656223" cy="685859"/>
          </a:xfrm>
          <a:prstGeom prst="rect">
            <a:avLst/>
          </a:prstGeom>
        </p:spPr>
      </p:pic>
      <p:pic>
        <p:nvPicPr>
          <p:cNvPr id="3" name="图片 2">
            <a:extLst>
              <a:ext uri="{FF2B5EF4-FFF2-40B4-BE49-F238E27FC236}">
                <a16:creationId xmlns:a16="http://schemas.microsoft.com/office/drawing/2014/main" id="{3D49E43B-445E-4337-ABEF-E3F47FB437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94379" y="3370919"/>
            <a:ext cx="5790832" cy="685859"/>
          </a:xfrm>
          <a:prstGeom prst="rect">
            <a:avLst/>
          </a:prstGeom>
        </p:spPr>
      </p:pic>
    </p:spTree>
    <p:extLst>
      <p:ext uri="{BB962C8B-B14F-4D97-AF65-F5344CB8AC3E}">
        <p14:creationId xmlns:p14="http://schemas.microsoft.com/office/powerpoint/2010/main" val="246810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842453C-D371-4508-8249-C349F0405B22}"/>
              </a:ext>
            </a:extLst>
          </p:cNvPr>
          <p:cNvSpPr txBox="1"/>
          <p:nvPr/>
        </p:nvSpPr>
        <p:spPr>
          <a:xfrm>
            <a:off x="796264" y="208722"/>
            <a:ext cx="10495654" cy="1754326"/>
          </a:xfrm>
          <a:prstGeom prst="rect">
            <a:avLst/>
          </a:prstGeom>
          <a:noFill/>
        </p:spPr>
        <p:txBody>
          <a:bodyPr wrap="square">
            <a:spAutoFit/>
          </a:bodyPr>
          <a:lstStyle/>
          <a:p>
            <a:pPr algn="l"/>
            <a:r>
              <a:rPr lang="en-US" altLang="zh-CN" b="1" i="0" dirty="0">
                <a:solidFill>
                  <a:srgbClr val="121212"/>
                </a:solidFill>
                <a:effectLst/>
                <a:latin typeface="宋体" panose="02010600030101010101" pitchFamily="2" charset="-122"/>
                <a:ea typeface="宋体" panose="02010600030101010101" pitchFamily="2" charset="-122"/>
              </a:rPr>
              <a:t>3</a:t>
            </a:r>
            <a:r>
              <a:rPr lang="zh-CN" altLang="en-US" b="1" i="0" dirty="0">
                <a:solidFill>
                  <a:srgbClr val="121212"/>
                </a:solidFill>
                <a:effectLst/>
                <a:latin typeface="宋体" panose="02010600030101010101" pitchFamily="2" charset="-122"/>
                <a:ea typeface="宋体" panose="02010600030101010101" pitchFamily="2" charset="-122"/>
              </a:rPr>
              <a:t>、熵</a:t>
            </a:r>
            <a:endParaRPr lang="en-US" altLang="zh-CN" b="1" dirty="0">
              <a:solidFill>
                <a:srgbClr val="121212"/>
              </a:solidFill>
              <a:latin typeface="宋体" panose="02010600030101010101" pitchFamily="2" charset="-122"/>
              <a:ea typeface="宋体" panose="02010600030101010101" pitchFamily="2" charset="-122"/>
            </a:endParaRPr>
          </a:p>
          <a:p>
            <a:r>
              <a:rPr lang="zh-CN" altLang="en-US" i="0" dirty="0">
                <a:solidFill>
                  <a:srgbClr val="121212"/>
                </a:solidFill>
                <a:effectLst/>
                <a:latin typeface="宋体" panose="02010600030101010101" pitchFamily="2" charset="-122"/>
                <a:ea typeface="宋体" panose="02010600030101010101" pitchFamily="2" charset="-122"/>
              </a:rPr>
              <a:t>熵是随机变量不确定性的度量，熵值越高，表明概率分布的不确定性越大。在每个主动学习步骤中，对于训练集中的每个未标记的样本，主动学习算法计算预测的类概率的熵，并选择具有</a:t>
            </a:r>
            <a:r>
              <a:rPr lang="zh-CN" altLang="en-US" b="1" i="0" dirty="0">
                <a:solidFill>
                  <a:srgbClr val="121212"/>
                </a:solidFill>
                <a:effectLst/>
                <a:latin typeface="宋体" panose="02010600030101010101" pitchFamily="2" charset="-122"/>
                <a:ea typeface="宋体" panose="02010600030101010101" pitchFamily="2" charset="-122"/>
              </a:rPr>
              <a:t>最高熵的样本</a:t>
            </a:r>
            <a:r>
              <a:rPr lang="zh-CN" altLang="en-US" i="0" dirty="0">
                <a:solidFill>
                  <a:srgbClr val="121212"/>
                </a:solidFill>
                <a:effectLst/>
                <a:latin typeface="宋体" panose="02010600030101010101" pitchFamily="2" charset="-122"/>
                <a:ea typeface="宋体" panose="02010600030101010101" pitchFamily="2" charset="-122"/>
              </a:rPr>
              <a:t>。</a:t>
            </a:r>
            <a:r>
              <a:rPr lang="zh-CN" altLang="en-US" b="1" i="0" dirty="0">
                <a:solidFill>
                  <a:srgbClr val="121212"/>
                </a:solidFill>
                <a:effectLst/>
                <a:latin typeface="宋体" panose="02010600030101010101" pitchFamily="2" charset="-122"/>
                <a:ea typeface="宋体" panose="02010600030101010101" pitchFamily="2" charset="-122"/>
              </a:rPr>
              <a:t>熵最高的样本</a:t>
            </a:r>
            <a:r>
              <a:rPr lang="zh-CN" altLang="en-US" i="0" dirty="0">
                <a:solidFill>
                  <a:srgbClr val="121212"/>
                </a:solidFill>
                <a:effectLst/>
                <a:latin typeface="宋体" panose="02010600030101010101" pitchFamily="2" charset="-122"/>
                <a:ea typeface="宋体" panose="02010600030101010101" pitchFamily="2" charset="-122"/>
              </a:rPr>
              <a:t>是分类器对其类别成员</a:t>
            </a:r>
            <a:r>
              <a:rPr lang="zh-CN" altLang="en-US" b="1" i="0" dirty="0">
                <a:solidFill>
                  <a:srgbClr val="121212"/>
                </a:solidFill>
                <a:effectLst/>
                <a:latin typeface="宋体" panose="02010600030101010101" pitchFamily="2" charset="-122"/>
                <a:ea typeface="宋体" panose="02010600030101010101" pitchFamily="2" charset="-122"/>
              </a:rPr>
              <a:t>最不确定的样本。</a:t>
            </a:r>
            <a:endParaRPr lang="en-US" altLang="zh-CN" b="1" i="0" dirty="0">
              <a:solidFill>
                <a:srgbClr val="121212"/>
              </a:solidFill>
              <a:effectLst/>
              <a:latin typeface="宋体" panose="02010600030101010101" pitchFamily="2" charset="-122"/>
              <a:ea typeface="宋体" panose="02010600030101010101" pitchFamily="2" charset="-122"/>
            </a:endParaRPr>
          </a:p>
          <a:p>
            <a:endParaRPr lang="en-US" altLang="zh-CN" b="1" dirty="0">
              <a:solidFill>
                <a:srgbClr val="121212"/>
              </a:solidFill>
              <a:latin typeface="宋体" panose="02010600030101010101" pitchFamily="2" charset="-122"/>
              <a:ea typeface="宋体" panose="02010600030101010101" pitchFamily="2" charset="-122"/>
            </a:endParaRPr>
          </a:p>
          <a:p>
            <a:endParaRPr lang="en-US" altLang="zh-CN" b="1" i="0" dirty="0">
              <a:solidFill>
                <a:srgbClr val="121212"/>
              </a:solidFill>
              <a:effectLst/>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C4772246-0F84-4A62-B23E-AA497B3FE9DF}"/>
              </a:ext>
            </a:extLst>
          </p:cNvPr>
          <p:cNvPicPr>
            <a:picLocks noChangeAspect="1"/>
          </p:cNvPicPr>
          <p:nvPr/>
        </p:nvPicPr>
        <p:blipFill>
          <a:blip r:embed="rId3"/>
          <a:stretch>
            <a:fillRect/>
          </a:stretch>
        </p:blipFill>
        <p:spPr>
          <a:xfrm>
            <a:off x="3047238" y="1392047"/>
            <a:ext cx="5765686" cy="939402"/>
          </a:xfrm>
          <a:prstGeom prst="rect">
            <a:avLst/>
          </a:prstGeom>
        </p:spPr>
      </p:pic>
      <p:sp>
        <p:nvSpPr>
          <p:cNvPr id="12" name="文本框 11">
            <a:extLst>
              <a:ext uri="{FF2B5EF4-FFF2-40B4-BE49-F238E27FC236}">
                <a16:creationId xmlns:a16="http://schemas.microsoft.com/office/drawing/2014/main" id="{37DC5EC3-13A4-4594-BD06-5CB54F09BB38}"/>
              </a:ext>
            </a:extLst>
          </p:cNvPr>
          <p:cNvSpPr txBox="1"/>
          <p:nvPr/>
        </p:nvSpPr>
        <p:spPr>
          <a:xfrm>
            <a:off x="796264" y="2331449"/>
            <a:ext cx="10057663" cy="3139321"/>
          </a:xfrm>
          <a:prstGeom prst="rect">
            <a:avLst/>
          </a:prstGeom>
          <a:noFill/>
        </p:spPr>
        <p:txBody>
          <a:bodyPr wrap="square">
            <a:spAutoFit/>
          </a:bodyPr>
          <a:lstStyle/>
          <a:p>
            <a:pPr algn="l"/>
            <a:r>
              <a:rPr lang="zh-CN" altLang="en-US" sz="1800" b="1" i="0" dirty="0">
                <a:solidFill>
                  <a:srgbClr val="121212"/>
                </a:solidFill>
                <a:effectLst/>
                <a:latin typeface="宋体" panose="02010600030101010101" pitchFamily="2" charset="-122"/>
                <a:ea typeface="宋体" panose="02010600030101010101" pitchFamily="2" charset="-122"/>
              </a:rPr>
              <a:t>二、委员会查询</a:t>
            </a:r>
            <a:r>
              <a:rPr lang="en-US" altLang="zh-CN" sz="1800" b="1" i="0" dirty="0">
                <a:solidFill>
                  <a:srgbClr val="121212"/>
                </a:solidFill>
                <a:effectLst/>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通过多个模型投票的模式，来选择出那些较“难”区分的样本数据</a:t>
            </a:r>
            <a:r>
              <a:rPr lang="en-US" altLang="zh-CN" b="0" i="0" dirty="0">
                <a:solidFill>
                  <a:srgbClr val="121212"/>
                </a:solidFill>
                <a:effectLst/>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多个模型</a:t>
            </a:r>
            <a:r>
              <a:rPr lang="en-US" altLang="zh-CN" b="0" i="0" dirty="0">
                <a:solidFill>
                  <a:srgbClr val="121212"/>
                </a:solidFill>
                <a:effectLst/>
                <a:latin typeface="宋体" panose="02010600030101010101" pitchFamily="2" charset="-122"/>
                <a:ea typeface="宋体" panose="02010600030101010101" pitchFamily="2" charset="-122"/>
              </a:rPr>
              <a:t>)</a:t>
            </a:r>
          </a:p>
          <a:p>
            <a:pPr algn="l"/>
            <a:endParaRPr lang="en-US" altLang="zh-CN" sz="1800" dirty="0">
              <a:solidFill>
                <a:srgbClr val="121212"/>
              </a:solidFill>
              <a:latin typeface="宋体" panose="02010600030101010101" pitchFamily="2" charset="-122"/>
              <a:ea typeface="宋体" panose="02010600030101010101" pitchFamily="2" charset="-122"/>
            </a:endParaRPr>
          </a:p>
          <a:p>
            <a:pPr algn="l">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投票熵（</a:t>
            </a:r>
            <a:r>
              <a:rPr lang="en-US" altLang="zh-CN" b="1" i="0" dirty="0">
                <a:solidFill>
                  <a:srgbClr val="121212"/>
                </a:solidFill>
                <a:effectLst/>
                <a:latin typeface="宋体" panose="02010600030101010101" pitchFamily="2" charset="-122"/>
                <a:ea typeface="宋体" panose="02010600030101010101" pitchFamily="2" charset="-122"/>
              </a:rPr>
              <a:t>Vote Entropy</a:t>
            </a:r>
            <a:r>
              <a:rPr lang="zh-CN" altLang="en-US" b="0" i="0" dirty="0">
                <a:solidFill>
                  <a:srgbClr val="121212"/>
                </a:solidFill>
                <a:effectLst/>
                <a:latin typeface="宋体" panose="02010600030101010101" pitchFamily="2" charset="-122"/>
                <a:ea typeface="宋体" panose="02010600030101010101" pitchFamily="2" charset="-122"/>
              </a:rPr>
              <a:t>）：选择这些模型都无法区分的样本数据；</a:t>
            </a:r>
            <a:endParaRPr lang="en-US" altLang="zh-CN" b="0" i="0" dirty="0">
              <a:solidFill>
                <a:srgbClr val="121212"/>
              </a:solidFill>
              <a:effectLst/>
              <a:latin typeface="宋体" panose="02010600030101010101" pitchFamily="2" charset="-122"/>
              <a:ea typeface="宋体" panose="02010600030101010101" pitchFamily="2" charset="-122"/>
            </a:endParaRPr>
          </a:p>
          <a:p>
            <a:pPr algn="l">
              <a:buFont typeface="+mj-lt"/>
              <a:buAutoNum type="arabicPeriod"/>
            </a:pPr>
            <a:endParaRPr lang="en-US" altLang="zh-CN" b="0" i="0" dirty="0">
              <a:solidFill>
                <a:srgbClr val="121212"/>
              </a:solidFill>
              <a:effectLst/>
              <a:latin typeface="宋体" panose="02010600030101010101" pitchFamily="2" charset="-122"/>
              <a:ea typeface="宋体" panose="02010600030101010101" pitchFamily="2" charset="-122"/>
            </a:endParaRPr>
          </a:p>
          <a:p>
            <a:pPr algn="l">
              <a:buFont typeface="+mj-lt"/>
              <a:buAutoNum type="arabicPeriod"/>
            </a:pPr>
            <a:endParaRPr lang="en-US" altLang="zh-CN" dirty="0">
              <a:solidFill>
                <a:srgbClr val="121212"/>
              </a:solidFill>
              <a:latin typeface="宋体" panose="02010600030101010101" pitchFamily="2" charset="-122"/>
              <a:ea typeface="宋体" panose="02010600030101010101" pitchFamily="2" charset="-122"/>
            </a:endParaRPr>
          </a:p>
          <a:p>
            <a:pPr algn="l"/>
            <a:r>
              <a:rPr lang="en-US" altLang="zh-CN" b="0" i="0" dirty="0">
                <a:solidFill>
                  <a:srgbClr val="121212"/>
                </a:solidFill>
                <a:effectLst/>
                <a:latin typeface="宋体" panose="02010600030101010101" pitchFamily="2" charset="-122"/>
                <a:ea typeface="宋体" panose="02010600030101010101" pitchFamily="2" charset="-122"/>
              </a:rPr>
              <a:t>  </a:t>
            </a:r>
          </a:p>
          <a:p>
            <a:pPr algn="l">
              <a:buFont typeface="+mj-lt"/>
              <a:buAutoNum type="arabicPeriod"/>
            </a:pPr>
            <a:endParaRPr lang="en-US" altLang="zh-CN" dirty="0">
              <a:solidFill>
                <a:srgbClr val="121212"/>
              </a:solidFill>
              <a:latin typeface="宋体" panose="02010600030101010101" pitchFamily="2" charset="-122"/>
              <a:ea typeface="宋体" panose="02010600030101010101" pitchFamily="2" charset="-122"/>
            </a:endParaRPr>
          </a:p>
          <a:p>
            <a:pPr algn="l"/>
            <a:endParaRPr lang="zh-CN" altLang="en-US" b="0" i="0" dirty="0">
              <a:solidFill>
                <a:srgbClr val="121212"/>
              </a:solidFill>
              <a:effectLst/>
              <a:latin typeface="宋体" panose="02010600030101010101" pitchFamily="2" charset="-122"/>
              <a:ea typeface="宋体" panose="02010600030101010101" pitchFamily="2" charset="-122"/>
            </a:endParaRPr>
          </a:p>
          <a:p>
            <a:pPr algn="l"/>
            <a:r>
              <a:rPr lang="en-US" altLang="zh-CN" b="0" i="0" dirty="0">
                <a:solidFill>
                  <a:srgbClr val="121212"/>
                </a:solidFill>
                <a:effectLst/>
                <a:latin typeface="宋体" panose="02010600030101010101" pitchFamily="2" charset="-122"/>
                <a:ea typeface="宋体" panose="02010600030101010101" pitchFamily="2" charset="-122"/>
              </a:rPr>
              <a:t>2</a:t>
            </a:r>
            <a:r>
              <a:rPr lang="zh-CN" altLang="en-US" b="0" i="0" dirty="0">
                <a:solidFill>
                  <a:srgbClr val="121212"/>
                </a:solidFill>
                <a:effectLst/>
                <a:latin typeface="宋体" panose="02010600030101010101" pitchFamily="2" charset="-122"/>
                <a:ea typeface="宋体" panose="02010600030101010101" pitchFamily="2" charset="-122"/>
              </a:rPr>
              <a:t>、平均 </a:t>
            </a:r>
            <a:r>
              <a:rPr lang="en-US" altLang="zh-CN" b="0" i="0" dirty="0">
                <a:solidFill>
                  <a:srgbClr val="121212"/>
                </a:solidFill>
                <a:effectLst/>
                <a:latin typeface="宋体" panose="02010600030101010101" pitchFamily="2" charset="-122"/>
                <a:ea typeface="宋体" panose="02010600030101010101" pitchFamily="2" charset="-122"/>
              </a:rPr>
              <a:t>KL </a:t>
            </a:r>
            <a:r>
              <a:rPr lang="zh-CN" altLang="en-US" b="0" i="0" dirty="0">
                <a:solidFill>
                  <a:srgbClr val="121212"/>
                </a:solidFill>
                <a:effectLst/>
                <a:latin typeface="宋体" panose="02010600030101010101" pitchFamily="2" charset="-122"/>
                <a:ea typeface="宋体" panose="02010600030101010101" pitchFamily="2" charset="-122"/>
              </a:rPr>
              <a:t>散度（</a:t>
            </a:r>
            <a:r>
              <a:rPr lang="en-US" altLang="zh-CN" b="1" i="0" dirty="0">
                <a:solidFill>
                  <a:srgbClr val="121212"/>
                </a:solidFill>
                <a:effectLst/>
                <a:latin typeface="宋体" panose="02010600030101010101" pitchFamily="2" charset="-122"/>
                <a:ea typeface="宋体" panose="02010600030101010101" pitchFamily="2" charset="-122"/>
              </a:rPr>
              <a:t>Average </a:t>
            </a:r>
            <a:r>
              <a:rPr lang="en-US" altLang="zh-CN" b="1" i="0" dirty="0" err="1">
                <a:solidFill>
                  <a:srgbClr val="121212"/>
                </a:solidFill>
                <a:effectLst/>
                <a:latin typeface="宋体" panose="02010600030101010101" pitchFamily="2" charset="-122"/>
                <a:ea typeface="宋体" panose="02010600030101010101" pitchFamily="2" charset="-122"/>
              </a:rPr>
              <a:t>Kullback-Leibler</a:t>
            </a:r>
            <a:r>
              <a:rPr lang="en-US" altLang="zh-CN" b="1" i="0" dirty="0">
                <a:solidFill>
                  <a:srgbClr val="121212"/>
                </a:solidFill>
                <a:effectLst/>
                <a:latin typeface="宋体" panose="02010600030101010101" pitchFamily="2" charset="-122"/>
                <a:ea typeface="宋体" panose="02010600030101010101" pitchFamily="2" charset="-122"/>
              </a:rPr>
              <a:t> Divergence</a:t>
            </a:r>
            <a:r>
              <a:rPr lang="zh-CN" altLang="en-US" b="0" i="0" dirty="0">
                <a:solidFill>
                  <a:srgbClr val="121212"/>
                </a:solidFill>
                <a:effectLst/>
                <a:latin typeface="宋体" panose="02010600030101010101" pitchFamily="2" charset="-122"/>
                <a:ea typeface="宋体" panose="02010600030101010101" pitchFamily="2" charset="-122"/>
              </a:rPr>
              <a:t>）：选择 </a:t>
            </a:r>
            <a:r>
              <a:rPr lang="en-US" altLang="zh-CN" b="0" i="0" dirty="0">
                <a:solidFill>
                  <a:srgbClr val="121212"/>
                </a:solidFill>
                <a:effectLst/>
                <a:latin typeface="宋体" panose="02010600030101010101" pitchFamily="2" charset="-122"/>
                <a:ea typeface="宋体" panose="02010600030101010101" pitchFamily="2" charset="-122"/>
              </a:rPr>
              <a:t>KL </a:t>
            </a:r>
            <a:r>
              <a:rPr lang="zh-CN" altLang="en-US" b="0" i="0" dirty="0">
                <a:solidFill>
                  <a:srgbClr val="121212"/>
                </a:solidFill>
                <a:effectLst/>
                <a:latin typeface="宋体" panose="02010600030101010101" pitchFamily="2" charset="-122"/>
                <a:ea typeface="宋体" panose="02010600030101010101" pitchFamily="2" charset="-122"/>
              </a:rPr>
              <a:t>散度较大的样本数据。</a:t>
            </a:r>
            <a:endParaRPr lang="en-US" altLang="zh-CN" b="0" i="0" dirty="0">
              <a:solidFill>
                <a:srgbClr val="121212"/>
              </a:solidFill>
              <a:effectLst/>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a:p>
            <a:pPr algn="l"/>
            <a:endParaRPr lang="en-US" altLang="zh-CN" dirty="0">
              <a:solidFill>
                <a:srgbClr val="121212"/>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6A4E28B-CE81-43B7-92B7-DC6B21D2AB9D}"/>
              </a:ext>
            </a:extLst>
          </p:cNvPr>
          <p:cNvPicPr>
            <a:picLocks noChangeAspect="1"/>
          </p:cNvPicPr>
          <p:nvPr/>
        </p:nvPicPr>
        <p:blipFill>
          <a:blip r:embed="rId4"/>
          <a:stretch>
            <a:fillRect/>
          </a:stretch>
        </p:blipFill>
        <p:spPr>
          <a:xfrm>
            <a:off x="3314352" y="3419061"/>
            <a:ext cx="3467400" cy="708721"/>
          </a:xfrm>
          <a:prstGeom prst="rect">
            <a:avLst/>
          </a:prstGeom>
        </p:spPr>
      </p:pic>
      <p:pic>
        <p:nvPicPr>
          <p:cNvPr id="8" name="图片 7">
            <a:extLst>
              <a:ext uri="{FF2B5EF4-FFF2-40B4-BE49-F238E27FC236}">
                <a16:creationId xmlns:a16="http://schemas.microsoft.com/office/drawing/2014/main" id="{66E73ED7-3A53-4C62-B1C1-AABF91D5A8A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39502" y="4911408"/>
            <a:ext cx="4968671" cy="1615580"/>
          </a:xfrm>
          <a:prstGeom prst="rect">
            <a:avLst/>
          </a:prstGeom>
        </p:spPr>
      </p:pic>
      <p:sp>
        <p:nvSpPr>
          <p:cNvPr id="9" name="文本框 8">
            <a:extLst>
              <a:ext uri="{FF2B5EF4-FFF2-40B4-BE49-F238E27FC236}">
                <a16:creationId xmlns:a16="http://schemas.microsoft.com/office/drawing/2014/main" id="{6F36F07A-82FC-45CD-8F32-7C6DF3126C2D}"/>
              </a:ext>
            </a:extLst>
          </p:cNvPr>
          <p:cNvSpPr txBox="1"/>
          <p:nvPr/>
        </p:nvSpPr>
        <p:spPr>
          <a:xfrm>
            <a:off x="6596172" y="5029382"/>
            <a:ext cx="4695746" cy="646331"/>
          </a:xfrm>
          <a:prstGeom prst="rect">
            <a:avLst/>
          </a:prstGeom>
          <a:noFill/>
        </p:spPr>
        <p:txBody>
          <a:bodyPr wrap="square" rtlCol="0">
            <a:spAutoFit/>
          </a:bodyPr>
          <a:lstStyle/>
          <a:p>
            <a:r>
              <a:rPr lang="zh-CN" altLang="en-US" dirty="0">
                <a:effectLst/>
                <a:latin typeface="Arial" panose="020B0604020202020204" pitchFamily="34" charset="0"/>
              </a:rPr>
              <a:t>信息量最大的查询是任何一个委员会成员的标签分布与共识之间的平均差异最大的查询</a:t>
            </a:r>
            <a:endParaRPr lang="zh-CN" altLang="en-US" dirty="0"/>
          </a:p>
        </p:txBody>
      </p:sp>
    </p:spTree>
    <p:extLst>
      <p:ext uri="{BB962C8B-B14F-4D97-AF65-F5344CB8AC3E}">
        <p14:creationId xmlns:p14="http://schemas.microsoft.com/office/powerpoint/2010/main" val="77532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C54A180-C0F1-43F8-B953-AE89F4A7738F}"/>
              </a:ext>
            </a:extLst>
          </p:cNvPr>
          <p:cNvSpPr>
            <a:spLocks noGrp="1"/>
          </p:cNvSpPr>
          <p:nvPr>
            <p:ph type="body" idx="1"/>
          </p:nvPr>
        </p:nvSpPr>
        <p:spPr>
          <a:xfrm>
            <a:off x="916938" y="1112139"/>
            <a:ext cx="10836912" cy="276999"/>
          </a:xfrm>
        </p:spPr>
        <p:txBody>
          <a:bodyPr/>
          <a:lstStyle/>
          <a:p>
            <a:pPr algn="l"/>
            <a:r>
              <a:rPr lang="zh-CN" altLang="en-US" sz="1800" b="1" kern="1200" dirty="0">
                <a:solidFill>
                  <a:srgbClr val="121212"/>
                </a:solidFill>
                <a:latin typeface="宋体" panose="02010600030101010101" pitchFamily="2" charset="-122"/>
                <a:ea typeface="宋体" panose="02010600030101010101" pitchFamily="2" charset="-122"/>
                <a:cs typeface="+mn-cs"/>
              </a:rPr>
              <a:t>一、预聚类的方法  </a:t>
            </a:r>
            <a:r>
              <a:rPr lang="en-US" altLang="zh-CN" sz="1800" b="1" kern="1200" dirty="0">
                <a:solidFill>
                  <a:srgbClr val="121212"/>
                </a:solidFill>
                <a:latin typeface="宋体" panose="02010600030101010101" pitchFamily="2" charset="-122"/>
                <a:ea typeface="宋体" panose="02010600030101010101" pitchFamily="2" charset="-122"/>
                <a:cs typeface="+mn-cs"/>
              </a:rPr>
              <a:t>--  </a:t>
            </a:r>
            <a:r>
              <a:rPr lang="zh-CN" altLang="en-US" sz="1800" b="1" kern="1200" dirty="0">
                <a:solidFill>
                  <a:srgbClr val="121212"/>
                </a:solidFill>
                <a:latin typeface="宋体" panose="02010600030101010101" pitchFamily="2" charset="-122"/>
                <a:ea typeface="宋体" panose="02010600030101010101" pitchFamily="2" charset="-122"/>
                <a:cs typeface="+mn-cs"/>
              </a:rPr>
              <a:t>通过聚类算法选择最具代表性的样本，避免对同一簇样本重复标注。</a:t>
            </a:r>
            <a:endParaRPr lang="en-US" altLang="zh-CN" sz="1800" b="1" kern="1200" dirty="0">
              <a:solidFill>
                <a:srgbClr val="121212"/>
              </a:solidFill>
              <a:latin typeface="宋体" panose="02010600030101010101" pitchFamily="2" charset="-122"/>
              <a:ea typeface="宋体" panose="02010600030101010101" pitchFamily="2" charset="-122"/>
              <a:cs typeface="+mn-cs"/>
            </a:endParaRPr>
          </a:p>
        </p:txBody>
      </p:sp>
      <p:sp>
        <p:nvSpPr>
          <p:cNvPr id="4" name="object 2">
            <a:extLst>
              <a:ext uri="{FF2B5EF4-FFF2-40B4-BE49-F238E27FC236}">
                <a16:creationId xmlns:a16="http://schemas.microsoft.com/office/drawing/2014/main" id="{9219C512-8266-49B0-AF54-7B191FF703ED}"/>
              </a:ext>
            </a:extLst>
          </p:cNvPr>
          <p:cNvSpPr txBox="1">
            <a:spLocks/>
          </p:cNvSpPr>
          <p:nvPr/>
        </p:nvSpPr>
        <p:spPr>
          <a:xfrm>
            <a:off x="916938" y="351351"/>
            <a:ext cx="10358120"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zh-CN" altLang="en-US" sz="3200" spc="-5" dirty="0">
                <a:latin typeface="宋体" panose="02010600030101010101" pitchFamily="2" charset="-122"/>
                <a:ea typeface="宋体" panose="02010600030101010101" pitchFamily="2" charset="-122"/>
              </a:rPr>
              <a:t>多样性方法</a:t>
            </a:r>
          </a:p>
        </p:txBody>
      </p:sp>
      <p:pic>
        <p:nvPicPr>
          <p:cNvPr id="6" name="图片 5">
            <a:extLst>
              <a:ext uri="{FF2B5EF4-FFF2-40B4-BE49-F238E27FC236}">
                <a16:creationId xmlns:a16="http://schemas.microsoft.com/office/drawing/2014/main" id="{CFD3A021-709B-49B5-BB61-5EAC516FCBA5}"/>
              </a:ext>
            </a:extLst>
          </p:cNvPr>
          <p:cNvPicPr>
            <a:picLocks noChangeAspect="1"/>
          </p:cNvPicPr>
          <p:nvPr/>
        </p:nvPicPr>
        <p:blipFill rotWithShape="1">
          <a:blip r:embed="rId3"/>
          <a:srcRect b="5114"/>
          <a:stretch/>
        </p:blipFill>
        <p:spPr>
          <a:xfrm>
            <a:off x="517447" y="1837441"/>
            <a:ext cx="3162574" cy="1547420"/>
          </a:xfrm>
          <a:prstGeom prst="rect">
            <a:avLst/>
          </a:prstGeom>
        </p:spPr>
      </p:pic>
      <p:sp>
        <p:nvSpPr>
          <p:cNvPr id="7" name="文本框 6">
            <a:extLst>
              <a:ext uri="{FF2B5EF4-FFF2-40B4-BE49-F238E27FC236}">
                <a16:creationId xmlns:a16="http://schemas.microsoft.com/office/drawing/2014/main" id="{00AC0C4F-033B-4611-A5E2-F1F597483F46}"/>
              </a:ext>
            </a:extLst>
          </p:cNvPr>
          <p:cNvSpPr txBox="1"/>
          <p:nvPr/>
        </p:nvSpPr>
        <p:spPr>
          <a:xfrm>
            <a:off x="3864731" y="2181217"/>
            <a:ext cx="4325370" cy="923330"/>
          </a:xfrm>
          <a:prstGeom prst="rect">
            <a:avLst/>
          </a:prstGeom>
          <a:noFill/>
        </p:spPr>
        <p:txBody>
          <a:bodyPr wrap="square" rtlCol="0">
            <a:spAutoFit/>
          </a:bodyPr>
          <a:lstStyle/>
          <a:p>
            <a:r>
              <a:rPr lang="zh-CN" altLang="en-US" dirty="0">
                <a:effectLst/>
                <a:latin typeface="Arial" panose="020B0604020202020204" pitchFamily="34" charset="0"/>
              </a:rPr>
              <a:t>聚类的目标是数据表示</a:t>
            </a:r>
            <a:r>
              <a:rPr lang="en-US" altLang="zh-CN" dirty="0">
                <a:effectLst/>
                <a:latin typeface="Arial" panose="020B0604020202020204" pitchFamily="34" charset="0"/>
              </a:rPr>
              <a:t>,</a:t>
            </a:r>
            <a:r>
              <a:rPr lang="zh-CN" altLang="en-US" dirty="0">
                <a:effectLst/>
                <a:latin typeface="Arial" panose="020B0604020202020204" pitchFamily="34" charset="0"/>
              </a:rPr>
              <a:t>使用</a:t>
            </a:r>
            <a:r>
              <a:rPr lang="en-US" altLang="zh-CN" i="0" dirty="0">
                <a:solidFill>
                  <a:srgbClr val="4D4D4D"/>
                </a:solidFill>
                <a:effectLst/>
                <a:latin typeface="-apple-system"/>
              </a:rPr>
              <a:t>k-medoids</a:t>
            </a:r>
            <a:r>
              <a:rPr lang="zh-CN" altLang="en-US" i="0" dirty="0">
                <a:solidFill>
                  <a:srgbClr val="4D4D4D"/>
                </a:solidFill>
                <a:effectLst/>
                <a:latin typeface="-apple-system"/>
              </a:rPr>
              <a:t>聚类算法</a:t>
            </a:r>
            <a:r>
              <a:rPr lang="zh-CN" altLang="en-US" dirty="0">
                <a:effectLst/>
                <a:latin typeface="Arial" panose="020B0604020202020204" pitchFamily="34" charset="0"/>
              </a:rPr>
              <a:t>，以最小化数据样本到最近代表的距离之和，寻找数据集</a:t>
            </a:r>
            <a:r>
              <a:rPr lang="en-US" altLang="zh-CN" dirty="0">
                <a:effectLst/>
                <a:latin typeface="Arial" panose="020B0604020202020204" pitchFamily="34" charset="0"/>
              </a:rPr>
              <a:t>K</a:t>
            </a:r>
            <a:r>
              <a:rPr lang="zh-CN" altLang="en-US" dirty="0">
                <a:effectLst/>
                <a:latin typeface="Arial" panose="020B0604020202020204" pitchFamily="34" charset="0"/>
              </a:rPr>
              <a:t>个的代表样本。</a:t>
            </a:r>
            <a:endParaRPr lang="zh-CN" altLang="en-US" dirty="0"/>
          </a:p>
        </p:txBody>
      </p:sp>
      <p:pic>
        <p:nvPicPr>
          <p:cNvPr id="9" name="图片 8">
            <a:extLst>
              <a:ext uri="{FF2B5EF4-FFF2-40B4-BE49-F238E27FC236}">
                <a16:creationId xmlns:a16="http://schemas.microsoft.com/office/drawing/2014/main" id="{3D2F7270-6607-4110-ACE4-DAC11A2D5E7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011683" y="2021750"/>
            <a:ext cx="3573230" cy="1082797"/>
          </a:xfrm>
          <a:prstGeom prst="rect">
            <a:avLst/>
          </a:prstGeom>
        </p:spPr>
      </p:pic>
      <p:sp>
        <p:nvSpPr>
          <p:cNvPr id="11" name="文本框 10">
            <a:extLst>
              <a:ext uri="{FF2B5EF4-FFF2-40B4-BE49-F238E27FC236}">
                <a16:creationId xmlns:a16="http://schemas.microsoft.com/office/drawing/2014/main" id="{CFC5E08A-45E3-48F3-BAD0-059D6D052FC2}"/>
              </a:ext>
            </a:extLst>
          </p:cNvPr>
          <p:cNvSpPr txBox="1"/>
          <p:nvPr/>
        </p:nvSpPr>
        <p:spPr>
          <a:xfrm>
            <a:off x="8663552" y="1701183"/>
            <a:ext cx="2416808" cy="369332"/>
          </a:xfrm>
          <a:prstGeom prst="rect">
            <a:avLst/>
          </a:prstGeom>
          <a:noFill/>
        </p:spPr>
        <p:txBody>
          <a:bodyPr wrap="square">
            <a:spAutoFit/>
          </a:bodyPr>
          <a:lstStyle/>
          <a:p>
            <a:r>
              <a:rPr lang="en-US" altLang="zh-CN" i="0" dirty="0">
                <a:solidFill>
                  <a:srgbClr val="4D4D4D"/>
                </a:solidFill>
                <a:effectLst/>
                <a:latin typeface="-apple-system"/>
              </a:rPr>
              <a:t>k-medoids</a:t>
            </a:r>
            <a:r>
              <a:rPr lang="zh-CN" altLang="en-US" i="0" dirty="0">
                <a:solidFill>
                  <a:srgbClr val="4D4D4D"/>
                </a:solidFill>
                <a:effectLst/>
                <a:latin typeface="-apple-system"/>
              </a:rPr>
              <a:t>聚类算法</a:t>
            </a:r>
            <a:endParaRPr lang="zh-CN" altLang="en-US" dirty="0"/>
          </a:p>
        </p:txBody>
      </p:sp>
      <p:sp>
        <p:nvSpPr>
          <p:cNvPr id="13" name="文本框 12">
            <a:extLst>
              <a:ext uri="{FF2B5EF4-FFF2-40B4-BE49-F238E27FC236}">
                <a16:creationId xmlns:a16="http://schemas.microsoft.com/office/drawing/2014/main" id="{4834BA65-D7B1-4A50-9794-31B8BD69858E}"/>
              </a:ext>
            </a:extLst>
          </p:cNvPr>
          <p:cNvSpPr txBox="1"/>
          <p:nvPr/>
        </p:nvSpPr>
        <p:spPr>
          <a:xfrm>
            <a:off x="8438322" y="3299767"/>
            <a:ext cx="3315528" cy="566555"/>
          </a:xfrm>
          <a:prstGeom prst="rect">
            <a:avLst/>
          </a:prstGeom>
          <a:noFill/>
        </p:spPr>
        <p:txBody>
          <a:bodyPr wrap="square" rtlCol="0">
            <a:spAutoFit/>
          </a:bodyPr>
          <a:lstStyle/>
          <a:p>
            <a:endParaRPr lang="zh-CN" altLang="en-US" dirty="0"/>
          </a:p>
        </p:txBody>
      </p:sp>
      <p:sp>
        <p:nvSpPr>
          <p:cNvPr id="17" name="文本框 16">
            <a:extLst>
              <a:ext uri="{FF2B5EF4-FFF2-40B4-BE49-F238E27FC236}">
                <a16:creationId xmlns:a16="http://schemas.microsoft.com/office/drawing/2014/main" id="{08519DC0-4CDF-47E2-9A3B-569033D8E55B}"/>
              </a:ext>
            </a:extLst>
          </p:cNvPr>
          <p:cNvSpPr txBox="1"/>
          <p:nvPr/>
        </p:nvSpPr>
        <p:spPr>
          <a:xfrm>
            <a:off x="8511980" y="2992320"/>
            <a:ext cx="2763078" cy="646331"/>
          </a:xfrm>
          <a:prstGeom prst="rect">
            <a:avLst/>
          </a:prstGeom>
          <a:noFill/>
        </p:spPr>
        <p:txBody>
          <a:bodyPr wrap="square" rtlCol="0">
            <a:spAutoFit/>
          </a:bodyPr>
          <a:lstStyle/>
          <a:p>
            <a:r>
              <a:rPr lang="en-US" altLang="zh-CN" dirty="0"/>
              <a:t>V</a:t>
            </a:r>
            <a:r>
              <a:rPr lang="zh-CN" altLang="en-US" dirty="0"/>
              <a:t>函数表示当前样本点与参考点之间的差异值</a:t>
            </a:r>
          </a:p>
        </p:txBody>
      </p:sp>
      <p:sp>
        <p:nvSpPr>
          <p:cNvPr id="18" name="文本占位符 2">
            <a:extLst>
              <a:ext uri="{FF2B5EF4-FFF2-40B4-BE49-F238E27FC236}">
                <a16:creationId xmlns:a16="http://schemas.microsoft.com/office/drawing/2014/main" id="{E9074AAC-5D2B-48D5-8D4D-1DD58346787A}"/>
              </a:ext>
            </a:extLst>
          </p:cNvPr>
          <p:cNvSpPr txBox="1">
            <a:spLocks/>
          </p:cNvSpPr>
          <p:nvPr/>
        </p:nvSpPr>
        <p:spPr>
          <a:xfrm>
            <a:off x="916938" y="3870387"/>
            <a:ext cx="10836912" cy="2492990"/>
          </a:xfrm>
          <a:prstGeom prst="rect">
            <a:avLst/>
          </a:prstGeom>
        </p:spPr>
        <p:txBody>
          <a:bodyPr wrap="square" lIns="0" tIns="0" rIns="0" bIns="0">
            <a:spAutoFit/>
          </a:bodyPr>
          <a:lstStyle>
            <a:lvl1pPr marL="0">
              <a:defRPr sz="2800" b="0" i="0">
                <a:solidFill>
                  <a:schemeClr val="tx1"/>
                </a:solidFill>
                <a:latin typeface="等线"/>
                <a:ea typeface="+mn-ea"/>
                <a:cs typeface="等线"/>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zh-CN" altLang="en-US" sz="1800" b="1" dirty="0">
                <a:solidFill>
                  <a:srgbClr val="121212"/>
                </a:solidFill>
                <a:latin typeface="宋体" panose="02010600030101010101" pitchFamily="2" charset="-122"/>
                <a:ea typeface="宋体" panose="02010600030101010101" pitchFamily="2" charset="-122"/>
                <a:cs typeface="+mn-cs"/>
              </a:rPr>
              <a:t>二</a:t>
            </a:r>
            <a:r>
              <a:rPr lang="zh-CN" altLang="en-US" sz="1800" b="1" kern="1200" dirty="0">
                <a:solidFill>
                  <a:srgbClr val="121212"/>
                </a:solidFill>
                <a:latin typeface="宋体" panose="02010600030101010101" pitchFamily="2" charset="-122"/>
                <a:ea typeface="宋体" panose="02010600030101010101" pitchFamily="2" charset="-122"/>
                <a:cs typeface="+mn-cs"/>
              </a:rPr>
              <a:t>、核心集的方法</a:t>
            </a:r>
            <a:r>
              <a:rPr lang="en-US" altLang="zh-CN" sz="1800" b="1" kern="1200" dirty="0">
                <a:solidFill>
                  <a:srgbClr val="121212"/>
                </a:solidFill>
                <a:latin typeface="宋体" panose="02010600030101010101" pitchFamily="2" charset="-122"/>
                <a:ea typeface="宋体" panose="02010600030101010101" pitchFamily="2" charset="-122"/>
                <a:cs typeface="+mn-cs"/>
              </a:rPr>
              <a:t>--</a:t>
            </a:r>
            <a:r>
              <a:rPr lang="zh-CN" altLang="en-US" sz="1800" b="1" dirty="0">
                <a:solidFill>
                  <a:srgbClr val="121212"/>
                </a:solidFill>
                <a:latin typeface="宋体" panose="02010600030101010101" pitchFamily="2" charset="-122"/>
                <a:ea typeface="宋体" panose="02010600030101010101" pitchFamily="2" charset="-122"/>
                <a:cs typeface="+mn-cs"/>
              </a:rPr>
              <a:t>将主动学习定义为核集选择问题</a:t>
            </a:r>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r>
              <a:rPr lang="zh-CN" altLang="en-US" sz="1800" b="1" dirty="0">
                <a:solidFill>
                  <a:srgbClr val="121212"/>
                </a:solidFill>
                <a:latin typeface="宋体" panose="02010600030101010101" pitchFamily="2" charset="-122"/>
                <a:ea typeface="宋体" panose="02010600030101010101" pitchFamily="2" charset="-122"/>
                <a:cs typeface="+mn-cs"/>
              </a:rPr>
              <a:t>传统的核心集选择方法：是在给定一个较大的</a:t>
            </a:r>
            <a:r>
              <a:rPr lang="zh-CN" altLang="en-US" sz="1800" b="1" dirty="0">
                <a:solidFill>
                  <a:srgbClr val="FF0000"/>
                </a:solidFill>
                <a:latin typeface="宋体" panose="02010600030101010101" pitchFamily="2" charset="-122"/>
                <a:ea typeface="宋体" panose="02010600030101010101" pitchFamily="2" charset="-122"/>
                <a:cs typeface="+mn-cs"/>
              </a:rPr>
              <a:t>标签数据集</a:t>
            </a:r>
            <a:r>
              <a:rPr lang="zh-CN" altLang="en-US" sz="1800" b="1" dirty="0">
                <a:solidFill>
                  <a:srgbClr val="121212"/>
                </a:solidFill>
                <a:latin typeface="宋体" panose="02010600030101010101" pitchFamily="2" charset="-122"/>
                <a:ea typeface="宋体" panose="02010600030101010101" pitchFamily="2" charset="-122"/>
                <a:cs typeface="+mn-cs"/>
              </a:rPr>
              <a:t>的情况下选择一组点，使得在所选子集上学习的模型对剩余的数据点具有竞争力。</a:t>
            </a:r>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r>
              <a:rPr lang="zh-CN" altLang="en-US" sz="1800" b="1" dirty="0">
                <a:solidFill>
                  <a:srgbClr val="121212"/>
                </a:solidFill>
                <a:latin typeface="宋体" panose="02010600030101010101" pitchFamily="2" charset="-122"/>
                <a:ea typeface="宋体" panose="02010600030101010101" pitchFamily="2" charset="-122"/>
                <a:cs typeface="+mn-cs"/>
              </a:rPr>
              <a:t>主动学习的核心集方法：通过数据点的几何形状给出了数据集任一给定子集上的平均损失与剩余数据点之间的严格界限。</a:t>
            </a:r>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endParaRPr lang="en-US" altLang="zh-CN" sz="1800" b="1" dirty="0">
              <a:solidFill>
                <a:srgbClr val="121212"/>
              </a:solidFill>
              <a:latin typeface="宋体" panose="02010600030101010101" pitchFamily="2" charset="-122"/>
              <a:ea typeface="宋体" panose="02010600030101010101" pitchFamily="2" charset="-122"/>
              <a:cs typeface="+mn-cs"/>
            </a:endParaRPr>
          </a:p>
          <a:p>
            <a:pPr algn="l"/>
            <a:r>
              <a:rPr lang="en-US" altLang="zh-CN" sz="1800" b="1" dirty="0">
                <a:solidFill>
                  <a:srgbClr val="121212"/>
                </a:solidFill>
                <a:latin typeface="宋体" panose="02010600030101010101" pitchFamily="2" charset="-122"/>
                <a:ea typeface="宋体" panose="02010600030101010101" pitchFamily="2" charset="-122"/>
                <a:cs typeface="+mn-cs"/>
              </a:rPr>
              <a:t>    </a:t>
            </a:r>
          </a:p>
        </p:txBody>
      </p:sp>
    </p:spTree>
    <p:extLst>
      <p:ext uri="{BB962C8B-B14F-4D97-AF65-F5344CB8AC3E}">
        <p14:creationId xmlns:p14="http://schemas.microsoft.com/office/powerpoint/2010/main" val="249481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6B797A-8C57-470B-88F4-4B97D3049430}"/>
              </a:ext>
            </a:extLst>
          </p:cNvPr>
          <p:cNvPicPr>
            <a:picLocks noChangeAspect="1"/>
          </p:cNvPicPr>
          <p:nvPr/>
        </p:nvPicPr>
        <p:blipFill>
          <a:blip r:embed="rId3"/>
          <a:stretch>
            <a:fillRect/>
          </a:stretch>
        </p:blipFill>
        <p:spPr>
          <a:xfrm>
            <a:off x="125145" y="566235"/>
            <a:ext cx="6210445" cy="2994458"/>
          </a:xfrm>
          <a:prstGeom prst="rect">
            <a:avLst/>
          </a:prstGeom>
        </p:spPr>
      </p:pic>
      <p:pic>
        <p:nvPicPr>
          <p:cNvPr id="9" name="图片 8">
            <a:extLst>
              <a:ext uri="{FF2B5EF4-FFF2-40B4-BE49-F238E27FC236}">
                <a16:creationId xmlns:a16="http://schemas.microsoft.com/office/drawing/2014/main" id="{7AECDD8C-A4EC-432D-82CD-F1FFA2E4F800}"/>
              </a:ext>
            </a:extLst>
          </p:cNvPr>
          <p:cNvPicPr>
            <a:picLocks noChangeAspect="1"/>
          </p:cNvPicPr>
          <p:nvPr/>
        </p:nvPicPr>
        <p:blipFill rotWithShape="1">
          <a:blip r:embed="rId4">
            <a:clrChange>
              <a:clrFrom>
                <a:srgbClr val="FFFFFF"/>
              </a:clrFrom>
              <a:clrTo>
                <a:srgbClr val="FFFFFF">
                  <a:alpha val="0"/>
                </a:srgbClr>
              </a:clrTo>
            </a:clrChange>
          </a:blip>
          <a:srcRect t="15020"/>
          <a:stretch/>
        </p:blipFill>
        <p:spPr>
          <a:xfrm>
            <a:off x="349535" y="434318"/>
            <a:ext cx="5548766" cy="444481"/>
          </a:xfrm>
          <a:prstGeom prst="rect">
            <a:avLst/>
          </a:prstGeom>
        </p:spPr>
      </p:pic>
      <p:pic>
        <p:nvPicPr>
          <p:cNvPr id="11" name="图片 10">
            <a:extLst>
              <a:ext uri="{FF2B5EF4-FFF2-40B4-BE49-F238E27FC236}">
                <a16:creationId xmlns:a16="http://schemas.microsoft.com/office/drawing/2014/main" id="{C4C445CF-69FA-406D-A40F-C0ECD254C33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122691" y="141670"/>
            <a:ext cx="6069309" cy="3561437"/>
          </a:xfrm>
          <a:prstGeom prst="rect">
            <a:avLst/>
          </a:prstGeom>
        </p:spPr>
      </p:pic>
      <p:sp>
        <p:nvSpPr>
          <p:cNvPr id="14" name="文本占位符 2">
            <a:extLst>
              <a:ext uri="{FF2B5EF4-FFF2-40B4-BE49-F238E27FC236}">
                <a16:creationId xmlns:a16="http://schemas.microsoft.com/office/drawing/2014/main" id="{EF74DC45-F6D0-40C5-BCB1-D38FA672E0F2}"/>
              </a:ext>
            </a:extLst>
          </p:cNvPr>
          <p:cNvSpPr>
            <a:spLocks noGrp="1"/>
          </p:cNvSpPr>
          <p:nvPr>
            <p:ph type="body" idx="1"/>
          </p:nvPr>
        </p:nvSpPr>
        <p:spPr>
          <a:xfrm>
            <a:off x="349535" y="3960597"/>
            <a:ext cx="11432890" cy="553998"/>
          </a:xfrm>
        </p:spPr>
        <p:txBody>
          <a:bodyPr/>
          <a:lstStyle/>
          <a:p>
            <a:pPr algn="l"/>
            <a:r>
              <a:rPr lang="zh-CN" altLang="en-US" sz="1800" b="1" kern="1200" dirty="0">
                <a:solidFill>
                  <a:srgbClr val="121212"/>
                </a:solidFill>
                <a:latin typeface="宋体" panose="02010600030101010101" pitchFamily="2" charset="-122"/>
                <a:ea typeface="宋体" panose="02010600030101010101" pitchFamily="2" charset="-122"/>
                <a:cs typeface="+mn-cs"/>
              </a:rPr>
              <a:t>三、互信息准则的方法</a:t>
            </a:r>
            <a:r>
              <a:rPr lang="en-US" altLang="zh-CN" sz="1800" b="1" kern="1200" dirty="0">
                <a:solidFill>
                  <a:srgbClr val="121212"/>
                </a:solidFill>
                <a:latin typeface="宋体" panose="02010600030101010101" pitchFamily="2" charset="-122"/>
                <a:ea typeface="宋体" panose="02010600030101010101" pitchFamily="2" charset="-122"/>
                <a:cs typeface="+mn-cs"/>
              </a:rPr>
              <a:t>--</a:t>
            </a:r>
            <a:r>
              <a:rPr lang="zh-CN" altLang="en-US" sz="1800" b="1" kern="1200" dirty="0">
                <a:solidFill>
                  <a:srgbClr val="121212"/>
                </a:solidFill>
                <a:latin typeface="宋体" panose="02010600030101010101" pitchFamily="2" charset="-122"/>
                <a:ea typeface="宋体" panose="02010600030101010101" pitchFamily="2" charset="-122"/>
                <a:cs typeface="+mn-cs"/>
              </a:rPr>
              <a:t>使用互信息准则来度量未标记集合</a:t>
            </a:r>
            <a:r>
              <a:rPr lang="en-US" altLang="zh-CN" sz="1800" b="1" kern="1200" dirty="0">
                <a:solidFill>
                  <a:srgbClr val="121212"/>
                </a:solidFill>
                <a:latin typeface="宋体" panose="02010600030101010101" pitchFamily="2" charset="-122"/>
                <a:ea typeface="宋体" panose="02010600030101010101" pitchFamily="2" charset="-122"/>
                <a:cs typeface="+mn-cs"/>
              </a:rPr>
              <a:t>U</a:t>
            </a:r>
            <a:r>
              <a:rPr lang="zh-CN" altLang="en-US" sz="1800" b="1" kern="1200" dirty="0">
                <a:solidFill>
                  <a:srgbClr val="121212"/>
                </a:solidFill>
                <a:latin typeface="宋体" panose="02010600030101010101" pitchFamily="2" charset="-122"/>
                <a:ea typeface="宋体" panose="02010600030101010101" pitchFamily="2" charset="-122"/>
                <a:cs typeface="+mn-cs"/>
              </a:rPr>
              <a:t>上的标记集合</a:t>
            </a:r>
            <a:r>
              <a:rPr lang="en-US" altLang="zh-CN" sz="1800" b="1" kern="1200" dirty="0">
                <a:solidFill>
                  <a:srgbClr val="121212"/>
                </a:solidFill>
                <a:latin typeface="宋体" panose="02010600030101010101" pitchFamily="2" charset="-122"/>
                <a:ea typeface="宋体" panose="02010600030101010101" pitchFamily="2" charset="-122"/>
                <a:cs typeface="+mn-cs"/>
              </a:rPr>
              <a:t>L</a:t>
            </a:r>
            <a:r>
              <a:rPr lang="zh-CN" altLang="en-US" sz="1800" b="1" kern="1200" dirty="0">
                <a:solidFill>
                  <a:srgbClr val="121212"/>
                </a:solidFill>
                <a:latin typeface="宋体" panose="02010600030101010101" pitchFamily="2" charset="-122"/>
                <a:ea typeface="宋体" panose="02010600030101010101" pitchFamily="2" charset="-122"/>
                <a:cs typeface="+mn-cs"/>
              </a:rPr>
              <a:t>的信息量，选择最大互信息实例样本</a:t>
            </a:r>
            <a:endParaRPr lang="en-US" altLang="zh-CN" sz="1800" b="1" kern="1200" dirty="0">
              <a:solidFill>
                <a:srgbClr val="121212"/>
              </a:solidFill>
              <a:latin typeface="宋体" panose="02010600030101010101" pitchFamily="2" charset="-122"/>
              <a:ea typeface="宋体" panose="02010600030101010101" pitchFamily="2" charset="-122"/>
              <a:cs typeface="+mn-cs"/>
            </a:endParaRPr>
          </a:p>
        </p:txBody>
      </p:sp>
      <p:pic>
        <p:nvPicPr>
          <p:cNvPr id="20" name="图片 19">
            <a:extLst>
              <a:ext uri="{FF2B5EF4-FFF2-40B4-BE49-F238E27FC236}">
                <a16:creationId xmlns:a16="http://schemas.microsoft.com/office/drawing/2014/main" id="{A8DB273E-01C5-4050-BA7C-A2FA799169EA}"/>
              </a:ext>
            </a:extLst>
          </p:cNvPr>
          <p:cNvPicPr>
            <a:picLocks noChangeAspect="1"/>
          </p:cNvPicPr>
          <p:nvPr/>
        </p:nvPicPr>
        <p:blipFill>
          <a:blip r:embed="rId6"/>
          <a:stretch>
            <a:fillRect/>
          </a:stretch>
        </p:blipFill>
        <p:spPr>
          <a:xfrm>
            <a:off x="2245726" y="4475577"/>
            <a:ext cx="8088462" cy="1169857"/>
          </a:xfrm>
          <a:prstGeom prst="rect">
            <a:avLst/>
          </a:prstGeom>
        </p:spPr>
      </p:pic>
      <p:sp>
        <p:nvSpPr>
          <p:cNvPr id="22" name="文本框 21">
            <a:extLst>
              <a:ext uri="{FF2B5EF4-FFF2-40B4-BE49-F238E27FC236}">
                <a16:creationId xmlns:a16="http://schemas.microsoft.com/office/drawing/2014/main" id="{3376A0D1-E63B-45E8-BE16-B2C843737378}"/>
              </a:ext>
            </a:extLst>
          </p:cNvPr>
          <p:cNvSpPr txBox="1"/>
          <p:nvPr/>
        </p:nvSpPr>
        <p:spPr>
          <a:xfrm>
            <a:off x="1590675" y="5460768"/>
            <a:ext cx="9982200" cy="369332"/>
          </a:xfrm>
          <a:prstGeom prst="rect">
            <a:avLst/>
          </a:prstGeom>
          <a:noFill/>
        </p:spPr>
        <p:txBody>
          <a:bodyPr wrap="square">
            <a:spAutoFit/>
          </a:bodyPr>
          <a:lstStyle/>
          <a:p>
            <a:r>
              <a:rPr lang="zh-CN" altLang="en-US" b="0" i="0" dirty="0">
                <a:solidFill>
                  <a:srgbClr val="4D4D4D"/>
                </a:solidFill>
                <a:effectLst/>
                <a:latin typeface="-apple-system"/>
              </a:rPr>
              <a:t>其中</a:t>
            </a:r>
            <a:r>
              <a:rPr lang="en-US" altLang="zh-CN" b="0" i="0" dirty="0">
                <a:solidFill>
                  <a:srgbClr val="4D4D4D"/>
                </a:solidFill>
                <a:effectLst/>
                <a:latin typeface="-apple-system"/>
              </a:rPr>
              <a:t>L1=L∪Q</a:t>
            </a:r>
            <a:r>
              <a:rPr lang="zh-CN" altLang="en-US" b="0" i="0" dirty="0">
                <a:solidFill>
                  <a:srgbClr val="4D4D4D"/>
                </a:solidFill>
                <a:effectLst/>
                <a:latin typeface="-apple-system"/>
              </a:rPr>
              <a:t>和</a:t>
            </a:r>
            <a:r>
              <a:rPr lang="en-US" altLang="zh-CN" b="0" i="0" dirty="0">
                <a:solidFill>
                  <a:srgbClr val="4D4D4D"/>
                </a:solidFill>
                <a:effectLst/>
                <a:latin typeface="-apple-system"/>
              </a:rPr>
              <a:t>U1=U\Q</a:t>
            </a:r>
            <a:r>
              <a:rPr lang="zh-CN" altLang="en-US" b="0" i="0" dirty="0">
                <a:solidFill>
                  <a:srgbClr val="4D4D4D"/>
                </a:solidFill>
                <a:effectLst/>
                <a:latin typeface="-apple-system"/>
              </a:rPr>
              <a:t>。这也表明互信息准则仅依赖于使用实例上的核函数计算的协方差矩阵</a:t>
            </a:r>
            <a:endParaRPr lang="zh-CN" altLang="en-US" dirty="0"/>
          </a:p>
        </p:txBody>
      </p:sp>
    </p:spTree>
    <p:extLst>
      <p:ext uri="{BB962C8B-B14F-4D97-AF65-F5344CB8AC3E}">
        <p14:creationId xmlns:p14="http://schemas.microsoft.com/office/powerpoint/2010/main" val="966338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13508</TotalTime>
  <Words>2041</Words>
  <Application>Microsoft Office PowerPoint</Application>
  <PresentationFormat>宽屏</PresentationFormat>
  <Paragraphs>164</Paragraphs>
  <Slides>22</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-apple-system</vt:lpstr>
      <vt:lpstr>KaTeX_Main</vt:lpstr>
      <vt:lpstr>PingFang SC</vt:lpstr>
      <vt:lpstr>等线</vt:lpstr>
      <vt:lpstr>等线 Light</vt:lpstr>
      <vt:lpstr>宋体</vt:lpstr>
      <vt:lpstr>微软雅黑</vt:lpstr>
      <vt:lpstr>Arial</vt:lpstr>
      <vt:lpstr>Calibri</vt:lpstr>
      <vt:lpstr>Times New Roman</vt:lpstr>
      <vt:lpstr>Wingdings</vt:lpstr>
      <vt:lpstr>Office 主题​​</vt:lpstr>
      <vt:lpstr>Office Theme</vt:lpstr>
      <vt:lpstr>计算机自适应测评(CAT)</vt:lpstr>
      <vt:lpstr>PowerPoint 演示文稿</vt:lpstr>
      <vt:lpstr>主动学习 &amp;&amp; 计算机自适应测评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Learning Active Learning from Data</vt:lpstr>
      <vt:lpstr>主要思想：</vt:lpstr>
      <vt:lpstr>背景</vt:lpstr>
      <vt:lpstr>Motivation</vt:lpstr>
      <vt:lpstr>Monte-Carlo  LAL</vt:lpstr>
      <vt:lpstr>PowerPoint 演示文稿</vt:lpstr>
      <vt:lpstr>Experiments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 毅</dc:creator>
  <cp:lastModifiedBy>曾 毅</cp:lastModifiedBy>
  <cp:revision>110</cp:revision>
  <dcterms:created xsi:type="dcterms:W3CDTF">2021-05-09T06:50:49Z</dcterms:created>
  <dcterms:modified xsi:type="dcterms:W3CDTF">2021-05-30T10:55:07Z</dcterms:modified>
</cp:coreProperties>
</file>