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469" r:id="rId5"/>
    <p:sldId id="259" r:id="rId6"/>
    <p:sldId id="478" r:id="rId7"/>
    <p:sldId id="488" r:id="rId8"/>
    <p:sldId id="460" r:id="rId9"/>
    <p:sldId id="467" r:id="rId10"/>
    <p:sldId id="481" r:id="rId11"/>
    <p:sldId id="490" r:id="rId12"/>
    <p:sldId id="482" r:id="rId13"/>
    <p:sldId id="480" r:id="rId14"/>
    <p:sldId id="484" r:id="rId15"/>
    <p:sldId id="491" r:id="rId16"/>
    <p:sldId id="485" r:id="rId17"/>
    <p:sldId id="486" r:id="rId18"/>
    <p:sldId id="487" r:id="rId19"/>
    <p:sldId id="492" r:id="rId20"/>
    <p:sldId id="356" r:id="rId21"/>
    <p:sldId id="354" r:id="rId22"/>
    <p:sldId id="352" r:id="rId23"/>
    <p:sldId id="357" r:id="rId24"/>
    <p:sldId id="351" r:id="rId25"/>
    <p:sldId id="353" r:id="rId26"/>
    <p:sldId id="359" r:id="rId27"/>
    <p:sldId id="358" r:id="rId28"/>
    <p:sldId id="346" r:id="rId29"/>
    <p:sldId id="355" r:id="rId30"/>
    <p:sldId id="340" r:id="rId31"/>
    <p:sldId id="348" r:id="rId32"/>
    <p:sldId id="36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94660"/>
  </p:normalViewPr>
  <p:slideViewPr>
    <p:cSldViewPr snapToGrid="0">
      <p:cViewPr varScale="1">
        <p:scale>
          <a:sx n="81" d="100"/>
          <a:sy n="81"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D9CF4-E83D-4348-9599-23F219157A7E}"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A6663-91BF-4866-80FB-87B5415C709F}" type="slidenum">
              <a:rPr lang="zh-CN" altLang="en-US" smtClean="0"/>
              <a:t>‹#›</a:t>
            </a:fld>
            <a:endParaRPr lang="zh-CN" altLang="en-US"/>
          </a:p>
        </p:txBody>
      </p:sp>
    </p:spTree>
    <p:extLst>
      <p:ext uri="{BB962C8B-B14F-4D97-AF65-F5344CB8AC3E}">
        <p14:creationId xmlns:p14="http://schemas.microsoft.com/office/powerpoint/2010/main" val="141680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5A6663-91BF-4866-80FB-87B5415C709F}" type="slidenum">
              <a:rPr lang="zh-CN" altLang="en-US" smtClean="0"/>
              <a:t>1</a:t>
            </a:fld>
            <a:endParaRPr lang="zh-CN" altLang="en-US"/>
          </a:p>
        </p:txBody>
      </p:sp>
    </p:spTree>
    <p:extLst>
      <p:ext uri="{BB962C8B-B14F-4D97-AF65-F5344CB8AC3E}">
        <p14:creationId xmlns:p14="http://schemas.microsoft.com/office/powerpoint/2010/main" val="2212208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大概几个流派</a:t>
            </a:r>
          </a:p>
        </p:txBody>
      </p:sp>
      <p:sp>
        <p:nvSpPr>
          <p:cNvPr id="4" name="灯片编号占位符 3"/>
          <p:cNvSpPr>
            <a:spLocks noGrp="1"/>
          </p:cNvSpPr>
          <p:nvPr>
            <p:ph type="sldNum" sz="quarter" idx="10"/>
          </p:nvPr>
        </p:nvSpPr>
        <p:spPr/>
        <p:txBody>
          <a:bodyPr/>
          <a:lstStyle/>
          <a:p>
            <a:fld id="{F9E1B693-632D-4080-9CF6-EA28B66DC801}" type="slidenum">
              <a:rPr lang="zh-CN" altLang="en-US" smtClean="0"/>
              <a:t>20</a:t>
            </a:fld>
            <a:endParaRPr lang="zh-CN" altLang="en-US"/>
          </a:p>
        </p:txBody>
      </p:sp>
    </p:spTree>
    <p:extLst>
      <p:ext uri="{BB962C8B-B14F-4D97-AF65-F5344CB8AC3E}">
        <p14:creationId xmlns:p14="http://schemas.microsoft.com/office/powerpoint/2010/main" val="334258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21</a:t>
            </a:fld>
            <a:endParaRPr lang="zh-CN" altLang="en-US"/>
          </a:p>
        </p:txBody>
      </p:sp>
    </p:spTree>
    <p:extLst>
      <p:ext uri="{BB962C8B-B14F-4D97-AF65-F5344CB8AC3E}">
        <p14:creationId xmlns:p14="http://schemas.microsoft.com/office/powerpoint/2010/main" val="244781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22</a:t>
            </a:fld>
            <a:endParaRPr lang="zh-CN" altLang="en-US"/>
          </a:p>
        </p:txBody>
      </p:sp>
    </p:spTree>
    <p:extLst>
      <p:ext uri="{BB962C8B-B14F-4D97-AF65-F5344CB8AC3E}">
        <p14:creationId xmlns:p14="http://schemas.microsoft.com/office/powerpoint/2010/main" val="29797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23</a:t>
            </a:fld>
            <a:endParaRPr lang="zh-CN" altLang="en-US"/>
          </a:p>
        </p:txBody>
      </p:sp>
    </p:spTree>
    <p:extLst>
      <p:ext uri="{BB962C8B-B14F-4D97-AF65-F5344CB8AC3E}">
        <p14:creationId xmlns:p14="http://schemas.microsoft.com/office/powerpoint/2010/main" val="3390819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24</a:t>
            </a:fld>
            <a:endParaRPr lang="zh-CN" altLang="en-US"/>
          </a:p>
        </p:txBody>
      </p:sp>
    </p:spTree>
    <p:extLst>
      <p:ext uri="{BB962C8B-B14F-4D97-AF65-F5344CB8AC3E}">
        <p14:creationId xmlns:p14="http://schemas.microsoft.com/office/powerpoint/2010/main" val="3941877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25</a:t>
            </a:fld>
            <a:endParaRPr lang="zh-CN" altLang="en-US"/>
          </a:p>
        </p:txBody>
      </p:sp>
    </p:spTree>
    <p:extLst>
      <p:ext uri="{BB962C8B-B14F-4D97-AF65-F5344CB8AC3E}">
        <p14:creationId xmlns:p14="http://schemas.microsoft.com/office/powerpoint/2010/main" val="3848527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26</a:t>
            </a:fld>
            <a:endParaRPr lang="zh-CN" altLang="en-US"/>
          </a:p>
        </p:txBody>
      </p:sp>
    </p:spTree>
    <p:extLst>
      <p:ext uri="{BB962C8B-B14F-4D97-AF65-F5344CB8AC3E}">
        <p14:creationId xmlns:p14="http://schemas.microsoft.com/office/powerpoint/2010/main" val="3558538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27</a:t>
            </a:fld>
            <a:endParaRPr lang="zh-CN" altLang="en-US"/>
          </a:p>
        </p:txBody>
      </p:sp>
    </p:spTree>
    <p:extLst>
      <p:ext uri="{BB962C8B-B14F-4D97-AF65-F5344CB8AC3E}">
        <p14:creationId xmlns:p14="http://schemas.microsoft.com/office/powerpoint/2010/main" val="219091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28</a:t>
            </a:fld>
            <a:endParaRPr lang="zh-CN" altLang="en-US"/>
          </a:p>
        </p:txBody>
      </p:sp>
    </p:spTree>
    <p:extLst>
      <p:ext uri="{BB962C8B-B14F-4D97-AF65-F5344CB8AC3E}">
        <p14:creationId xmlns:p14="http://schemas.microsoft.com/office/powerpoint/2010/main" val="223977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29</a:t>
            </a:fld>
            <a:endParaRPr lang="zh-CN" altLang="en-US"/>
          </a:p>
        </p:txBody>
      </p:sp>
    </p:spTree>
    <p:extLst>
      <p:ext uri="{BB962C8B-B14F-4D97-AF65-F5344CB8AC3E}">
        <p14:creationId xmlns:p14="http://schemas.microsoft.com/office/powerpoint/2010/main" val="263654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4</a:t>
            </a:fld>
            <a:endParaRPr lang="zh-CN" altLang="en-US"/>
          </a:p>
        </p:txBody>
      </p:sp>
    </p:spTree>
    <p:extLst>
      <p:ext uri="{BB962C8B-B14F-4D97-AF65-F5344CB8AC3E}">
        <p14:creationId xmlns:p14="http://schemas.microsoft.com/office/powerpoint/2010/main" val="734920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30</a:t>
            </a:fld>
            <a:endParaRPr lang="zh-CN" altLang="en-US"/>
          </a:p>
        </p:txBody>
      </p:sp>
    </p:spTree>
    <p:extLst>
      <p:ext uri="{BB962C8B-B14F-4D97-AF65-F5344CB8AC3E}">
        <p14:creationId xmlns:p14="http://schemas.microsoft.com/office/powerpoint/2010/main" val="3079273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31</a:t>
            </a:fld>
            <a:endParaRPr lang="zh-CN" altLang="en-US"/>
          </a:p>
        </p:txBody>
      </p:sp>
    </p:spTree>
    <p:extLst>
      <p:ext uri="{BB962C8B-B14F-4D97-AF65-F5344CB8AC3E}">
        <p14:creationId xmlns:p14="http://schemas.microsoft.com/office/powerpoint/2010/main" val="381068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E1B693-632D-4080-9CF6-EA28B66DC801}" type="slidenum">
              <a:rPr lang="zh-CN" altLang="en-US" smtClean="0"/>
              <a:t>32</a:t>
            </a:fld>
            <a:endParaRPr lang="zh-CN" altLang="en-US"/>
          </a:p>
        </p:txBody>
      </p:sp>
    </p:spTree>
    <p:extLst>
      <p:ext uri="{BB962C8B-B14F-4D97-AF65-F5344CB8AC3E}">
        <p14:creationId xmlns:p14="http://schemas.microsoft.com/office/powerpoint/2010/main" val="321623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主要分为两个阶段：试验性探查阶段，精确估计真值阶段</a:t>
            </a:r>
          </a:p>
        </p:txBody>
      </p:sp>
      <p:sp>
        <p:nvSpPr>
          <p:cNvPr id="4" name="灯片编号占位符 3"/>
          <p:cNvSpPr>
            <a:spLocks noGrp="1"/>
          </p:cNvSpPr>
          <p:nvPr>
            <p:ph type="sldNum" sz="quarter" idx="5"/>
          </p:nvPr>
        </p:nvSpPr>
        <p:spPr/>
        <p:txBody>
          <a:bodyPr/>
          <a:lstStyle/>
          <a:p>
            <a:fld id="{955A6663-91BF-4866-80FB-87B5415C709F}" type="slidenum">
              <a:rPr lang="zh-CN" altLang="en-US" smtClean="0"/>
              <a:t>5</a:t>
            </a:fld>
            <a:endParaRPr lang="zh-CN" altLang="en-US"/>
          </a:p>
        </p:txBody>
      </p:sp>
    </p:spTree>
    <p:extLst>
      <p:ext uri="{BB962C8B-B14F-4D97-AF65-F5344CB8AC3E}">
        <p14:creationId xmlns:p14="http://schemas.microsoft.com/office/powerpoint/2010/main" val="242678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35E87-F321-44EE-9A27-D29C28F3A52A}"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4B935E87-F321-44EE-9A27-D29C28F3A52A}"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A1A1A"/>
                </a:solidFill>
                <a:effectLst/>
                <a:latin typeface="-apple-system"/>
              </a:rPr>
              <a:t>log likelihood function</a:t>
            </a:r>
            <a:r>
              <a:rPr lang="zh-CN" altLang="en-US" b="0" i="0" dirty="0">
                <a:solidFill>
                  <a:srgbClr val="1A1A1A"/>
                </a:solidFill>
                <a:effectLst/>
                <a:latin typeface="-apple-system"/>
              </a:rPr>
              <a:t>，它越平而宽，就代表我们对于参数估计的能力越差，它高而窄，就代表我们对于参数估计的能力越好，也就是信息量越大</a:t>
            </a:r>
            <a:endParaRPr lang="zh-CN" altLang="en-US" dirty="0"/>
          </a:p>
        </p:txBody>
      </p:sp>
      <p:sp>
        <p:nvSpPr>
          <p:cNvPr id="4" name="灯片编号占位符 3"/>
          <p:cNvSpPr>
            <a:spLocks noGrp="1"/>
          </p:cNvSpPr>
          <p:nvPr>
            <p:ph type="sldNum" sz="quarter" idx="5"/>
          </p:nvPr>
        </p:nvSpPr>
        <p:spPr/>
        <p:txBody>
          <a:bodyPr/>
          <a:lstStyle/>
          <a:p>
            <a:fld id="{955A6663-91BF-4866-80FB-87B5415C709F}" type="slidenum">
              <a:rPr lang="zh-CN" altLang="en-US" smtClean="0"/>
              <a:t>13</a:t>
            </a:fld>
            <a:endParaRPr lang="zh-CN" altLang="en-US"/>
          </a:p>
        </p:txBody>
      </p:sp>
    </p:spTree>
    <p:extLst>
      <p:ext uri="{BB962C8B-B14F-4D97-AF65-F5344CB8AC3E}">
        <p14:creationId xmlns:p14="http://schemas.microsoft.com/office/powerpoint/2010/main" val="237903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最优的试卷组合应该给与尽可能极端的后验概率（即最小化信息熵）。例如，当学生答对时，难题优于易题（</a:t>
            </a:r>
            <a:r>
              <a:rPr lang="en-US" altLang="zh-CN" b="0" i="0" dirty="0">
                <a:solidFill>
                  <a:srgbClr val="333333"/>
                </a:solidFill>
                <a:effectLst/>
                <a:latin typeface="PingFang SC"/>
              </a:rPr>
              <a:t>100%&gt;50%</a:t>
            </a:r>
            <a:r>
              <a:rPr lang="zh-CN" altLang="en-US" b="0" i="0" dirty="0">
                <a:solidFill>
                  <a:srgbClr val="333333"/>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955A6663-91BF-4866-80FB-87B5415C709F}" type="slidenum">
              <a:rPr lang="zh-CN" altLang="en-US" smtClean="0"/>
              <a:t>14</a:t>
            </a:fld>
            <a:endParaRPr lang="zh-CN" altLang="en-US"/>
          </a:p>
        </p:txBody>
      </p:sp>
    </p:spTree>
    <p:extLst>
      <p:ext uri="{BB962C8B-B14F-4D97-AF65-F5344CB8AC3E}">
        <p14:creationId xmlns:p14="http://schemas.microsoft.com/office/powerpoint/2010/main" val="342377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1C766-57C1-47AB-A7A5-A0C6B479A2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90D762-E30A-4B03-96BC-BE2E9A9E2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71A551-82A2-414A-84DD-697006CD6ED3}"/>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0EBC9204-006B-453A-ACA9-13C74D95B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CE3E6-E124-4E93-9B5D-C550F377A3F0}"/>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71796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28665-7AD2-4A24-9092-8F0D842A400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05D588-57B3-45CD-BFE3-FEEACFF85B2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EAE99-D8EE-4745-9FD6-1944825D9B5D}"/>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D0955788-9C72-414E-A5AD-04C3111A04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9FC5E1-27E1-4CAE-B0D6-DB13C57508DB}"/>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44134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53CDD0-931A-47B5-B443-A763BA93AD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B31FEA-007B-4378-A3B9-EBFC668EA5F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2F4C8A-6EA5-40B1-94F3-6F331E91B93D}"/>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75D0E319-1F75-48BA-9F2F-9B58B49090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88A5C2-F8B7-427F-A6E9-223000432DE7}"/>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33243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17E5F-EB6F-4FDB-8487-E3A40C1A89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84990E-7AE5-4584-90A3-BF053184DC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AE4D7C-3884-4999-95AC-48C6677DFF71}"/>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3CBA6A8D-B4A0-4D1D-B17F-01359FD262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167550-8727-4A0A-AD62-36468AEBBB33}"/>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53143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A7488-1EBA-4537-B853-2C2CA5965B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63FF24-AD74-4E16-BD3B-2B3A19028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4302CB-6FD3-4B36-ADE4-BA09EADDA8D9}"/>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13EC9A32-872B-405E-B3AD-F5E74DF00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A6AAAD-1D06-4702-BE56-31E48713CA16}"/>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66114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86AB2-A5D4-45B9-92FD-D410B2CCCE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D199E2-2750-4489-96B3-68D3F3980C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7254EE-2C60-461C-96D0-65BBC62120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CD6B0A-87C3-4700-A2A9-93079CCBE994}"/>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0DC45978-6B36-46B7-8989-1D748377F1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85E7AF-ECE4-4A67-B3F1-831134301E09}"/>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71944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5BCE7-72DD-480A-BCAD-520DD3EC6A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2F15E4-57A3-40F3-A172-094286546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B071B9-9192-4871-A516-625C0BE6A9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39083B-AF66-4F64-A815-01EAB6404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DBD49C-41CB-4D43-BA41-CA570E123F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6A29B1-10A1-4316-BEA3-CCF115BCB73D}"/>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8" name="页脚占位符 7">
            <a:extLst>
              <a:ext uri="{FF2B5EF4-FFF2-40B4-BE49-F238E27FC236}">
                <a16:creationId xmlns:a16="http://schemas.microsoft.com/office/drawing/2014/main" id="{08495A5D-2DD7-4C35-8CF6-AEB5F26149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87EEF5-2E59-4BAD-9330-1A002692775A}"/>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38573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221CA-025E-4AE3-B940-A3419BEFF0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A70DA5-B7AB-4E09-B603-784A5F3EA6D3}"/>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4" name="页脚占位符 3">
            <a:extLst>
              <a:ext uri="{FF2B5EF4-FFF2-40B4-BE49-F238E27FC236}">
                <a16:creationId xmlns:a16="http://schemas.microsoft.com/office/drawing/2014/main" id="{31B5CBDF-747B-4B06-BC72-C24BD5EC7F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6B27D0-B869-4BA3-A23E-554466BEBEB0}"/>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233644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379014-B8CD-4112-B1CB-3274D18D8944}"/>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3" name="页脚占位符 2">
            <a:extLst>
              <a:ext uri="{FF2B5EF4-FFF2-40B4-BE49-F238E27FC236}">
                <a16:creationId xmlns:a16="http://schemas.microsoft.com/office/drawing/2014/main" id="{E8079EAB-F651-42F2-BBDD-AF14C3B3F0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DAC26E9-13A9-47E2-B68B-BCC654DFF81D}"/>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311248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E13C3-BE83-4E3E-959C-ACD929B8BF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0764B9-033F-46F0-ACF1-B08E4E1DE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D5B371-98F4-46EB-9AA8-56DBF173B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56ABF9-6267-4F97-BFB7-D3A379CBCE4C}"/>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753D6553-8D42-4381-8065-08EE79B401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D5BC9F-911F-4BE3-9771-9F503358F8EA}"/>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73472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43DCA-F1C2-4CF4-BCCF-3FC18FB75A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2403EB-7076-4C8C-A76C-2A0D987C8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288F15-DAAC-4002-B2DE-AD65CFCCE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BD913-CF96-4E2F-A1D7-D3FDDDADF78E}"/>
              </a:ext>
            </a:extLst>
          </p:cNvPr>
          <p:cNvSpPr>
            <a:spLocks noGrp="1"/>
          </p:cNvSpPr>
          <p:nvPr>
            <p:ph type="dt" sz="half" idx="10"/>
          </p:nvPr>
        </p:nvSpPr>
        <p:spPr/>
        <p:txBody>
          <a:bodyPr/>
          <a:lstStyle/>
          <a:p>
            <a:fld id="{F98368E4-45BF-4028-B74F-80EAE491902C}"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BE406BD1-8C85-4593-A49A-F0F6085BCE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89CD6-6142-45D5-9CD9-88A11E0B22F5}"/>
              </a:ext>
            </a:extLst>
          </p:cNvPr>
          <p:cNvSpPr>
            <a:spLocks noGrp="1"/>
          </p:cNvSpPr>
          <p:nvPr>
            <p:ph type="sldNum" sz="quarter" idx="12"/>
          </p:nvPr>
        </p:nvSpPr>
        <p:spPr/>
        <p:txBody>
          <a:body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167927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1599A8-8836-44B8-BB07-4EEF82B7B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7C4B721-4129-4534-8BE5-73AA603EB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FB7168-A92B-4F94-A7CB-DEEC6B842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368E4-45BF-4028-B74F-80EAE491902C}"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8D357E3E-46B8-4847-B304-40CA78150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9CA52C-A864-4232-8871-9C66F1FDF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B376E-1504-40BB-9D54-E692087CCAB4}" type="slidenum">
              <a:rPr lang="zh-CN" altLang="en-US" smtClean="0"/>
              <a:t>‹#›</a:t>
            </a:fld>
            <a:endParaRPr lang="zh-CN" altLang="en-US"/>
          </a:p>
        </p:txBody>
      </p:sp>
    </p:spTree>
    <p:extLst>
      <p:ext uri="{BB962C8B-B14F-4D97-AF65-F5344CB8AC3E}">
        <p14:creationId xmlns:p14="http://schemas.microsoft.com/office/powerpoint/2010/main" val="90139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220.png"/><Relationship Id="rId4" Type="http://schemas.openxmlformats.org/officeDocument/2006/relationships/image" Target="../media/image160.png"/><Relationship Id="rId9" Type="http://schemas.openxmlformats.org/officeDocument/2006/relationships/image" Target="../media/image21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7.emf"/><Relationship Id="rId4"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bin"/><Relationship Id="rId18" Type="http://schemas.openxmlformats.org/officeDocument/2006/relationships/image" Target="../media/image43.wmf"/><Relationship Id="rId3" Type="http://schemas.openxmlformats.org/officeDocument/2006/relationships/slideLayout" Target="../slideLayouts/slideLayout7.xml"/><Relationship Id="rId7" Type="http://schemas.openxmlformats.org/officeDocument/2006/relationships/oleObject" Target="../embeddings/oleObject1.bin"/><Relationship Id="rId12" Type="http://schemas.openxmlformats.org/officeDocument/2006/relationships/image" Target="../media/image40.wmf"/><Relationship Id="rId17" Type="http://schemas.openxmlformats.org/officeDocument/2006/relationships/oleObject" Target="../embeddings/oleObject6.bin"/><Relationship Id="rId2" Type="http://schemas.openxmlformats.org/officeDocument/2006/relationships/tags" Target="../tags/tag4.xml"/><Relationship Id="rId16" Type="http://schemas.openxmlformats.org/officeDocument/2006/relationships/image" Target="../media/image42.wmf"/><Relationship Id="rId1" Type="http://schemas.openxmlformats.org/officeDocument/2006/relationships/tags" Target="../tags/tag3.xml"/><Relationship Id="rId6" Type="http://schemas.openxmlformats.org/officeDocument/2006/relationships/image" Target="../media/image300.png"/><Relationship Id="rId11" Type="http://schemas.openxmlformats.org/officeDocument/2006/relationships/oleObject" Target="../embeddings/oleObject3.bin"/><Relationship Id="rId15" Type="http://schemas.openxmlformats.org/officeDocument/2006/relationships/oleObject" Target="../embeddings/oleObject5.bin"/><Relationship Id="rId10" Type="http://schemas.openxmlformats.org/officeDocument/2006/relationships/image" Target="../media/image39.wmf"/><Relationship Id="rId19" Type="http://schemas.openxmlformats.org/officeDocument/2006/relationships/image" Target="../media/image44.png"/><Relationship Id="rId4" Type="http://schemas.openxmlformats.org/officeDocument/2006/relationships/notesSlide" Target="../notesSlides/notesSlide19.xml"/><Relationship Id="rId9" Type="http://schemas.openxmlformats.org/officeDocument/2006/relationships/oleObject" Target="../embeddings/oleObject2.bin"/><Relationship Id="rId14" Type="http://schemas.openxmlformats.org/officeDocument/2006/relationships/image" Target="../media/image41.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5.png"/><Relationship Id="rId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7706-4612-4FE9-9F99-660125D5CF73}"/>
              </a:ext>
            </a:extLst>
          </p:cNvPr>
          <p:cNvSpPr>
            <a:spLocks noGrp="1"/>
          </p:cNvSpPr>
          <p:nvPr>
            <p:ph type="ctrTitle"/>
          </p:nvPr>
        </p:nvSpPr>
        <p:spPr/>
        <p:txBody>
          <a:bodyPr>
            <a:normAutofit/>
          </a:bodyPr>
          <a:lstStyle/>
          <a:p>
            <a:r>
              <a:rPr lang="en-US" altLang="zh-CN" sz="4400" dirty="0"/>
              <a:t>COMPUTERIZED ADAPTIVE TESTING</a:t>
            </a:r>
            <a:br>
              <a:rPr lang="en-US" altLang="zh-CN" sz="4400" dirty="0"/>
            </a:br>
            <a:r>
              <a:rPr lang="zh-CN" altLang="en-US" sz="4400" dirty="0"/>
              <a:t>（</a:t>
            </a:r>
            <a:r>
              <a:rPr lang="en-US" altLang="zh-CN" sz="4400" dirty="0"/>
              <a:t>CAT</a:t>
            </a:r>
            <a:r>
              <a:rPr lang="zh-CN" altLang="en-US" sz="4400" dirty="0"/>
              <a:t>）分享</a:t>
            </a:r>
          </a:p>
        </p:txBody>
      </p:sp>
      <p:sp>
        <p:nvSpPr>
          <p:cNvPr id="3" name="副标题 2">
            <a:extLst>
              <a:ext uri="{FF2B5EF4-FFF2-40B4-BE49-F238E27FC236}">
                <a16:creationId xmlns:a16="http://schemas.microsoft.com/office/drawing/2014/main" id="{3D0404E2-EEE4-4E93-B284-FA41A7F6DFF7}"/>
              </a:ext>
            </a:extLst>
          </p:cNvPr>
          <p:cNvSpPr>
            <a:spLocks noGrp="1"/>
          </p:cNvSpPr>
          <p:nvPr>
            <p:ph type="subTitle" idx="1"/>
          </p:nvPr>
        </p:nvSpPr>
        <p:spPr>
          <a:xfrm>
            <a:off x="1608841" y="3602038"/>
            <a:ext cx="9144000" cy="1655762"/>
          </a:xfrm>
        </p:spPr>
        <p:txBody>
          <a:bodyPr/>
          <a:lstStyle/>
          <a:p>
            <a:r>
              <a:rPr lang="zh-CN" altLang="en-US" dirty="0"/>
              <a:t>曾毅 </a:t>
            </a:r>
          </a:p>
        </p:txBody>
      </p:sp>
    </p:spTree>
    <p:extLst>
      <p:ext uri="{BB962C8B-B14F-4D97-AF65-F5344CB8AC3E}">
        <p14:creationId xmlns:p14="http://schemas.microsoft.com/office/powerpoint/2010/main" val="10582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32" name="矩形 31"/>
          <p:cNvSpPr>
            <a:spLocks noChangeArrowheads="1"/>
          </p:cNvSpPr>
          <p:nvPr/>
        </p:nvSpPr>
        <p:spPr bwMode="auto">
          <a:xfrm>
            <a:off x="359803" y="1142881"/>
            <a:ext cx="573619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sz="2400" b="1" dirty="0">
                <a:latin typeface="微软雅黑" panose="020B0503020204020204" pitchFamily="34" charset="-122"/>
                <a:ea typeface="微软雅黑" panose="020B0503020204020204" pitchFamily="34" charset="-122"/>
              </a:rPr>
              <a:t>传统的认知诊断模型</a:t>
            </a:r>
          </a:p>
        </p:txBody>
      </p:sp>
      <p:sp>
        <p:nvSpPr>
          <p:cNvPr id="299013" name="内容占位符 2"/>
          <p:cNvSpPr>
            <a:spLocks noGrp="1"/>
          </p:cNvSpPr>
          <p:nvPr/>
        </p:nvSpPr>
        <p:spPr bwMode="auto">
          <a:xfrm>
            <a:off x="0" y="1797464"/>
            <a:ext cx="8866188"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项目反应理论</a:t>
            </a:r>
            <a:r>
              <a:rPr lang="en-US" altLang="zh-CN" sz="2200" dirty="0">
                <a:solidFill>
                  <a:srgbClr val="000000"/>
                </a:solidFill>
                <a:latin typeface="微软雅黑" panose="020B0503020204020204" pitchFamily="34" charset="-122"/>
                <a:ea typeface="微软雅黑" panose="020B0503020204020204" pitchFamily="34" charset="-122"/>
              </a:rPr>
              <a:t>(IRT)</a:t>
            </a: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三参数模型</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lvl="1" eaLnBrk="1" hangingPunct="1">
              <a:spcBef>
                <a:spcPts val="550"/>
              </a:spcBef>
              <a:buClr>
                <a:srgbClr val="5B9BD5"/>
              </a:buClr>
              <a:buSzPct val="70000"/>
              <a:buFont typeface="Wingdings" panose="05000000000000000000" pitchFamily="2" charset="2"/>
              <a:buChar char="o"/>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5" y="3599400"/>
            <a:ext cx="4804407" cy="728788"/>
          </a:xfrm>
          <a:prstGeom prst="rect">
            <a:avLst/>
          </a:prstGeom>
        </p:spPr>
      </p:pic>
      <p:grpSp>
        <p:nvGrpSpPr>
          <p:cNvPr id="10" name="组合 9"/>
          <p:cNvGrpSpPr/>
          <p:nvPr/>
        </p:nvGrpSpPr>
        <p:grpSpPr>
          <a:xfrm>
            <a:off x="3936057" y="3075432"/>
            <a:ext cx="1440160" cy="945580"/>
            <a:chOff x="3902589" y="2464340"/>
            <a:chExt cx="1440160" cy="945580"/>
          </a:xfrm>
        </p:grpSpPr>
        <p:sp>
          <p:nvSpPr>
            <p:cNvPr id="44" name="TextBox 15"/>
            <p:cNvSpPr txBox="1">
              <a:spLocks noChangeArrowheads="1"/>
            </p:cNvSpPr>
            <p:nvPr/>
          </p:nvSpPr>
          <p:spPr bwMode="auto">
            <a:xfrm>
              <a:off x="3902589" y="2464340"/>
              <a:ext cx="1440160"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学生的能力</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flipH="1">
              <a:off x="4788024" y="2841045"/>
              <a:ext cx="73958" cy="5688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313364" y="3211752"/>
            <a:ext cx="1296319" cy="616668"/>
            <a:chOff x="4187636" y="2603769"/>
            <a:chExt cx="1224672" cy="616668"/>
          </a:xfrm>
        </p:grpSpPr>
        <p:sp>
          <p:nvSpPr>
            <p:cNvPr id="47" name="TextBox 15"/>
            <p:cNvSpPr txBox="1">
              <a:spLocks noChangeArrowheads="1"/>
            </p:cNvSpPr>
            <p:nvPr/>
          </p:nvSpPr>
          <p:spPr bwMode="auto">
            <a:xfrm>
              <a:off x="4187636" y="2603769"/>
              <a:ext cx="1224672"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试题的猜测度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flipH="1">
              <a:off x="4851488" y="2894877"/>
              <a:ext cx="9262" cy="32556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15"/>
          <p:cNvSpPr txBox="1">
            <a:spLocks noChangeArrowheads="1"/>
          </p:cNvSpPr>
          <p:nvPr/>
        </p:nvSpPr>
        <p:spPr bwMode="auto">
          <a:xfrm>
            <a:off x="2607534" y="4593451"/>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试题的区分度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50" name="直接箭头连接符 49"/>
          <p:cNvCxnSpPr/>
          <p:nvPr/>
        </p:nvCxnSpPr>
        <p:spPr>
          <a:xfrm flipV="1">
            <a:off x="3609683" y="4245976"/>
            <a:ext cx="966787" cy="3372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15"/>
          <p:cNvSpPr txBox="1">
            <a:spLocks noChangeArrowheads="1"/>
          </p:cNvSpPr>
          <p:nvPr/>
        </p:nvSpPr>
        <p:spPr bwMode="auto">
          <a:xfrm>
            <a:off x="4475482" y="4628149"/>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试题的难度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52" name="直接箭头连接符 51"/>
          <p:cNvCxnSpPr/>
          <p:nvPr/>
        </p:nvCxnSpPr>
        <p:spPr>
          <a:xfrm flipV="1">
            <a:off x="5260500" y="4287817"/>
            <a:ext cx="34655" cy="34033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2602223"/>
            <a:ext cx="3018775" cy="400110"/>
          </a:xfrm>
          <a:prstGeom prst="rect">
            <a:avLst/>
          </a:prstGeom>
        </p:spPr>
        <p:txBody>
          <a:bodyPr wrap="none">
            <a:spAutoFit/>
          </a:bodyPr>
          <a:lstStyle/>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项目反应函数：</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D95F897E-B9C1-40A7-8791-E935E345A560}"/>
              </a:ext>
            </a:extLst>
          </p:cNvPr>
          <p:cNvSpPr/>
          <p:nvPr/>
        </p:nvSpPr>
        <p:spPr>
          <a:xfrm>
            <a:off x="482301" y="246919"/>
            <a:ext cx="295465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认知诊断模型</a:t>
            </a:r>
            <a:endParaRPr lang="en-US" altLang="zh-CN" sz="3600" dirty="0">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B2712E59-F44D-43AB-BB21-6BD5D19D1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060" y="2584682"/>
            <a:ext cx="5807476" cy="42769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27B4E50-B53F-4767-AA82-6657339BC9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939" y="512818"/>
            <a:ext cx="5795061" cy="201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b="1" dirty="0"/>
              <a:t>选题策略</a:t>
            </a:r>
            <a:endParaRPr lang="en-US" altLang="zh-CN" b="1" dirty="0"/>
          </a:p>
          <a:p>
            <a:pPr marL="0" indent="0">
              <a:buNone/>
            </a:pPr>
            <a:endParaRPr lang="en-US" altLang="zh-CN" dirty="0"/>
          </a:p>
          <a:p>
            <a:r>
              <a:rPr lang="zh-CN" altLang="en-US" dirty="0"/>
              <a:t>能力估计</a:t>
            </a:r>
            <a:endParaRPr lang="en-US" altLang="zh-CN" dirty="0"/>
          </a:p>
          <a:p>
            <a:endParaRPr lang="en-US" altLang="zh-CN" dirty="0"/>
          </a:p>
          <a:p>
            <a:r>
              <a:rPr lang="en-US" altLang="zh-CN" dirty="0"/>
              <a:t>CAT</a:t>
            </a:r>
            <a:r>
              <a:rPr lang="zh-CN" altLang="en-US" dirty="0"/>
              <a:t>主要的流派</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0253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10AE4B-167C-44D1-A20A-29C26A5B9379}"/>
              </a:ext>
            </a:extLst>
          </p:cNvPr>
          <p:cNvSpPr/>
          <p:nvPr/>
        </p:nvSpPr>
        <p:spPr>
          <a:xfrm>
            <a:off x="482301" y="246919"/>
            <a:ext cx="203132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选题策略</a:t>
            </a:r>
            <a:endParaRPr lang="en-US" altLang="zh-CN" sz="3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5F524A75-5FA8-4392-A3E5-9B6DA604961C}"/>
              </a:ext>
            </a:extLst>
          </p:cNvPr>
          <p:cNvSpPr>
            <a:spLocks noChangeArrowheads="1"/>
          </p:cNvSpPr>
          <p:nvPr/>
        </p:nvSpPr>
        <p:spPr bwMode="auto">
          <a:xfrm>
            <a:off x="359803" y="1142881"/>
            <a:ext cx="10994962"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在计算机化自适应测验的能力精确估计阶段，系统基于何种选题算法连续地从题库中选取项目提供给给被试者。</a:t>
            </a:r>
            <a:endParaRPr lang="zh-CN" sz="2400" b="1" dirty="0">
              <a:latin typeface="微软雅黑" panose="020B0503020204020204" pitchFamily="34" charset="-122"/>
              <a:ea typeface="微软雅黑" panose="020B0503020204020204" pitchFamily="34" charset="-122"/>
            </a:endParaRPr>
          </a:p>
        </p:txBody>
      </p:sp>
      <p:sp>
        <p:nvSpPr>
          <p:cNvPr id="9" name="内容占位符 2">
            <a:extLst>
              <a:ext uri="{FF2B5EF4-FFF2-40B4-BE49-F238E27FC236}">
                <a16:creationId xmlns:a16="http://schemas.microsoft.com/office/drawing/2014/main" id="{02F5C4E1-62A0-44DD-8001-FC72D349CDE5}"/>
              </a:ext>
            </a:extLst>
          </p:cNvPr>
          <p:cNvSpPr>
            <a:spLocks noGrp="1"/>
          </p:cNvSpPr>
          <p:nvPr/>
        </p:nvSpPr>
        <p:spPr bwMode="auto">
          <a:xfrm>
            <a:off x="0" y="2333667"/>
            <a:ext cx="9375494" cy="338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主要选题策略</a:t>
            </a:r>
            <a:endParaRPr lang="en-US" altLang="zh-CN" sz="22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最大信息量方法：总是选择在当前能力估计值上信息最大的项目</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贝叶斯方法：得到题库的后验分布，选出其中使方差期望最小的题目</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分层选题策略：将题库中的项目按</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值大小进行排序后再将题库按</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分成若干层，测试过程中，根据被试能力估计值与项目难度值相匹配原则，逐层调用数目相当的若干项目。</a:t>
            </a: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327150" lvl="3" indent="0" eaLnBrk="1" hangingPunct="1">
              <a:spcBef>
                <a:spcPts val="550"/>
              </a:spcBef>
              <a:buClr>
                <a:schemeClr val="accent5"/>
              </a:buClr>
              <a:buSzPct val="70000"/>
              <a:defRPr/>
            </a:pPr>
            <a:endParaRPr lang="en-US" altLang="zh-CN"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lvl="1" eaLnBrk="1" hangingPunct="1">
              <a:spcBef>
                <a:spcPts val="550"/>
              </a:spcBef>
              <a:buClr>
                <a:srgbClr val="5B9BD5"/>
              </a:buClr>
              <a:buSzPct val="70000"/>
              <a:buFont typeface="Wingdings" panose="05000000000000000000" pitchFamily="2" charset="2"/>
              <a:buChar char="o"/>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spTree>
    <p:extLst>
      <p:ext uri="{BB962C8B-B14F-4D97-AF65-F5344CB8AC3E}">
        <p14:creationId xmlns:p14="http://schemas.microsoft.com/office/powerpoint/2010/main" val="180529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5A028D0-72EE-4CE9-A771-8546D93A71A1}"/>
              </a:ext>
            </a:extLst>
          </p:cNvPr>
          <p:cNvSpPr/>
          <p:nvPr/>
        </p:nvSpPr>
        <p:spPr>
          <a:xfrm>
            <a:off x="482301" y="246919"/>
            <a:ext cx="9695026"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最大信息量方法</a:t>
            </a:r>
            <a:r>
              <a:rPr lang="en-US" altLang="zh-CN" sz="3600" dirty="0">
                <a:latin typeface="微软雅黑" panose="020B0503020204020204" pitchFamily="34" charset="-122"/>
                <a:ea typeface="微软雅黑" panose="020B0503020204020204" pitchFamily="34" charset="-122"/>
              </a:rPr>
              <a:t>(</a:t>
            </a:r>
            <a:r>
              <a:rPr lang="en-US" altLang="zh-CN" sz="3600" b="0" i="0" dirty="0">
                <a:solidFill>
                  <a:srgbClr val="333333"/>
                </a:solidFill>
                <a:effectLst/>
                <a:latin typeface="PingFang SC"/>
              </a:rPr>
              <a:t>Maximum Information Criterion</a:t>
            </a:r>
            <a:r>
              <a:rPr lang="en-US" altLang="zh-CN" sz="36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1113CE8-8B33-41FB-9525-5F32FB68667E}"/>
              </a:ext>
            </a:extLst>
          </p:cNvPr>
          <p:cNvSpPr txBox="1"/>
          <p:nvPr/>
        </p:nvSpPr>
        <p:spPr>
          <a:xfrm>
            <a:off x="925975" y="2368959"/>
            <a:ext cx="7153154" cy="1520135"/>
          </a:xfrm>
          <a:prstGeom prst="rect">
            <a:avLst/>
          </a:prstGeom>
          <a:noFill/>
        </p:spPr>
        <p:txBody>
          <a:bodyPr wrap="square" rtlCol="0">
            <a:spAutoFit/>
          </a:bodyPr>
          <a:lstStyle/>
          <a:p>
            <a:endParaRPr lang="zh-CN" altLang="en-US" dirty="0"/>
          </a:p>
        </p:txBody>
      </p:sp>
      <p:pic>
        <p:nvPicPr>
          <p:cNvPr id="15" name="图片 14">
            <a:extLst>
              <a:ext uri="{FF2B5EF4-FFF2-40B4-BE49-F238E27FC236}">
                <a16:creationId xmlns:a16="http://schemas.microsoft.com/office/drawing/2014/main" id="{57B432C3-A23E-42D9-BCC1-C27ECF83054B}"/>
              </a:ext>
            </a:extLst>
          </p:cNvPr>
          <p:cNvPicPr>
            <a:picLocks noChangeAspect="1"/>
          </p:cNvPicPr>
          <p:nvPr/>
        </p:nvPicPr>
        <p:blipFill>
          <a:blip r:embed="rId3"/>
          <a:stretch>
            <a:fillRect/>
          </a:stretch>
        </p:blipFill>
        <p:spPr>
          <a:xfrm>
            <a:off x="859707" y="1934854"/>
            <a:ext cx="8252316" cy="1199055"/>
          </a:xfrm>
          <a:prstGeom prst="rect">
            <a:avLst/>
          </a:prstGeom>
        </p:spPr>
      </p:pic>
      <p:pic>
        <p:nvPicPr>
          <p:cNvPr id="17" name="图片 16">
            <a:extLst>
              <a:ext uri="{FF2B5EF4-FFF2-40B4-BE49-F238E27FC236}">
                <a16:creationId xmlns:a16="http://schemas.microsoft.com/office/drawing/2014/main" id="{72E9C4D7-86BF-41AC-AF5D-5F9E6CC6BD1E}"/>
              </a:ext>
            </a:extLst>
          </p:cNvPr>
          <p:cNvPicPr>
            <a:picLocks noChangeAspect="1"/>
          </p:cNvPicPr>
          <p:nvPr/>
        </p:nvPicPr>
        <p:blipFill>
          <a:blip r:embed="rId4"/>
          <a:stretch>
            <a:fillRect/>
          </a:stretch>
        </p:blipFill>
        <p:spPr>
          <a:xfrm>
            <a:off x="694914" y="3429000"/>
            <a:ext cx="8252317" cy="1529040"/>
          </a:xfrm>
          <a:prstGeom prst="rect">
            <a:avLst/>
          </a:prstGeom>
        </p:spPr>
      </p:pic>
      <p:pic>
        <p:nvPicPr>
          <p:cNvPr id="19" name="图片 18">
            <a:extLst>
              <a:ext uri="{FF2B5EF4-FFF2-40B4-BE49-F238E27FC236}">
                <a16:creationId xmlns:a16="http://schemas.microsoft.com/office/drawing/2014/main" id="{929833D3-BDBC-4F97-B29F-7F626B12CD38}"/>
              </a:ext>
            </a:extLst>
          </p:cNvPr>
          <p:cNvPicPr>
            <a:picLocks noChangeAspect="1"/>
          </p:cNvPicPr>
          <p:nvPr/>
        </p:nvPicPr>
        <p:blipFill>
          <a:blip r:embed="rId5"/>
          <a:stretch>
            <a:fillRect/>
          </a:stretch>
        </p:blipFill>
        <p:spPr>
          <a:xfrm>
            <a:off x="821804" y="5220408"/>
            <a:ext cx="9005102" cy="1510923"/>
          </a:xfrm>
          <a:prstGeom prst="rect">
            <a:avLst/>
          </a:prstGeom>
        </p:spPr>
      </p:pic>
      <p:pic>
        <p:nvPicPr>
          <p:cNvPr id="21" name="图片 20">
            <a:extLst>
              <a:ext uri="{FF2B5EF4-FFF2-40B4-BE49-F238E27FC236}">
                <a16:creationId xmlns:a16="http://schemas.microsoft.com/office/drawing/2014/main" id="{69738818-71F4-41B5-AC4B-2795F3CAF1D6}"/>
              </a:ext>
            </a:extLst>
          </p:cNvPr>
          <p:cNvPicPr>
            <a:picLocks noChangeAspect="1"/>
          </p:cNvPicPr>
          <p:nvPr/>
        </p:nvPicPr>
        <p:blipFill>
          <a:blip r:embed="rId6"/>
          <a:stretch>
            <a:fillRect/>
          </a:stretch>
        </p:blipFill>
        <p:spPr>
          <a:xfrm>
            <a:off x="5863232" y="6002670"/>
            <a:ext cx="2907532" cy="737120"/>
          </a:xfrm>
          <a:prstGeom prst="rect">
            <a:avLst/>
          </a:prstGeom>
        </p:spPr>
      </p:pic>
      <p:pic>
        <p:nvPicPr>
          <p:cNvPr id="3082" name="Picture 10" descr="preview">
            <a:extLst>
              <a:ext uri="{FF2B5EF4-FFF2-40B4-BE49-F238E27FC236}">
                <a16:creationId xmlns:a16="http://schemas.microsoft.com/office/drawing/2014/main" id="{EDAD6B91-59CF-4A6C-8635-9731B5028795}"/>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5135" y="2525909"/>
            <a:ext cx="3286198" cy="2942864"/>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a:extLst>
              <a:ext uri="{FF2B5EF4-FFF2-40B4-BE49-F238E27FC236}">
                <a16:creationId xmlns:a16="http://schemas.microsoft.com/office/drawing/2014/main" id="{11712C53-2B31-4036-9971-A8DEE179D86A}"/>
              </a:ext>
            </a:extLst>
          </p:cNvPr>
          <p:cNvSpPr>
            <a:spLocks noChangeArrowheads="1"/>
          </p:cNvSpPr>
          <p:nvPr/>
        </p:nvSpPr>
        <p:spPr bwMode="auto">
          <a:xfrm>
            <a:off x="598519" y="1005905"/>
            <a:ext cx="10994962" cy="133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项目入库时，计算各项目最大信息量对应的能力点</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’，然后在</a:t>
            </a:r>
            <a:r>
              <a:rPr lang="en-US" altLang="zh-CN" sz="2000" dirty="0">
                <a:latin typeface="微软雅黑" panose="020B0503020204020204" pitchFamily="34" charset="-122"/>
                <a:ea typeface="微软雅黑" panose="020B0503020204020204" pitchFamily="34" charset="-122"/>
              </a:rPr>
              <a:t>CAT</a:t>
            </a:r>
            <a:r>
              <a:rPr lang="zh-CN" altLang="en-US" sz="2000" dirty="0">
                <a:latin typeface="微软雅黑" panose="020B0503020204020204" pitchFamily="34" charset="-122"/>
                <a:ea typeface="微软雅黑" panose="020B0503020204020204" pitchFamily="34" charset="-122"/>
              </a:rPr>
              <a:t>实施过程中，将</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’与被试当前能力估计值</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相匹配，调用题库未经使用的项目中</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’与</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最接近的项目。</a:t>
            </a:r>
          </a:p>
          <a:p>
            <a:pPr>
              <a:lnSpc>
                <a:spcPct val="120000"/>
              </a:lnSpc>
              <a:buClr>
                <a:schemeClr val="accent5"/>
              </a:buClr>
              <a:buSzPct val="80000"/>
              <a:buFont typeface="Wingdings" panose="05000000000000000000" pitchFamily="2" charset="2"/>
              <a:buChar char="n"/>
              <a:defRPr/>
            </a:pPr>
            <a:endParaRPr 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709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8D4621D-5795-49E5-9747-CAD96F6CE9DE}"/>
              </a:ext>
            </a:extLst>
          </p:cNvPr>
          <p:cNvSpPr/>
          <p:nvPr/>
        </p:nvSpPr>
        <p:spPr>
          <a:xfrm>
            <a:off x="598519" y="246919"/>
            <a:ext cx="2492990"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贝叶斯方法</a:t>
            </a:r>
            <a:endParaRPr lang="en-US" altLang="zh-CN" sz="3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D169AB2-84A0-4F1B-AB52-ACB1C5E7BEED}"/>
              </a:ext>
            </a:extLst>
          </p:cNvPr>
          <p:cNvSpPr>
            <a:spLocks noChangeArrowheads="1"/>
          </p:cNvSpPr>
          <p:nvPr/>
        </p:nvSpPr>
        <p:spPr bwMode="auto">
          <a:xfrm>
            <a:off x="598519" y="1005905"/>
            <a:ext cx="10994962" cy="79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000" dirty="0">
                <a:latin typeface="微软雅黑" panose="020B0503020204020204" pitchFamily="34" charset="-122"/>
                <a:ea typeface="微软雅黑" panose="020B0503020204020204" pitchFamily="34" charset="-122"/>
              </a:rPr>
              <a:t>先得到题库的后验分布的方差期望，选出其中能使方差最小的题目，然后，求出包括最近选出项目反应的似然函数，计算出新的先验分布，选出下一道题。</a:t>
            </a:r>
          </a:p>
        </p:txBody>
      </p:sp>
      <p:sp>
        <p:nvSpPr>
          <p:cNvPr id="7" name="内容占位符 2">
            <a:extLst>
              <a:ext uri="{FF2B5EF4-FFF2-40B4-BE49-F238E27FC236}">
                <a16:creationId xmlns:a16="http://schemas.microsoft.com/office/drawing/2014/main" id="{57AB55A3-4CFB-40C1-A771-473B62B44684}"/>
              </a:ext>
            </a:extLst>
          </p:cNvPr>
          <p:cNvSpPr>
            <a:spLocks noGrp="1"/>
          </p:cNvSpPr>
          <p:nvPr/>
        </p:nvSpPr>
        <p:spPr bwMode="auto">
          <a:xfrm>
            <a:off x="175375" y="1918266"/>
            <a:ext cx="11202538" cy="198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先验概率：</a:t>
            </a:r>
            <a:r>
              <a:rPr lang="zh-CN" altLang="en-US" sz="2000" dirty="0">
                <a:latin typeface="微软雅黑" panose="020B0503020204020204" pitchFamily="34" charset="-122"/>
                <a:ea typeface="微软雅黑" panose="020B0503020204020204" pitchFamily="34" charset="-122"/>
              </a:rPr>
              <a:t>事情还没有发生，根据以往的经验来判断事情发生的概率。</a:t>
            </a:r>
            <a:endParaRPr lang="en-US" altLang="zh-CN" sz="2000" dirty="0">
              <a:latin typeface="微软雅黑" panose="020B0503020204020204" pitchFamily="34" charset="-122"/>
              <a:ea typeface="微软雅黑" panose="020B0503020204020204" pitchFamily="34" charset="-122"/>
            </a:endParaRPr>
          </a:p>
          <a:p>
            <a:pPr marL="367030" lvl="1" indent="0" eaLnBrk="1" hangingPunct="1">
              <a:spcBef>
                <a:spcPts val="550"/>
              </a:spcBef>
              <a:buClr>
                <a:schemeClr val="accent5"/>
              </a:buClr>
              <a:buSzPct val="70000"/>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是“由因求果”的体现</a:t>
            </a:r>
            <a:r>
              <a:rPr lang="zh-CN" altLang="en-US" sz="2400" b="0" i="0" dirty="0">
                <a:solidFill>
                  <a:srgbClr val="404040"/>
                </a:solidFill>
                <a:effectLst/>
                <a:latin typeface="-apple-system"/>
              </a:rPr>
              <a:t>。</a:t>
            </a:r>
            <a:endParaRPr lang="en-US" altLang="zh-CN" sz="2400" b="0" i="0" dirty="0">
              <a:solidFill>
                <a:srgbClr val="404040"/>
              </a:solidFill>
              <a:effectLst/>
              <a:latin typeface="-apple-system"/>
            </a:endParaRPr>
          </a:p>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400" dirty="0">
                <a:solidFill>
                  <a:srgbClr val="404040"/>
                </a:solidFill>
                <a:latin typeface="-apple-system"/>
                <a:ea typeface="微软雅黑" panose="020B0503020204020204" pitchFamily="34" charset="-122"/>
              </a:rPr>
              <a:t>后验概率：</a:t>
            </a:r>
            <a:r>
              <a:rPr lang="zh-CN" altLang="en-US" sz="2000" dirty="0">
                <a:latin typeface="微软雅黑" panose="020B0503020204020204" pitchFamily="34" charset="-122"/>
                <a:ea typeface="微软雅黑" panose="020B0503020204020204" pitchFamily="34" charset="-122"/>
              </a:rPr>
              <a:t>事情已经发生了，有多中原因，判断事情的发生是由哪一种原因引起的。</a:t>
            </a:r>
            <a:endParaRPr lang="en-US" altLang="zh-CN" sz="2000" dirty="0">
              <a:latin typeface="微软雅黑" panose="020B0503020204020204" pitchFamily="34" charset="-122"/>
              <a:ea typeface="微软雅黑" panose="020B0503020204020204" pitchFamily="34" charset="-122"/>
            </a:endParaRPr>
          </a:p>
          <a:p>
            <a:pPr marL="367030" lvl="1" indent="0" eaLnBrk="1" hangingPunct="1">
              <a:spcBef>
                <a:spcPts val="550"/>
              </a:spcBef>
              <a:buClr>
                <a:schemeClr val="accent5"/>
              </a:buClr>
              <a:buSzPct val="70000"/>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是“由果求因”的体现。</a:t>
            </a:r>
            <a:endParaRPr lang="en-US" altLang="zh-CN" sz="2000" dirty="0">
              <a:latin typeface="微软雅黑" panose="020B0503020204020204" pitchFamily="34" charset="-122"/>
              <a:ea typeface="微软雅黑" panose="020B0503020204020204" pitchFamily="34" charset="-122"/>
            </a:endParaRPr>
          </a:p>
          <a:p>
            <a:pPr marL="367030" lvl="1" indent="0" eaLnBrk="1" hangingPunct="1">
              <a:spcBef>
                <a:spcPts val="550"/>
              </a:spcBef>
              <a:buClr>
                <a:srgbClr val="5B9BD5"/>
              </a:buClr>
              <a:buSzPct val="70000"/>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marL="0" indent="0" eaLnBrk="1" hangingPunct="1">
              <a:spcBef>
                <a:spcPts val="700"/>
              </a:spcBef>
              <a:buClr>
                <a:srgbClr val="ED7D31"/>
              </a:buClr>
              <a:buSzPct val="60000"/>
              <a:defRPr/>
            </a:pPr>
            <a:endParaRPr lang="en-US" altLang="zh-CN" sz="2800" dirty="0">
              <a:solidFill>
                <a:srgbClr val="000000"/>
              </a:solidFill>
              <a:latin typeface="Palatino Linotype" panose="02040502050505030304" pitchFamily="18" charset="0"/>
              <a:ea typeface="华文仿宋" panose="02010600040101010101" pitchFamily="2" charset="-122"/>
            </a:endParaRPr>
          </a:p>
        </p:txBody>
      </p:sp>
      <p:sp>
        <p:nvSpPr>
          <p:cNvPr id="13" name="文本框 12">
            <a:extLst>
              <a:ext uri="{FF2B5EF4-FFF2-40B4-BE49-F238E27FC236}">
                <a16:creationId xmlns:a16="http://schemas.microsoft.com/office/drawing/2014/main" id="{7FB34B32-3EE8-4E13-8623-D9CB3736ED72}"/>
              </a:ext>
            </a:extLst>
          </p:cNvPr>
          <p:cNvSpPr txBox="1"/>
          <p:nvPr/>
        </p:nvSpPr>
        <p:spPr>
          <a:xfrm>
            <a:off x="-205450" y="3690157"/>
            <a:ext cx="7473758" cy="646331"/>
          </a:xfrm>
          <a:prstGeom prst="rect">
            <a:avLst/>
          </a:prstGeom>
          <a:noFill/>
        </p:spPr>
        <p:txBody>
          <a:bodyPr wrap="square">
            <a:spAutoFit/>
          </a:bodyPr>
          <a:lstStyle/>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1800" dirty="0">
                <a:solidFill>
                  <a:srgbClr val="000000"/>
                </a:solidFill>
                <a:latin typeface="微软雅黑" panose="020B0503020204020204" pitchFamily="34" charset="-122"/>
                <a:ea typeface="微软雅黑" panose="020B0503020204020204" pitchFamily="34" charset="-122"/>
              </a:rPr>
              <a:t>假设你给了学生难题</a:t>
            </a:r>
            <a:r>
              <a:rPr lang="en-US" altLang="zh-CN" sz="1800" dirty="0">
                <a:solidFill>
                  <a:srgbClr val="000000"/>
                </a:solidFill>
                <a:latin typeface="微软雅黑" panose="020B0503020204020204" pitchFamily="34" charset="-122"/>
                <a:ea typeface="微软雅黑" panose="020B0503020204020204" pitchFamily="34" charset="-122"/>
              </a:rPr>
              <a:t>(</a:t>
            </a:r>
            <a:r>
              <a:rPr lang="en-US" altLang="zh-CN" sz="1800" dirty="0" err="1">
                <a:solidFill>
                  <a:srgbClr val="000000"/>
                </a:solidFill>
                <a:latin typeface="微软雅黑" panose="020B0503020204020204" pitchFamily="34" charset="-122"/>
                <a:ea typeface="微软雅黑" panose="020B0503020204020204" pitchFamily="34" charset="-122"/>
              </a:rPr>
              <a:t>Yh</a:t>
            </a:r>
            <a:r>
              <a:rPr lang="en-US" altLang="zh-CN" sz="1800" dirty="0">
                <a:solidFill>
                  <a:srgbClr val="000000"/>
                </a:solidFill>
                <a:latin typeface="微软雅黑" panose="020B0503020204020204" pitchFamily="34" charset="-122"/>
                <a:ea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rPr>
              <a:t>，学生答对了，则 </a:t>
            </a:r>
            <a:r>
              <a:rPr lang="en-US" altLang="zh-CN" sz="1800" dirty="0" err="1">
                <a:solidFill>
                  <a:srgbClr val="000000"/>
                </a:solidFill>
                <a:latin typeface="微软雅黑" panose="020B0503020204020204" pitchFamily="34" charset="-122"/>
                <a:ea typeface="微软雅黑" panose="020B0503020204020204" pitchFamily="34" charset="-122"/>
              </a:rPr>
              <a:t>Yh</a:t>
            </a:r>
            <a:r>
              <a:rPr lang="en-US" altLang="zh-CN" sz="1800" dirty="0">
                <a:solidFill>
                  <a:srgbClr val="000000"/>
                </a:solidFill>
                <a:latin typeface="微软雅黑" panose="020B0503020204020204" pitchFamily="34" charset="-122"/>
                <a:ea typeface="微软雅黑" panose="020B0503020204020204" pitchFamily="34" charset="-122"/>
              </a:rPr>
              <a:t>=1 </a:t>
            </a:r>
            <a:r>
              <a:rPr lang="zh-CN" altLang="en-US" sz="1800" dirty="0">
                <a:solidFill>
                  <a:srgbClr val="000000"/>
                </a:solidFill>
                <a:latin typeface="微软雅黑" panose="020B0503020204020204" pitchFamily="34" charset="-122"/>
                <a:ea typeface="微软雅黑" panose="020B0503020204020204" pitchFamily="34" charset="-122"/>
              </a:rPr>
              <a:t>。此时，这个学生是一个学霸</a:t>
            </a:r>
            <a:r>
              <a:rPr lang="en-US" altLang="zh-CN" sz="1800" dirty="0">
                <a:solidFill>
                  <a:srgbClr val="000000"/>
                </a:solidFill>
                <a:latin typeface="微软雅黑" panose="020B0503020204020204" pitchFamily="34" charset="-122"/>
                <a:ea typeface="微软雅黑" panose="020B0503020204020204" pitchFamily="34" charset="-122"/>
              </a:rPr>
              <a:t>(X=1)</a:t>
            </a:r>
            <a:r>
              <a:rPr lang="zh-CN" altLang="en-US" sz="1800" dirty="0">
                <a:solidFill>
                  <a:srgbClr val="000000"/>
                </a:solidFill>
                <a:latin typeface="微软雅黑" panose="020B0503020204020204" pitchFamily="34" charset="-122"/>
                <a:ea typeface="微软雅黑" panose="020B0503020204020204" pitchFamily="34" charset="-122"/>
              </a:rPr>
              <a:t>的后验</a:t>
            </a:r>
            <a:r>
              <a:rPr lang="zh-CN" altLang="en-US" dirty="0">
                <a:solidFill>
                  <a:srgbClr val="000000"/>
                </a:solidFill>
                <a:latin typeface="微软雅黑" panose="020B0503020204020204" pitchFamily="34" charset="-122"/>
                <a:ea typeface="微软雅黑" panose="020B0503020204020204" pitchFamily="34" charset="-122"/>
              </a:rPr>
              <a:t>概率为</a:t>
            </a:r>
            <a:endParaRPr lang="en-US" altLang="zh-CN" sz="1800" dirty="0">
              <a:solidFill>
                <a:srgbClr val="000000"/>
              </a:solidFill>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17BC33A5-E1F0-4D3A-84D7-1716550B058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85941" y="4244991"/>
            <a:ext cx="5069228" cy="960381"/>
          </a:xfrm>
          <a:prstGeom prst="rect">
            <a:avLst/>
          </a:prstGeom>
        </p:spPr>
      </p:pic>
      <p:pic>
        <p:nvPicPr>
          <p:cNvPr id="19" name="图片 18">
            <a:extLst>
              <a:ext uri="{FF2B5EF4-FFF2-40B4-BE49-F238E27FC236}">
                <a16:creationId xmlns:a16="http://schemas.microsoft.com/office/drawing/2014/main" id="{AA09FEFD-0E27-4251-BF81-8A94120B6A9A}"/>
              </a:ext>
            </a:extLst>
          </p:cNvPr>
          <p:cNvPicPr>
            <a:picLocks noChangeAspect="1"/>
          </p:cNvPicPr>
          <p:nvPr/>
        </p:nvPicPr>
        <p:blipFill>
          <a:blip r:embed="rId4"/>
          <a:stretch>
            <a:fillRect/>
          </a:stretch>
        </p:blipFill>
        <p:spPr>
          <a:xfrm>
            <a:off x="865144" y="5205372"/>
            <a:ext cx="8470979" cy="1389277"/>
          </a:xfrm>
          <a:prstGeom prst="rect">
            <a:avLst/>
          </a:prstGeom>
        </p:spPr>
      </p:pic>
      <p:sp>
        <p:nvSpPr>
          <p:cNvPr id="20" name="文本框 19">
            <a:extLst>
              <a:ext uri="{FF2B5EF4-FFF2-40B4-BE49-F238E27FC236}">
                <a16:creationId xmlns:a16="http://schemas.microsoft.com/office/drawing/2014/main" id="{B7A75F10-71BD-41DA-9FC8-ADA4746DDEF6}"/>
              </a:ext>
            </a:extLst>
          </p:cNvPr>
          <p:cNvSpPr txBox="1"/>
          <p:nvPr/>
        </p:nvSpPr>
        <p:spPr>
          <a:xfrm>
            <a:off x="9370382" y="5205372"/>
            <a:ext cx="2757132" cy="1754326"/>
          </a:xfrm>
          <a:prstGeom prst="rect">
            <a:avLst/>
          </a:prstGeom>
          <a:noFill/>
        </p:spPr>
        <p:txBody>
          <a:bodyPr wrap="square" rtlCol="0">
            <a:spAutoFit/>
          </a:bodyPr>
          <a:lstStyle/>
          <a:p>
            <a:r>
              <a:rPr lang="zh-CN" altLang="en-US" b="0" i="0" dirty="0">
                <a:solidFill>
                  <a:srgbClr val="333333"/>
                </a:solidFill>
                <a:effectLst/>
                <a:latin typeface="PingFang SC"/>
              </a:rPr>
              <a:t>最优的试卷组合应该给与尽可能极端的后验概率（即最小化信息熵）。例如，当学生答对时，难题优于易题（</a:t>
            </a:r>
            <a:r>
              <a:rPr lang="en-US" altLang="zh-CN" b="0" i="0" dirty="0">
                <a:solidFill>
                  <a:srgbClr val="333333"/>
                </a:solidFill>
                <a:effectLst/>
                <a:latin typeface="PingFang SC"/>
              </a:rPr>
              <a:t>100%&gt;50%</a:t>
            </a:r>
            <a:r>
              <a:rPr lang="zh-CN" altLang="en-US" b="0" i="0" dirty="0">
                <a:solidFill>
                  <a:srgbClr val="333333"/>
                </a:solidFill>
                <a:effectLst/>
                <a:latin typeface="PingFang SC"/>
              </a:rPr>
              <a:t>）。</a:t>
            </a:r>
            <a:endParaRPr lang="zh-CN" altLang="en-US" dirty="0"/>
          </a:p>
          <a:p>
            <a:endParaRPr lang="zh-CN" altLang="en-US" dirty="0"/>
          </a:p>
        </p:txBody>
      </p:sp>
    </p:spTree>
    <p:extLst>
      <p:ext uri="{BB962C8B-B14F-4D97-AF65-F5344CB8AC3E}">
        <p14:creationId xmlns:p14="http://schemas.microsoft.com/office/powerpoint/2010/main" val="156154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b="1" dirty="0"/>
              <a:t>能力估计</a:t>
            </a:r>
            <a:endParaRPr lang="en-US" altLang="zh-CN" b="1" dirty="0"/>
          </a:p>
          <a:p>
            <a:endParaRPr lang="en-US" altLang="zh-CN" b="1" dirty="0"/>
          </a:p>
          <a:p>
            <a:r>
              <a:rPr lang="en-US" altLang="zh-CN" dirty="0"/>
              <a:t>CAT</a:t>
            </a:r>
            <a:r>
              <a:rPr lang="zh-CN" altLang="en-US" dirty="0"/>
              <a:t>主要的流派</a:t>
            </a:r>
            <a:endParaRPr lang="en-US" altLang="zh-CN" dirty="0"/>
          </a:p>
          <a:p>
            <a:endParaRPr lang="en-US" altLang="zh-CN" b="1" dirty="0"/>
          </a:p>
          <a:p>
            <a:endParaRPr lang="en-US" altLang="zh-CN" dirty="0"/>
          </a:p>
          <a:p>
            <a:endParaRPr lang="zh-CN" altLang="en-US" dirty="0"/>
          </a:p>
        </p:txBody>
      </p:sp>
    </p:spTree>
    <p:extLst>
      <p:ext uri="{BB962C8B-B14F-4D97-AF65-F5344CB8AC3E}">
        <p14:creationId xmlns:p14="http://schemas.microsoft.com/office/powerpoint/2010/main" val="3584128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5CD6BDD-1382-4ACE-82AA-D5CDB7CFD8FF}"/>
              </a:ext>
            </a:extLst>
          </p:cNvPr>
          <p:cNvSpPr/>
          <p:nvPr/>
        </p:nvSpPr>
        <p:spPr>
          <a:xfrm>
            <a:off x="598519" y="246919"/>
            <a:ext cx="6548588"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能力估计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最大似然估计</a:t>
            </a:r>
            <a:r>
              <a:rPr lang="en-US" altLang="zh-CN" sz="3600" dirty="0">
                <a:latin typeface="微软雅黑" panose="020B0503020204020204" pitchFamily="34" charset="-122"/>
                <a:ea typeface="微软雅黑" panose="020B0503020204020204" pitchFamily="34" charset="-122"/>
              </a:rPr>
              <a:t>(MLE)</a:t>
            </a:r>
          </a:p>
        </p:txBody>
      </p:sp>
      <p:sp>
        <p:nvSpPr>
          <p:cNvPr id="5" name="矩形 4">
            <a:extLst>
              <a:ext uri="{FF2B5EF4-FFF2-40B4-BE49-F238E27FC236}">
                <a16:creationId xmlns:a16="http://schemas.microsoft.com/office/drawing/2014/main" id="{A5E85872-2A43-4854-B09F-8EB447D8C2D0}"/>
              </a:ext>
            </a:extLst>
          </p:cNvPr>
          <p:cNvSpPr>
            <a:spLocks noChangeArrowheads="1"/>
          </p:cNvSpPr>
          <p:nvPr/>
        </p:nvSpPr>
        <p:spPr bwMode="auto">
          <a:xfrm>
            <a:off x="598519" y="1005905"/>
            <a:ext cx="10994962"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极大似然估计：</a:t>
            </a:r>
            <a:r>
              <a:rPr lang="zh-CN" altLang="en-US" sz="2400" b="0" i="0" dirty="0">
                <a:solidFill>
                  <a:srgbClr val="4D4D4D"/>
                </a:solidFill>
                <a:effectLst/>
                <a:latin typeface="Microsoft YaHei" panose="020B0503020204020204" pitchFamily="34" charset="-122"/>
                <a:ea typeface="Microsoft YaHei" panose="020B0503020204020204" pitchFamily="34" charset="-122"/>
              </a:rPr>
              <a:t>利用已知的样本结果，反推最有可能（最大概率）导致这样结果的参数值。</a:t>
            </a:r>
            <a:endParaRPr lang="zh-CN" altLang="en-US" sz="2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41582622-69FF-4C02-85DB-762D410596A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31338" y="1532734"/>
            <a:ext cx="5052498" cy="1478408"/>
          </a:xfrm>
          <a:prstGeom prst="rect">
            <a:avLst/>
          </a:prstGeom>
        </p:spPr>
      </p:pic>
      <p:pic>
        <p:nvPicPr>
          <p:cNvPr id="13" name="图片 12">
            <a:extLst>
              <a:ext uri="{FF2B5EF4-FFF2-40B4-BE49-F238E27FC236}">
                <a16:creationId xmlns:a16="http://schemas.microsoft.com/office/drawing/2014/main" id="{D1843BD9-86DA-45A7-A74A-46FAF1BC3F6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145325" y="2468808"/>
            <a:ext cx="6683319" cy="1493649"/>
          </a:xfrm>
          <a:prstGeom prst="rect">
            <a:avLst/>
          </a:prstGeom>
        </p:spPr>
      </p:pic>
      <p:pic>
        <p:nvPicPr>
          <p:cNvPr id="15" name="图片 14">
            <a:extLst>
              <a:ext uri="{FF2B5EF4-FFF2-40B4-BE49-F238E27FC236}">
                <a16:creationId xmlns:a16="http://schemas.microsoft.com/office/drawing/2014/main" id="{14C2ADC8-50E4-4CF5-BAFE-9F58FFC0AA4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472769" y="4050207"/>
            <a:ext cx="4028430" cy="1282407"/>
          </a:xfrm>
          <a:prstGeom prst="rect">
            <a:avLst/>
          </a:prstGeom>
        </p:spPr>
      </p:pic>
      <p:pic>
        <p:nvPicPr>
          <p:cNvPr id="17" name="图片 16">
            <a:extLst>
              <a:ext uri="{FF2B5EF4-FFF2-40B4-BE49-F238E27FC236}">
                <a16:creationId xmlns:a16="http://schemas.microsoft.com/office/drawing/2014/main" id="{EDBB912E-27C8-4407-A9ED-FA95D9A10F5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215893" y="4987660"/>
            <a:ext cx="5753599" cy="1173582"/>
          </a:xfrm>
          <a:prstGeom prst="rect">
            <a:avLst/>
          </a:prstGeom>
        </p:spPr>
      </p:pic>
      <p:pic>
        <p:nvPicPr>
          <p:cNvPr id="21" name="图片 20">
            <a:extLst>
              <a:ext uri="{FF2B5EF4-FFF2-40B4-BE49-F238E27FC236}">
                <a16:creationId xmlns:a16="http://schemas.microsoft.com/office/drawing/2014/main" id="{2E875175-F58D-42AA-88EE-1C0F051A161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88714" y="6161242"/>
            <a:ext cx="6142252" cy="640135"/>
          </a:xfrm>
          <a:prstGeom prst="rect">
            <a:avLst/>
          </a:prstGeom>
        </p:spPr>
      </p:pic>
      <p:pic>
        <p:nvPicPr>
          <p:cNvPr id="23" name="图片 22">
            <a:extLst>
              <a:ext uri="{FF2B5EF4-FFF2-40B4-BE49-F238E27FC236}">
                <a16:creationId xmlns:a16="http://schemas.microsoft.com/office/drawing/2014/main" id="{FA0FB82B-9A4E-4468-916A-781E958C4E64}"/>
              </a:ext>
            </a:extLst>
          </p:cNvPr>
          <p:cNvPicPr>
            <a:picLocks noChangeAspect="1"/>
          </p:cNvPicPr>
          <p:nvPr/>
        </p:nvPicPr>
        <p:blipFill>
          <a:blip r:embed="rId7"/>
          <a:stretch>
            <a:fillRect/>
          </a:stretch>
        </p:blipFill>
        <p:spPr>
          <a:xfrm>
            <a:off x="550591" y="2049921"/>
            <a:ext cx="2240474" cy="419136"/>
          </a:xfrm>
          <a:prstGeom prst="rect">
            <a:avLst/>
          </a:prstGeom>
        </p:spPr>
      </p:pic>
      <p:pic>
        <p:nvPicPr>
          <p:cNvPr id="25" name="图片 24">
            <a:extLst>
              <a:ext uri="{FF2B5EF4-FFF2-40B4-BE49-F238E27FC236}">
                <a16:creationId xmlns:a16="http://schemas.microsoft.com/office/drawing/2014/main" id="{C4AABDA5-C0D1-4D5B-BAAB-E63D14C7E1DA}"/>
              </a:ext>
            </a:extLst>
          </p:cNvPr>
          <p:cNvPicPr>
            <a:picLocks noChangeAspect="1"/>
          </p:cNvPicPr>
          <p:nvPr/>
        </p:nvPicPr>
        <p:blipFill>
          <a:blip r:embed="rId8"/>
          <a:stretch>
            <a:fillRect/>
          </a:stretch>
        </p:blipFill>
        <p:spPr>
          <a:xfrm>
            <a:off x="690872" y="2910795"/>
            <a:ext cx="2286198" cy="518205"/>
          </a:xfrm>
          <a:prstGeom prst="rect">
            <a:avLst/>
          </a:prstGeom>
        </p:spPr>
      </p:pic>
      <p:pic>
        <p:nvPicPr>
          <p:cNvPr id="27" name="图片 26">
            <a:extLst>
              <a:ext uri="{FF2B5EF4-FFF2-40B4-BE49-F238E27FC236}">
                <a16:creationId xmlns:a16="http://schemas.microsoft.com/office/drawing/2014/main" id="{B73700B0-1B4F-4761-B0C6-6A591546019A}"/>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86343" y="3687156"/>
            <a:ext cx="7232007" cy="571550"/>
          </a:xfrm>
          <a:prstGeom prst="rect">
            <a:avLst/>
          </a:prstGeom>
        </p:spPr>
      </p:pic>
      <p:pic>
        <p:nvPicPr>
          <p:cNvPr id="29" name="图片 28">
            <a:extLst>
              <a:ext uri="{FF2B5EF4-FFF2-40B4-BE49-F238E27FC236}">
                <a16:creationId xmlns:a16="http://schemas.microsoft.com/office/drawing/2014/main" id="{34D0F35F-D8F6-47F5-AB7C-802692B72A5E}"/>
              </a:ext>
            </a:extLst>
          </p:cNvPr>
          <p:cNvPicPr>
            <a:picLocks noChangeAspect="1"/>
          </p:cNvPicPr>
          <p:nvPr/>
        </p:nvPicPr>
        <p:blipFill>
          <a:blip r:embed="rId10"/>
          <a:stretch>
            <a:fillRect/>
          </a:stretch>
        </p:blipFill>
        <p:spPr>
          <a:xfrm>
            <a:off x="686343" y="5145306"/>
            <a:ext cx="2202371" cy="662997"/>
          </a:xfrm>
          <a:prstGeom prst="rect">
            <a:avLst/>
          </a:prstGeom>
        </p:spPr>
      </p:pic>
    </p:spTree>
    <p:extLst>
      <p:ext uri="{BB962C8B-B14F-4D97-AF65-F5344CB8AC3E}">
        <p14:creationId xmlns:p14="http://schemas.microsoft.com/office/powerpoint/2010/main" val="2954096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854A198-585F-4A39-B5E1-991E29829CE9}"/>
              </a:ext>
            </a:extLst>
          </p:cNvPr>
          <p:cNvSpPr/>
          <p:nvPr/>
        </p:nvSpPr>
        <p:spPr>
          <a:xfrm>
            <a:off x="598519" y="246919"/>
            <a:ext cx="8779263"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能力估计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贝叶斯期望后验估计</a:t>
            </a:r>
            <a:r>
              <a:rPr lang="en-US" altLang="zh-CN" sz="3600" dirty="0">
                <a:latin typeface="微软雅黑" panose="020B0503020204020204" pitchFamily="34" charset="-122"/>
                <a:ea typeface="微软雅黑" panose="020B0503020204020204" pitchFamily="34" charset="-122"/>
              </a:rPr>
              <a:t>(EAP)</a:t>
            </a:r>
            <a:r>
              <a:rPr lang="zh-CN" altLang="en-US" sz="3600" dirty="0">
                <a:latin typeface="微软雅黑" panose="020B0503020204020204" pitchFamily="34" charset="-122"/>
                <a:ea typeface="微软雅黑" panose="020B0503020204020204" pitchFamily="34" charset="-122"/>
              </a:rPr>
              <a:t>方法</a:t>
            </a:r>
            <a:endParaRPr lang="en-US" altLang="zh-CN" sz="3600"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E2609240-2BFE-46A4-A84F-20DBC5989658}"/>
              </a:ext>
            </a:extLst>
          </p:cNvPr>
          <p:cNvSpPr>
            <a:spLocks noGrp="1"/>
          </p:cNvSpPr>
          <p:nvPr/>
        </p:nvSpPr>
        <p:spPr bwMode="auto">
          <a:xfrm>
            <a:off x="196769" y="1199348"/>
            <a:ext cx="11262167" cy="159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信息说明</a:t>
            </a:r>
            <a:endParaRPr lang="en-US" altLang="zh-CN" sz="22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总体信息：总体分布（比如总体是正态分布）</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样本信息：</a:t>
            </a:r>
            <a:r>
              <a:rPr lang="zh-CN" altLang="en-US" sz="2000" b="0" i="0" dirty="0">
                <a:solidFill>
                  <a:srgbClr val="333333"/>
                </a:solidFill>
                <a:effectLst/>
                <a:latin typeface="Microsoft YaHei" panose="020B0503020204020204" pitchFamily="34" charset="-122"/>
                <a:ea typeface="Microsoft YaHei" panose="020B0503020204020204" pitchFamily="34" charset="-122"/>
              </a:rPr>
              <a:t>即所抽取的样本的所有特征信息。</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先验信息：</a:t>
            </a:r>
            <a:r>
              <a:rPr lang="zh-CN" altLang="en-US" sz="2000" b="0" i="0" dirty="0">
                <a:solidFill>
                  <a:srgbClr val="333333"/>
                </a:solidFill>
                <a:effectLst/>
                <a:latin typeface="Microsoft YaHei" panose="020B0503020204020204" pitchFamily="34" charset="-122"/>
                <a:ea typeface="Microsoft YaHei" panose="020B0503020204020204" pitchFamily="34" charset="-122"/>
              </a:rPr>
              <a:t>人们在试验之前对要做的问题在经验上和资料上总是已经有所了解的。</a:t>
            </a:r>
            <a:endParaRPr lang="en-US" altLang="zh-CN" sz="2000" b="1" dirty="0">
              <a:solidFill>
                <a:srgbClr val="000000"/>
              </a:solidFill>
              <a:latin typeface="微软雅黑" panose="020B0503020204020204" pitchFamily="34" charset="-122"/>
              <a:ea typeface="微软雅黑" panose="020B0503020204020204" pitchFamily="34" charset="-122"/>
            </a:endParaRPr>
          </a:p>
          <a:p>
            <a:pPr marL="367030" lvl="1" indent="0" eaLnBrk="1" hangingPunct="1">
              <a:spcBef>
                <a:spcPts val="550"/>
              </a:spcBef>
              <a:buClr>
                <a:srgbClr val="5B9BD5"/>
              </a:buClr>
              <a:buSzPct val="70000"/>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marL="367030" lvl="1" indent="0" eaLnBrk="1" hangingPunct="1">
              <a:spcBef>
                <a:spcPts val="550"/>
              </a:spcBef>
              <a:buClr>
                <a:srgbClr val="5B9BD5"/>
              </a:buClr>
              <a:buSzPct val="70000"/>
              <a:defRPr/>
            </a:pPr>
            <a:r>
              <a:rPr lang="zh-CN" altLang="en-US" sz="2200" dirty="0">
                <a:solidFill>
                  <a:srgbClr val="000000"/>
                </a:solidFill>
                <a:latin typeface="微软雅黑" panose="020B0503020204020204" pitchFamily="34" charset="-122"/>
                <a:ea typeface="微软雅黑" panose="020B0503020204020204" pitchFamily="34" charset="-122"/>
              </a:rPr>
              <a:t>基本原理</a:t>
            </a:r>
            <a:endParaRPr lang="en-US" altLang="zh-CN" sz="2200" dirty="0">
              <a:solidFill>
                <a:srgbClr val="000000"/>
              </a:solidFill>
              <a:latin typeface="微软雅黑" panose="020B0503020204020204" pitchFamily="34" charset="-122"/>
              <a:ea typeface="微软雅黑" panose="020B0503020204020204" pitchFamily="34" charset="-122"/>
            </a:endParaRPr>
          </a:p>
          <a:p>
            <a:pPr marL="0" indent="0" eaLnBrk="1" hangingPunct="1">
              <a:spcBef>
                <a:spcPts val="700"/>
              </a:spcBef>
              <a:buClr>
                <a:srgbClr val="ED7D31"/>
              </a:buClr>
              <a:buSzPct val="60000"/>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pic>
        <p:nvPicPr>
          <p:cNvPr id="5124" name="Picture 4">
            <a:extLst>
              <a:ext uri="{FF2B5EF4-FFF2-40B4-BE49-F238E27FC236}">
                <a16:creationId xmlns:a16="http://schemas.microsoft.com/office/drawing/2014/main" id="{F3A367D4-9925-4E3F-A1B9-D99DFE5578FB}"/>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0646"/>
          <a:stretch/>
        </p:blipFill>
        <p:spPr bwMode="auto">
          <a:xfrm>
            <a:off x="2708001" y="2795236"/>
            <a:ext cx="7915878" cy="315715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18E99F5-38D0-4E7D-B53A-AB8A711DAD01}"/>
              </a:ext>
            </a:extLst>
          </p:cNvPr>
          <p:cNvSpPr txBox="1"/>
          <p:nvPr/>
        </p:nvSpPr>
        <p:spPr>
          <a:xfrm>
            <a:off x="2881018" y="5813496"/>
            <a:ext cx="756984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根据参数的先验分布</a:t>
            </a:r>
            <a:r>
              <a:rPr lang="en-US" altLang="zh-CN" sz="2000" dirty="0">
                <a:latin typeface="微软雅黑" panose="020B0503020204020204" pitchFamily="34" charset="-122"/>
                <a:ea typeface="微软雅黑" panose="020B0503020204020204" pitchFamily="34" charset="-122"/>
              </a:rPr>
              <a:t>P(</a:t>
            </a:r>
            <a:r>
              <a:rPr lang="el-GR" altLang="zh-CN" sz="2000" dirty="0">
                <a:latin typeface="微软雅黑" panose="020B0503020204020204" pitchFamily="34" charset="-122"/>
                <a:ea typeface="微软雅黑" panose="020B0503020204020204" pitchFamily="34" charset="-122"/>
              </a:rPr>
              <a:t>θ</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和一系列观察</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使概率密度分布</a:t>
            </a:r>
            <a:r>
              <a:rPr lang="en-US" altLang="zh-CN" sz="2000" dirty="0">
                <a:latin typeface="微软雅黑" panose="020B0503020204020204" pitchFamily="34" charset="-122"/>
                <a:ea typeface="微软雅黑" panose="020B0503020204020204" pitchFamily="34" charset="-122"/>
              </a:rPr>
              <a:t>P(D|</a:t>
            </a:r>
            <a:r>
              <a:rPr lang="el-GR" altLang="zh-CN" sz="2000" dirty="0">
                <a:latin typeface="微软雅黑" panose="020B0503020204020204" pitchFamily="34" charset="-122"/>
                <a:ea typeface="微软雅黑" panose="020B0503020204020204" pitchFamily="34" charset="-122"/>
              </a:rPr>
              <a:t>θ</a:t>
            </a:r>
            <a:r>
              <a:rPr lang="zh-CN" altLang="en-US" sz="2000" dirty="0">
                <a:latin typeface="微软雅黑" panose="020B0503020204020204" pitchFamily="34" charset="-122"/>
                <a:ea typeface="微软雅黑" panose="020B0503020204020204" pitchFamily="34" charset="-122"/>
              </a:rPr>
              <a:t>）最后转化为后验概率</a:t>
            </a:r>
            <a:r>
              <a:rPr lang="en-US" altLang="zh-CN" sz="2000" dirty="0">
                <a:latin typeface="微软雅黑" panose="020B0503020204020204" pitchFamily="34" charset="-122"/>
                <a:ea typeface="微软雅黑" panose="020B0503020204020204" pitchFamily="34" charset="-122"/>
              </a:rPr>
              <a:t>P(</a:t>
            </a:r>
            <a:r>
              <a:rPr lang="el-GR" altLang="zh-CN" sz="2000" dirty="0">
                <a:latin typeface="微软雅黑" panose="020B0503020204020204" pitchFamily="34" charset="-122"/>
                <a:ea typeface="微软雅黑" panose="020B0503020204020204" pitchFamily="34" charset="-122"/>
              </a:rPr>
              <a:t>θ</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，最后求贝叶斯估计值</a:t>
            </a:r>
          </a:p>
        </p:txBody>
      </p:sp>
    </p:spTree>
    <p:extLst>
      <p:ext uri="{BB962C8B-B14F-4D97-AF65-F5344CB8AC3E}">
        <p14:creationId xmlns:p14="http://schemas.microsoft.com/office/powerpoint/2010/main" val="3340090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2E8F12-8B1E-41A2-B982-E39FBB9AFB09}"/>
              </a:ext>
            </a:extLst>
          </p:cNvPr>
          <p:cNvSpPr/>
          <p:nvPr/>
        </p:nvSpPr>
        <p:spPr>
          <a:xfrm>
            <a:off x="598519" y="246919"/>
            <a:ext cx="7608173"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能力估计</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贝叶斯估计算法基本步骤</a:t>
            </a:r>
            <a:endParaRPr lang="en-US" altLang="zh-CN" sz="3600" dirty="0">
              <a:latin typeface="微软雅黑" panose="020B0503020204020204" pitchFamily="34" charset="-122"/>
              <a:ea typeface="微软雅黑" panose="020B0503020204020204" pitchFamily="34" charset="-122"/>
            </a:endParaRPr>
          </a:p>
        </p:txBody>
      </p:sp>
      <p:pic>
        <p:nvPicPr>
          <p:cNvPr id="6146" name="Picture 2">
            <a:extLst>
              <a:ext uri="{FF2B5EF4-FFF2-40B4-BE49-F238E27FC236}">
                <a16:creationId xmlns:a16="http://schemas.microsoft.com/office/drawing/2014/main" id="{DD234E72-A732-4ED0-A900-1D906A105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19" y="1319514"/>
            <a:ext cx="7144781" cy="529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5C2B387B-C062-4EF1-AE51-5EBD1542C0F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13209" y="2942493"/>
            <a:ext cx="6593191" cy="2219818"/>
          </a:xfrm>
          <a:prstGeom prst="rect">
            <a:avLst/>
          </a:prstGeom>
        </p:spPr>
      </p:pic>
      <p:sp>
        <p:nvSpPr>
          <p:cNvPr id="8" name="等号 7">
            <a:extLst>
              <a:ext uri="{FF2B5EF4-FFF2-40B4-BE49-F238E27FC236}">
                <a16:creationId xmlns:a16="http://schemas.microsoft.com/office/drawing/2014/main" id="{EFEF040A-F783-495B-A387-5952B722D2D1}"/>
              </a:ext>
            </a:extLst>
          </p:cNvPr>
          <p:cNvSpPr/>
          <p:nvPr/>
        </p:nvSpPr>
        <p:spPr>
          <a:xfrm>
            <a:off x="6096000" y="4689231"/>
            <a:ext cx="554237" cy="263769"/>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81110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dirty="0"/>
              <a:t>能力估计</a:t>
            </a:r>
            <a:endParaRPr lang="en-US" altLang="zh-CN" dirty="0"/>
          </a:p>
          <a:p>
            <a:endParaRPr lang="en-US" altLang="zh-CN" b="1" dirty="0"/>
          </a:p>
          <a:p>
            <a:r>
              <a:rPr lang="en-US" altLang="zh-CN" b="1" dirty="0"/>
              <a:t>CAT</a:t>
            </a:r>
            <a:r>
              <a:rPr lang="zh-CN" altLang="en-US" b="1" dirty="0"/>
              <a:t>主要的流派</a:t>
            </a:r>
            <a:endParaRPr lang="en-US" altLang="zh-CN" b="1" dirty="0"/>
          </a:p>
          <a:p>
            <a:endParaRPr lang="en-US" altLang="zh-CN" b="1" dirty="0"/>
          </a:p>
          <a:p>
            <a:endParaRPr lang="en-US" altLang="zh-CN" dirty="0"/>
          </a:p>
          <a:p>
            <a:endParaRPr lang="zh-CN" altLang="en-US" dirty="0"/>
          </a:p>
        </p:txBody>
      </p:sp>
    </p:spTree>
    <p:extLst>
      <p:ext uri="{BB962C8B-B14F-4D97-AF65-F5344CB8AC3E}">
        <p14:creationId xmlns:p14="http://schemas.microsoft.com/office/powerpoint/2010/main" val="356567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b="1" dirty="0"/>
              <a:t>计算机自适应测试</a:t>
            </a:r>
            <a:r>
              <a:rPr lang="en-US" altLang="zh-CN" b="1" dirty="0"/>
              <a:t>(CAT)</a:t>
            </a:r>
          </a:p>
          <a:p>
            <a:pPr marL="0" indent="0">
              <a:buNone/>
            </a:pPr>
            <a:endParaRPr lang="en-US" altLang="zh-CN" dirty="0"/>
          </a:p>
          <a:p>
            <a:r>
              <a:rPr lang="zh-CN" altLang="en-US" dirty="0"/>
              <a:t>认知诊断模型</a:t>
            </a:r>
            <a:r>
              <a:rPr lang="en-US" altLang="zh-CN"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dirty="0"/>
              <a:t>能力估计</a:t>
            </a:r>
            <a:endParaRPr lang="en-US" altLang="zh-CN" dirty="0"/>
          </a:p>
          <a:p>
            <a:endParaRPr lang="en-US" altLang="zh-CN" dirty="0"/>
          </a:p>
          <a:p>
            <a:r>
              <a:rPr lang="en-US" altLang="zh-CN" dirty="0"/>
              <a:t>CAT</a:t>
            </a:r>
            <a:r>
              <a:rPr lang="zh-CN" altLang="en-US" dirty="0"/>
              <a:t>主要的流派</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177699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302" y="402610"/>
            <a:ext cx="3764557" cy="707886"/>
          </a:xfrm>
          <a:prstGeom prst="rect">
            <a:avLst/>
          </a:prstGeom>
        </p:spPr>
        <p:txBody>
          <a:bodyPr wrap="none">
            <a:spAutoFit/>
          </a:bodyPr>
          <a:lstStyle/>
          <a:p>
            <a:r>
              <a:rPr lang="en-US" altLang="zh-CN" sz="4000" b="1" dirty="0"/>
              <a:t>CAT</a:t>
            </a:r>
            <a:r>
              <a:rPr lang="zh-CN" altLang="en-US" sz="4000" b="1" dirty="0"/>
              <a:t>主要的流派</a:t>
            </a:r>
            <a:endParaRPr lang="zh-CN" altLang="zh-CN" sz="4000" b="1" dirty="0"/>
          </a:p>
        </p:txBody>
      </p:sp>
      <p:sp>
        <p:nvSpPr>
          <p:cNvPr id="9" name="矩形 8"/>
          <p:cNvSpPr/>
          <p:nvPr/>
        </p:nvSpPr>
        <p:spPr>
          <a:xfrm>
            <a:off x="1082447" y="1808114"/>
            <a:ext cx="9482083"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基于二叉树或者多叉树的规则测试方法</a:t>
            </a:r>
            <a:endParaRPr lang="zh-CN" altLang="zh-CN" sz="4000" b="1" dirty="0"/>
          </a:p>
        </p:txBody>
      </p:sp>
      <p:sp>
        <p:nvSpPr>
          <p:cNvPr id="10" name="矩形 9"/>
          <p:cNvSpPr/>
          <p:nvPr/>
        </p:nvSpPr>
        <p:spPr>
          <a:xfrm>
            <a:off x="1082447" y="2859675"/>
            <a:ext cx="8969122"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基于知识空间理论的自适应测试流派</a:t>
            </a:r>
            <a:endParaRPr lang="zh-CN" altLang="zh-CN" sz="4000" b="1" dirty="0"/>
          </a:p>
        </p:txBody>
      </p:sp>
      <p:sp>
        <p:nvSpPr>
          <p:cNvPr id="11" name="矩形 10"/>
          <p:cNvSpPr/>
          <p:nvPr/>
        </p:nvSpPr>
        <p:spPr>
          <a:xfrm>
            <a:off x="1082446" y="3911236"/>
            <a:ext cx="6716903"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a:t>
            </a:r>
            <a:r>
              <a:rPr lang="en-US" altLang="zh-CN" sz="4000" b="1" dirty="0"/>
              <a:t>IRT</a:t>
            </a:r>
            <a:r>
              <a:rPr lang="zh-CN" altLang="en-US" sz="4000" b="1" dirty="0"/>
              <a:t>的自适应测试流派</a:t>
            </a:r>
            <a:endParaRPr lang="zh-CN" altLang="zh-CN" sz="4000" b="1" dirty="0"/>
          </a:p>
        </p:txBody>
      </p:sp>
      <p:sp>
        <p:nvSpPr>
          <p:cNvPr id="12" name="矩形 11"/>
          <p:cNvSpPr/>
          <p:nvPr/>
        </p:nvSpPr>
        <p:spPr>
          <a:xfrm>
            <a:off x="1082446" y="4962797"/>
            <a:ext cx="8456161" cy="707886"/>
          </a:xfrm>
          <a:prstGeom prst="rect">
            <a:avLst/>
          </a:prstGeom>
        </p:spPr>
        <p:txBody>
          <a:bodyPr wrap="none">
            <a:spAutoFit/>
          </a:bodyPr>
          <a:lstStyle/>
          <a:p>
            <a:pPr marL="571500" indent="-571500">
              <a:buFont typeface="Wingdings" panose="05000000000000000000" pitchFamily="2" charset="2"/>
              <a:buChar char="l"/>
            </a:pPr>
            <a:r>
              <a:rPr lang="zh-CN" altLang="en-US" sz="4000" b="1" dirty="0"/>
              <a:t>基于贝叶斯网络的自适应测试流派</a:t>
            </a:r>
            <a:endParaRPr lang="zh-CN" altLang="zh-CN" sz="4000" b="1" dirty="0"/>
          </a:p>
        </p:txBody>
      </p:sp>
    </p:spTree>
    <p:extLst>
      <p:ext uri="{BB962C8B-B14F-4D97-AF65-F5344CB8AC3E}">
        <p14:creationId xmlns:p14="http://schemas.microsoft.com/office/powerpoint/2010/main" val="131487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8905002" cy="707886"/>
          </a:xfrm>
          <a:prstGeom prst="rect">
            <a:avLst/>
          </a:prstGeom>
        </p:spPr>
        <p:txBody>
          <a:bodyPr wrap="none">
            <a:spAutoFit/>
          </a:bodyPr>
          <a:lstStyle/>
          <a:p>
            <a:r>
              <a:rPr lang="zh-CN" altLang="en-US" sz="4000" b="1" dirty="0"/>
              <a:t>基于二叉树或者多叉树的规则测试方法</a:t>
            </a:r>
            <a:endParaRPr lang="zh-CN" altLang="zh-CN" sz="4000" b="1" dirty="0"/>
          </a:p>
        </p:txBody>
      </p:sp>
      <p:pic>
        <p:nvPicPr>
          <p:cNvPr id="3" name="图片 2"/>
          <p:cNvPicPr>
            <a:picLocks noChangeAspect="1"/>
          </p:cNvPicPr>
          <p:nvPr/>
        </p:nvPicPr>
        <p:blipFill>
          <a:blip r:embed="rId3"/>
          <a:stretch>
            <a:fillRect/>
          </a:stretch>
        </p:blipFill>
        <p:spPr>
          <a:xfrm>
            <a:off x="478013" y="1428750"/>
            <a:ext cx="8200659" cy="3524250"/>
          </a:xfrm>
          <a:prstGeom prst="rect">
            <a:avLst/>
          </a:prstGeom>
        </p:spPr>
      </p:pic>
      <p:sp>
        <p:nvSpPr>
          <p:cNvPr id="5" name="文本框 4"/>
          <p:cNvSpPr txBox="1"/>
          <p:nvPr/>
        </p:nvSpPr>
        <p:spPr>
          <a:xfrm>
            <a:off x="8678672" y="1554480"/>
            <a:ext cx="3117088" cy="646331"/>
          </a:xfrm>
          <a:prstGeom prst="rect">
            <a:avLst/>
          </a:prstGeom>
          <a:noFill/>
        </p:spPr>
        <p:txBody>
          <a:bodyPr wrap="square" rtlCol="0">
            <a:spAutoFit/>
          </a:bodyPr>
          <a:lstStyle/>
          <a:p>
            <a:r>
              <a:rPr lang="zh-CN" altLang="en-US" dirty="0"/>
              <a:t>每个</a:t>
            </a:r>
            <a:r>
              <a:rPr lang="en-US" altLang="zh-CN" dirty="0"/>
              <a:t>block</a:t>
            </a:r>
            <a:r>
              <a:rPr lang="zh-CN" altLang="en-US" dirty="0"/>
              <a:t>对应一种</a:t>
            </a:r>
            <a:r>
              <a:rPr lang="en-US" altLang="zh-CN" dirty="0"/>
              <a:t>skill level</a:t>
            </a:r>
            <a:r>
              <a:rPr lang="zh-CN" altLang="en-US" dirty="0"/>
              <a:t>，并绑定奇数道试题（例如</a:t>
            </a:r>
            <a:r>
              <a:rPr lang="en-US" altLang="zh-CN" dirty="0"/>
              <a:t>3</a:t>
            </a:r>
            <a:r>
              <a:rPr lang="zh-CN" altLang="en-US" dirty="0"/>
              <a:t>）</a:t>
            </a:r>
          </a:p>
        </p:txBody>
      </p:sp>
      <p:sp>
        <p:nvSpPr>
          <p:cNvPr id="34" name="文本框 33"/>
          <p:cNvSpPr txBox="1"/>
          <p:nvPr/>
        </p:nvSpPr>
        <p:spPr>
          <a:xfrm>
            <a:off x="8678672" y="2729210"/>
            <a:ext cx="3117088" cy="646331"/>
          </a:xfrm>
          <a:prstGeom prst="rect">
            <a:avLst/>
          </a:prstGeom>
          <a:noFill/>
        </p:spPr>
        <p:txBody>
          <a:bodyPr wrap="square" rtlCol="0">
            <a:spAutoFit/>
          </a:bodyPr>
          <a:lstStyle/>
          <a:p>
            <a:r>
              <a:rPr lang="zh-CN" altLang="en-US" dirty="0"/>
              <a:t>若被测者在当前</a:t>
            </a:r>
            <a:r>
              <a:rPr lang="en-US" altLang="zh-CN" dirty="0"/>
              <a:t>block</a:t>
            </a:r>
            <a:r>
              <a:rPr lang="zh-CN" altLang="en-US" dirty="0"/>
              <a:t>的</a:t>
            </a:r>
            <a:r>
              <a:rPr lang="en-US" altLang="zh-CN" dirty="0"/>
              <a:t>3</a:t>
            </a:r>
            <a:r>
              <a:rPr lang="zh-CN" altLang="en-US" dirty="0"/>
              <a:t>道题全错，则其</a:t>
            </a:r>
            <a:r>
              <a:rPr lang="en-US" altLang="zh-CN" dirty="0"/>
              <a:t>skill level</a:t>
            </a:r>
            <a:r>
              <a:rPr lang="zh-CN" altLang="en-US" dirty="0"/>
              <a:t>降</a:t>
            </a:r>
            <a:r>
              <a:rPr lang="en-US" altLang="zh-CN" dirty="0"/>
              <a:t>2</a:t>
            </a:r>
            <a:r>
              <a:rPr lang="zh-CN" altLang="en-US" dirty="0"/>
              <a:t>级</a:t>
            </a:r>
          </a:p>
        </p:txBody>
      </p:sp>
      <p:sp>
        <p:nvSpPr>
          <p:cNvPr id="35" name="文本框 34"/>
          <p:cNvSpPr txBox="1"/>
          <p:nvPr/>
        </p:nvSpPr>
        <p:spPr>
          <a:xfrm>
            <a:off x="8793480" y="3837206"/>
            <a:ext cx="3159888" cy="646331"/>
          </a:xfrm>
          <a:prstGeom prst="rect">
            <a:avLst/>
          </a:prstGeom>
          <a:noFill/>
        </p:spPr>
        <p:txBody>
          <a:bodyPr wrap="square" rtlCol="0">
            <a:spAutoFit/>
          </a:bodyPr>
          <a:lstStyle/>
          <a:p>
            <a:r>
              <a:rPr lang="zh-CN" altLang="en-US" dirty="0"/>
              <a:t>若被测者在当前</a:t>
            </a:r>
            <a:r>
              <a:rPr lang="en-US" altLang="zh-CN" dirty="0"/>
              <a:t>block</a:t>
            </a:r>
            <a:r>
              <a:rPr lang="zh-CN" altLang="en-US" dirty="0"/>
              <a:t>对</a:t>
            </a:r>
            <a:r>
              <a:rPr lang="en-US" altLang="zh-CN" dirty="0"/>
              <a:t>2</a:t>
            </a:r>
            <a:r>
              <a:rPr lang="zh-CN" altLang="en-US" dirty="0"/>
              <a:t>道题，则其</a:t>
            </a:r>
            <a:r>
              <a:rPr lang="en-US" altLang="zh-CN" dirty="0"/>
              <a:t>skill level</a:t>
            </a:r>
            <a:r>
              <a:rPr lang="zh-CN" altLang="en-US" dirty="0"/>
              <a:t>升</a:t>
            </a:r>
            <a:r>
              <a:rPr lang="en-US" altLang="zh-CN" dirty="0"/>
              <a:t>1</a:t>
            </a:r>
            <a:r>
              <a:rPr lang="zh-CN" altLang="en-US" dirty="0"/>
              <a:t>级</a:t>
            </a:r>
          </a:p>
        </p:txBody>
      </p:sp>
      <p:sp>
        <p:nvSpPr>
          <p:cNvPr id="36" name="文本框 35"/>
          <p:cNvSpPr txBox="1"/>
          <p:nvPr/>
        </p:nvSpPr>
        <p:spPr>
          <a:xfrm>
            <a:off x="8793480" y="4845427"/>
            <a:ext cx="3159888" cy="646331"/>
          </a:xfrm>
          <a:prstGeom prst="rect">
            <a:avLst/>
          </a:prstGeom>
          <a:noFill/>
        </p:spPr>
        <p:txBody>
          <a:bodyPr wrap="square" rtlCol="0">
            <a:spAutoFit/>
          </a:bodyPr>
          <a:lstStyle/>
          <a:p>
            <a:r>
              <a:rPr lang="zh-CN" altLang="en-US" dirty="0"/>
              <a:t>若被测者在当前</a:t>
            </a:r>
            <a:r>
              <a:rPr lang="en-US" altLang="zh-CN" dirty="0"/>
              <a:t>block</a:t>
            </a:r>
            <a:r>
              <a:rPr lang="zh-CN" altLang="en-US" dirty="0"/>
              <a:t>对</a:t>
            </a:r>
            <a:r>
              <a:rPr lang="en-US" altLang="zh-CN" dirty="0"/>
              <a:t>3</a:t>
            </a:r>
            <a:r>
              <a:rPr lang="zh-CN" altLang="en-US" dirty="0"/>
              <a:t>道题，则其</a:t>
            </a:r>
            <a:r>
              <a:rPr lang="en-US" altLang="zh-CN" dirty="0"/>
              <a:t>skill level</a:t>
            </a:r>
            <a:r>
              <a:rPr lang="zh-CN" altLang="en-US" dirty="0"/>
              <a:t>升</a:t>
            </a:r>
            <a:r>
              <a:rPr lang="en-US" altLang="zh-CN" dirty="0"/>
              <a:t>2</a:t>
            </a:r>
            <a:r>
              <a:rPr lang="zh-CN" altLang="en-US" dirty="0"/>
              <a:t>级</a:t>
            </a:r>
          </a:p>
        </p:txBody>
      </p:sp>
    </p:spTree>
    <p:extLst>
      <p:ext uri="{BB962C8B-B14F-4D97-AF65-F5344CB8AC3E}">
        <p14:creationId xmlns:p14="http://schemas.microsoft.com/office/powerpoint/2010/main" val="10097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mc:AlternateContent xmlns:mc="http://schemas.openxmlformats.org/markup-compatibility/2006" xmlns:a14="http://schemas.microsoft.com/office/drawing/2010/main">
        <mc:Choice Requires="a14">
          <p:sp>
            <p:nvSpPr>
              <p:cNvPr id="4" name="矩形 3"/>
              <p:cNvSpPr/>
              <p:nvPr/>
            </p:nvSpPr>
            <p:spPr>
              <a:xfrm>
                <a:off x="416039" y="3600654"/>
                <a:ext cx="10210800" cy="1754326"/>
              </a:xfrm>
              <a:prstGeom prst="rect">
                <a:avLst/>
              </a:prstGeom>
            </p:spPr>
            <p:txBody>
              <a:bodyPr wrap="square">
                <a:spAutoFit/>
              </a:bodyPr>
              <a:lstStyle/>
              <a:p>
                <a:pPr lvl="0" algn="just">
                  <a:lnSpc>
                    <a:spcPct val="150000"/>
                  </a:lnSpc>
                  <a:spcAft>
                    <a:spcPts val="0"/>
                  </a:spcAft>
                </a:pPr>
                <a:r>
                  <a:rPr lang="zh-CN" altLang="en-US" b="1" dirty="0"/>
                  <a:t>例子： 知识域</a:t>
                </a:r>
                <a:r>
                  <a:rPr lang="en-US" altLang="zh-CN" dirty="0"/>
                  <a:t>Q={q1,q2,q3,q4}</a:t>
                </a:r>
                <a:r>
                  <a:rPr lang="zh-CN" altLang="en-US" dirty="0"/>
                  <a:t>，</a:t>
                </a:r>
                <a:endParaRPr lang="en-US" altLang="zh-CN" dirty="0"/>
              </a:p>
              <a:p>
                <a:pPr lvl="0" algn="just">
                  <a:lnSpc>
                    <a:spcPct val="150000"/>
                  </a:lnSpc>
                  <a:spcAft>
                    <a:spcPts val="0"/>
                  </a:spcAft>
                </a:pPr>
                <a:r>
                  <a:rPr lang="zh-CN" altLang="en-US" dirty="0"/>
                  <a:t>试题之间的前提关系如右图所示：</a:t>
                </a:r>
                <a:r>
                  <a:rPr lang="en-US" altLang="zh-CN" dirty="0"/>
                  <a:t>q1</a:t>
                </a:r>
                <a:r>
                  <a:rPr lang="zh-CN" altLang="en-US" dirty="0"/>
                  <a:t>是</a:t>
                </a:r>
                <a:r>
                  <a:rPr lang="en-US" altLang="zh-CN" dirty="0"/>
                  <a:t>q3</a:t>
                </a:r>
                <a:r>
                  <a:rPr lang="zh-CN" altLang="en-US" dirty="0"/>
                  <a:t>的前提，</a:t>
                </a:r>
                <a:r>
                  <a:rPr lang="en-US" altLang="zh-CN" dirty="0"/>
                  <a:t>q2</a:t>
                </a:r>
                <a:r>
                  <a:rPr lang="zh-CN" altLang="en-US" dirty="0"/>
                  <a:t>是</a:t>
                </a:r>
                <a:r>
                  <a:rPr lang="en-US" altLang="zh-CN" dirty="0"/>
                  <a:t>q3</a:t>
                </a:r>
                <a:r>
                  <a:rPr lang="zh-CN" altLang="en-US" dirty="0"/>
                  <a:t>的前提，</a:t>
                </a:r>
                <a:r>
                  <a:rPr lang="en-US" altLang="zh-CN" dirty="0"/>
                  <a:t>q3</a:t>
                </a:r>
                <a:r>
                  <a:rPr lang="zh-CN" altLang="en-US" dirty="0"/>
                  <a:t>是</a:t>
                </a:r>
                <a:r>
                  <a:rPr lang="en-US" altLang="zh-CN" dirty="0"/>
                  <a:t>q4</a:t>
                </a:r>
                <a:r>
                  <a:rPr lang="zh-CN" altLang="en-US" dirty="0"/>
                  <a:t>的前提</a:t>
                </a:r>
                <a:endParaRPr lang="en-US" altLang="zh-CN" dirty="0"/>
              </a:p>
              <a:p>
                <a:pPr lvl="0" algn="just">
                  <a:lnSpc>
                    <a:spcPct val="150000"/>
                  </a:lnSpc>
                  <a:spcAft>
                    <a:spcPts val="0"/>
                  </a:spcAft>
                </a:pPr>
                <a:r>
                  <a:rPr lang="zh-CN" altLang="en-US" b="1" dirty="0"/>
                  <a:t>知识结构</a:t>
                </a:r>
                <a:r>
                  <a:rPr lang="en-US" altLang="zh-CN" dirty="0"/>
                  <a:t>(Q,K)</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dirty="0"/>
                  <a:t>{{</a:t>
                </a:r>
                <a14:m>
                  <m:oMath xmlns:m="http://schemas.openxmlformats.org/officeDocument/2006/math">
                    <m:r>
                      <a:rPr lang="en-US" altLang="zh-CN">
                        <a:latin typeface="Cambria Math" panose="02040503050406030204" pitchFamily="18" charset="0"/>
                      </a:rPr>
                      <m:t>∅</m:t>
                    </m:r>
                  </m:oMath>
                </a14:m>
                <a:r>
                  <a:rPr lang="en-US" altLang="zh-CN" dirty="0"/>
                  <a:t>},{q1},{q2},{q1,q2},{q1,q3},</a:t>
                </a:r>
              </a:p>
              <a:p>
                <a:pPr lvl="0" algn="just">
                  <a:lnSpc>
                    <a:spcPct val="150000"/>
                  </a:lnSpc>
                  <a:spcAft>
                    <a:spcPts val="0"/>
                  </a:spcAft>
                </a:pPr>
                <a:r>
                  <a:rPr lang="en-US" altLang="zh-CN" dirty="0"/>
                  <a:t>{q2,q3},{q1,q2,q3},{q2,q3,q4},{q1,q3,q4},{q1,q2,q3,q4}}</a:t>
                </a:r>
              </a:p>
            </p:txBody>
          </p:sp>
        </mc:Choice>
        <mc:Fallback xmlns="">
          <p:sp>
            <p:nvSpPr>
              <p:cNvPr id="4" name="矩形 3"/>
              <p:cNvSpPr>
                <a:spLocks noRot="1" noChangeAspect="1" noMove="1" noResize="1" noEditPoints="1" noAdjustHandles="1" noChangeArrowheads="1" noChangeShapeType="1" noTextEdit="1"/>
              </p:cNvSpPr>
              <p:nvPr/>
            </p:nvSpPr>
            <p:spPr>
              <a:xfrm>
                <a:off x="416039" y="3600654"/>
                <a:ext cx="10210800" cy="1754326"/>
              </a:xfrm>
              <a:prstGeom prst="rect">
                <a:avLst/>
              </a:prstGeom>
              <a:blipFill rotWithShape="0">
                <a:blip r:embed="rId3"/>
                <a:stretch>
                  <a:fillRect l="-478" b="-2091"/>
                </a:stretch>
              </a:blipFill>
            </p:spPr>
            <p:txBody>
              <a:bodyPr/>
              <a:lstStyle/>
              <a:p>
                <a:r>
                  <a:rPr lang="zh-CN" altLang="en-US">
                    <a:noFill/>
                  </a:rPr>
                  <a:t> </a:t>
                </a:r>
              </a:p>
            </p:txBody>
          </p:sp>
        </mc:Fallback>
      </mc:AlternateContent>
      <p:grpSp>
        <p:nvGrpSpPr>
          <p:cNvPr id="6" name="组合 5"/>
          <p:cNvGrpSpPr/>
          <p:nvPr/>
        </p:nvGrpSpPr>
        <p:grpSpPr>
          <a:xfrm>
            <a:off x="8700489" y="3782980"/>
            <a:ext cx="2281793" cy="2058640"/>
            <a:chOff x="8793479" y="1706504"/>
            <a:chExt cx="2281793" cy="2058640"/>
          </a:xfrm>
        </p:grpSpPr>
        <p:grpSp>
          <p:nvGrpSpPr>
            <p:cNvPr id="17" name="组合 16"/>
            <p:cNvGrpSpPr/>
            <p:nvPr/>
          </p:nvGrpSpPr>
          <p:grpSpPr>
            <a:xfrm>
              <a:off x="9159240" y="1706504"/>
              <a:ext cx="1478280" cy="1731751"/>
              <a:chOff x="9159240" y="1706504"/>
              <a:chExt cx="1478280" cy="1731751"/>
            </a:xfrm>
          </p:grpSpPr>
          <p:sp>
            <p:nvSpPr>
              <p:cNvPr id="5" name="椭圆 4"/>
              <p:cNvSpPr/>
              <p:nvPr/>
            </p:nvSpPr>
            <p:spPr>
              <a:xfrm>
                <a:off x="9159240" y="317917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378440" y="3169920"/>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5" idx="7"/>
              </p:cNvCxnSpPr>
              <p:nvPr/>
            </p:nvCxnSpPr>
            <p:spPr>
              <a:xfrm flipV="1">
                <a:off x="9380379" y="2676255"/>
                <a:ext cx="540861" cy="540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1"/>
              </p:cNvCxnSpPr>
              <p:nvPr/>
            </p:nvCxnSpPr>
            <p:spPr>
              <a:xfrm flipH="1" flipV="1">
                <a:off x="9921240" y="2667000"/>
                <a:ext cx="495141" cy="54086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829800" y="244153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86841" y="1706504"/>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2" idx="7"/>
              </p:cNvCxnSpPr>
              <p:nvPr/>
            </p:nvCxnSpPr>
            <p:spPr>
              <a:xfrm flipV="1">
                <a:off x="10050939" y="1965584"/>
                <a:ext cx="327501" cy="5138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9753679" y="2814994"/>
              <a:ext cx="716121" cy="369332"/>
            </a:xfrm>
            <a:prstGeom prst="rect">
              <a:avLst/>
            </a:prstGeom>
            <a:noFill/>
          </p:spPr>
          <p:txBody>
            <a:bodyPr wrap="square" rtlCol="0">
              <a:spAutoFit/>
            </a:bodyPr>
            <a:lstStyle/>
            <a:p>
              <a:r>
                <a:rPr lang="en-US" altLang="zh-CN" dirty="0"/>
                <a:t>or</a:t>
              </a:r>
              <a:endParaRPr lang="zh-CN" altLang="en-US" dirty="0"/>
            </a:p>
          </p:txBody>
        </p:sp>
        <p:pic>
          <p:nvPicPr>
            <p:cNvPr id="21" name="图片 20"/>
            <p:cNvPicPr>
              <a:picLocks noChangeAspect="1"/>
            </p:cNvPicPr>
            <p:nvPr/>
          </p:nvPicPr>
          <p:blipFill>
            <a:blip r:embed="rId4"/>
            <a:stretch>
              <a:fillRect/>
            </a:stretch>
          </p:blipFill>
          <p:spPr>
            <a:xfrm>
              <a:off x="9806940" y="2790634"/>
              <a:ext cx="304800" cy="114300"/>
            </a:xfrm>
            <a:prstGeom prst="rect">
              <a:avLst/>
            </a:prstGeom>
          </p:spPr>
        </p:pic>
        <p:sp>
          <p:nvSpPr>
            <p:cNvPr id="22" name="文本框 21"/>
            <p:cNvSpPr txBox="1"/>
            <p:nvPr/>
          </p:nvSpPr>
          <p:spPr>
            <a:xfrm>
              <a:off x="8793479" y="3308715"/>
              <a:ext cx="586899" cy="369332"/>
            </a:xfrm>
            <a:prstGeom prst="rect">
              <a:avLst/>
            </a:prstGeom>
            <a:noFill/>
          </p:spPr>
          <p:txBody>
            <a:bodyPr wrap="square" rtlCol="0">
              <a:spAutoFit/>
            </a:bodyPr>
            <a:lstStyle/>
            <a:p>
              <a:r>
                <a:rPr lang="en-US" altLang="zh-CN" dirty="0"/>
                <a:t>q1</a:t>
              </a:r>
              <a:endParaRPr lang="zh-CN" altLang="en-US" dirty="0"/>
            </a:p>
          </p:txBody>
        </p:sp>
        <p:sp>
          <p:nvSpPr>
            <p:cNvPr id="23" name="文本框 22"/>
            <p:cNvSpPr txBox="1"/>
            <p:nvPr/>
          </p:nvSpPr>
          <p:spPr>
            <a:xfrm>
              <a:off x="10378440" y="3395812"/>
              <a:ext cx="586899" cy="369332"/>
            </a:xfrm>
            <a:prstGeom prst="rect">
              <a:avLst/>
            </a:prstGeom>
            <a:noFill/>
          </p:spPr>
          <p:txBody>
            <a:bodyPr wrap="square" rtlCol="0">
              <a:spAutoFit/>
            </a:bodyPr>
            <a:lstStyle/>
            <a:p>
              <a:r>
                <a:rPr lang="en-US" altLang="zh-CN" dirty="0"/>
                <a:t>q2</a:t>
              </a:r>
              <a:endParaRPr lang="zh-CN" altLang="en-US" dirty="0"/>
            </a:p>
          </p:txBody>
        </p:sp>
        <p:sp>
          <p:nvSpPr>
            <p:cNvPr id="24" name="文本框 23"/>
            <p:cNvSpPr txBox="1"/>
            <p:nvPr/>
          </p:nvSpPr>
          <p:spPr>
            <a:xfrm>
              <a:off x="10054668" y="2359485"/>
              <a:ext cx="586899" cy="369332"/>
            </a:xfrm>
            <a:prstGeom prst="rect">
              <a:avLst/>
            </a:prstGeom>
            <a:noFill/>
          </p:spPr>
          <p:txBody>
            <a:bodyPr wrap="square" rtlCol="0">
              <a:spAutoFit/>
            </a:bodyPr>
            <a:lstStyle/>
            <a:p>
              <a:r>
                <a:rPr lang="en-US" altLang="zh-CN" dirty="0"/>
                <a:t>q3</a:t>
              </a:r>
              <a:endParaRPr lang="zh-CN" altLang="en-US" dirty="0"/>
            </a:p>
          </p:txBody>
        </p:sp>
        <p:sp>
          <p:nvSpPr>
            <p:cNvPr id="25" name="文本框 24"/>
            <p:cNvSpPr txBox="1"/>
            <p:nvPr/>
          </p:nvSpPr>
          <p:spPr>
            <a:xfrm>
              <a:off x="10488373" y="1706504"/>
              <a:ext cx="586899" cy="369332"/>
            </a:xfrm>
            <a:prstGeom prst="rect">
              <a:avLst/>
            </a:prstGeom>
            <a:noFill/>
          </p:spPr>
          <p:txBody>
            <a:bodyPr wrap="square" rtlCol="0">
              <a:spAutoFit/>
            </a:bodyPr>
            <a:lstStyle/>
            <a:p>
              <a:r>
                <a:rPr lang="en-US" altLang="zh-CN" dirty="0"/>
                <a:t>q4</a:t>
              </a:r>
              <a:endParaRPr lang="zh-CN" altLang="en-US" dirty="0"/>
            </a:p>
          </p:txBody>
        </p:sp>
      </p:grpSp>
      <p:sp>
        <p:nvSpPr>
          <p:cNvPr id="28" name="文本框 27"/>
          <p:cNvSpPr txBox="1"/>
          <p:nvPr/>
        </p:nvSpPr>
        <p:spPr>
          <a:xfrm>
            <a:off x="478012" y="1213397"/>
            <a:ext cx="11719560" cy="461665"/>
          </a:xfrm>
          <a:prstGeom prst="rect">
            <a:avLst/>
          </a:prstGeom>
          <a:noFill/>
        </p:spPr>
        <p:txBody>
          <a:bodyPr wrap="square" rtlCol="0">
            <a:spAutoFit/>
          </a:bodyPr>
          <a:lstStyle/>
          <a:p>
            <a:r>
              <a:rPr lang="zh-CN" altLang="en-US" sz="2400" b="1" dirty="0"/>
              <a:t>首先介绍一些基本的概念</a:t>
            </a:r>
            <a:endParaRPr lang="en-US" altLang="zh-CN" sz="2400" dirty="0"/>
          </a:p>
        </p:txBody>
      </p:sp>
      <mc:AlternateContent xmlns:mc="http://schemas.openxmlformats.org/markup-compatibility/2006" xmlns:a14="http://schemas.microsoft.com/office/drawing/2010/main">
        <mc:Choice Requires="a14">
          <p:sp>
            <p:nvSpPr>
              <p:cNvPr id="7" name="矩形 6"/>
              <p:cNvSpPr/>
              <p:nvPr/>
            </p:nvSpPr>
            <p:spPr>
              <a:xfrm>
                <a:off x="478012" y="1838296"/>
                <a:ext cx="10159507" cy="1546642"/>
              </a:xfrm>
              <a:prstGeom prst="rect">
                <a:avLst/>
              </a:prstGeom>
            </p:spPr>
            <p:txBody>
              <a:bodyPr wrap="square">
                <a:spAutoFit/>
              </a:bodyPr>
              <a:lstStyle/>
              <a:p>
                <a:r>
                  <a:rPr lang="zh-CN" altLang="en-US" b="1" dirty="0">
                    <a:latin typeface="+mn-ea"/>
                  </a:rPr>
                  <a:t>知识域</a:t>
                </a:r>
                <a:r>
                  <a:rPr lang="zh-CN" altLang="en-US" dirty="0">
                    <a:latin typeface="+mn-ea"/>
                  </a:rPr>
                  <a:t>：有限试题集合</a:t>
                </a:r>
                <a:r>
                  <a:rPr lang="en-US" altLang="zh-CN" kern="100" dirty="0">
                    <a:latin typeface="+mn-ea"/>
                    <a:cs typeface="Times New Roman" panose="02020603050405020304" pitchFamily="18" charset="0"/>
                  </a:rPr>
                  <a:t>Q</a:t>
                </a:r>
                <a:r>
                  <a:rPr lang="zh-CN" altLang="en-US" dirty="0">
                    <a:latin typeface="+mn-ea"/>
                  </a:rPr>
                  <a:t> </a:t>
                </a:r>
                <a:endParaRPr lang="en-US" altLang="zh-CN" dirty="0">
                  <a:latin typeface="+mn-ea"/>
                </a:endParaRPr>
              </a:p>
              <a:p>
                <a:r>
                  <a:rPr lang="zh-CN" altLang="en-US" b="1" dirty="0">
                    <a:latin typeface="+mn-ea"/>
                  </a:rPr>
                  <a:t>知识空间</a:t>
                </a:r>
                <a:r>
                  <a:rPr lang="zh-CN" altLang="en-US" dirty="0">
                    <a:latin typeface="+mn-ea"/>
                  </a:rPr>
                  <a:t>：</a:t>
                </a:r>
                <a:r>
                  <a:rPr lang="en-US" altLang="zh-CN" dirty="0">
                    <a:latin typeface="+mn-ea"/>
                  </a:rPr>
                  <a:t>Q</a:t>
                </a:r>
                <a:r>
                  <a:rPr lang="zh-CN" altLang="en-US" dirty="0">
                    <a:latin typeface="+mn-ea"/>
                  </a:rPr>
                  <a:t>的所有子集的集合</a:t>
                </a:r>
                <a:r>
                  <a:rPr lang="en-US" altLang="zh-CN" dirty="0">
                    <a:latin typeface="+mn-ea"/>
                  </a:rPr>
                  <a:t>K</a:t>
                </a:r>
              </a:p>
              <a:p>
                <a:r>
                  <a:rPr lang="zh-CN" altLang="en-US" b="1" dirty="0">
                    <a:latin typeface="+mn-ea"/>
                  </a:rPr>
                  <a:t>知识状态</a:t>
                </a:r>
                <a:r>
                  <a:rPr lang="zh-CN" altLang="en-US" dirty="0">
                    <a:latin typeface="+mn-ea"/>
                  </a:rPr>
                  <a:t>：</a:t>
                </a:r>
                <a:r>
                  <a:rPr lang="zh-CN" altLang="zh-CN" dirty="0">
                    <a:latin typeface="+mn-ea"/>
                  </a:rPr>
                  <a:t>对于</a:t>
                </a:r>
                <a14:m>
                  <m:oMath xmlns:m="http://schemas.openxmlformats.org/officeDocument/2006/math">
                    <m:r>
                      <m:rPr>
                        <m:sty m:val="p"/>
                      </m:rPr>
                      <a:rPr lang="en-US" altLang="zh-CN">
                        <a:latin typeface="Cambria Math" panose="02040503050406030204" pitchFamily="18" charset="0"/>
                      </a:rPr>
                      <m:t>k</m:t>
                    </m:r>
                    <m:r>
                      <a:rPr lang="en-US" altLang="zh-CN" i="1">
                        <a:latin typeface="Cambria Math" panose="02040503050406030204" pitchFamily="18" charset="0"/>
                      </a:rPr>
                      <m:t> </m:t>
                    </m:r>
                  </m:oMath>
                </a14:m>
                <a:r>
                  <a:rPr lang="zh-CN" altLang="zh-CN" dirty="0">
                    <a:latin typeface="+mn-ea"/>
                  </a:rPr>
                  <a:t>，</a:t>
                </a:r>
                <a14:m>
                  <m:oMath xmlns:m="http://schemas.openxmlformats.org/officeDocument/2006/math">
                    <m:r>
                      <m:rPr>
                        <m:sty m:val="p"/>
                      </m:rPr>
                      <a:rPr lang="en-US" altLang="zh-CN">
                        <a:latin typeface="Cambria Math" panose="02040503050406030204" pitchFamily="18" charset="0"/>
                      </a:rPr>
                      <m:t>k</m:t>
                    </m:r>
                    <m:r>
                      <a:rPr lang="en-US" altLang="zh-CN">
                        <a:latin typeface="Cambria Math" panose="02040503050406030204" pitchFamily="18" charset="0"/>
                      </a:rPr>
                      <m:t>∈</m:t>
                    </m:r>
                    <m:r>
                      <m:rPr>
                        <m:sty m:val="p"/>
                      </m:rPr>
                      <a:rPr lang="en-US" altLang="zh-CN">
                        <a:latin typeface="Cambria Math" panose="02040503050406030204" pitchFamily="18" charset="0"/>
                      </a:rPr>
                      <m:t>K</m:t>
                    </m:r>
                  </m:oMath>
                </a14:m>
                <a:r>
                  <a:rPr lang="zh-CN" altLang="zh-CN" dirty="0">
                    <a:latin typeface="+mn-ea"/>
                  </a:rPr>
                  <a:t>成为知识状态</a:t>
                </a:r>
                <a:r>
                  <a:rPr lang="zh-CN" altLang="en-US" dirty="0">
                    <a:latin typeface="+mn-ea"/>
                  </a:rPr>
                  <a:t>，当且仅当</a:t>
                </a:r>
                <a14:m>
                  <m:oMath xmlns:m="http://schemas.openxmlformats.org/officeDocument/2006/math">
                    <m:sSub>
                      <m:sSubPr>
                        <m:ctrlPr>
                          <a:rPr lang="zh-CN" altLang="zh-CN" i="1" kern="100">
                            <a:latin typeface="Cambria Math" panose="02040503050406030204" pitchFamily="18" charset="0"/>
                            <a:cs typeface="Times New Roman" panose="02020603050405020304" pitchFamily="18" charset="0"/>
                          </a:rPr>
                        </m:ctrlPr>
                      </m:sSubPr>
                      <m:e>
                        <m:r>
                          <a:rPr lang="zh-CN" altLang="en-US" i="1" kern="100" smtClean="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Q</m:t>
                    </m:r>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a:rPr lang="zh-CN" altLang="zh-CN" kern="100">
                        <a:latin typeface="Cambria Math" panose="02040503050406030204" pitchFamily="18" charset="0"/>
                        <a:cs typeface="Times New Roman" panose="02020603050405020304" pitchFamily="18" charset="0"/>
                      </a:rPr>
                      <m:t>且</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k</m:t>
                    </m:r>
                    <m:r>
                      <a:rPr lang="zh-CN" altLang="en-US" i="1" kern="100">
                        <a:latin typeface="Cambria Math" panose="02040503050406030204" pitchFamily="18" charset="0"/>
                        <a:cs typeface="Times New Roman" panose="02020603050405020304" pitchFamily="18" charset="0"/>
                      </a:rPr>
                      <m:t>，</m:t>
                    </m:r>
                  </m:oMath>
                </a14:m>
                <a:r>
                  <a:rPr lang="zh-CN" altLang="en-US" dirty="0">
                    <a:latin typeface="+mn-ea"/>
                  </a:rPr>
                  <a:t>则</a:t>
                </a:r>
                <a14:m>
                  <m:oMath xmlns:m="http://schemas.openxmlformats.org/officeDocument/2006/math">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b="0" i="1" kern="100" smtClean="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k</m:t>
                    </m:r>
                    <m:r>
                      <a:rPr lang="zh-CN" altLang="en-US" i="1" kern="100">
                        <a:latin typeface="Cambria Math" panose="02040503050406030204" pitchFamily="18" charset="0"/>
                        <a:cs typeface="Times New Roman" panose="02020603050405020304" pitchFamily="18" charset="0"/>
                      </a:rPr>
                      <m:t>（符号</m:t>
                    </m:r>
                    <m:r>
                      <a:rPr lang="en-US" altLang="zh-CN" kern="100">
                        <a:latin typeface="Cambria Math" panose="02040503050406030204" pitchFamily="18" charset="0"/>
                        <a:cs typeface="Times New Roman" panose="02020603050405020304" pitchFamily="18" charset="0"/>
                      </a:rPr>
                      <m:t>≤</m:t>
                    </m:r>
                    <m:r>
                      <m:rPr>
                        <m:nor/>
                      </m:rPr>
                      <a:rPr lang="zh-CN" altLang="en-US" kern="100" dirty="0">
                        <a:latin typeface="+mn-ea"/>
                        <a:cs typeface="Times New Roman" panose="02020603050405020304" pitchFamily="18" charset="0"/>
                      </a:rPr>
                      <m:t>表示</m:t>
                    </m:r>
                    <m:r>
                      <m:rPr>
                        <m:nor/>
                      </m:rPr>
                      <a:rPr lang="zh-CN" altLang="zh-CN" kern="100" dirty="0">
                        <a:latin typeface="+mn-ea"/>
                        <a:cs typeface="Times New Roman" panose="02020603050405020304" pitchFamily="18" charset="0"/>
                      </a:rPr>
                      <m:t>为前提关系，</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m:rPr>
                        <m:nor/>
                      </m:rPr>
                      <a:rPr lang="zh-CN" altLang="zh-CN" kern="100" dirty="0">
                        <a:latin typeface="+mn-ea"/>
                        <a:cs typeface="Times New Roman" panose="02020603050405020304" pitchFamily="18" charset="0"/>
                      </a:rPr>
                      <m:t>表示</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1</m:t>
                        </m:r>
                      </m:sub>
                    </m:sSub>
                    <m:r>
                      <m:rPr>
                        <m:nor/>
                      </m:rPr>
                      <a:rPr lang="zh-CN" altLang="zh-CN" kern="100" dirty="0">
                        <a:latin typeface="+mn-ea"/>
                        <a:cs typeface="Times New Roman" panose="02020603050405020304" pitchFamily="18" charset="0"/>
                      </a:rPr>
                      <m:t>是</m:t>
                    </m:r>
                    <m:sSub>
                      <m:sSubPr>
                        <m:ctrlPr>
                          <a:rPr lang="zh-CN" altLang="zh-CN" i="1" kern="100">
                            <a:latin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𝑞</m:t>
                        </m:r>
                      </m:e>
                      <m:sub>
                        <m:r>
                          <a:rPr lang="en-US" altLang="zh-CN" i="1" kern="100">
                            <a:latin typeface="Cambria Math" panose="02040503050406030204" pitchFamily="18" charset="0"/>
                            <a:cs typeface="Times New Roman" panose="02020603050405020304" pitchFamily="18" charset="0"/>
                          </a:rPr>
                          <m:t>2</m:t>
                        </m:r>
                      </m:sub>
                    </m:sSub>
                    <m:r>
                      <m:rPr>
                        <m:nor/>
                      </m:rPr>
                      <a:rPr lang="zh-CN" altLang="zh-CN" kern="100" dirty="0">
                        <a:latin typeface="+mn-ea"/>
                        <a:cs typeface="Times New Roman" panose="02020603050405020304" pitchFamily="18" charset="0"/>
                      </a:rPr>
                      <m:t>的前提</m:t>
                    </m:r>
                    <m:r>
                      <a:rPr lang="zh-CN" altLang="en-US" i="1" kern="100">
                        <a:latin typeface="Cambria Math" panose="02040503050406030204" pitchFamily="18" charset="0"/>
                        <a:cs typeface="Times New Roman" panose="02020603050405020304" pitchFamily="18" charset="0"/>
                      </a:rPr>
                      <m:t>）</m:t>
                    </m:r>
                  </m:oMath>
                </a14:m>
                <a:endParaRPr lang="en-US" altLang="zh-CN" dirty="0">
                  <a:latin typeface="+mn-ea"/>
                </a:endParaRPr>
              </a:p>
              <a:p>
                <a:r>
                  <a:rPr lang="zh-CN" altLang="en-US" b="1" dirty="0">
                    <a:latin typeface="+mn-ea"/>
                  </a:rPr>
                  <a:t>知识结构</a:t>
                </a:r>
                <a:r>
                  <a:rPr lang="en-US" altLang="zh-CN" b="1" kern="100" dirty="0">
                    <a:latin typeface="+mn-ea"/>
                    <a:cs typeface="Times New Roman" panose="02020603050405020304" pitchFamily="18" charset="0"/>
                  </a:rPr>
                  <a:t>(Q,K)</a:t>
                </a:r>
                <a:r>
                  <a:rPr lang="zh-CN" altLang="en-US" kern="100" dirty="0">
                    <a:latin typeface="+mn-ea"/>
                    <a:cs typeface="Times New Roman" panose="02020603050405020304" pitchFamily="18" charset="0"/>
                  </a:rPr>
                  <a:t>：知识状态的集合</a:t>
                </a:r>
                <a:endParaRPr lang="en-US" altLang="zh-CN" dirty="0">
                  <a:latin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478012" y="1838296"/>
                <a:ext cx="10159507" cy="1546642"/>
              </a:xfrm>
              <a:prstGeom prst="rect">
                <a:avLst/>
              </a:prstGeom>
              <a:blipFill rotWithShape="0">
                <a:blip r:embed="rId5"/>
                <a:stretch>
                  <a:fillRect l="-480" t="-2372" b="-5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659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p:sp>
        <p:nvSpPr>
          <p:cNvPr id="3" name="文本框 2"/>
          <p:cNvSpPr txBox="1"/>
          <p:nvPr/>
        </p:nvSpPr>
        <p:spPr>
          <a:xfrm>
            <a:off x="685800" y="1463040"/>
            <a:ext cx="11719560" cy="369332"/>
          </a:xfrm>
          <a:prstGeom prst="rect">
            <a:avLst/>
          </a:prstGeom>
          <a:noFill/>
        </p:spPr>
        <p:txBody>
          <a:bodyPr wrap="square" rtlCol="0">
            <a:spAutoFit/>
          </a:bodyPr>
          <a:lstStyle/>
          <a:p>
            <a:r>
              <a:rPr lang="zh-CN" altLang="en-US" b="1" dirty="0"/>
              <a:t>目标：</a:t>
            </a:r>
            <a:r>
              <a:rPr lang="zh-CN" altLang="en-US" dirty="0">
                <a:latin typeface="+mn-ea"/>
              </a:rPr>
              <a:t>已知知识域（题库）和知识结构，通过测试题序列确定被测者的知识状态</a:t>
            </a:r>
            <a:endParaRPr lang="en-US" altLang="zh-CN" dirty="0">
              <a:latin typeface="+mn-ea"/>
            </a:endParaRPr>
          </a:p>
        </p:txBody>
      </p:sp>
      <p:sp>
        <p:nvSpPr>
          <p:cNvPr id="20" name="文本框 19"/>
          <p:cNvSpPr txBox="1"/>
          <p:nvPr/>
        </p:nvSpPr>
        <p:spPr>
          <a:xfrm>
            <a:off x="685800" y="3976380"/>
            <a:ext cx="11125200" cy="646331"/>
          </a:xfrm>
          <a:prstGeom prst="rect">
            <a:avLst/>
          </a:prstGeom>
          <a:noFill/>
        </p:spPr>
        <p:txBody>
          <a:bodyPr wrap="square" rtlCol="0">
            <a:spAutoFit/>
          </a:bodyPr>
          <a:lstStyle/>
          <a:p>
            <a:r>
              <a:rPr lang="zh-CN" altLang="en-US" b="1" dirty="0"/>
              <a:t>知识状态</a:t>
            </a:r>
            <a:r>
              <a:rPr lang="en-US" altLang="zh-CN" b="1" dirty="0"/>
              <a:t>k</a:t>
            </a:r>
            <a:r>
              <a:rPr lang="zh-CN" altLang="en-US" b="1" dirty="0"/>
              <a:t>的邻居</a:t>
            </a:r>
            <a:r>
              <a:rPr lang="en-US" altLang="zh-CN" b="1" dirty="0"/>
              <a:t>N(k)</a:t>
            </a:r>
            <a:r>
              <a:rPr lang="zh-CN" altLang="en-US" b="1" dirty="0"/>
              <a:t>：</a:t>
            </a:r>
            <a:r>
              <a:rPr lang="en-US" altLang="zh-CN" b="1" dirty="0"/>
              <a:t>k’</a:t>
            </a:r>
            <a:r>
              <a:rPr lang="zh-CN" altLang="en-US" b="1" dirty="0"/>
              <a:t>∈</a:t>
            </a:r>
            <a:r>
              <a:rPr lang="en-US" altLang="zh-CN" b="1" dirty="0"/>
              <a:t>N(k) </a:t>
            </a:r>
            <a:r>
              <a:rPr lang="zh-CN" altLang="en-US" b="1" dirty="0"/>
              <a:t>当且仅当</a:t>
            </a:r>
            <a:r>
              <a:rPr lang="en-US" altLang="zh-CN" b="1" dirty="0"/>
              <a:t>d(</a:t>
            </a:r>
            <a:r>
              <a:rPr lang="en-US" altLang="zh-CN" b="1" dirty="0" err="1"/>
              <a:t>k,k</a:t>
            </a:r>
            <a:r>
              <a:rPr lang="en-US" altLang="zh-CN" b="1" dirty="0"/>
              <a:t>’)=1, </a:t>
            </a:r>
            <a:r>
              <a:rPr lang="zh-CN" altLang="en-US" b="1" dirty="0"/>
              <a:t>其中</a:t>
            </a:r>
            <a:r>
              <a:rPr lang="en-US" altLang="zh-CN" b="1" dirty="0"/>
              <a:t>d</a:t>
            </a:r>
            <a:r>
              <a:rPr lang="zh-CN" altLang="en-US" b="1" dirty="0"/>
              <a:t>定义为集合对称差</a:t>
            </a:r>
            <a:endParaRPr lang="en-US" altLang="zh-CN" b="1" dirty="0"/>
          </a:p>
          <a:p>
            <a:r>
              <a:rPr lang="zh-CN" altLang="en-US" b="1" dirty="0"/>
              <a:t>知识状态</a:t>
            </a:r>
            <a:r>
              <a:rPr lang="en-US" altLang="zh-CN" b="1" dirty="0"/>
              <a:t>k’</a:t>
            </a:r>
            <a:r>
              <a:rPr lang="zh-CN" altLang="en-US" b="1" dirty="0"/>
              <a:t>的集合，</a:t>
            </a:r>
            <a:r>
              <a:rPr lang="en-US" altLang="zh-CN" b="1" dirty="0"/>
              <a:t>k’</a:t>
            </a:r>
            <a:r>
              <a:rPr lang="zh-CN" altLang="en-US" b="1" dirty="0"/>
              <a:t>需满足</a:t>
            </a:r>
            <a:r>
              <a:rPr lang="en-US" altLang="zh-CN" b="1" dirty="0"/>
              <a:t>k’</a:t>
            </a:r>
            <a:r>
              <a:rPr lang="zh-CN" altLang="en-US" b="1" dirty="0"/>
              <a:t>和</a:t>
            </a:r>
            <a:r>
              <a:rPr lang="en-US" altLang="zh-CN" b="1" dirty="0"/>
              <a:t>k</a:t>
            </a:r>
            <a:r>
              <a:rPr lang="zh-CN" altLang="en-US" b="1" dirty="0"/>
              <a:t>只相差一个题目</a:t>
            </a:r>
            <a:endParaRPr lang="en-US" altLang="zh-CN" b="1" dirty="0"/>
          </a:p>
        </p:txBody>
      </p:sp>
      <p:sp>
        <p:nvSpPr>
          <p:cNvPr id="26" name="文本框 25"/>
          <p:cNvSpPr txBox="1"/>
          <p:nvPr/>
        </p:nvSpPr>
        <p:spPr>
          <a:xfrm>
            <a:off x="685800" y="2542331"/>
            <a:ext cx="11125200" cy="369332"/>
          </a:xfrm>
          <a:prstGeom prst="rect">
            <a:avLst/>
          </a:prstGeom>
          <a:noFill/>
        </p:spPr>
        <p:txBody>
          <a:bodyPr wrap="square" rtlCol="0">
            <a:spAutoFit/>
          </a:bodyPr>
          <a:lstStyle/>
          <a:p>
            <a:r>
              <a:rPr lang="zh-CN" altLang="en-US" b="1" dirty="0"/>
              <a:t>选题策略</a:t>
            </a:r>
            <a:r>
              <a:rPr lang="zh-CN" altLang="en-US" dirty="0"/>
              <a:t>：通过计算知识状态的邻居以及边界，从边界中选择一道之前未测过的题作为下一道测试题</a:t>
            </a:r>
            <a:endParaRPr lang="en-US" altLang="zh-CN" dirty="0"/>
          </a:p>
        </p:txBody>
      </p:sp>
      <p:sp>
        <p:nvSpPr>
          <p:cNvPr id="27" name="文本框 26"/>
          <p:cNvSpPr txBox="1"/>
          <p:nvPr/>
        </p:nvSpPr>
        <p:spPr>
          <a:xfrm>
            <a:off x="685800" y="2036088"/>
            <a:ext cx="11719560" cy="369332"/>
          </a:xfrm>
          <a:prstGeom prst="rect">
            <a:avLst/>
          </a:prstGeom>
          <a:noFill/>
        </p:spPr>
        <p:txBody>
          <a:bodyPr wrap="square" rtlCol="0">
            <a:spAutoFit/>
          </a:bodyPr>
          <a:lstStyle/>
          <a:p>
            <a:r>
              <a:rPr lang="zh-CN" altLang="en-US" b="1" dirty="0"/>
              <a:t>起始：</a:t>
            </a:r>
            <a:r>
              <a:rPr lang="zh-CN" altLang="en-US" dirty="0"/>
              <a:t>被测者初始的知识状态为空，或者根据以前的做题历史得到初始知识状态</a:t>
            </a:r>
            <a:endParaRPr lang="en-US" altLang="zh-CN" dirty="0">
              <a:latin typeface="+mn-ea"/>
            </a:endParaRPr>
          </a:p>
        </p:txBody>
      </p:sp>
      <p:sp>
        <p:nvSpPr>
          <p:cNvPr id="7" name="矩形 6"/>
          <p:cNvSpPr/>
          <p:nvPr/>
        </p:nvSpPr>
        <p:spPr>
          <a:xfrm>
            <a:off x="685800" y="3048574"/>
            <a:ext cx="5493812" cy="369332"/>
          </a:xfrm>
          <a:prstGeom prst="rect">
            <a:avLst/>
          </a:prstGeom>
        </p:spPr>
        <p:txBody>
          <a:bodyPr wrap="none">
            <a:spAutoFit/>
          </a:bodyPr>
          <a:lstStyle/>
          <a:p>
            <a:r>
              <a:rPr lang="zh-CN" altLang="en-US" b="1" dirty="0"/>
              <a:t>终止策略</a:t>
            </a:r>
            <a:r>
              <a:rPr lang="zh-CN" altLang="en-US" dirty="0"/>
              <a:t>：边界中不存在以前未测过的试题，则终止</a:t>
            </a:r>
          </a:p>
        </p:txBody>
      </p:sp>
      <p:sp>
        <p:nvSpPr>
          <p:cNvPr id="28" name="文本框 27"/>
          <p:cNvSpPr txBox="1"/>
          <p:nvPr/>
        </p:nvSpPr>
        <p:spPr>
          <a:xfrm>
            <a:off x="685800" y="4729037"/>
            <a:ext cx="11125200" cy="369332"/>
          </a:xfrm>
          <a:prstGeom prst="rect">
            <a:avLst/>
          </a:prstGeom>
          <a:noFill/>
        </p:spPr>
        <p:txBody>
          <a:bodyPr wrap="square" rtlCol="0">
            <a:spAutoFit/>
          </a:bodyPr>
          <a:lstStyle/>
          <a:p>
            <a:r>
              <a:rPr lang="zh-CN" altLang="en-US" b="1" dirty="0"/>
              <a:t>知识状态</a:t>
            </a:r>
            <a:r>
              <a:rPr lang="en-US" altLang="zh-CN" b="1" dirty="0"/>
              <a:t>k</a:t>
            </a:r>
            <a:r>
              <a:rPr lang="zh-CN" altLang="en-US" b="1" dirty="0"/>
              <a:t>的边界</a:t>
            </a:r>
            <a:r>
              <a:rPr lang="en-US" altLang="zh-CN" b="1" dirty="0"/>
              <a:t>F(k)</a:t>
            </a:r>
            <a:r>
              <a:rPr lang="zh-CN" altLang="en-US" b="1" dirty="0"/>
              <a:t>：</a:t>
            </a:r>
            <a:r>
              <a:rPr lang="en-US" altLang="zh-CN" b="1" dirty="0"/>
              <a:t> F(k) =</a:t>
            </a:r>
            <a:r>
              <a:rPr lang="zh-CN" altLang="en-US" b="1" dirty="0"/>
              <a:t>∪</a:t>
            </a:r>
            <a:r>
              <a:rPr lang="en-US" altLang="zh-CN" b="1" dirty="0"/>
              <a:t>N(k)\</a:t>
            </a:r>
            <a:r>
              <a:rPr lang="zh-CN" altLang="en-US" b="1" dirty="0"/>
              <a:t>∩</a:t>
            </a:r>
            <a:r>
              <a:rPr lang="en-US" altLang="zh-CN" b="1" dirty="0"/>
              <a:t>N(k)        </a:t>
            </a:r>
            <a:r>
              <a:rPr lang="zh-CN" altLang="en-US" b="1" dirty="0"/>
              <a:t>邻居的并集去掉邻居的交集</a:t>
            </a:r>
          </a:p>
        </p:txBody>
      </p:sp>
    </p:spTree>
    <p:extLst>
      <p:ext uri="{BB962C8B-B14F-4D97-AF65-F5344CB8AC3E}">
        <p14:creationId xmlns:p14="http://schemas.microsoft.com/office/powerpoint/2010/main" val="335185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1412776"/>
            <a:ext cx="8165926" cy="4897281"/>
          </a:xfrm>
          <a:prstGeom prst="rect">
            <a:avLst/>
          </a:prstGeom>
        </p:spPr>
      </p:pic>
    </p:spTree>
    <p:extLst>
      <p:ext uri="{BB962C8B-B14F-4D97-AF65-F5344CB8AC3E}">
        <p14:creationId xmlns:p14="http://schemas.microsoft.com/office/powerpoint/2010/main" val="3847144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mc:AlternateContent xmlns:mc="http://schemas.openxmlformats.org/markup-compatibility/2006" xmlns:a14="http://schemas.microsoft.com/office/drawing/2010/main">
        <mc:Choice Requires="a14">
          <p:sp>
            <p:nvSpPr>
              <p:cNvPr id="4" name="矩形 3"/>
              <p:cNvSpPr/>
              <p:nvPr/>
            </p:nvSpPr>
            <p:spPr>
              <a:xfrm>
                <a:off x="594360" y="1298139"/>
                <a:ext cx="10210800" cy="1338828"/>
              </a:xfrm>
              <a:prstGeom prst="rect">
                <a:avLst/>
              </a:prstGeom>
            </p:spPr>
            <p:txBody>
              <a:bodyPr wrap="square">
                <a:spAutoFit/>
              </a:bodyPr>
              <a:lstStyle/>
              <a:p>
                <a:pPr lvl="0" algn="just">
                  <a:lnSpc>
                    <a:spcPct val="150000"/>
                  </a:lnSpc>
                  <a:spcAft>
                    <a:spcPts val="0"/>
                  </a:spcAft>
                </a:pPr>
                <a:r>
                  <a:rPr lang="zh-CN" altLang="en-US" b="1" dirty="0"/>
                  <a:t>例子： </a:t>
                </a:r>
                <a:endParaRPr lang="en-US" altLang="zh-CN" b="1" dirty="0"/>
              </a:p>
              <a:p>
                <a:pPr lvl="0" algn="just">
                  <a:lnSpc>
                    <a:spcPct val="150000"/>
                  </a:lnSpc>
                  <a:spcAft>
                    <a:spcPts val="0"/>
                  </a:spcAft>
                </a:pPr>
                <a:r>
                  <a:rPr lang="zh-CN" altLang="en-US" b="1" dirty="0"/>
                  <a:t>已知：知识领域</a:t>
                </a:r>
                <a:r>
                  <a:rPr lang="en-US" altLang="zh-CN" dirty="0"/>
                  <a:t>Q={q1,q2,q3,q4}</a:t>
                </a:r>
                <a:r>
                  <a:rPr lang="zh-CN" altLang="en-US" dirty="0"/>
                  <a:t>，</a:t>
                </a:r>
                <a:r>
                  <a:rPr lang="zh-CN" altLang="en-US" b="1" dirty="0"/>
                  <a:t>知识结构</a:t>
                </a:r>
                <a:r>
                  <a:rPr lang="en-US" altLang="zh-CN" dirty="0"/>
                  <a:t>(Q,K)</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dirty="0"/>
                  <a:t>{{</a:t>
                </a:r>
                <a14:m>
                  <m:oMath xmlns:m="http://schemas.openxmlformats.org/officeDocument/2006/math">
                    <m:r>
                      <a:rPr lang="en-US" altLang="zh-CN">
                        <a:latin typeface="Cambria Math" panose="02040503050406030204" pitchFamily="18" charset="0"/>
                      </a:rPr>
                      <m:t>∅</m:t>
                    </m:r>
                  </m:oMath>
                </a14:m>
                <a:r>
                  <a:rPr lang="en-US" altLang="zh-CN" dirty="0"/>
                  <a:t>},{q1},{q2},{q1,q2},{q1,q3},</a:t>
                </a:r>
              </a:p>
              <a:p>
                <a:pPr lvl="0" algn="just">
                  <a:lnSpc>
                    <a:spcPct val="150000"/>
                  </a:lnSpc>
                  <a:spcAft>
                    <a:spcPts val="0"/>
                  </a:spcAft>
                </a:pPr>
                <a:r>
                  <a:rPr lang="en-US" altLang="zh-CN" dirty="0"/>
                  <a:t>{q2,q3},{q1,q2,q3},{q2,q3,q4},{q1,q3,q4},{q1,q2,q3,q4}}</a:t>
                </a:r>
                <a:r>
                  <a:rPr lang="zh-CN" altLang="en-US" dirty="0"/>
                  <a:t>，</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94360" y="1298139"/>
                <a:ext cx="10210800" cy="1338828"/>
              </a:xfrm>
              <a:prstGeom prst="rect">
                <a:avLst/>
              </a:prstGeom>
              <a:blipFill rotWithShape="0">
                <a:blip r:embed="rId3"/>
                <a:stretch>
                  <a:fillRect l="-537" b="-2727"/>
                </a:stretch>
              </a:blipFill>
            </p:spPr>
            <p:txBody>
              <a:bodyPr/>
              <a:lstStyle/>
              <a:p>
                <a:r>
                  <a:rPr lang="zh-CN" altLang="en-US">
                    <a:noFill/>
                  </a:rPr>
                  <a:t> </a:t>
                </a:r>
              </a:p>
            </p:txBody>
          </p:sp>
        </mc:Fallback>
      </mc:AlternateContent>
      <p:grpSp>
        <p:nvGrpSpPr>
          <p:cNvPr id="13" name="组合 12"/>
          <p:cNvGrpSpPr/>
          <p:nvPr/>
        </p:nvGrpSpPr>
        <p:grpSpPr>
          <a:xfrm>
            <a:off x="8900159" y="1074658"/>
            <a:ext cx="2281793" cy="2058640"/>
            <a:chOff x="8793479" y="1706504"/>
            <a:chExt cx="2281793" cy="2058640"/>
          </a:xfrm>
        </p:grpSpPr>
        <p:grpSp>
          <p:nvGrpSpPr>
            <p:cNvPr id="14" name="组合 13"/>
            <p:cNvGrpSpPr/>
            <p:nvPr/>
          </p:nvGrpSpPr>
          <p:grpSpPr>
            <a:xfrm>
              <a:off x="9159240" y="1706504"/>
              <a:ext cx="1478280" cy="1731751"/>
              <a:chOff x="9159240" y="1706504"/>
              <a:chExt cx="1478280" cy="1731751"/>
            </a:xfrm>
          </p:grpSpPr>
          <p:sp>
            <p:nvSpPr>
              <p:cNvPr id="21" name="椭圆 20"/>
              <p:cNvSpPr/>
              <p:nvPr/>
            </p:nvSpPr>
            <p:spPr>
              <a:xfrm>
                <a:off x="9159240" y="317917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378440" y="3169920"/>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1" idx="7"/>
              </p:cNvCxnSpPr>
              <p:nvPr/>
            </p:nvCxnSpPr>
            <p:spPr>
              <a:xfrm flipV="1">
                <a:off x="9380379" y="2676255"/>
                <a:ext cx="540861" cy="540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1"/>
              </p:cNvCxnSpPr>
              <p:nvPr/>
            </p:nvCxnSpPr>
            <p:spPr>
              <a:xfrm flipH="1" flipV="1">
                <a:off x="9921240" y="2667000"/>
                <a:ext cx="495141" cy="540861"/>
              </a:xfrm>
              <a:prstGeom prst="line">
                <a:avLst/>
              </a:prstGeom>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9829800" y="2441535"/>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286841" y="1706504"/>
                <a:ext cx="259080" cy="259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5" idx="7"/>
              </p:cNvCxnSpPr>
              <p:nvPr/>
            </p:nvCxnSpPr>
            <p:spPr>
              <a:xfrm flipV="1">
                <a:off x="10050939" y="1965584"/>
                <a:ext cx="327501" cy="5138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9753679" y="2814994"/>
              <a:ext cx="716121" cy="369332"/>
            </a:xfrm>
            <a:prstGeom prst="rect">
              <a:avLst/>
            </a:prstGeom>
            <a:noFill/>
          </p:spPr>
          <p:txBody>
            <a:bodyPr wrap="square" rtlCol="0">
              <a:spAutoFit/>
            </a:bodyPr>
            <a:lstStyle/>
            <a:p>
              <a:r>
                <a:rPr lang="en-US" altLang="zh-CN" dirty="0"/>
                <a:t>or</a:t>
              </a:r>
              <a:endParaRPr lang="zh-CN" altLang="en-US" dirty="0"/>
            </a:p>
          </p:txBody>
        </p:sp>
        <p:pic>
          <p:nvPicPr>
            <p:cNvPr id="16" name="图片 15"/>
            <p:cNvPicPr>
              <a:picLocks noChangeAspect="1"/>
            </p:cNvPicPr>
            <p:nvPr/>
          </p:nvPicPr>
          <p:blipFill>
            <a:blip r:embed="rId4"/>
            <a:stretch>
              <a:fillRect/>
            </a:stretch>
          </p:blipFill>
          <p:spPr>
            <a:xfrm>
              <a:off x="9806940" y="2790634"/>
              <a:ext cx="304800" cy="114300"/>
            </a:xfrm>
            <a:prstGeom prst="rect">
              <a:avLst/>
            </a:prstGeom>
          </p:spPr>
        </p:pic>
        <p:sp>
          <p:nvSpPr>
            <p:cNvPr id="17" name="文本框 16"/>
            <p:cNvSpPr txBox="1"/>
            <p:nvPr/>
          </p:nvSpPr>
          <p:spPr>
            <a:xfrm>
              <a:off x="8793479" y="3308715"/>
              <a:ext cx="586899" cy="369332"/>
            </a:xfrm>
            <a:prstGeom prst="rect">
              <a:avLst/>
            </a:prstGeom>
            <a:noFill/>
          </p:spPr>
          <p:txBody>
            <a:bodyPr wrap="square" rtlCol="0">
              <a:spAutoFit/>
            </a:bodyPr>
            <a:lstStyle/>
            <a:p>
              <a:r>
                <a:rPr lang="en-US" altLang="zh-CN" dirty="0"/>
                <a:t>q1</a:t>
              </a:r>
              <a:endParaRPr lang="zh-CN" altLang="en-US" dirty="0"/>
            </a:p>
          </p:txBody>
        </p:sp>
        <p:sp>
          <p:nvSpPr>
            <p:cNvPr id="18" name="文本框 17"/>
            <p:cNvSpPr txBox="1"/>
            <p:nvPr/>
          </p:nvSpPr>
          <p:spPr>
            <a:xfrm>
              <a:off x="10378440" y="3395812"/>
              <a:ext cx="586899" cy="369332"/>
            </a:xfrm>
            <a:prstGeom prst="rect">
              <a:avLst/>
            </a:prstGeom>
            <a:noFill/>
          </p:spPr>
          <p:txBody>
            <a:bodyPr wrap="square" rtlCol="0">
              <a:spAutoFit/>
            </a:bodyPr>
            <a:lstStyle/>
            <a:p>
              <a:r>
                <a:rPr lang="en-US" altLang="zh-CN" dirty="0"/>
                <a:t>q2</a:t>
              </a:r>
              <a:endParaRPr lang="zh-CN" altLang="en-US" dirty="0"/>
            </a:p>
          </p:txBody>
        </p:sp>
        <p:sp>
          <p:nvSpPr>
            <p:cNvPr id="19" name="文本框 18"/>
            <p:cNvSpPr txBox="1"/>
            <p:nvPr/>
          </p:nvSpPr>
          <p:spPr>
            <a:xfrm>
              <a:off x="10054668" y="2359485"/>
              <a:ext cx="586899" cy="369332"/>
            </a:xfrm>
            <a:prstGeom prst="rect">
              <a:avLst/>
            </a:prstGeom>
            <a:noFill/>
          </p:spPr>
          <p:txBody>
            <a:bodyPr wrap="square" rtlCol="0">
              <a:spAutoFit/>
            </a:bodyPr>
            <a:lstStyle/>
            <a:p>
              <a:r>
                <a:rPr lang="en-US" altLang="zh-CN" dirty="0"/>
                <a:t>q3</a:t>
              </a:r>
              <a:endParaRPr lang="zh-CN" altLang="en-US" dirty="0"/>
            </a:p>
          </p:txBody>
        </p:sp>
        <p:sp>
          <p:nvSpPr>
            <p:cNvPr id="20" name="文本框 19"/>
            <p:cNvSpPr txBox="1"/>
            <p:nvPr/>
          </p:nvSpPr>
          <p:spPr>
            <a:xfrm>
              <a:off x="10488373" y="1706504"/>
              <a:ext cx="586899" cy="369332"/>
            </a:xfrm>
            <a:prstGeom prst="rect">
              <a:avLst/>
            </a:prstGeom>
            <a:noFill/>
          </p:spPr>
          <p:txBody>
            <a:bodyPr wrap="square" rtlCol="0">
              <a:spAutoFit/>
            </a:bodyPr>
            <a:lstStyle/>
            <a:p>
              <a:r>
                <a:rPr lang="en-US" altLang="zh-CN" dirty="0"/>
                <a:t>q4</a:t>
              </a:r>
              <a:endParaRPr lang="zh-CN" altLang="en-US" dirty="0"/>
            </a:p>
          </p:txBody>
        </p:sp>
      </p:grpSp>
      <p:sp>
        <p:nvSpPr>
          <p:cNvPr id="28" name="文本框 27"/>
          <p:cNvSpPr txBox="1"/>
          <p:nvPr/>
        </p:nvSpPr>
        <p:spPr>
          <a:xfrm>
            <a:off x="594360" y="2836902"/>
            <a:ext cx="3520440" cy="369332"/>
          </a:xfrm>
          <a:prstGeom prst="rect">
            <a:avLst/>
          </a:prstGeom>
          <a:noFill/>
        </p:spPr>
        <p:txBody>
          <a:bodyPr wrap="square" rtlCol="0">
            <a:spAutoFit/>
          </a:bodyPr>
          <a:lstStyle/>
          <a:p>
            <a:r>
              <a:rPr lang="zh-CN" altLang="en-US" dirty="0"/>
              <a:t>被测者初始知识状态为</a:t>
            </a:r>
          </a:p>
        </p:txBody>
      </p:sp>
      <mc:AlternateContent xmlns:mc="http://schemas.openxmlformats.org/markup-compatibility/2006" xmlns:a14="http://schemas.microsoft.com/office/drawing/2010/main">
        <mc:Choice Requires="a14">
          <p:sp>
            <p:nvSpPr>
              <p:cNvPr id="29" name="矩形 28"/>
              <p:cNvSpPr/>
              <p:nvPr/>
            </p:nvSpPr>
            <p:spPr>
              <a:xfrm>
                <a:off x="2985016" y="2827816"/>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2985016" y="2827816"/>
                <a:ext cx="393056" cy="369332"/>
              </a:xfrm>
              <a:prstGeom prst="rect">
                <a:avLst/>
              </a:prstGeom>
              <a:blipFill rotWithShape="0">
                <a:blip r:embed="rId5"/>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94360" y="3336335"/>
                <a:ext cx="9585801" cy="923394"/>
              </a:xfrm>
              <a:prstGeom prst="rect">
                <a:avLst/>
              </a:prstGeom>
              <a:noFill/>
            </p:spPr>
            <p:txBody>
              <a:bodyPr wrap="square" rtlCol="0">
                <a:spAutoFit/>
              </a:bodyPr>
              <a:lstStyle/>
              <a:p>
                <a:r>
                  <a:rPr lang="zh-CN" altLang="en-US" dirty="0"/>
                  <a:t>选择下一题：找到被测者当前知识状态</a:t>
                </a:r>
                <a14:m>
                  <m:oMath xmlns:m="http://schemas.openxmlformats.org/officeDocument/2006/math">
                    <m:r>
                      <a:rPr lang="en-US" altLang="zh-CN">
                        <a:latin typeface="Cambria Math" panose="02040503050406030204" pitchFamily="18" charset="0"/>
                      </a:rPr>
                      <m:t>∅</m:t>
                    </m:r>
                    <m:r>
                      <a:rPr lang="zh-CN" altLang="en-US" i="1" smtClean="0">
                        <a:latin typeface="Cambria Math" panose="02040503050406030204" pitchFamily="18" charset="0"/>
                      </a:rPr>
                      <m:t>的</m:t>
                    </m:r>
                  </m:oMath>
                </a14:m>
                <a:r>
                  <a:rPr lang="zh-CN" altLang="en-US" dirty="0"/>
                  <a:t>邻居，</a:t>
                </a:r>
                <a:r>
                  <a:rPr lang="en-US" altLang="zh-CN" dirty="0"/>
                  <a:t>d(</a:t>
                </a:r>
                <a14:m>
                  <m:oMath xmlns:m="http://schemas.openxmlformats.org/officeDocument/2006/math">
                    <m:r>
                      <a:rPr lang="en-US" altLang="zh-CN">
                        <a:latin typeface="Cambria Math" panose="02040503050406030204" pitchFamily="18" charset="0"/>
                      </a:rPr>
                      <m:t>∅</m:t>
                    </m:r>
                  </m:oMath>
                </a14:m>
                <a:r>
                  <a:rPr lang="en-US" altLang="zh-CN" dirty="0"/>
                  <a:t>, {q1})</a:t>
                </a:r>
                <a:r>
                  <a:rPr lang="zh-CN" altLang="en-US" dirty="0"/>
                  <a:t> </a:t>
                </a:r>
                <a:r>
                  <a:rPr lang="en-US" altLang="zh-CN" dirty="0"/>
                  <a:t>=1, d(</a:t>
                </a:r>
                <a14:m>
                  <m:oMath xmlns:m="http://schemas.openxmlformats.org/officeDocument/2006/math">
                    <m:r>
                      <a:rPr lang="en-US" altLang="zh-CN" smtClean="0">
                        <a:latin typeface="Cambria Math" panose="02040503050406030204" pitchFamily="18" charset="0"/>
                      </a:rPr>
                      <m:t>∅</m:t>
                    </m:r>
                  </m:oMath>
                </a14:m>
                <a:r>
                  <a:rPr lang="en-US" altLang="zh-CN" dirty="0"/>
                  <a:t>, {q2})</a:t>
                </a:r>
                <a:r>
                  <a:rPr lang="zh-CN" altLang="en-US" dirty="0"/>
                  <a:t> </a:t>
                </a:r>
                <a:r>
                  <a:rPr lang="en-US" altLang="zh-CN" dirty="0"/>
                  <a:t>=1,  N(</a:t>
                </a:r>
                <a14:m>
                  <m:oMath xmlns:m="http://schemas.openxmlformats.org/officeDocument/2006/math">
                    <m:r>
                      <a:rPr lang="en-US" altLang="zh-CN">
                        <a:latin typeface="Cambria Math" panose="02040503050406030204" pitchFamily="18" charset="0"/>
                      </a:rPr>
                      <m:t>∅</m:t>
                    </m:r>
                  </m:oMath>
                </a14:m>
                <a:r>
                  <a:rPr lang="en-US" altLang="zh-CN" dirty="0"/>
                  <a:t>)={{q1}</a:t>
                </a:r>
                <a:r>
                  <a:rPr lang="zh-CN" altLang="en-US" dirty="0"/>
                  <a:t>，</a:t>
                </a:r>
                <a:r>
                  <a:rPr lang="en-US" altLang="zh-CN" dirty="0"/>
                  <a:t>{q2}} </a:t>
                </a:r>
                <a:r>
                  <a:rPr lang="zh-CN" altLang="en-US" dirty="0"/>
                  <a:t>， </a:t>
                </a:r>
                <a:r>
                  <a:rPr lang="en-US" altLang="zh-CN" dirty="0"/>
                  <a:t> </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 ={q1</a:t>
                </a:r>
                <a:r>
                  <a:rPr lang="zh-CN" altLang="en-US" dirty="0"/>
                  <a:t>，</a:t>
                </a:r>
                <a:r>
                  <a:rPr lang="en-US" altLang="zh-CN" dirty="0"/>
                  <a:t>q2}</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t>, </a:t>
                </a:r>
                <a:r>
                  <a:rPr lang="zh-CN" altLang="en-US" dirty="0"/>
                  <a:t>计算当前知识状态</a:t>
                </a:r>
                <a14:m>
                  <m:oMath xmlns:m="http://schemas.openxmlformats.org/officeDocument/2006/math">
                    <m:r>
                      <a:rPr lang="en-US" altLang="zh-CN">
                        <a:latin typeface="Cambria Math" panose="02040503050406030204" pitchFamily="18" charset="0"/>
                      </a:rPr>
                      <m:t>∅</m:t>
                    </m:r>
                  </m:oMath>
                </a14:m>
                <a:r>
                  <a:rPr lang="zh-CN" altLang="en-US" dirty="0"/>
                  <a:t>的边界</a:t>
                </a:r>
                <a:r>
                  <a:rPr lang="en-US" altLang="zh-CN" dirty="0"/>
                  <a:t>F(</a:t>
                </a:r>
                <a14:m>
                  <m:oMath xmlns:m="http://schemas.openxmlformats.org/officeDocument/2006/math">
                    <m:r>
                      <a:rPr lang="en-US" altLang="zh-CN">
                        <a:latin typeface="Cambria Math" panose="02040503050406030204" pitchFamily="18" charset="0"/>
                      </a:rPr>
                      <m:t>∅</m:t>
                    </m:r>
                  </m:oMath>
                </a14:m>
                <a:r>
                  <a:rPr lang="en-US" altLang="zh-CN" dirty="0"/>
                  <a:t>)= </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a:t>
                </a:r>
                <a:r>
                  <a:rPr lang="zh-CN" altLang="en-US" dirty="0"/>
                  <a:t>∩</a:t>
                </a:r>
                <a:r>
                  <a:rPr lang="en-US" altLang="zh-CN" dirty="0"/>
                  <a:t>N(</a:t>
                </a:r>
                <a14:m>
                  <m:oMath xmlns:m="http://schemas.openxmlformats.org/officeDocument/2006/math">
                    <m:r>
                      <a:rPr lang="en-US" altLang="zh-CN">
                        <a:latin typeface="Cambria Math" panose="02040503050406030204" pitchFamily="18" charset="0"/>
                      </a:rPr>
                      <m:t>∅</m:t>
                    </m:r>
                  </m:oMath>
                </a14:m>
                <a:r>
                  <a:rPr lang="en-US" altLang="zh-CN" dirty="0"/>
                  <a:t>)={q1,q2}</a:t>
                </a:r>
                <a:r>
                  <a:rPr lang="zh-CN" altLang="en-US" dirty="0"/>
                  <a:t>。从边界中选择题</a:t>
                </a:r>
                <a:r>
                  <a:rPr lang="en-US" altLang="zh-CN" dirty="0"/>
                  <a:t>q1</a:t>
                </a:r>
                <a:r>
                  <a:rPr lang="zh-CN" altLang="en-US" dirty="0"/>
                  <a:t>，或者</a:t>
                </a:r>
                <a:r>
                  <a:rPr lang="en-US" altLang="zh-CN" dirty="0"/>
                  <a:t>q2</a:t>
                </a:r>
                <a:r>
                  <a:rPr lang="zh-CN" altLang="en-US" dirty="0"/>
                  <a:t>。假设选择</a:t>
                </a:r>
                <a:r>
                  <a:rPr lang="en-US" altLang="zh-CN" dirty="0"/>
                  <a:t>q2</a:t>
                </a:r>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94360" y="3336335"/>
                <a:ext cx="9585801" cy="923394"/>
              </a:xfrm>
              <a:prstGeom prst="rect">
                <a:avLst/>
              </a:prstGeom>
              <a:blipFill rotWithShape="0">
                <a:blip r:embed="rId6"/>
                <a:stretch>
                  <a:fillRect l="-573"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632618" y="4404076"/>
                <a:ext cx="10324684" cy="369332"/>
              </a:xfrm>
              <a:prstGeom prst="rect">
                <a:avLst/>
              </a:prstGeom>
              <a:noFill/>
            </p:spPr>
            <p:txBody>
              <a:bodyPr wrap="square" rtlCol="0">
                <a:spAutoFit/>
              </a:bodyPr>
              <a:lstStyle/>
              <a:p>
                <a:r>
                  <a:rPr lang="zh-CN" altLang="en-US" dirty="0"/>
                  <a:t>根据下一题的作答情况更新被测者知识状态，假设</a:t>
                </a:r>
                <a:r>
                  <a:rPr lang="en-US" altLang="zh-CN" dirty="0"/>
                  <a:t>q2</a:t>
                </a:r>
                <a:r>
                  <a:rPr lang="zh-CN" altLang="en-US" dirty="0"/>
                  <a:t>答对，则知识状态变为</a:t>
                </a:r>
                <a:r>
                  <a:rPr lang="en-US" altLang="zh-CN" dirty="0"/>
                  <a:t>{q2}</a:t>
                </a:r>
                <a:r>
                  <a:rPr lang="zh-CN" altLang="en-US" dirty="0"/>
                  <a:t>，否则仍然是</a:t>
                </a:r>
                <a14:m>
                  <m:oMath xmlns:m="http://schemas.openxmlformats.org/officeDocument/2006/math">
                    <m:r>
                      <a:rPr lang="en-US" altLang="zh-CN">
                        <a:latin typeface="Cambria Math" panose="02040503050406030204" pitchFamily="18" charset="0"/>
                      </a:rPr>
                      <m:t>∅</m:t>
                    </m:r>
                  </m:oMath>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632618" y="4404076"/>
                <a:ext cx="10324684" cy="369332"/>
              </a:xfrm>
              <a:prstGeom prst="rect">
                <a:avLst/>
              </a:prstGeom>
              <a:blipFill rotWithShape="0">
                <a:blip r:embed="rId7"/>
                <a:stretch>
                  <a:fillRect l="-532" t="-8197" b="-24590"/>
                </a:stretch>
              </a:blipFill>
            </p:spPr>
            <p:txBody>
              <a:bodyPr/>
              <a:lstStyle/>
              <a:p>
                <a:r>
                  <a:rPr lang="zh-CN" altLang="en-US">
                    <a:noFill/>
                  </a:rPr>
                  <a:t> </a:t>
                </a:r>
              </a:p>
            </p:txBody>
          </p:sp>
        </mc:Fallback>
      </mc:AlternateContent>
      <p:sp>
        <p:nvSpPr>
          <p:cNvPr id="33" name="文本框 32"/>
          <p:cNvSpPr txBox="1"/>
          <p:nvPr/>
        </p:nvSpPr>
        <p:spPr>
          <a:xfrm>
            <a:off x="632618" y="4917755"/>
            <a:ext cx="10896602" cy="646331"/>
          </a:xfrm>
          <a:prstGeom prst="rect">
            <a:avLst/>
          </a:prstGeom>
          <a:noFill/>
        </p:spPr>
        <p:txBody>
          <a:bodyPr wrap="square" rtlCol="0">
            <a:spAutoFit/>
          </a:bodyPr>
          <a:lstStyle/>
          <a:p>
            <a:r>
              <a:rPr lang="zh-CN" altLang="en-US" dirty="0"/>
              <a:t>继续下一题的选择：假设当前的知识状态为</a:t>
            </a:r>
            <a:r>
              <a:rPr lang="en-US" altLang="zh-CN" dirty="0"/>
              <a:t>{q2}</a:t>
            </a:r>
            <a:r>
              <a:rPr lang="zh-CN" altLang="en-US" dirty="0"/>
              <a:t>，依据上述的方法计算得到其边界为</a:t>
            </a:r>
            <a:r>
              <a:rPr lang="en-US" altLang="zh-CN" dirty="0"/>
              <a:t>{q1</a:t>
            </a:r>
            <a:r>
              <a:rPr lang="zh-CN" altLang="en-US" dirty="0"/>
              <a:t>，</a:t>
            </a:r>
            <a:r>
              <a:rPr lang="en-US" altLang="zh-CN" dirty="0"/>
              <a:t>q2</a:t>
            </a:r>
            <a:r>
              <a:rPr lang="zh-CN" altLang="en-US" dirty="0"/>
              <a:t>，</a:t>
            </a:r>
            <a:r>
              <a:rPr lang="en-US" altLang="zh-CN" dirty="0"/>
              <a:t>q3}</a:t>
            </a:r>
            <a:r>
              <a:rPr lang="zh-CN" altLang="en-US" dirty="0"/>
              <a:t>，</a:t>
            </a:r>
            <a:r>
              <a:rPr lang="en-US" altLang="zh-CN" dirty="0"/>
              <a:t>q1</a:t>
            </a:r>
            <a:r>
              <a:rPr lang="zh-CN" altLang="en-US" dirty="0"/>
              <a:t>两次出现，所以其区分度高，作为下一道题</a:t>
            </a:r>
          </a:p>
        </p:txBody>
      </p:sp>
    </p:spTree>
    <p:extLst>
      <p:ext uri="{BB962C8B-B14F-4D97-AF65-F5344CB8AC3E}">
        <p14:creationId xmlns:p14="http://schemas.microsoft.com/office/powerpoint/2010/main" val="415494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842322" cy="707886"/>
          </a:xfrm>
          <a:prstGeom prst="rect">
            <a:avLst/>
          </a:prstGeom>
        </p:spPr>
        <p:txBody>
          <a:bodyPr wrap="none">
            <a:spAutoFit/>
          </a:bodyPr>
          <a:lstStyle/>
          <a:p>
            <a:r>
              <a:rPr lang="zh-CN" altLang="en-US" sz="4000" b="1" dirty="0"/>
              <a:t>基于知识空间理论的</a:t>
            </a:r>
            <a:r>
              <a:rPr lang="en-US" altLang="zh-CN" sz="4000" b="1" dirty="0"/>
              <a:t>CAT</a:t>
            </a:r>
            <a:r>
              <a:rPr lang="zh-CN" altLang="en-US" sz="4000" b="1" dirty="0"/>
              <a:t>方法</a:t>
            </a:r>
            <a:endParaRPr lang="zh-CN" altLang="zh-CN" sz="4000" b="1"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1" y="382270"/>
            <a:ext cx="6993634" cy="6858000"/>
          </a:xfrm>
          <a:prstGeom prst="rect">
            <a:avLst/>
          </a:prstGeom>
        </p:spPr>
      </p:pic>
      <p:sp>
        <p:nvSpPr>
          <p:cNvPr id="9" name="文本框 8"/>
          <p:cNvSpPr txBox="1"/>
          <p:nvPr/>
        </p:nvSpPr>
        <p:spPr>
          <a:xfrm>
            <a:off x="8229600" y="2138766"/>
            <a:ext cx="3006671" cy="1200329"/>
          </a:xfrm>
          <a:prstGeom prst="rect">
            <a:avLst/>
          </a:prstGeom>
          <a:noFill/>
        </p:spPr>
        <p:txBody>
          <a:bodyPr wrap="square" rtlCol="0">
            <a:spAutoFit/>
          </a:bodyPr>
          <a:lstStyle/>
          <a:p>
            <a:r>
              <a:rPr lang="zh-CN" altLang="en-US" dirty="0"/>
              <a:t>测试从易往难，能力较弱者，测试提前结束，测试序列较短，能力较强者，测试序列较长</a:t>
            </a:r>
          </a:p>
        </p:txBody>
      </p:sp>
    </p:spTree>
    <p:extLst>
      <p:ext uri="{BB962C8B-B14F-4D97-AF65-F5344CB8AC3E}">
        <p14:creationId xmlns:p14="http://schemas.microsoft.com/office/powerpoint/2010/main" val="408900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013" y="366772"/>
            <a:ext cx="6175408" cy="646331"/>
          </a:xfrm>
          <a:prstGeom prst="rect">
            <a:avLst/>
          </a:prstGeom>
        </p:spPr>
        <p:txBody>
          <a:bodyPr wrap="none">
            <a:spAutoFit/>
          </a:bodyPr>
          <a:lstStyle/>
          <a:p>
            <a:r>
              <a:rPr lang="zh-CN" altLang="en-US" sz="3600" b="1" dirty="0">
                <a:latin typeface="+mn-ea"/>
              </a:rPr>
              <a:t>基于知识空间理论的</a:t>
            </a:r>
            <a:r>
              <a:rPr lang="en-US" altLang="zh-CN" sz="3600" b="1" dirty="0">
                <a:latin typeface="+mn-ea"/>
              </a:rPr>
              <a:t>CAT</a:t>
            </a:r>
            <a:r>
              <a:rPr lang="zh-CN" altLang="en-US" sz="3600" b="1" dirty="0">
                <a:latin typeface="+mn-ea"/>
              </a:rPr>
              <a:t>方法</a:t>
            </a:r>
            <a:endParaRPr lang="zh-CN" altLang="zh-CN" sz="3600" b="1" dirty="0">
              <a:latin typeface="+mn-ea"/>
            </a:endParaRPr>
          </a:p>
        </p:txBody>
      </p:sp>
      <p:sp>
        <p:nvSpPr>
          <p:cNvPr id="3" name="文本框 2"/>
          <p:cNvSpPr txBox="1"/>
          <p:nvPr/>
        </p:nvSpPr>
        <p:spPr>
          <a:xfrm>
            <a:off x="478013" y="1034927"/>
            <a:ext cx="11719560" cy="369332"/>
          </a:xfrm>
          <a:prstGeom prst="rect">
            <a:avLst/>
          </a:prstGeom>
          <a:noFill/>
        </p:spPr>
        <p:txBody>
          <a:bodyPr wrap="square" rtlCol="0">
            <a:spAutoFit/>
          </a:bodyPr>
          <a:lstStyle/>
          <a:p>
            <a:r>
              <a:rPr lang="zh-CN" altLang="en-US" b="1" dirty="0"/>
              <a:t>获得学生的知识状态，如何得到学生掌握的技能情况？</a:t>
            </a:r>
            <a:endParaRPr lang="zh-CN" altLang="en-US" dirty="0"/>
          </a:p>
        </p:txBody>
      </p:sp>
      <p:sp>
        <p:nvSpPr>
          <p:cNvPr id="4" name="矩形 3"/>
          <p:cNvSpPr/>
          <p:nvPr/>
        </p:nvSpPr>
        <p:spPr>
          <a:xfrm>
            <a:off x="478013" y="1342447"/>
            <a:ext cx="10210800" cy="458459"/>
          </a:xfrm>
          <a:prstGeom prst="rect">
            <a:avLst/>
          </a:prstGeom>
        </p:spPr>
        <p:txBody>
          <a:bodyPr wrap="square">
            <a:spAutoFit/>
          </a:bodyPr>
          <a:lstStyle/>
          <a:p>
            <a:pPr lvl="0" algn="just">
              <a:lnSpc>
                <a:spcPct val="150000"/>
              </a:lnSpc>
              <a:spcAft>
                <a:spcPts val="0"/>
              </a:spcAft>
            </a:pPr>
            <a:r>
              <a:rPr lang="zh-CN" altLang="en-US" b="1" dirty="0"/>
              <a:t>同样，先定义一些基本概念</a:t>
            </a:r>
            <a:endParaRPr lang="en-US" altLang="zh-CN" b="1" dirty="0"/>
          </a:p>
        </p:txBody>
      </p:sp>
      <p:sp>
        <p:nvSpPr>
          <p:cNvPr id="7" name="矩形 6"/>
          <p:cNvSpPr/>
          <p:nvPr/>
        </p:nvSpPr>
        <p:spPr>
          <a:xfrm>
            <a:off x="478013" y="1771828"/>
            <a:ext cx="1261884" cy="458459"/>
          </a:xfrm>
          <a:prstGeom prst="rect">
            <a:avLst/>
          </a:prstGeom>
        </p:spPr>
        <p:txBody>
          <a:bodyPr wrap="none">
            <a:spAutoFit/>
          </a:bodyPr>
          <a:lstStyle/>
          <a:p>
            <a:pPr lvl="0" algn="just">
              <a:lnSpc>
                <a:spcPct val="150000"/>
              </a:lnSpc>
              <a:spcAft>
                <a:spcPts val="0"/>
              </a:spcAft>
            </a:pPr>
            <a:r>
              <a:rPr lang="zh-CN" altLang="en-US" b="1" dirty="0"/>
              <a:t>技能集合</a:t>
            </a:r>
            <a:r>
              <a:rPr lang="en-US" altLang="zh-CN" b="1" dirty="0"/>
              <a:t>S</a:t>
            </a:r>
            <a:endParaRPr lang="en-US" altLang="zh-CN" dirty="0"/>
          </a:p>
        </p:txBody>
      </p:sp>
      <mc:AlternateContent xmlns:mc="http://schemas.openxmlformats.org/markup-compatibility/2006" xmlns:a14="http://schemas.microsoft.com/office/drawing/2010/main">
        <mc:Choice Requires="a14">
          <p:sp>
            <p:nvSpPr>
              <p:cNvPr id="14" name="矩形 13"/>
              <p:cNvSpPr/>
              <p:nvPr/>
            </p:nvSpPr>
            <p:spPr>
              <a:xfrm>
                <a:off x="418450" y="2132606"/>
                <a:ext cx="6234971" cy="1131079"/>
              </a:xfrm>
              <a:prstGeom prst="rect">
                <a:avLst/>
              </a:prstGeom>
            </p:spPr>
            <p:txBody>
              <a:bodyPr wrap="square">
                <a:spAutoFit/>
              </a:bodyPr>
              <a:lstStyle/>
              <a:p>
                <a:pPr lvl="0" algn="just">
                  <a:lnSpc>
                    <a:spcPct val="125000"/>
                  </a:lnSpc>
                  <a:spcAft>
                    <a:spcPts val="0"/>
                  </a:spcAft>
                </a:pPr>
                <a:r>
                  <a:rPr lang="zh-CN" altLang="zh-CN" b="1" dirty="0"/>
                  <a:t>技能函数</a:t>
                </a:r>
                <a14:m>
                  <m:oMath xmlns:m="http://schemas.openxmlformats.org/officeDocument/2006/math">
                    <m:r>
                      <a:rPr lang="en-US" altLang="zh-CN" b="1" i="1">
                        <a:latin typeface="Cambria Math" panose="02040503050406030204" pitchFamily="18" charset="0"/>
                      </a:rPr>
                      <m:t>𝛄</m:t>
                    </m:r>
                  </m:oMath>
                </a14:m>
                <a:r>
                  <a:rPr lang="zh-CN" altLang="zh-CN" dirty="0"/>
                  <a:t>：</a:t>
                </a:r>
                <a14:m>
                  <m:oMath xmlns:m="http://schemas.openxmlformats.org/officeDocument/2006/math">
                    <m:r>
                      <m:rPr>
                        <m:sty m:val="p"/>
                      </m:rPr>
                      <a:rPr lang="en-US" altLang="zh-CN">
                        <a:latin typeface="Cambria Math" panose="02040503050406030204" pitchFamily="18" charset="0"/>
                      </a:rPr>
                      <m:t>γ</m:t>
                    </m:r>
                    <m:r>
                      <a:rPr lang="en-US" altLang="zh-CN">
                        <a:latin typeface="Cambria Math" panose="02040503050406030204" pitchFamily="18" charset="0"/>
                      </a:rPr>
                      <m:t>(</m:t>
                    </m:r>
                    <m:r>
                      <m:rPr>
                        <m:sty m:val="p"/>
                      </m:rPr>
                      <a:rPr lang="en-US" altLang="zh-CN">
                        <a:latin typeface="Cambria Math" panose="02040503050406030204" pitchFamily="18" charset="0"/>
                      </a:rPr>
                      <m:t>k</m:t>
                    </m:r>
                    <m:r>
                      <a:rPr lang="en-US" altLang="zh-CN">
                        <a:latin typeface="Cambria Math" panose="02040503050406030204" pitchFamily="18" charset="0"/>
                      </a:rPr>
                      <m:t>)</m:t>
                    </m:r>
                  </m:oMath>
                </a14:m>
                <a:r>
                  <a:rPr lang="zh-CN" altLang="zh-CN" dirty="0"/>
                  <a:t>表示解决试题集合</a:t>
                </a:r>
                <a:r>
                  <a:rPr lang="en-US" altLang="zh-CN" dirty="0"/>
                  <a:t>k</a:t>
                </a:r>
                <a:r>
                  <a:rPr lang="zh-CN" altLang="zh-CN" dirty="0"/>
                  <a:t>所需要的最小技能集合</a:t>
                </a:r>
                <a:r>
                  <a:rPr lang="zh-CN" altLang="zh-CN" b="1" dirty="0"/>
                  <a:t>问题函数</a:t>
                </a:r>
                <a14:m>
                  <m:oMath xmlns:m="http://schemas.openxmlformats.org/officeDocument/2006/math">
                    <m:r>
                      <a:rPr lang="en-US" altLang="zh-CN" b="1" i="1">
                        <a:latin typeface="Cambria Math" panose="02040503050406030204" pitchFamily="18" charset="0"/>
                      </a:rPr>
                      <m:t>𝛅</m:t>
                    </m:r>
                  </m:oMath>
                </a14:m>
                <a:r>
                  <a:rPr lang="zh-CN" altLang="zh-CN" dirty="0"/>
                  <a:t>：</a:t>
                </a:r>
                <a14:m>
                  <m:oMath xmlns:m="http://schemas.openxmlformats.org/officeDocument/2006/math">
                    <m:r>
                      <m:rPr>
                        <m:sty m:val="p"/>
                      </m:rPr>
                      <a:rPr lang="en-US" altLang="zh-CN">
                        <a:latin typeface="Cambria Math" panose="02040503050406030204" pitchFamily="18" charset="0"/>
                      </a:rPr>
                      <m:t>δ</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表示</a:t>
                </a:r>
                <a:r>
                  <a:rPr lang="zh-CN" altLang="en-US" dirty="0"/>
                  <a:t>需要</a:t>
                </a:r>
                <a:r>
                  <a:rPr lang="zh-CN" altLang="zh-CN" dirty="0"/>
                  <a:t>技能</a:t>
                </a:r>
                <a:r>
                  <a:rPr lang="en-US" altLang="zh-CN" dirty="0"/>
                  <a:t>t</a:t>
                </a:r>
                <a:r>
                  <a:rPr lang="zh-CN" altLang="en-US" dirty="0"/>
                  <a:t>进行求解</a:t>
                </a:r>
                <a:r>
                  <a:rPr lang="zh-CN" altLang="zh-CN" dirty="0"/>
                  <a:t>的试题集合。</a:t>
                </a:r>
                <a:endParaRPr lang="en-US" altLang="zh-CN" dirty="0"/>
              </a:p>
              <a:p>
                <a:pPr algn="just">
                  <a:lnSpc>
                    <a:spcPct val="125000"/>
                  </a:lnSpc>
                </a:pPr>
                <a:r>
                  <a:rPr lang="zh-CN" altLang="zh-CN" b="1" dirty="0"/>
                  <a:t>技能状态函数</a:t>
                </a:r>
                <a14:m>
                  <m:oMath xmlns:m="http://schemas.openxmlformats.org/officeDocument/2006/math">
                    <m:r>
                      <a:rPr lang="en-US" altLang="zh-CN" b="1" i="1">
                        <a:latin typeface="Cambria Math" panose="02040503050406030204" pitchFamily="18" charset="0"/>
                      </a:rPr>
                      <m:t>𝛈</m:t>
                    </m:r>
                  </m:oMath>
                </a14:m>
                <a:r>
                  <a:rPr lang="zh-CN" altLang="zh-CN" dirty="0"/>
                  <a:t>：</a:t>
                </a:r>
                <a14:m>
                  <m:oMath xmlns:m="http://schemas.openxmlformats.org/officeDocument/2006/math">
                    <m:r>
                      <m:rPr>
                        <m:sty m:val="p"/>
                      </m:rPr>
                      <a:rPr lang="en-US" altLang="zh-CN">
                        <a:latin typeface="Cambria Math" panose="02040503050406030204" pitchFamily="18" charset="0"/>
                      </a:rPr>
                      <m:t>η</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zh-CN" altLang="zh-CN" dirty="0"/>
                  <a:t>表示技能</a:t>
                </a:r>
                <a:r>
                  <a:rPr lang="en-US" altLang="zh-CN" dirty="0"/>
                  <a:t>t</a:t>
                </a:r>
                <a:r>
                  <a:rPr lang="zh-CN" altLang="zh-CN" dirty="0"/>
                  <a:t>可能解决的知识状态的集合。</a:t>
                </a:r>
                <a:endParaRPr lang="en-US" altLang="zh-CN" dirty="0"/>
              </a:p>
            </p:txBody>
          </p:sp>
        </mc:Choice>
        <mc:Fallback xmlns="">
          <p:sp>
            <p:nvSpPr>
              <p:cNvPr id="14" name="矩形 13"/>
              <p:cNvSpPr>
                <a:spLocks noRot="1" noChangeAspect="1" noMove="1" noResize="1" noEditPoints="1" noAdjustHandles="1" noChangeArrowheads="1" noChangeShapeType="1" noTextEdit="1"/>
              </p:cNvSpPr>
              <p:nvPr/>
            </p:nvSpPr>
            <p:spPr>
              <a:xfrm>
                <a:off x="418450" y="2132606"/>
                <a:ext cx="6234971" cy="1131079"/>
              </a:xfrm>
              <a:prstGeom prst="rect">
                <a:avLst/>
              </a:prstGeom>
              <a:blipFill rotWithShape="0">
                <a:blip r:embed="rId3"/>
                <a:stretch>
                  <a:fillRect l="-881" r="-4501"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07036" y="3284389"/>
                <a:ext cx="6257797" cy="1477328"/>
              </a:xfrm>
              <a:prstGeom prst="rect">
                <a:avLst/>
              </a:prstGeom>
            </p:spPr>
            <p:txBody>
              <a:bodyPr wrap="square">
                <a:spAutoFit/>
              </a:bodyPr>
              <a:lstStyle/>
              <a:p>
                <a:pPr algn="just">
                  <a:lnSpc>
                    <a:spcPct val="125000"/>
                  </a:lnSpc>
                </a:pPr>
                <a:r>
                  <a:rPr lang="zh-CN" altLang="en-US" dirty="0"/>
                  <a:t>技能状态函数</a:t>
                </a:r>
                <a14:m>
                  <m:oMath xmlns:m="http://schemas.openxmlformats.org/officeDocument/2006/math">
                    <m:r>
                      <a:rPr lang="en-US" altLang="zh-CN" b="1" i="1">
                        <a:latin typeface="Cambria Math" panose="02040503050406030204" pitchFamily="18" charset="0"/>
                      </a:rPr>
                      <m:t>𝛈</m:t>
                    </m:r>
                  </m:oMath>
                </a14:m>
                <a:r>
                  <a:rPr lang="zh-CN" altLang="en-US" dirty="0"/>
                  <a:t>计算过程：</a:t>
                </a:r>
              </a:p>
              <a:p>
                <a:pPr algn="just">
                  <a:lnSpc>
                    <a:spcPct val="125000"/>
                  </a:lnSpc>
                </a:pPr>
                <a:r>
                  <a:rPr lang="en-US" altLang="zh-CN" dirty="0"/>
                  <a:t>     </a:t>
                </a:r>
                <a:r>
                  <a:rPr lang="zh-CN" altLang="en-US" dirty="0"/>
                  <a:t>由教师或领域专家建立问题函数</a:t>
                </a:r>
                <a:r>
                  <a:rPr lang="en-US" altLang="zh-CN" dirty="0"/>
                  <a:t>δ(t)</a:t>
                </a:r>
              </a:p>
              <a:p>
                <a:pPr algn="just">
                  <a:lnSpc>
                    <a:spcPct val="125000"/>
                  </a:lnSpc>
                </a:pPr>
                <a:r>
                  <a:rPr lang="en-US" altLang="zh-CN" dirty="0"/>
                  <a:t>      </a:t>
                </a:r>
                <a:r>
                  <a:rPr lang="zh-CN" altLang="en-US" dirty="0"/>
                  <a:t>从知识结构中找出</a:t>
                </a:r>
                <a:r>
                  <a:rPr lang="en-US" altLang="zh-CN" dirty="0"/>
                  <a:t>δ(t)</a:t>
                </a:r>
                <a:r>
                  <a:rPr lang="zh-CN" altLang="en-US" dirty="0"/>
                  <a:t>的超集</a:t>
                </a:r>
              </a:p>
              <a:p>
                <a:pPr algn="just">
                  <a:lnSpc>
                    <a:spcPct val="125000"/>
                  </a:lnSpc>
                </a:pPr>
                <a:r>
                  <a:rPr lang="en-US" altLang="zh-CN" dirty="0"/>
                  <a:t>     </a:t>
                </a:r>
                <a:r>
                  <a:rPr lang="zh-CN" altLang="en-US" dirty="0"/>
                  <a:t>这些超集的集合就是函数</a:t>
                </a:r>
                <a:r>
                  <a:rPr lang="en-US" altLang="zh-CN" dirty="0"/>
                  <a:t>η(t)</a:t>
                </a:r>
                <a:r>
                  <a:rPr lang="zh-CN" altLang="en-US" dirty="0"/>
                  <a:t>的值。</a:t>
                </a:r>
              </a:p>
            </p:txBody>
          </p:sp>
        </mc:Choice>
        <mc:Fallback xmlns="">
          <p:sp>
            <p:nvSpPr>
              <p:cNvPr id="16" name="矩形 15"/>
              <p:cNvSpPr>
                <a:spLocks noRot="1" noChangeAspect="1" noMove="1" noResize="1" noEditPoints="1" noAdjustHandles="1" noChangeArrowheads="1" noChangeShapeType="1" noTextEdit="1"/>
              </p:cNvSpPr>
              <p:nvPr/>
            </p:nvSpPr>
            <p:spPr>
              <a:xfrm>
                <a:off x="407036" y="3284389"/>
                <a:ext cx="6257797" cy="1477328"/>
              </a:xfrm>
              <a:prstGeom prst="rect">
                <a:avLst/>
              </a:prstGeom>
              <a:blipFill rotWithShape="0">
                <a:blip r:embed="rId4"/>
                <a:stretch>
                  <a:fillRect l="-877" b="-37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61972" y="4747168"/>
                <a:ext cx="2693366" cy="370294"/>
              </a:xfrm>
              <a:prstGeom prst="rect">
                <a:avLst/>
              </a:prstGeom>
            </p:spPr>
            <p:txBody>
              <a:bodyPr wrap="none">
                <a:spAutoFit/>
              </a:bodyPr>
              <a:lstStyle/>
              <a:p>
                <a:r>
                  <a:rPr lang="zh-CN" altLang="zh-CN" b="1" dirty="0"/>
                  <a:t>技能函数</a:t>
                </a:r>
                <a14:m>
                  <m:oMath xmlns:m="http://schemas.openxmlformats.org/officeDocument/2006/math">
                    <m:r>
                      <m:rPr>
                        <m:sty m:val="p"/>
                      </m:rPr>
                      <a:rPr lang="en-US" altLang="zh-CN">
                        <a:latin typeface="Cambria Math" panose="02040503050406030204" pitchFamily="18" charset="0"/>
                      </a:rPr>
                      <m:t>γ</m:t>
                    </m:r>
                    <m:r>
                      <a:rPr lang="en-US" altLang="zh-CN">
                        <a:latin typeface="Cambria Math" panose="02040503050406030204" pitchFamily="18" charset="0"/>
                      </a:rPr>
                      <m:t>(</m:t>
                    </m:r>
                    <m:r>
                      <m:rPr>
                        <m:sty m:val="p"/>
                      </m:rPr>
                      <a:rPr lang="en-US" altLang="zh-CN">
                        <a:latin typeface="Cambria Math" panose="02040503050406030204" pitchFamily="18" charset="0"/>
                      </a:rPr>
                      <m:t>k</m:t>
                    </m:r>
                    <m:r>
                      <a:rPr lang="en-US" altLang="zh-CN">
                        <a:latin typeface="Cambria Math" panose="02040503050406030204" pitchFamily="18" charset="0"/>
                      </a:rPr>
                      <m:t>)</m:t>
                    </m:r>
                    <m:r>
                      <a:rPr lang="zh-CN" altLang="en-US" i="1">
                        <a:latin typeface="Cambria Math" panose="02040503050406030204" pitchFamily="18" charset="0"/>
                      </a:rPr>
                      <m:t>计算</m:t>
                    </m:r>
                  </m:oMath>
                </a14:m>
                <a:r>
                  <a:rPr lang="zh-CN" altLang="en-US" dirty="0"/>
                  <a:t>过程：</a:t>
                </a:r>
              </a:p>
            </p:txBody>
          </p:sp>
        </mc:Choice>
        <mc:Fallback xmlns="">
          <p:sp>
            <p:nvSpPr>
              <p:cNvPr id="19" name="矩形 18"/>
              <p:cNvSpPr>
                <a:spLocks noRot="1" noChangeAspect="1" noMove="1" noResize="1" noEditPoints="1" noAdjustHandles="1" noChangeArrowheads="1" noChangeShapeType="1" noTextEdit="1"/>
              </p:cNvSpPr>
              <p:nvPr/>
            </p:nvSpPr>
            <p:spPr>
              <a:xfrm>
                <a:off x="461972" y="4747168"/>
                <a:ext cx="2693366" cy="370294"/>
              </a:xfrm>
              <a:prstGeom prst="rect">
                <a:avLst/>
              </a:prstGeom>
              <a:blipFill rotWithShape="0">
                <a:blip r:embed="rId5"/>
                <a:stretch>
                  <a:fillRect l="-2036" t="-10000" r="-135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37937" y="5157243"/>
                <a:ext cx="5915484" cy="1477328"/>
              </a:xfrm>
              <a:prstGeom prst="rect">
                <a:avLst/>
              </a:prstGeom>
            </p:spPr>
            <p:txBody>
              <a:bodyPr wrap="square">
                <a:spAutoFit/>
              </a:bodyPr>
              <a:lstStyle/>
              <a:p>
                <a:pPr algn="just">
                  <a:lnSpc>
                    <a:spcPct val="125000"/>
                  </a:lnSpc>
                </a:pPr>
                <a:r>
                  <a:rPr lang="en-US" altLang="zh-CN" dirty="0"/>
                  <a:t>V= ∅</a:t>
                </a:r>
              </a:p>
              <a:p>
                <a:pPr algn="just">
                  <a:lnSpc>
                    <a:spcPct val="125000"/>
                  </a:lnSpc>
                </a:pPr>
                <a:r>
                  <a:rPr lang="zh-CN" altLang="en-US" dirty="0"/>
                  <a:t>获取所有技能的技能状态函数值</a:t>
                </a:r>
              </a:p>
              <a:p>
                <a:pPr algn="just">
                  <a:lnSpc>
                    <a:spcPct val="125000"/>
                  </a:lnSpc>
                </a:pPr>
                <a:r>
                  <a:rPr lang="zh-CN" altLang="en-US" dirty="0"/>
                  <a:t>遍历这些技能函数的值域，若</a:t>
                </a:r>
                <a:r>
                  <a:rPr lang="en-US" altLang="zh-CN" dirty="0" err="1"/>
                  <a:t>k∈η</a:t>
                </a:r>
                <a:r>
                  <a:rPr lang="en-US" altLang="zh-CN" dirty="0"/>
                  <a:t>(t),</a:t>
                </a:r>
                <a:r>
                  <a:rPr lang="zh-CN" altLang="en-US" dirty="0"/>
                  <a:t>那么</a:t>
                </a:r>
                <a:r>
                  <a:rPr lang="en-US" altLang="zh-CN" dirty="0"/>
                  <a:t>V= V∪{t}</a:t>
                </a:r>
              </a:p>
              <a:p>
                <a:pPr algn="just">
                  <a:lnSpc>
                    <a:spcPct val="125000"/>
                  </a:lnSpc>
                </a:pPr>
                <a14:m>
                  <m:oMath xmlns:m="http://schemas.openxmlformats.org/officeDocument/2006/math">
                    <m:r>
                      <m:rPr>
                        <m:sty m:val="p"/>
                      </m:rPr>
                      <a:rPr lang="en-US" altLang="zh-CN">
                        <a:latin typeface="Cambria Math" panose="02040503050406030204" pitchFamily="18" charset="0"/>
                      </a:rPr>
                      <m:t>γ</m:t>
                    </m:r>
                    <m:r>
                      <a:rPr lang="en-US" altLang="zh-CN">
                        <a:latin typeface="Cambria Math" panose="02040503050406030204" pitchFamily="18" charset="0"/>
                      </a:rPr>
                      <m:t>(</m:t>
                    </m:r>
                    <m:r>
                      <m:rPr>
                        <m:sty m:val="p"/>
                      </m:rPr>
                      <a:rPr lang="en-US" altLang="zh-CN">
                        <a:latin typeface="Cambria Math" panose="02040503050406030204" pitchFamily="18" charset="0"/>
                      </a:rPr>
                      <m:t>k</m:t>
                    </m:r>
                    <m:r>
                      <a:rPr lang="en-US" altLang="zh-CN">
                        <a:latin typeface="Cambria Math" panose="02040503050406030204" pitchFamily="18" charset="0"/>
                      </a:rPr>
                      <m:t>)</m:t>
                    </m:r>
                    <m:r>
                      <a:rPr lang="en-US" altLang="zh-CN" i="1">
                        <a:latin typeface="Cambria Math" panose="02040503050406030204" pitchFamily="18" charset="0"/>
                      </a:rPr>
                      <m:t> </m:t>
                    </m:r>
                  </m:oMath>
                </a14:m>
                <a:r>
                  <a:rPr lang="en-US" altLang="zh-CN" dirty="0"/>
                  <a:t>=V</a:t>
                </a:r>
              </a:p>
            </p:txBody>
          </p:sp>
        </mc:Choice>
        <mc:Fallback xmlns="">
          <p:sp>
            <p:nvSpPr>
              <p:cNvPr id="27" name="矩形 26"/>
              <p:cNvSpPr>
                <a:spLocks noRot="1" noChangeAspect="1" noMove="1" noResize="1" noEditPoints="1" noAdjustHandles="1" noChangeArrowheads="1" noChangeShapeType="1" noTextEdit="1"/>
              </p:cNvSpPr>
              <p:nvPr/>
            </p:nvSpPr>
            <p:spPr>
              <a:xfrm>
                <a:off x="737937" y="5157243"/>
                <a:ext cx="5915484" cy="1477328"/>
              </a:xfrm>
              <a:prstGeom prst="rect">
                <a:avLst/>
              </a:prstGeom>
              <a:blipFill rotWithShape="0">
                <a:blip r:embed="rId6"/>
                <a:stretch>
                  <a:fillRect l="-825" b="-3719"/>
                </a:stretch>
              </a:blipFill>
            </p:spPr>
            <p:txBody>
              <a:bodyPr/>
              <a:lstStyle/>
              <a:p>
                <a:r>
                  <a:rPr lang="zh-CN" altLang="en-US">
                    <a:noFill/>
                  </a:rPr>
                  <a:t> </a:t>
                </a:r>
              </a:p>
            </p:txBody>
          </p:sp>
        </mc:Fallback>
      </mc:AlternateContent>
      <p:sp>
        <p:nvSpPr>
          <p:cNvPr id="28" name="文本框 27"/>
          <p:cNvSpPr txBox="1"/>
          <p:nvPr/>
        </p:nvSpPr>
        <p:spPr>
          <a:xfrm>
            <a:off x="7229705" y="938546"/>
            <a:ext cx="3905438" cy="646331"/>
          </a:xfrm>
          <a:prstGeom prst="rect">
            <a:avLst/>
          </a:prstGeom>
          <a:noFill/>
        </p:spPr>
        <p:txBody>
          <a:bodyPr wrap="square" rtlCol="0">
            <a:spAutoFit/>
          </a:bodyPr>
          <a:lstStyle/>
          <a:p>
            <a:r>
              <a:rPr lang="zh-CN" altLang="en-US" dirty="0"/>
              <a:t>例：上述例子中假设得到被测者的知识状态为</a:t>
            </a:r>
            <a:r>
              <a:rPr lang="en-US" altLang="zh-CN" dirty="0"/>
              <a:t>{q2</a:t>
            </a:r>
            <a:r>
              <a:rPr lang="zh-CN" altLang="en-US" dirty="0"/>
              <a:t>，</a:t>
            </a:r>
            <a:r>
              <a:rPr lang="en-US" altLang="zh-CN" dirty="0"/>
              <a:t>q3}</a:t>
            </a:r>
            <a:endParaRPr lang="zh-CN" altLang="en-US" dirty="0"/>
          </a:p>
        </p:txBody>
      </p:sp>
      <p:sp>
        <p:nvSpPr>
          <p:cNvPr id="29" name="矩形 28"/>
          <p:cNvSpPr/>
          <p:nvPr/>
        </p:nvSpPr>
        <p:spPr>
          <a:xfrm>
            <a:off x="7271068" y="1489229"/>
            <a:ext cx="877163" cy="458459"/>
          </a:xfrm>
          <a:prstGeom prst="rect">
            <a:avLst/>
          </a:prstGeom>
        </p:spPr>
        <p:txBody>
          <a:bodyPr wrap="none">
            <a:spAutoFit/>
          </a:bodyPr>
          <a:lstStyle/>
          <a:p>
            <a:pPr lvl="0" algn="just">
              <a:lnSpc>
                <a:spcPct val="150000"/>
              </a:lnSpc>
              <a:spcAft>
                <a:spcPts val="0"/>
              </a:spcAft>
            </a:pPr>
            <a:r>
              <a:rPr lang="zh-CN" altLang="en-US" b="1" dirty="0"/>
              <a:t>已知：</a:t>
            </a:r>
            <a:endParaRPr lang="en-US" altLang="zh-CN" dirty="0"/>
          </a:p>
        </p:txBody>
      </p:sp>
      <p:sp>
        <p:nvSpPr>
          <p:cNvPr id="30" name="矩形 29"/>
          <p:cNvSpPr/>
          <p:nvPr/>
        </p:nvSpPr>
        <p:spPr>
          <a:xfrm>
            <a:off x="7271068" y="1885876"/>
            <a:ext cx="2007794" cy="507831"/>
          </a:xfrm>
          <a:prstGeom prst="rect">
            <a:avLst/>
          </a:prstGeom>
        </p:spPr>
        <p:txBody>
          <a:bodyPr wrap="none">
            <a:spAutoFit/>
          </a:bodyPr>
          <a:lstStyle/>
          <a:p>
            <a:pPr lvl="0" algn="just">
              <a:lnSpc>
                <a:spcPct val="150000"/>
              </a:lnSpc>
              <a:spcAft>
                <a:spcPts val="0"/>
              </a:spcAft>
            </a:pPr>
            <a:r>
              <a:rPr lang="zh-CN" altLang="en-US" b="1" dirty="0"/>
              <a:t>技能集合</a:t>
            </a:r>
            <a:r>
              <a:rPr lang="en-US" altLang="zh-CN" dirty="0"/>
              <a:t>S={</a:t>
            </a:r>
            <a:r>
              <a:rPr lang="en-US" altLang="zh-CN" dirty="0" err="1"/>
              <a:t>x,y,z</a:t>
            </a:r>
            <a:r>
              <a:rPr lang="en-US" altLang="zh-CN" dirty="0"/>
              <a:t>}</a:t>
            </a:r>
          </a:p>
        </p:txBody>
      </p:sp>
      <mc:AlternateContent xmlns:mc="http://schemas.openxmlformats.org/markup-compatibility/2006" xmlns:a14="http://schemas.microsoft.com/office/drawing/2010/main">
        <mc:Choice Requires="a14">
          <p:sp>
            <p:nvSpPr>
              <p:cNvPr id="31" name="矩形 30"/>
              <p:cNvSpPr/>
              <p:nvPr/>
            </p:nvSpPr>
            <p:spPr>
              <a:xfrm>
                <a:off x="7090341" y="4275908"/>
                <a:ext cx="4184167" cy="1850122"/>
              </a:xfrm>
              <a:prstGeom prst="rect">
                <a:avLst/>
              </a:prstGeom>
            </p:spPr>
            <p:txBody>
              <a:bodyPr wrap="square">
                <a:spAutoFit/>
              </a:bodyPr>
              <a:lstStyle/>
              <a:p>
                <a:pPr lvl="0" algn="just">
                  <a:lnSpc>
                    <a:spcPct val="150000"/>
                  </a:lnSpc>
                  <a:spcAft>
                    <a:spcPts val="0"/>
                  </a:spcAft>
                </a:pPr>
                <a14:m>
                  <m:oMathPara xmlns:m="http://schemas.openxmlformats.org/officeDocument/2006/math">
                    <m:oMathParaPr>
                      <m:jc m:val="left"/>
                    </m:oMathParaPr>
                    <m:oMath xmlns:m="http://schemas.openxmlformats.org/officeDocument/2006/math">
                      <m:r>
                        <m:rPr>
                          <m:sty m:val="p"/>
                        </m:rPr>
                        <a:rPr lang="en-US" altLang="zh-CN" smtClean="0">
                          <a:latin typeface="Cambria Math" panose="02040503050406030204" pitchFamily="18" charset="0"/>
                        </a:rPr>
                        <m:t>η</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y</m:t>
                          </m:r>
                        </m:e>
                      </m:d>
                      <m:r>
                        <a:rPr lang="en-US" altLang="zh-CN" i="1">
                          <a:latin typeface="Cambria Math" panose="02040503050406030204" pitchFamily="18" charset="0"/>
                        </a:rPr>
                        <m:t>=</m:t>
                      </m:r>
                      <m:d>
                        <m:dPr>
                          <m:begChr m:val="{"/>
                          <m:endChr m:val="}"/>
                          <m:ctrlPr>
                            <a:rPr lang="en-US" altLang="zh-CN" i="1" dirty="0">
                              <a:latin typeface="Cambria Math" panose="02040503050406030204" pitchFamily="18" charset="0"/>
                            </a:rPr>
                          </m:ctrlPr>
                        </m:dPr>
                        <m:e>
                          <m:eqArr>
                            <m:eqArrPr>
                              <m:ctrlPr>
                                <a:rPr lang="en-US" altLang="zh-CN" i="1" dirty="0">
                                  <a:latin typeface="Cambria Math" panose="02040503050406030204" pitchFamily="18" charset="0"/>
                                </a:rPr>
                              </m:ctrlPr>
                            </m:eqArrPr>
                            <m:e>
                              <m:r>
                                <m:rPr>
                                  <m:nor/>
                                </m:rPr>
                                <a:rPr lang="en-US" altLang="zh-CN" dirty="0"/>
                                <m:t>{</m:t>
                              </m:r>
                              <m:r>
                                <m:rPr>
                                  <m:nor/>
                                </m:rPr>
                                <a:rPr lang="en-US" altLang="zh-CN" dirty="0"/>
                                <m:t>q</m:t>
                              </m:r>
                              <m:r>
                                <m:rPr>
                                  <m:nor/>
                                </m:rPr>
                                <a:rPr lang="en-US" altLang="zh-CN" dirty="0"/>
                                <m:t>2}</m:t>
                              </m:r>
                              <m:r>
                                <a:rPr lang="en-US" altLang="zh-CN" i="1" dirty="0">
                                  <a:latin typeface="Cambria Math" panose="02040503050406030204" pitchFamily="18" charset="0"/>
                                </a:rPr>
                                <m:t>,</m:t>
                              </m:r>
                              <m:r>
                                <m:rPr>
                                  <m:nor/>
                                </m:rPr>
                                <a:rPr lang="en-US" altLang="zh-CN" dirty="0"/>
                                <m:t>{</m:t>
                              </m:r>
                              <m:r>
                                <m:rPr>
                                  <m:nor/>
                                </m:rPr>
                                <a:rPr lang="en-US" altLang="zh-CN" dirty="0"/>
                                <m:t>q</m:t>
                              </m:r>
                              <m:r>
                                <m:rPr>
                                  <m:nor/>
                                </m:rPr>
                                <a:rPr lang="en-US" altLang="zh-CN" dirty="0"/>
                                <m:t>1,</m:t>
                              </m:r>
                              <m:r>
                                <m:rPr>
                                  <m:nor/>
                                </m:rPr>
                                <a:rPr lang="en-US" altLang="zh-CN" dirty="0"/>
                                <m:t>q</m:t>
                              </m:r>
                              <m:r>
                                <m:rPr>
                                  <m:nor/>
                                </m:rPr>
                                <a:rPr lang="en-US" altLang="zh-CN" dirty="0"/>
                                <m:t>2}</m:t>
                              </m:r>
                              <m:r>
                                <a:rPr lang="en-US" altLang="zh-CN" i="1" dirty="0">
                                  <a:latin typeface="Cambria Math" panose="02040503050406030204" pitchFamily="18" charset="0"/>
                                </a:rPr>
                                <m:t>,</m:t>
                              </m:r>
                              <m:r>
                                <m:rPr>
                                  <m:nor/>
                                </m:rPr>
                                <a:rPr lang="en-US" altLang="zh-CN" dirty="0"/>
                                <m:t>{</m:t>
                              </m:r>
                              <m:r>
                                <m:rPr>
                                  <m:nor/>
                                </m:rPr>
                                <a:rPr lang="en-US" altLang="zh-CN" dirty="0"/>
                                <m:t>q</m:t>
                              </m:r>
                              <m:r>
                                <m:rPr>
                                  <m:nor/>
                                </m:rPr>
                                <a:rPr lang="en-US" altLang="zh-CN" dirty="0"/>
                                <m:t>2,</m:t>
                              </m:r>
                              <m:r>
                                <m:rPr>
                                  <m:nor/>
                                </m:rPr>
                                <a:rPr lang="en-US" altLang="zh-CN" dirty="0"/>
                                <m:t>q</m:t>
                              </m:r>
                              <m:r>
                                <m:rPr>
                                  <m:nor/>
                                </m:rPr>
                                <a:rPr lang="en-US" altLang="zh-CN" dirty="0"/>
                                <m:t>3},</m:t>
                              </m:r>
                            </m:e>
                            <m:e>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e>
                          </m:eqArr>
                        </m:e>
                      </m:d>
                    </m:oMath>
                  </m:oMathPara>
                </a14:m>
                <a:endParaRPr lang="en-US" altLang="zh-CN" i="1" dirty="0">
                  <a:latin typeface="Cambria Math" panose="02040503050406030204" pitchFamily="18" charset="0"/>
                </a:endParaRPr>
              </a:p>
              <a:p>
                <a:pPr lvl="0" algn="just">
                  <a:lnSpc>
                    <a:spcPct val="150000"/>
                  </a:lnSpc>
                  <a:spcAft>
                    <a:spcPts val="0"/>
                  </a:spcAft>
                </a:pPr>
                <a14:m>
                  <m:oMath xmlns:m="http://schemas.openxmlformats.org/officeDocument/2006/math">
                    <m:r>
                      <m:rPr>
                        <m:sty m:val="p"/>
                      </m:rPr>
                      <a:rPr lang="en-US" altLang="zh-CN">
                        <a:latin typeface="Cambria Math" panose="02040503050406030204" pitchFamily="18" charset="0"/>
                      </a:rPr>
                      <m:t>η</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z</m:t>
                        </m:r>
                      </m:e>
                    </m:d>
                    <m:r>
                      <a:rPr lang="en-US" altLang="zh-CN" i="1">
                        <a:latin typeface="Cambria Math" panose="02040503050406030204" pitchFamily="18" charset="0"/>
                      </a:rPr>
                      <m:t>=</m:t>
                    </m:r>
                  </m:oMath>
                </a14:m>
                <a:r>
                  <a:rPr lang="en-US" altLang="zh-CN" dirty="0"/>
                  <a:t>{</a:t>
                </a:r>
                <a14:m>
                  <m:oMath xmlns:m="http://schemas.openxmlformats.org/officeDocument/2006/math">
                    <m:r>
                      <m:rPr>
                        <m:nor/>
                      </m:rPr>
                      <a:rPr lang="en-US" altLang="zh-CN" dirty="0"/>
                      <m:t>{</m:t>
                    </m:r>
                    <m:r>
                      <m:rPr>
                        <m:nor/>
                      </m:rPr>
                      <a:rPr lang="en-US" altLang="zh-CN" dirty="0"/>
                      <m:t>q</m:t>
                    </m:r>
                    <m:r>
                      <m:rPr>
                        <m:nor/>
                      </m:rPr>
                      <a:rPr lang="en-US" altLang="zh-CN" dirty="0"/>
                      <m:t>2}</m:t>
                    </m:r>
                    <m:r>
                      <a:rPr lang="en-US" altLang="zh-CN" i="1" dirty="0">
                        <a:latin typeface="Cambria Math" panose="02040503050406030204" pitchFamily="18" charset="0"/>
                      </a:rPr>
                      <m:t>,</m:t>
                    </m:r>
                    <m:r>
                      <m:rPr>
                        <m:nor/>
                      </m:rPr>
                      <a:rPr lang="en-US" altLang="zh-CN" dirty="0"/>
                      <m:t>{</m:t>
                    </m:r>
                    <m:r>
                      <m:rPr>
                        <m:nor/>
                      </m:rPr>
                      <a:rPr lang="en-US" altLang="zh-CN" dirty="0"/>
                      <m:t>q</m:t>
                    </m:r>
                    <m:r>
                      <m:rPr>
                        <m:nor/>
                      </m:rPr>
                      <a:rPr lang="en-US" altLang="zh-CN" dirty="0"/>
                      <m:t>1,</m:t>
                    </m:r>
                    <m:r>
                      <m:rPr>
                        <m:nor/>
                      </m:rPr>
                      <a:rPr lang="en-US" altLang="zh-CN" dirty="0"/>
                      <m:t>q</m:t>
                    </m:r>
                    <m:r>
                      <m:rPr>
                        <m:nor/>
                      </m:rPr>
                      <a:rPr lang="en-US" altLang="zh-CN" dirty="0"/>
                      <m:t>2}</m:t>
                    </m:r>
                  </m:oMath>
                </a14:m>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e>
                    </m:d>
                  </m:oMath>
                </a14:m>
                <a:r>
                  <a:rPr lang="en-US" altLang="zh-CN" dirty="0"/>
                  <a:t>, </a:t>
                </a:r>
                <a14:m>
                  <m:oMath xmlns:m="http://schemas.openxmlformats.org/officeDocument/2006/math">
                    <m:r>
                      <m:rPr>
                        <m:nor/>
                      </m:rPr>
                      <a:rPr lang="en-US" altLang="zh-CN" dirty="0"/>
                      <m:t>{</m:t>
                    </m:r>
                    <m:r>
                      <m:rPr>
                        <m:nor/>
                      </m:rPr>
                      <a:rPr lang="en-US" altLang="zh-CN" dirty="0"/>
                      <m:t>q</m:t>
                    </m:r>
                    <m:r>
                      <m:rPr>
                        <m:nor/>
                      </m:rPr>
                      <a:rPr lang="en-US" altLang="zh-CN" dirty="0"/>
                      <m:t>2,</m:t>
                    </m:r>
                    <m:r>
                      <m:rPr>
                        <m:nor/>
                      </m:rPr>
                      <a:rPr lang="en-US" altLang="zh-CN" dirty="0"/>
                      <m:t>q</m:t>
                    </m:r>
                    <m:r>
                      <m:rPr>
                        <m:nor/>
                      </m:rPr>
                      <a:rPr lang="en-US" altLang="zh-CN" dirty="0"/>
                      <m:t>3}</m:t>
                    </m:r>
                  </m:oMath>
                </a14:m>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oMath>
                </a14:m>
                <a:r>
                  <a:rPr lang="en-US" altLang="zh-CN" dirty="0"/>
                  <a:t>}</a:t>
                </a:r>
              </a:p>
            </p:txBody>
          </p:sp>
        </mc:Choice>
        <mc:Fallback xmlns="">
          <p:sp>
            <p:nvSpPr>
              <p:cNvPr id="31" name="矩形 30"/>
              <p:cNvSpPr>
                <a:spLocks noRot="1" noChangeAspect="1" noMove="1" noResize="1" noEditPoints="1" noAdjustHandles="1" noChangeArrowheads="1" noChangeShapeType="1" noTextEdit="1"/>
              </p:cNvSpPr>
              <p:nvPr/>
            </p:nvSpPr>
            <p:spPr>
              <a:xfrm>
                <a:off x="7090341" y="4275908"/>
                <a:ext cx="4184167" cy="1850122"/>
              </a:xfrm>
              <a:prstGeom prst="rect">
                <a:avLst/>
              </a:prstGeom>
              <a:blipFill rotWithShape="0">
                <a:blip r:embed="rId7"/>
                <a:stretch>
                  <a:fillRect r="-1312" b="-16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7271068" y="2313831"/>
                <a:ext cx="4535921" cy="974819"/>
              </a:xfrm>
              <a:prstGeom prst="rect">
                <a:avLst/>
              </a:prstGeom>
            </p:spPr>
            <p:txBody>
              <a:bodyPr wrap="square">
                <a:spAutoFit/>
              </a:bodyPr>
              <a:lstStyle/>
              <a:p>
                <a:pPr lvl="0" algn="just">
                  <a:lnSpc>
                    <a:spcPct val="150000"/>
                  </a:lnSpc>
                  <a:spcAft>
                    <a:spcPts val="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问题函数：</a:t>
                </a:r>
                <a:r>
                  <a:rPr lang="en-US" altLang="zh-CN" dirty="0"/>
                  <a:t> </a:t>
                </a:r>
                <a14:m>
                  <m:oMath xmlns:m="http://schemas.openxmlformats.org/officeDocument/2006/math">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1</m:t>
                        </m:r>
                      </m:e>
                    </m:d>
                    <m:r>
                      <a:rPr lang="en-US" altLang="zh-CN">
                        <a:latin typeface="Cambria Math" panose="02040503050406030204" pitchFamily="18" charset="0"/>
                      </a:rPr>
                      <m:t>,{</m:t>
                    </m:r>
                    <m:r>
                      <m:rPr>
                        <m:sty m:val="p"/>
                      </m:rPr>
                      <a:rPr lang="en-US" altLang="zh-CN">
                        <a:latin typeface="Cambria Math" panose="02040503050406030204" pitchFamily="18" charset="0"/>
                      </a:rPr>
                      <m:t>q</m:t>
                    </m:r>
                    <m:r>
                      <a:rPr lang="en-US" altLang="zh-CN">
                        <a:latin typeface="Cambria Math" panose="02040503050406030204" pitchFamily="18" charset="0"/>
                      </a:rPr>
                      <m:t>4}}</m:t>
                    </m:r>
                  </m:oMath>
                </a14:m>
                <a:r>
                  <a:rPr lang="en-US" altLang="zh-CN"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dirty="0"/>
                  <a:t> </a:t>
                </a:r>
                <a14:m>
                  <m:oMath xmlns:m="http://schemas.openxmlformats.org/officeDocument/2006/math">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y</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2</m:t>
                            </m:r>
                          </m:e>
                        </m:d>
                      </m:e>
                    </m:d>
                    <m:r>
                      <a:rPr lang="en-US" altLang="zh-CN" b="0" i="1" smtClean="0">
                        <a:latin typeface="Cambria Math" panose="02040503050406030204" pitchFamily="18" charset="0"/>
                      </a:rPr>
                      <m:t>,</m:t>
                    </m:r>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z</m:t>
                        </m:r>
                      </m:e>
                    </m:d>
                    <m:r>
                      <a:rPr lang="en-US" altLang="zh-CN">
                        <a:latin typeface="Cambria Math" panose="02040503050406030204" pitchFamily="18" charset="0"/>
                      </a:rPr>
                      <m:t>={{</m:t>
                    </m:r>
                    <m:r>
                      <m:rPr>
                        <m:sty m:val="p"/>
                      </m:rPr>
                      <a:rPr lang="en-US" altLang="zh-CN">
                        <a:latin typeface="Cambria Math" panose="02040503050406030204" pitchFamily="18" charset="0"/>
                      </a:rPr>
                      <m:t>q</m:t>
                    </m:r>
                    <m:r>
                      <a:rPr lang="en-US" altLang="zh-CN">
                        <a:latin typeface="Cambria Math" panose="02040503050406030204" pitchFamily="18" charset="0"/>
                      </a:rPr>
                      <m:t>2</m:t>
                    </m:r>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r>
                      <m:rPr>
                        <m:sty m:val="p"/>
                      </m:rPr>
                      <a:rPr lang="en-US" altLang="zh-CN" i="1">
                        <a:latin typeface="Cambria Math" panose="02040503050406030204" pitchFamily="18" charset="0"/>
                      </a:rPr>
                      <m:t>q</m:t>
                    </m:r>
                    <m:r>
                      <a:rPr lang="en-US" altLang="zh-CN" i="1">
                        <a:latin typeface="Cambria Math" panose="02040503050406030204" pitchFamily="18" charset="0"/>
                      </a:rPr>
                      <m:t>3}</m:t>
                    </m:r>
                    <m:r>
                      <a:rPr lang="en-US" altLang="zh-CN">
                        <a:latin typeface="Cambria Math" panose="02040503050406030204" pitchFamily="18" charset="0"/>
                      </a:rPr>
                      <m:t>}</m:t>
                    </m:r>
                  </m:oMath>
                </a14:m>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2" name="矩形 31"/>
              <p:cNvSpPr>
                <a:spLocks noRot="1" noChangeAspect="1" noMove="1" noResize="1" noEditPoints="1" noAdjustHandles="1" noChangeArrowheads="1" noChangeShapeType="1" noTextEdit="1"/>
              </p:cNvSpPr>
              <p:nvPr/>
            </p:nvSpPr>
            <p:spPr>
              <a:xfrm>
                <a:off x="7271068" y="2313831"/>
                <a:ext cx="4535921" cy="974819"/>
              </a:xfrm>
              <a:prstGeom prst="rect">
                <a:avLst/>
              </a:prstGeom>
              <a:blipFill rotWithShape="0">
                <a:blip r:embed="rId8"/>
                <a:stretch>
                  <a:fillRect l="-1210"/>
                </a:stretch>
              </a:blipFill>
            </p:spPr>
            <p:txBody>
              <a:bodyPr/>
              <a:lstStyle/>
              <a:p>
                <a:r>
                  <a:rPr lang="zh-CN" altLang="en-US">
                    <a:noFill/>
                  </a:rPr>
                  <a:t> </a:t>
                </a:r>
              </a:p>
            </p:txBody>
          </p:sp>
        </mc:Fallback>
      </mc:AlternateContent>
      <p:sp>
        <p:nvSpPr>
          <p:cNvPr id="33" name="矩形 32"/>
          <p:cNvSpPr/>
          <p:nvPr/>
        </p:nvSpPr>
        <p:spPr>
          <a:xfrm>
            <a:off x="7282480" y="3144829"/>
            <a:ext cx="2677465" cy="507831"/>
          </a:xfrm>
          <a:prstGeom prst="rect">
            <a:avLst/>
          </a:prstGeom>
        </p:spPr>
        <p:txBody>
          <a:bodyPr wrap="square">
            <a:spAutoFit/>
          </a:bodyPr>
          <a:lstStyle/>
          <a:p>
            <a:pPr lvl="0" algn="just">
              <a:lnSpc>
                <a:spcPct val="150000"/>
              </a:lnSpc>
              <a:spcAft>
                <a:spcPts val="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技能状态函数：</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矩形 33"/>
              <p:cNvSpPr/>
              <p:nvPr/>
            </p:nvSpPr>
            <p:spPr>
              <a:xfrm>
                <a:off x="6664832" y="3601093"/>
                <a:ext cx="5398831" cy="923330"/>
              </a:xfrm>
              <a:prstGeom prst="rect">
                <a:avLst/>
              </a:prstGeom>
            </p:spPr>
            <p:txBody>
              <a:bodyPr wrap="square">
                <a:spAutoFit/>
              </a:bodyPr>
              <a:lstStyle/>
              <a:p>
                <a:pPr lvl="0" algn="just">
                  <a:lnSpc>
                    <a:spcPct val="150000"/>
                  </a:lnSpc>
                  <a:spcAft>
                    <a:spcPts val="0"/>
                  </a:spcAft>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η</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1</m:t>
                          </m:r>
                        </m:e>
                      </m:d>
                      <m:r>
                        <a:rPr lang="en-US" altLang="zh-CN">
                          <a:latin typeface="Cambria Math" panose="02040503050406030204" pitchFamily="18" charset="0"/>
                        </a:rPr>
                        <m:t>,</m:t>
                      </m:r>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q</m:t>
                          </m:r>
                          <m:r>
                            <a:rPr lang="en-US" altLang="zh-CN">
                              <a:latin typeface="Cambria Math" panose="02040503050406030204" pitchFamily="18" charset="0"/>
                            </a:rPr>
                            <m:t>4</m:t>
                          </m:r>
                        </m:e>
                      </m:d>
                      <m:r>
                        <a:rPr lang="en-US" altLang="zh-CN">
                          <a:latin typeface="Cambria Math" panose="02040503050406030204" pitchFamily="18" charset="0"/>
                        </a:rPr>
                        <m:t>,</m:t>
                      </m:r>
                      <m:r>
                        <m:rPr>
                          <m:nor/>
                        </m:rPr>
                        <a:rPr lang="en-US" altLang="zh-CN" dirty="0"/>
                        <m:t>{</m:t>
                      </m:r>
                      <m:r>
                        <m:rPr>
                          <m:nor/>
                        </m:rPr>
                        <a:rPr lang="en-US" altLang="zh-CN" dirty="0"/>
                        <m:t>q</m:t>
                      </m:r>
                      <m:r>
                        <m:rPr>
                          <m:nor/>
                        </m:rPr>
                        <a:rPr lang="en-US" altLang="zh-CN" dirty="0"/>
                        <m:t>1,</m:t>
                      </m:r>
                      <m:r>
                        <m:rPr>
                          <m:nor/>
                        </m:rPr>
                        <a:rPr lang="en-US" altLang="zh-CN" dirty="0"/>
                        <m:t>q</m:t>
                      </m:r>
                      <m:r>
                        <m:rPr>
                          <m:nor/>
                        </m:rPr>
                        <a:rPr lang="en-US" altLang="zh-CN" dirty="0"/>
                        <m:t>2}</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e>
                      </m:d>
                      <m:r>
                        <a:rPr lang="en-US" altLang="zh-CN" dirty="0">
                          <a:latin typeface="Cambria Math" panose="02040503050406030204" pitchFamily="18" charset="0"/>
                        </a:rPr>
                        <m:t>,</m:t>
                      </m:r>
                    </m:oMath>
                  </m:oMathPara>
                </a14:m>
                <a:endParaRPr lang="en-US" altLang="zh-CN" dirty="0">
                  <a:latin typeface="Cambria Math" panose="02040503050406030204" pitchFamily="18" charset="0"/>
                </a:endParaRPr>
              </a:p>
              <a:p>
                <a:pPr lvl="0" algn="just">
                  <a:lnSpc>
                    <a:spcPct val="15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e>
                      </m:d>
                      <m:r>
                        <a:rPr lang="en-US" altLang="zh-CN" dirty="0">
                          <a:latin typeface="Cambria Math" panose="02040503050406030204" pitchFamily="18" charset="0"/>
                        </a:rPr>
                        <m:t>,{</m:t>
                      </m:r>
                      <m:r>
                        <m:rPr>
                          <m:sty m:val="p"/>
                        </m:rPr>
                        <a:rPr lang="en-US" altLang="zh-CN" dirty="0">
                          <a:latin typeface="Cambria Math" panose="02040503050406030204" pitchFamily="18" charset="0"/>
                        </a:rPr>
                        <m:t>q</m:t>
                      </m:r>
                      <m:r>
                        <a:rPr lang="en-US" altLang="zh-CN" dirty="0">
                          <a:latin typeface="Cambria Math" panose="02040503050406030204" pitchFamily="18" charset="0"/>
                        </a:rPr>
                        <m:t>1,</m:t>
                      </m:r>
                      <m:r>
                        <m:rPr>
                          <m:sty m:val="p"/>
                        </m:rPr>
                        <a:rPr lang="en-US" altLang="zh-CN" dirty="0">
                          <a:latin typeface="Cambria Math" panose="02040503050406030204" pitchFamily="18" charset="0"/>
                        </a:rPr>
                        <m:t>q</m:t>
                      </m:r>
                      <m:r>
                        <a:rPr lang="en-US" altLang="zh-CN" dirty="0">
                          <a:latin typeface="Cambria Math" panose="02040503050406030204" pitchFamily="18" charset="0"/>
                        </a:rPr>
                        <m:t>2,</m:t>
                      </m:r>
                      <m:r>
                        <m:rPr>
                          <m:sty m:val="p"/>
                        </m:rPr>
                        <a:rPr lang="en-US" altLang="zh-CN" dirty="0">
                          <a:latin typeface="Cambria Math" panose="02040503050406030204" pitchFamily="18" charset="0"/>
                        </a:rPr>
                        <m:t>q</m:t>
                      </m:r>
                      <m:r>
                        <a:rPr lang="en-US" altLang="zh-CN" dirty="0">
                          <a:latin typeface="Cambria Math" panose="02040503050406030204" pitchFamily="18" charset="0"/>
                        </a:rPr>
                        <m:t>3,</m:t>
                      </m:r>
                      <m:r>
                        <m:rPr>
                          <m:sty m:val="p"/>
                        </m:rPr>
                        <a:rPr lang="en-US" altLang="zh-CN" dirty="0">
                          <a:latin typeface="Cambria Math" panose="02040503050406030204" pitchFamily="18" charset="0"/>
                        </a:rPr>
                        <m:t>q</m:t>
                      </m:r>
                      <m:r>
                        <a:rPr lang="en-US" altLang="zh-CN" dirty="0">
                          <a:latin typeface="Cambria Math" panose="02040503050406030204" pitchFamily="18" charset="0"/>
                        </a:rPr>
                        <m:t>4}}</m:t>
                      </m:r>
                    </m:oMath>
                  </m:oMathPara>
                </a14:m>
                <a:endParaRPr lang="en-US" altLang="zh-CN" dirty="0">
                  <a:latin typeface="Cambria Math" panose="02040503050406030204" pitchFamily="18" charset="0"/>
                </a:endParaRPr>
              </a:p>
            </p:txBody>
          </p:sp>
        </mc:Choice>
        <mc:Fallback xmlns="">
          <p:sp>
            <p:nvSpPr>
              <p:cNvPr id="34" name="矩形 33"/>
              <p:cNvSpPr>
                <a:spLocks noRot="1" noChangeAspect="1" noMove="1" noResize="1" noEditPoints="1" noAdjustHandles="1" noChangeArrowheads="1" noChangeShapeType="1" noTextEdit="1"/>
              </p:cNvSpPr>
              <p:nvPr/>
            </p:nvSpPr>
            <p:spPr>
              <a:xfrm>
                <a:off x="6664832" y="3601093"/>
                <a:ext cx="5398831" cy="923330"/>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7171804" y="6221665"/>
                <a:ext cx="2980368" cy="369332"/>
              </a:xfrm>
              <a:prstGeom prst="rect">
                <a:avLst/>
              </a:prstGeom>
            </p:spPr>
            <p:txBody>
              <a:bodyPr wrap="none">
                <a:spAutoFit/>
              </a:bodyPr>
              <a:lstStyle/>
              <a:p>
                <a:r>
                  <a:rPr lang="zh-CN" altLang="zh-CN" b="1" dirty="0"/>
                  <a:t>技能函数</a:t>
                </a:r>
                <a14:m>
                  <m:oMath xmlns:m="http://schemas.openxmlformats.org/officeDocument/2006/math">
                    <m:r>
                      <m:rPr>
                        <m:sty m:val="p"/>
                      </m:rPr>
                      <a:rPr lang="en-US" altLang="zh-CN">
                        <a:latin typeface="Cambria Math" panose="02040503050406030204" pitchFamily="18" charset="0"/>
                      </a:rPr>
                      <m:t>γ</m:t>
                    </m:r>
                    <m:d>
                      <m:dPr>
                        <m:ctrlPr>
                          <a:rPr lang="en-US" altLang="zh-CN" i="1">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q</m:t>
                            </m:r>
                            <m:r>
                              <a:rPr lang="en-US" altLang="zh-CN" b="0" i="0" smtClean="0">
                                <a:latin typeface="Cambria Math" panose="02040503050406030204" pitchFamily="18" charset="0"/>
                              </a:rPr>
                              <m:t>2,</m:t>
                            </m:r>
                            <m:r>
                              <m:rPr>
                                <m:sty m:val="p"/>
                              </m:rPr>
                              <a:rPr lang="en-US" altLang="zh-CN" b="0" i="0" smtClean="0">
                                <a:latin typeface="Cambria Math" panose="02040503050406030204" pitchFamily="18" charset="0"/>
                              </a:rPr>
                              <m:t>q</m:t>
                            </m:r>
                            <m:r>
                              <a:rPr lang="en-US" altLang="zh-CN" b="0" i="0" smtClean="0">
                                <a:latin typeface="Cambria Math" panose="02040503050406030204" pitchFamily="18" charset="0"/>
                              </a:rPr>
                              <m:t>3</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y</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z</m:t>
                    </m:r>
                    <m:r>
                      <a:rPr lang="en-US" altLang="zh-CN" b="0" i="0" smtClean="0">
                        <a:latin typeface="Cambria Math" panose="02040503050406030204" pitchFamily="18" charset="0"/>
                      </a:rPr>
                      <m:t>}</m:t>
                    </m:r>
                  </m:oMath>
                </a14:m>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7171804" y="6221665"/>
                <a:ext cx="2980368" cy="369332"/>
              </a:xfrm>
              <a:prstGeom prst="rect">
                <a:avLst/>
              </a:prstGeom>
              <a:blipFill rotWithShape="0">
                <a:blip r:embed="rId10"/>
                <a:stretch>
                  <a:fillRect l="-1636" t="-10000" r="-409" b="-26667"/>
                </a:stretch>
              </a:blipFill>
            </p:spPr>
            <p:txBody>
              <a:bodyPr/>
              <a:lstStyle/>
              <a:p>
                <a:r>
                  <a:rPr lang="zh-CN" altLang="en-US">
                    <a:noFill/>
                  </a:rPr>
                  <a:t> </a:t>
                </a:r>
              </a:p>
            </p:txBody>
          </p:sp>
        </mc:Fallback>
      </mc:AlternateContent>
      <p:cxnSp>
        <p:nvCxnSpPr>
          <p:cNvPr id="37" name="直接连接符 36"/>
          <p:cNvCxnSpPr/>
          <p:nvPr/>
        </p:nvCxnSpPr>
        <p:spPr>
          <a:xfrm>
            <a:off x="6817895" y="1013103"/>
            <a:ext cx="0" cy="557789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59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custDataLst>
              <p:tags r:id="rId2"/>
            </p:custDataLst>
          </p:nvPr>
        </p:nvSpPr>
        <p:spPr>
          <a:xfrm>
            <a:off x="462739" y="231331"/>
            <a:ext cx="6903751" cy="914601"/>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pPr>
            <a:r>
              <a:rPr lang="zh-CN" altLang="en-US" sz="3600" b="1" dirty="0">
                <a:latin typeface="Calibri Light" panose="020F0302020204030204" charset="0"/>
                <a:ea typeface="+mn-ea"/>
                <a:cs typeface="+mn-ea"/>
              </a:rPr>
              <a:t>基于</a:t>
            </a:r>
            <a:r>
              <a:rPr lang="en-US" altLang="zh-CN" sz="3600" b="1" dirty="0">
                <a:latin typeface="Calibri Light" panose="020F0302020204030204" charset="0"/>
                <a:ea typeface="+mn-ea"/>
                <a:cs typeface="+mn-ea"/>
              </a:rPr>
              <a:t>IRT</a:t>
            </a:r>
            <a:r>
              <a:rPr lang="zh-CN" altLang="en-US" sz="3600" b="1" dirty="0">
                <a:latin typeface="Calibri Light" panose="020F0302020204030204" charset="0"/>
                <a:ea typeface="+mn-ea"/>
                <a:cs typeface="+mn-ea"/>
              </a:rPr>
              <a:t>的</a:t>
            </a:r>
            <a:r>
              <a:rPr lang="en-US" altLang="zh-CN" sz="3600" b="1" dirty="0">
                <a:latin typeface="Calibri Light" panose="020F0302020204030204" charset="0"/>
                <a:ea typeface="+mn-ea"/>
                <a:cs typeface="+mn-ea"/>
              </a:rPr>
              <a:t>CAT</a:t>
            </a:r>
            <a:r>
              <a:rPr lang="zh-CN" altLang="en-US" sz="3600" b="1" dirty="0">
                <a:latin typeface="Calibri Light" panose="020F0302020204030204" charset="0"/>
                <a:ea typeface="+mn-ea"/>
                <a:cs typeface="+mn-ea"/>
              </a:rPr>
              <a:t>方法</a:t>
            </a: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5640" y="1286999"/>
            <a:ext cx="6120680" cy="5351335"/>
          </a:xfrm>
          <a:prstGeom prst="rect">
            <a:avLst/>
          </a:prstGeom>
        </p:spPr>
      </p:pic>
      <p:sp>
        <p:nvSpPr>
          <p:cNvPr id="2" name="文本框 1"/>
          <p:cNvSpPr txBox="1"/>
          <p:nvPr/>
        </p:nvSpPr>
        <p:spPr>
          <a:xfrm>
            <a:off x="914400" y="5410200"/>
            <a:ext cx="1737360" cy="923330"/>
          </a:xfrm>
          <a:prstGeom prst="rect">
            <a:avLst/>
          </a:prstGeom>
          <a:noFill/>
        </p:spPr>
        <p:txBody>
          <a:bodyPr wrap="square" rtlCol="0">
            <a:spAutoFit/>
          </a:bodyPr>
          <a:lstStyle/>
          <a:p>
            <a:r>
              <a:rPr lang="zh-CN" altLang="en-US" dirty="0"/>
              <a:t>要素</a:t>
            </a:r>
            <a:r>
              <a:rPr lang="en-US" altLang="zh-CN" dirty="0"/>
              <a:t>1</a:t>
            </a:r>
            <a:r>
              <a:rPr lang="zh-CN" altLang="en-US" dirty="0"/>
              <a:t>：基于</a:t>
            </a:r>
            <a:r>
              <a:rPr lang="en-US" altLang="zh-CN" dirty="0"/>
              <a:t>IRT</a:t>
            </a:r>
            <a:r>
              <a:rPr lang="zh-CN" altLang="en-US" dirty="0"/>
              <a:t>的答题行为能力评估模型</a:t>
            </a:r>
          </a:p>
        </p:txBody>
      </p:sp>
      <p:sp>
        <p:nvSpPr>
          <p:cNvPr id="21" name="文本框 20"/>
          <p:cNvSpPr txBox="1"/>
          <p:nvPr/>
        </p:nvSpPr>
        <p:spPr>
          <a:xfrm>
            <a:off x="1016340" y="3501001"/>
            <a:ext cx="1737360" cy="923330"/>
          </a:xfrm>
          <a:prstGeom prst="rect">
            <a:avLst/>
          </a:prstGeom>
          <a:noFill/>
        </p:spPr>
        <p:txBody>
          <a:bodyPr wrap="square" rtlCol="0">
            <a:spAutoFit/>
          </a:bodyPr>
          <a:lstStyle/>
          <a:p>
            <a:r>
              <a:rPr lang="zh-CN" altLang="en-US" dirty="0"/>
              <a:t>要素</a:t>
            </a:r>
            <a:r>
              <a:rPr lang="en-US" altLang="zh-CN" dirty="0"/>
              <a:t>2</a:t>
            </a:r>
            <a:r>
              <a:rPr lang="zh-CN" altLang="en-US" dirty="0"/>
              <a:t>：基于</a:t>
            </a:r>
            <a:r>
              <a:rPr lang="en-US" altLang="zh-CN" dirty="0"/>
              <a:t>fisher</a:t>
            </a:r>
            <a:r>
              <a:rPr lang="zh-CN" altLang="en-US" dirty="0"/>
              <a:t>信息函数的选题策略</a:t>
            </a:r>
          </a:p>
        </p:txBody>
      </p:sp>
      <p:sp>
        <p:nvSpPr>
          <p:cNvPr id="22" name="文本框 21"/>
          <p:cNvSpPr txBox="1"/>
          <p:nvPr/>
        </p:nvSpPr>
        <p:spPr>
          <a:xfrm>
            <a:off x="8849700" y="3962666"/>
            <a:ext cx="2580300" cy="369332"/>
          </a:xfrm>
          <a:prstGeom prst="rect">
            <a:avLst/>
          </a:prstGeom>
          <a:noFill/>
        </p:spPr>
        <p:txBody>
          <a:bodyPr wrap="square" rtlCol="0">
            <a:spAutoFit/>
          </a:bodyPr>
          <a:lstStyle/>
          <a:p>
            <a:r>
              <a:rPr lang="zh-CN" altLang="en-US" dirty="0"/>
              <a:t>要素</a:t>
            </a:r>
            <a:r>
              <a:rPr lang="en-US" altLang="zh-CN" dirty="0"/>
              <a:t>3</a:t>
            </a:r>
            <a:r>
              <a:rPr lang="zh-CN" altLang="en-US" dirty="0"/>
              <a:t>：终止策略</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custDataLst>
              <p:tags r:id="rId2"/>
            </p:custDataLst>
          </p:nvPr>
        </p:nvSpPr>
        <p:spPr>
          <a:xfrm>
            <a:off x="462739" y="231331"/>
            <a:ext cx="6903751" cy="914601"/>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pPr>
            <a:r>
              <a:rPr lang="zh-CN" altLang="en-US" sz="3600" b="1" dirty="0">
                <a:latin typeface="Calibri Light" panose="020F0302020204030204" charset="0"/>
                <a:ea typeface="+mn-ea"/>
                <a:cs typeface="+mn-ea"/>
              </a:rPr>
              <a:t>基于</a:t>
            </a:r>
            <a:r>
              <a:rPr lang="en-US" altLang="zh-CN" sz="3600" b="1" dirty="0">
                <a:latin typeface="Calibri Light" panose="020F0302020204030204" charset="0"/>
                <a:ea typeface="+mn-ea"/>
                <a:cs typeface="+mn-ea"/>
              </a:rPr>
              <a:t>IRT</a:t>
            </a:r>
            <a:r>
              <a:rPr lang="zh-CN" altLang="en-US" sz="3600" b="1" dirty="0">
                <a:latin typeface="Calibri Light" panose="020F0302020204030204" charset="0"/>
                <a:ea typeface="+mn-ea"/>
                <a:cs typeface="+mn-ea"/>
              </a:rPr>
              <a:t>的</a:t>
            </a:r>
            <a:r>
              <a:rPr lang="en-US" altLang="zh-CN" sz="3600" b="1" dirty="0">
                <a:latin typeface="Calibri Light" panose="020F0302020204030204" charset="0"/>
                <a:ea typeface="+mn-ea"/>
                <a:cs typeface="+mn-ea"/>
              </a:rPr>
              <a:t>CAT</a:t>
            </a:r>
            <a:r>
              <a:rPr lang="zh-CN" altLang="en-US" sz="3600" b="1" dirty="0">
                <a:latin typeface="Calibri Light" panose="020F0302020204030204" charset="0"/>
                <a:ea typeface="+mn-ea"/>
                <a:cs typeface="+mn-ea"/>
              </a:rPr>
              <a:t>方法</a:t>
            </a:r>
          </a:p>
        </p:txBody>
      </p:sp>
      <p:sp>
        <p:nvSpPr>
          <p:cNvPr id="3" name="文本框 2"/>
          <p:cNvSpPr txBox="1"/>
          <p:nvPr/>
        </p:nvSpPr>
        <p:spPr>
          <a:xfrm>
            <a:off x="407663" y="1806811"/>
            <a:ext cx="11439701" cy="369332"/>
          </a:xfrm>
          <a:prstGeom prst="rect">
            <a:avLst/>
          </a:prstGeom>
          <a:noFill/>
        </p:spPr>
        <p:txBody>
          <a:bodyPr wrap="square" rtlCol="0">
            <a:spAutoFit/>
          </a:bodyPr>
          <a:lstStyle/>
          <a:p>
            <a:r>
              <a:rPr lang="en-US" altLang="zh-CN" dirty="0">
                <a:latin typeface="+mn-ea"/>
              </a:rPr>
              <a:t>IRT</a:t>
            </a:r>
            <a:r>
              <a:rPr lang="zh-CN" altLang="en-US" dirty="0">
                <a:latin typeface="+mn-ea"/>
              </a:rPr>
              <a:t>题库构建：题库上每道题都有用户答题行为，基于</a:t>
            </a:r>
            <a:r>
              <a:rPr lang="en-US" altLang="zh-CN" dirty="0">
                <a:latin typeface="+mn-ea"/>
              </a:rPr>
              <a:t>3-</a:t>
            </a:r>
            <a:r>
              <a:rPr lang="zh-CN" altLang="en-US" dirty="0">
                <a:latin typeface="+mn-ea"/>
              </a:rPr>
              <a:t>参数</a:t>
            </a:r>
            <a:r>
              <a:rPr lang="en-US" altLang="zh-CN" dirty="0">
                <a:latin typeface="+mn-ea"/>
              </a:rPr>
              <a:t>IRT</a:t>
            </a:r>
            <a:r>
              <a:rPr lang="zh-CN" altLang="en-US" dirty="0">
                <a:latin typeface="+mn-ea"/>
              </a:rPr>
              <a:t>可以估计题库的参数（区分度、难度、猜测度）</a:t>
            </a:r>
          </a:p>
        </p:txBody>
      </p:sp>
      <p:sp>
        <p:nvSpPr>
          <p:cNvPr id="8" name="文本框 7"/>
          <p:cNvSpPr txBox="1"/>
          <p:nvPr/>
        </p:nvSpPr>
        <p:spPr>
          <a:xfrm>
            <a:off x="407663" y="2246589"/>
            <a:ext cx="11018520" cy="646331"/>
          </a:xfrm>
          <a:prstGeom prst="rect">
            <a:avLst/>
          </a:prstGeom>
          <a:noFill/>
        </p:spPr>
        <p:txBody>
          <a:bodyPr wrap="square" rtlCol="0">
            <a:spAutoFit/>
          </a:bodyPr>
          <a:lstStyle/>
          <a:p>
            <a:r>
              <a:rPr lang="zh-CN" altLang="en-US" dirty="0">
                <a:latin typeface="+mn-ea"/>
              </a:rPr>
              <a:t>能力</a:t>
            </a:r>
            <a:r>
              <a:rPr lang="en-US" altLang="zh-CN" dirty="0">
                <a:latin typeface="+mn-ea"/>
              </a:rPr>
              <a:t>θ</a:t>
            </a:r>
            <a:r>
              <a:rPr lang="zh-CN" altLang="en-US" dirty="0">
                <a:latin typeface="+mn-ea"/>
              </a:rPr>
              <a:t>评估：基于被测者当前时刻之前的答题行为，可以估计出</a:t>
            </a:r>
            <a:r>
              <a:rPr lang="en-US" altLang="zh-CN" dirty="0">
                <a:latin typeface="+mn-ea"/>
              </a:rPr>
              <a:t>θ</a:t>
            </a:r>
            <a:r>
              <a:rPr lang="zh-CN" altLang="en-US" dirty="0">
                <a:latin typeface="+mn-ea"/>
              </a:rPr>
              <a:t>值（采用极大似然参数估计算法</a:t>
            </a:r>
            <a:r>
              <a:rPr lang="en-US" altLang="zh-CN" dirty="0">
                <a:latin typeface="+mn-ea"/>
              </a:rPr>
              <a:t>+</a:t>
            </a:r>
            <a:r>
              <a:rPr lang="zh-CN" altLang="en-US" dirty="0">
                <a:latin typeface="+mn-ea"/>
              </a:rPr>
              <a:t>牛顿迭代近似计算）</a:t>
            </a:r>
          </a:p>
        </p:txBody>
      </p:sp>
      <mc:AlternateContent xmlns:mc="http://schemas.openxmlformats.org/markup-compatibility/2006" xmlns:a14="http://schemas.microsoft.com/office/drawing/2010/main">
        <mc:Choice Requires="a14">
          <p:sp>
            <p:nvSpPr>
              <p:cNvPr id="4" name="矩形 3"/>
              <p:cNvSpPr/>
              <p:nvPr/>
            </p:nvSpPr>
            <p:spPr>
              <a:xfrm>
                <a:off x="3975931" y="1059547"/>
                <a:ext cx="4303166" cy="662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=1</m:t>
                          </m:r>
                        </m:e>
                        <m:e>
                          <m:r>
                            <a:rPr lang="zh-CN" altLang="en-US" b="1" i="1">
                              <a:latin typeface="Cambria Math" panose="02040503050406030204" pitchFamily="18" charset="0"/>
                            </a:rPr>
                            <m:t>𝜽</m:t>
                          </m:r>
                        </m:e>
                      </m:d>
                      <m:r>
                        <a:rPr lang="zh-CN" altLang="en-US" b="0" i="0">
                          <a:latin typeface="Cambria Math" panose="02040503050406030204" pitchFamily="18" charset="0"/>
                        </a:rPr>
                        <m:t>=</m:t>
                      </m:r>
                      <m:r>
                        <a:rPr lang="zh-CN" altLang="en-US" b="0" i="1">
                          <a:latin typeface="Cambria Math" panose="02040503050406030204" pitchFamily="18" charset="0"/>
                        </a:rPr>
                        <m:t>𝑐</m:t>
                      </m:r>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0">
                              <a:latin typeface="Cambria Math" panose="02040503050406030204" pitchFamily="18" charset="0"/>
                            </a:rPr>
                            <m:t>1−</m:t>
                          </m:r>
                          <m:r>
                            <a:rPr lang="zh-CN" altLang="en-US" b="0" i="1">
                              <a:latin typeface="Cambria Math" panose="02040503050406030204" pitchFamily="18" charset="0"/>
                            </a:rPr>
                            <m:t>𝑐</m:t>
                          </m:r>
                        </m:num>
                        <m:den>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m:rPr>
                                  <m:sty m:val="p"/>
                                </m:rPr>
                                <a:rPr lang="zh-CN" altLang="en-US" b="0" i="0">
                                  <a:latin typeface="Cambria Math" panose="02040503050406030204" pitchFamily="18" charset="0"/>
                                </a:rPr>
                                <m:t>ex</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p</m:t>
                                  </m:r>
                                </m:fName>
                                <m:e>
                                  <m:r>
                                    <a:rPr lang="zh-CN" altLang="en-US" b="0" i="0">
                                      <a:latin typeface="Cambria Math" panose="02040503050406030204" pitchFamily="18" charset="0"/>
                                    </a:rPr>
                                    <m:t>[</m:t>
                                  </m:r>
                                </m:e>
                              </m:func>
                              <m:r>
                                <a:rPr lang="zh-CN" altLang="en-US" b="0" i="0">
                                  <a:latin typeface="Cambria Math" panose="02040503050406030204" pitchFamily="18" charset="0"/>
                                </a:rPr>
                                <m:t>−(</m:t>
                              </m:r>
                              <m:sSup>
                                <m:sSupPr>
                                  <m:ctrlPr>
                                    <a:rPr lang="zh-CN" altLang="en-US" b="0" i="1">
                                      <a:latin typeface="Cambria Math" panose="02040503050406030204" pitchFamily="18" charset="0"/>
                                    </a:rPr>
                                  </m:ctrlPr>
                                </m:sSupPr>
                                <m:e>
                                  <m:r>
                                    <a:rPr lang="zh-CN" altLang="en-US" b="1" i="1">
                                      <a:latin typeface="Cambria Math" panose="02040503050406030204" pitchFamily="18" charset="0"/>
                                    </a:rPr>
                                    <m:t>𝒂</m:t>
                                  </m:r>
                                </m:e>
                                <m:sup>
                                  <m:r>
                                    <a:rPr lang="zh-CN" altLang="en-US" b="0" i="1">
                                      <a:latin typeface="Cambria Math" panose="02040503050406030204" pitchFamily="18" charset="0"/>
                                    </a:rPr>
                                    <m:t>𝑇</m:t>
                                  </m:r>
                                </m:sup>
                              </m:sSup>
                              <m:r>
                                <a:rPr lang="zh-CN" altLang="en-US" b="1" i="1">
                                  <a:latin typeface="Cambria Math" panose="02040503050406030204" pitchFamily="18" charset="0"/>
                                </a:rPr>
                                <m:t>𝜽</m:t>
                              </m:r>
                              <m:r>
                                <a:rPr lang="zh-CN" altLang="en-US" b="0" i="0">
                                  <a:latin typeface="Cambria Math" panose="02040503050406030204" pitchFamily="18" charset="0"/>
                                </a:rPr>
                                <m:t>+</m:t>
                              </m:r>
                              <m:r>
                                <a:rPr lang="zh-CN" altLang="en-US" b="0" i="1">
                                  <a:latin typeface="Cambria Math" panose="02040503050406030204" pitchFamily="18" charset="0"/>
                                </a:rPr>
                                <m:t>𝑑</m:t>
                              </m:r>
                              <m:r>
                                <a:rPr lang="zh-CN" altLang="en-US" b="0" i="0">
                                  <a:latin typeface="Cambria Math" panose="02040503050406030204" pitchFamily="18" charset="0"/>
                                </a:rPr>
                                <m:t>)</m:t>
                              </m:r>
                            </m:e>
                          </m:d>
                        </m:den>
                      </m:f>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975931" y="1059547"/>
                <a:ext cx="4303166" cy="662554"/>
              </a:xfrm>
              <a:prstGeom prst="rect">
                <a:avLst/>
              </a:prstGeom>
              <a:blipFill rotWithShape="0">
                <a:blip r:embed="rId6"/>
                <a:stretch>
                  <a:fillRect/>
                </a:stretch>
              </a:blipFill>
            </p:spPr>
            <p:txBody>
              <a:bodyPr/>
              <a:lstStyle/>
              <a:p>
                <a:r>
                  <a:rPr lang="zh-CN" altLang="en-US">
                    <a:noFill/>
                  </a:rPr>
                  <a:t> </a:t>
                </a:r>
              </a:p>
            </p:txBody>
          </p:sp>
        </mc:Fallback>
      </mc:AlternateContent>
      <p:sp>
        <p:nvSpPr>
          <p:cNvPr id="5" name="文本框 4"/>
          <p:cNvSpPr txBox="1"/>
          <p:nvPr/>
        </p:nvSpPr>
        <p:spPr>
          <a:xfrm>
            <a:off x="512455" y="1148458"/>
            <a:ext cx="3413760" cy="369332"/>
          </a:xfrm>
          <a:prstGeom prst="rect">
            <a:avLst/>
          </a:prstGeom>
          <a:noFill/>
        </p:spPr>
        <p:txBody>
          <a:bodyPr wrap="square" rtlCol="0">
            <a:spAutoFit/>
          </a:bodyPr>
          <a:lstStyle/>
          <a:p>
            <a:r>
              <a:rPr lang="zh-CN" altLang="en-US" dirty="0"/>
              <a:t>单维度三参数</a:t>
            </a:r>
            <a:r>
              <a:rPr lang="en-US" altLang="zh-CN" dirty="0"/>
              <a:t>IRT</a:t>
            </a:r>
            <a:r>
              <a:rPr lang="zh-CN" altLang="en-US" dirty="0"/>
              <a:t>模型的形式为：</a:t>
            </a:r>
          </a:p>
        </p:txBody>
      </p:sp>
      <p:sp>
        <p:nvSpPr>
          <p:cNvPr id="11" name="文本框 10"/>
          <p:cNvSpPr txBox="1"/>
          <p:nvPr/>
        </p:nvSpPr>
        <p:spPr>
          <a:xfrm>
            <a:off x="387986" y="2994987"/>
            <a:ext cx="2284436" cy="369332"/>
          </a:xfrm>
          <a:prstGeom prst="rect">
            <a:avLst/>
          </a:prstGeom>
          <a:noFill/>
        </p:spPr>
        <p:txBody>
          <a:bodyPr wrap="square" rtlCol="0">
            <a:spAutoFit/>
          </a:bodyPr>
          <a:lstStyle/>
          <a:p>
            <a:r>
              <a:rPr lang="zh-CN" altLang="en-US" b="1" dirty="0">
                <a:latin typeface="+mn-ea"/>
              </a:rPr>
              <a:t>下一道题的选择策略</a:t>
            </a:r>
            <a:r>
              <a:rPr lang="zh-CN" altLang="en-US" dirty="0">
                <a:latin typeface="+mn-ea"/>
              </a:rPr>
              <a:t>：</a:t>
            </a:r>
          </a:p>
        </p:txBody>
      </p:sp>
      <p:graphicFrame>
        <p:nvGraphicFramePr>
          <p:cNvPr id="20" name="对象 19"/>
          <p:cNvGraphicFramePr>
            <a:graphicFrameLocks noChangeAspect="1"/>
          </p:cNvGraphicFramePr>
          <p:nvPr/>
        </p:nvGraphicFramePr>
        <p:xfrm>
          <a:off x="7383600" y="4541642"/>
          <a:ext cx="869293" cy="327061"/>
        </p:xfrm>
        <a:graphic>
          <a:graphicData uri="http://schemas.openxmlformats.org/presentationml/2006/ole">
            <mc:AlternateContent xmlns:mc="http://schemas.openxmlformats.org/markup-compatibility/2006">
              <mc:Choice xmlns:v="urn:schemas-microsoft-com:vml" Requires="v">
                <p:oleObj r:id="rId7" imgW="431613" imgH="139639" progId="Equation.DSMT4">
                  <p:embed/>
                </p:oleObj>
              </mc:Choice>
              <mc:Fallback>
                <p:oleObj r:id="rId7" imgW="431613" imgH="139639" progId="Equation.DSMT4">
                  <p:embed/>
                  <p:pic>
                    <p:nvPicPr>
                      <p:cNvPr id="2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3600" y="4541642"/>
                        <a:ext cx="869293" cy="327061"/>
                      </a:xfrm>
                      <a:prstGeom prst="rect">
                        <a:avLst/>
                      </a:prstGeom>
                      <a:noFill/>
                    </p:spPr>
                  </p:pic>
                </p:oleObj>
              </mc:Fallback>
            </mc:AlternateContent>
          </a:graphicData>
        </a:graphic>
      </p:graphicFrame>
      <p:graphicFrame>
        <p:nvGraphicFramePr>
          <p:cNvPr id="23" name="对象 22"/>
          <p:cNvGraphicFramePr>
            <a:graphicFrameLocks noChangeAspect="1"/>
          </p:cNvGraphicFramePr>
          <p:nvPr/>
        </p:nvGraphicFramePr>
        <p:xfrm>
          <a:off x="8919219" y="4325019"/>
          <a:ext cx="1616459" cy="669315"/>
        </p:xfrm>
        <a:graphic>
          <a:graphicData uri="http://schemas.openxmlformats.org/presentationml/2006/ole">
            <mc:AlternateContent xmlns:mc="http://schemas.openxmlformats.org/markup-compatibility/2006">
              <mc:Choice xmlns:v="urn:schemas-microsoft-com:vml" Requires="v">
                <p:oleObj r:id="rId9" imgW="1219200" imgH="508000" progId="Equation.DSMT4">
                  <p:embed/>
                </p:oleObj>
              </mc:Choice>
              <mc:Fallback>
                <p:oleObj r:id="rId9" imgW="1219200" imgH="508000" progId="Equation.DSMT4">
                  <p:embed/>
                  <p:pic>
                    <p:nvPicPr>
                      <p:cNvPr id="23" name="对象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19219" y="4325019"/>
                        <a:ext cx="1616459" cy="669315"/>
                      </a:xfrm>
                      <a:prstGeom prst="rect">
                        <a:avLst/>
                      </a:prstGeom>
                      <a:noFill/>
                    </p:spPr>
                  </p:pic>
                </p:oleObj>
              </mc:Fallback>
            </mc:AlternateContent>
          </a:graphicData>
        </a:graphic>
      </p:graphicFrame>
      <p:graphicFrame>
        <p:nvGraphicFramePr>
          <p:cNvPr id="24" name="对象 23"/>
          <p:cNvGraphicFramePr>
            <a:graphicFrameLocks noChangeAspect="1"/>
          </p:cNvGraphicFramePr>
          <p:nvPr/>
        </p:nvGraphicFramePr>
        <p:xfrm>
          <a:off x="3170764" y="4940084"/>
          <a:ext cx="399967" cy="536621"/>
        </p:xfrm>
        <a:graphic>
          <a:graphicData uri="http://schemas.openxmlformats.org/presentationml/2006/ole">
            <mc:AlternateContent xmlns:mc="http://schemas.openxmlformats.org/markup-compatibility/2006">
              <mc:Choice xmlns:v="urn:schemas-microsoft-com:vml" Requires="v">
                <p:oleObj r:id="rId11" imgW="177569" imgH="215619" progId="Equation.DSMT4">
                  <p:embed/>
                </p:oleObj>
              </mc:Choice>
              <mc:Fallback>
                <p:oleObj r:id="rId11" imgW="177569" imgH="215619" progId="Equation.DSMT4">
                  <p:embed/>
                  <p:pic>
                    <p:nvPicPr>
                      <p:cNvPr id="24" name="对象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0764" y="4940084"/>
                        <a:ext cx="399967" cy="536621"/>
                      </a:xfrm>
                      <a:prstGeom prst="rect">
                        <a:avLst/>
                      </a:prstGeom>
                      <a:noFill/>
                    </p:spPr>
                  </p:pic>
                </p:oleObj>
              </mc:Fallback>
            </mc:AlternateContent>
          </a:graphicData>
        </a:graphic>
      </p:graphicFrame>
      <p:graphicFrame>
        <p:nvGraphicFramePr>
          <p:cNvPr id="25" name="对象 24"/>
          <p:cNvGraphicFramePr>
            <a:graphicFrameLocks noChangeAspect="1"/>
          </p:cNvGraphicFramePr>
          <p:nvPr/>
        </p:nvGraphicFramePr>
        <p:xfrm>
          <a:off x="4753922" y="4987650"/>
          <a:ext cx="324402" cy="465856"/>
        </p:xfrm>
        <a:graphic>
          <a:graphicData uri="http://schemas.openxmlformats.org/presentationml/2006/ole">
            <mc:AlternateContent xmlns:mc="http://schemas.openxmlformats.org/markup-compatibility/2006">
              <mc:Choice xmlns:v="urn:schemas-microsoft-com:vml" Requires="v">
                <p:oleObj r:id="rId13" imgW="165028" imgH="228501" progId="Equation.DSMT4">
                  <p:embed/>
                </p:oleObj>
              </mc:Choice>
              <mc:Fallback>
                <p:oleObj r:id="rId13" imgW="165028" imgH="228501" progId="Equation.DSMT4">
                  <p:embed/>
                  <p:pic>
                    <p:nvPicPr>
                      <p:cNvPr id="25" name="对象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3922" y="4987650"/>
                        <a:ext cx="324402" cy="465856"/>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9811394" y="4943849"/>
          <a:ext cx="669096" cy="446064"/>
        </p:xfrm>
        <a:graphic>
          <a:graphicData uri="http://schemas.openxmlformats.org/presentationml/2006/ole">
            <mc:AlternateContent xmlns:mc="http://schemas.openxmlformats.org/markup-compatibility/2006">
              <mc:Choice xmlns:v="urn:schemas-microsoft-com:vml" Requires="v">
                <p:oleObj r:id="rId15" imgW="368140" imgH="253890" progId="Equation.DSMT4">
                  <p:embed/>
                </p:oleObj>
              </mc:Choice>
              <mc:Fallback>
                <p:oleObj r:id="rId15" imgW="368140" imgH="253890" progId="Equation.DSMT4">
                  <p:embed/>
                  <p:pic>
                    <p:nvPicPr>
                      <p:cNvPr id="26" name="对象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11394" y="4943849"/>
                        <a:ext cx="669096" cy="446064"/>
                      </a:xfrm>
                      <a:prstGeom prst="rect">
                        <a:avLst/>
                      </a:prstGeom>
                      <a:noFill/>
                    </p:spPr>
                  </p:pic>
                </p:oleObj>
              </mc:Fallback>
            </mc:AlternateContent>
          </a:graphicData>
        </a:graphic>
      </p:graphicFrame>
      <p:sp>
        <p:nvSpPr>
          <p:cNvPr id="27" name="Rectangle 17"/>
          <p:cNvSpPr>
            <a:spLocks noChangeArrowheads="1"/>
          </p:cNvSpPr>
          <p:nvPr/>
        </p:nvSpPr>
        <p:spPr bwMode="auto">
          <a:xfrm>
            <a:off x="2371559" y="4520233"/>
            <a:ext cx="50321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能力参数的估计值渐进服从一个正态分布，即当</a:t>
            </a:r>
            <a:endParaRPr kumimoji="0" lang="zh-CN" altLang="en-US" b="0" i="0" u="none" strike="noStrike" cap="none" normalizeH="0" baseline="0" dirty="0">
              <a:ln>
                <a:noFill/>
              </a:ln>
              <a:solidFill>
                <a:schemeClr val="tx1"/>
              </a:solidFill>
              <a:effectLst/>
              <a:latin typeface="+mn-ea"/>
            </a:endParaRPr>
          </a:p>
        </p:txBody>
      </p:sp>
      <p:sp>
        <p:nvSpPr>
          <p:cNvPr id="28" name="Rectangle 18"/>
          <p:cNvSpPr>
            <a:spLocks noChangeArrowheads="1"/>
          </p:cNvSpPr>
          <p:nvPr/>
        </p:nvSpPr>
        <p:spPr bwMode="auto">
          <a:xfrm>
            <a:off x="8252893" y="4507192"/>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时，</a:t>
            </a:r>
            <a:endParaRPr kumimoji="0" lang="zh-CN" altLang="en-US" b="0" i="0" u="none" strike="noStrike" cap="none" normalizeH="0" baseline="0" dirty="0">
              <a:ln>
                <a:noFill/>
              </a:ln>
              <a:solidFill>
                <a:schemeClr val="tx1"/>
              </a:solidFill>
              <a:effectLst/>
              <a:latin typeface="+mn-ea"/>
            </a:endParaRPr>
          </a:p>
        </p:txBody>
      </p:sp>
      <p:sp>
        <p:nvSpPr>
          <p:cNvPr id="29" name="Rectangle 19"/>
          <p:cNvSpPr>
            <a:spLocks noChangeArrowheads="1"/>
          </p:cNvSpPr>
          <p:nvPr/>
        </p:nvSpPr>
        <p:spPr bwMode="auto">
          <a:xfrm>
            <a:off x="2415754" y="5051515"/>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其中，</a:t>
            </a:r>
            <a:endParaRPr kumimoji="0" lang="zh-CN" altLang="en-US" b="0" i="0" u="none" strike="noStrike" cap="none" normalizeH="0" baseline="0" dirty="0">
              <a:ln>
                <a:noFill/>
              </a:ln>
              <a:solidFill>
                <a:schemeClr val="tx1"/>
              </a:solidFill>
              <a:effectLst/>
              <a:latin typeface="+mn-ea"/>
            </a:endParaRPr>
          </a:p>
        </p:txBody>
      </p:sp>
      <p:sp>
        <p:nvSpPr>
          <p:cNvPr id="30" name="Rectangle 20"/>
          <p:cNvSpPr>
            <a:spLocks noChangeArrowheads="1"/>
          </p:cNvSpPr>
          <p:nvPr/>
        </p:nvSpPr>
        <p:spPr bwMode="auto">
          <a:xfrm>
            <a:off x="3487158" y="5051515"/>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为估计值，</a:t>
            </a:r>
            <a:endParaRPr kumimoji="0" lang="zh-CN" altLang="en-US" b="0" i="0" u="none" strike="noStrike" cap="none" normalizeH="0" baseline="0" dirty="0">
              <a:ln>
                <a:noFill/>
              </a:ln>
              <a:solidFill>
                <a:schemeClr val="tx1"/>
              </a:solidFill>
              <a:effectLst/>
              <a:latin typeface="+mn-ea"/>
            </a:endParaRPr>
          </a:p>
        </p:txBody>
      </p:sp>
      <p:sp>
        <p:nvSpPr>
          <p:cNvPr id="31" name="Rectangle 21"/>
          <p:cNvSpPr>
            <a:spLocks noChangeArrowheads="1"/>
          </p:cNvSpPr>
          <p:nvPr/>
        </p:nvSpPr>
        <p:spPr bwMode="auto">
          <a:xfrm>
            <a:off x="5156155" y="5020581"/>
            <a:ext cx="4719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n-ea"/>
                <a:cs typeface="Times New Roman" panose="02020603050405020304" pitchFamily="18" charset="0"/>
              </a:rPr>
              <a:t>为真值，估计方差的倒数就是</a:t>
            </a:r>
            <a:r>
              <a:rPr kumimoji="0" lang="en-US" altLang="zh-CN" b="0" i="0" u="none" strike="noStrike" cap="none" normalizeH="0" baseline="0" dirty="0">
                <a:ln>
                  <a:noFill/>
                </a:ln>
                <a:solidFill>
                  <a:schemeClr val="tx1"/>
                </a:solidFill>
                <a:effectLst/>
                <a:latin typeface="+mn-ea"/>
                <a:cs typeface="Times New Roman" panose="02020603050405020304" pitchFamily="18" charset="0"/>
              </a:rPr>
              <a:t>fisher</a:t>
            </a:r>
            <a:r>
              <a:rPr kumimoji="0" lang="zh-CN" altLang="en-US" b="0" i="0" u="none" strike="noStrike" cap="none" normalizeH="0" baseline="0" dirty="0">
                <a:ln>
                  <a:noFill/>
                </a:ln>
                <a:solidFill>
                  <a:schemeClr val="tx1"/>
                </a:solidFill>
                <a:effectLst/>
                <a:latin typeface="+mn-ea"/>
                <a:cs typeface="Times New Roman" panose="02020603050405020304" pitchFamily="18" charset="0"/>
              </a:rPr>
              <a:t>信息函数</a:t>
            </a:r>
            <a:endParaRPr kumimoji="0" lang="zh-CN" altLang="en-US" b="0" i="0" u="none" strike="noStrike" cap="none" normalizeH="0" baseline="0" dirty="0">
              <a:ln>
                <a:noFill/>
              </a:ln>
              <a:solidFill>
                <a:schemeClr val="tx1"/>
              </a:solidFill>
              <a:effectLst/>
              <a:latin typeface="+mn-ea"/>
            </a:endParaRPr>
          </a:p>
        </p:txBody>
      </p:sp>
      <p:sp>
        <p:nvSpPr>
          <p:cNvPr id="32" name="Rectangle 22"/>
          <p:cNvSpPr>
            <a:spLocks noChangeArrowheads="1"/>
          </p:cNvSpPr>
          <p:nvPr/>
        </p:nvSpPr>
        <p:spPr bwMode="auto">
          <a:xfrm>
            <a:off x="456624" y="3475750"/>
            <a:ext cx="28201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chemeClr val="tx1"/>
                </a:solidFill>
                <a:effectLst/>
                <a:latin typeface="+mn-ea"/>
                <a:cs typeface="Times New Roman" panose="02020603050405020304" pitchFamily="18" charset="0"/>
              </a:rPr>
              <a:t>就是让</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Fisher</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信息函数</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I(θ)</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增长最大的一道题</a:t>
            </a:r>
            <a:r>
              <a:rPr kumimoji="0" lang="zh-CN" altLang="en-US" b="1" i="0" u="none" strike="noStrike" cap="none" normalizeH="0" baseline="0" dirty="0">
                <a:ln>
                  <a:noFill/>
                </a:ln>
                <a:solidFill>
                  <a:schemeClr val="tx1"/>
                </a:solidFill>
                <a:effectLst/>
                <a:latin typeface="+mn-ea"/>
              </a:rPr>
              <a:t> </a:t>
            </a:r>
          </a:p>
        </p:txBody>
      </p:sp>
      <p:sp>
        <p:nvSpPr>
          <p:cNvPr id="33" name="Rectangle 24"/>
          <p:cNvSpPr>
            <a:spLocks noChangeArrowheads="1"/>
          </p:cNvSpPr>
          <p:nvPr/>
        </p:nvSpPr>
        <p:spPr bwMode="auto">
          <a:xfrm>
            <a:off x="4852791" y="48896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nvGraphicFramePr>
        <p:xfrm>
          <a:off x="4132707" y="2761801"/>
          <a:ext cx="3125297" cy="802441"/>
        </p:xfrm>
        <a:graphic>
          <a:graphicData uri="http://schemas.openxmlformats.org/presentationml/2006/ole">
            <mc:AlternateContent xmlns:mc="http://schemas.openxmlformats.org/markup-compatibility/2006">
              <mc:Choice xmlns:v="urn:schemas-microsoft-com:vml" Requires="v">
                <p:oleObj r:id="rId17" imgW="2120900" imgH="546100" progId="Equation.DSMT4">
                  <p:embed/>
                </p:oleObj>
              </mc:Choice>
              <mc:Fallback>
                <p:oleObj r:id="rId17" imgW="2120900" imgH="546100" progId="Equation.DSMT4">
                  <p:embed/>
                  <p:pic>
                    <p:nvPicPr>
                      <p:cNvPr id="34" name="对象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2707" y="2761801"/>
                        <a:ext cx="3125297" cy="802441"/>
                      </a:xfrm>
                      <a:prstGeom prst="rect">
                        <a:avLst/>
                      </a:prstGeom>
                      <a:noFill/>
                    </p:spPr>
                  </p:pic>
                </p:oleObj>
              </mc:Fallback>
            </mc:AlternateContent>
          </a:graphicData>
        </a:graphic>
      </p:graphicFrame>
      <p:sp>
        <p:nvSpPr>
          <p:cNvPr id="36" name="文本框 35"/>
          <p:cNvSpPr txBox="1"/>
          <p:nvPr/>
        </p:nvSpPr>
        <p:spPr>
          <a:xfrm>
            <a:off x="410208" y="4595791"/>
            <a:ext cx="1783676" cy="646331"/>
          </a:xfrm>
          <a:prstGeom prst="rect">
            <a:avLst/>
          </a:prstGeom>
          <a:noFill/>
        </p:spPr>
        <p:txBody>
          <a:bodyPr wrap="square" rtlCol="0">
            <a:spAutoFit/>
          </a:bodyPr>
          <a:lstStyle/>
          <a:p>
            <a:r>
              <a:rPr lang="en-US" altLang="zh-CN" b="1" dirty="0">
                <a:latin typeface="+mn-ea"/>
              </a:rPr>
              <a:t>Fisher</a:t>
            </a:r>
            <a:r>
              <a:rPr lang="zh-CN" altLang="en-US" b="1" dirty="0">
                <a:latin typeface="+mn-ea"/>
              </a:rPr>
              <a:t>信息函数的物理意义：</a:t>
            </a:r>
          </a:p>
        </p:txBody>
      </p:sp>
      <p:sp>
        <p:nvSpPr>
          <p:cNvPr id="37" name="文本框 36"/>
          <p:cNvSpPr txBox="1"/>
          <p:nvPr/>
        </p:nvSpPr>
        <p:spPr>
          <a:xfrm>
            <a:off x="2440983" y="5490157"/>
            <a:ext cx="9885234" cy="369332"/>
          </a:xfrm>
          <a:prstGeom prst="rect">
            <a:avLst/>
          </a:prstGeom>
          <a:noFill/>
        </p:spPr>
        <p:txBody>
          <a:bodyPr wrap="square" rtlCol="0">
            <a:spAutoFit/>
          </a:bodyPr>
          <a:lstStyle/>
          <a:p>
            <a:r>
              <a:rPr lang="zh-CN" altLang="en-US" dirty="0">
                <a:latin typeface="+mn-ea"/>
              </a:rPr>
              <a:t>所以按照</a:t>
            </a:r>
            <a:r>
              <a:rPr lang="en-US" altLang="zh-CN" dirty="0">
                <a:latin typeface="+mn-ea"/>
              </a:rPr>
              <a:t>fisher</a:t>
            </a:r>
            <a:r>
              <a:rPr lang="zh-CN" altLang="en-US" dirty="0">
                <a:latin typeface="+mn-ea"/>
              </a:rPr>
              <a:t>增长最快选题，就是让</a:t>
            </a:r>
            <a:r>
              <a:rPr lang="en-US" altLang="zh-CN" dirty="0">
                <a:latin typeface="+mn-ea"/>
              </a:rPr>
              <a:t>θ</a:t>
            </a:r>
            <a:r>
              <a:rPr lang="zh-CN" altLang="en-US" dirty="0">
                <a:latin typeface="+mn-ea"/>
              </a:rPr>
              <a:t>的最大似然估计的方差缩减的最快</a:t>
            </a:r>
          </a:p>
        </p:txBody>
      </p:sp>
      <p:sp>
        <p:nvSpPr>
          <p:cNvPr id="44" name="Rectangle 61"/>
          <p:cNvSpPr>
            <a:spLocks noChangeArrowheads="1"/>
          </p:cNvSpPr>
          <p:nvPr/>
        </p:nvSpPr>
        <p:spPr bwMode="auto">
          <a:xfrm>
            <a:off x="879260" y="3897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66"/>
          <p:cNvSpPr>
            <a:spLocks noChangeArrowheads="1"/>
          </p:cNvSpPr>
          <p:nvPr/>
        </p:nvSpPr>
        <p:spPr bwMode="auto">
          <a:xfrm>
            <a:off x="879260" y="5069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0" name="图片 49"/>
          <p:cNvPicPr>
            <a:picLocks noChangeAspect="1"/>
          </p:cNvPicPr>
          <p:nvPr/>
        </p:nvPicPr>
        <p:blipFill>
          <a:blip r:embed="rId19"/>
          <a:stretch>
            <a:fillRect/>
          </a:stretch>
        </p:blipFill>
        <p:spPr>
          <a:xfrm>
            <a:off x="3943115" y="3547564"/>
            <a:ext cx="6553200" cy="847725"/>
          </a:xfrm>
          <a:prstGeom prst="rect">
            <a:avLst/>
          </a:prstGeom>
        </p:spPr>
      </p:pic>
      <p:sp>
        <p:nvSpPr>
          <p:cNvPr id="51" name="文本框 50"/>
          <p:cNvSpPr txBox="1"/>
          <p:nvPr/>
        </p:nvSpPr>
        <p:spPr>
          <a:xfrm>
            <a:off x="451858" y="6016920"/>
            <a:ext cx="1963896" cy="369332"/>
          </a:xfrm>
          <a:prstGeom prst="rect">
            <a:avLst/>
          </a:prstGeom>
          <a:noFill/>
        </p:spPr>
        <p:txBody>
          <a:bodyPr wrap="square" rtlCol="0">
            <a:spAutoFit/>
          </a:bodyPr>
          <a:lstStyle/>
          <a:p>
            <a:r>
              <a:rPr lang="zh-CN" altLang="en-US" b="1" dirty="0"/>
              <a:t>终止条件：</a:t>
            </a:r>
          </a:p>
        </p:txBody>
      </p:sp>
      <p:sp>
        <p:nvSpPr>
          <p:cNvPr id="52" name="文本框 51"/>
          <p:cNvSpPr txBox="1"/>
          <p:nvPr/>
        </p:nvSpPr>
        <p:spPr>
          <a:xfrm>
            <a:off x="1866705" y="6016920"/>
            <a:ext cx="9559478" cy="646331"/>
          </a:xfrm>
          <a:prstGeom prst="rect">
            <a:avLst/>
          </a:prstGeom>
          <a:noFill/>
        </p:spPr>
        <p:txBody>
          <a:bodyPr wrap="square" rtlCol="0">
            <a:spAutoFit/>
          </a:bodyPr>
          <a:lstStyle/>
          <a:p>
            <a:r>
              <a:rPr lang="en-US" altLang="zh-CN" dirty="0"/>
              <a:t>Fisher</a:t>
            </a:r>
            <a:r>
              <a:rPr lang="zh-CN" altLang="en-US" dirty="0"/>
              <a:t>信息函数的均方根的倒数小于一个预先设置的值，也即</a:t>
            </a:r>
            <a:r>
              <a:rPr lang="en-US" altLang="zh-CN" dirty="0">
                <a:latin typeface="+mn-ea"/>
              </a:rPr>
              <a:t>θ</a:t>
            </a:r>
            <a:r>
              <a:rPr lang="zh-CN" altLang="en-US" dirty="0">
                <a:latin typeface="+mn-ea"/>
              </a:rPr>
              <a:t>的最大似然估计的标准差足够小，则终止</a:t>
            </a:r>
            <a:endParaRPr lang="zh-CN" altLang="en-US" dirty="0"/>
          </a:p>
        </p:txBody>
      </p:sp>
    </p:spTree>
    <p:custDataLst>
      <p:tags r:id="rId1"/>
    </p:custDataLst>
    <p:extLst>
      <p:ext uri="{BB962C8B-B14F-4D97-AF65-F5344CB8AC3E}">
        <p14:creationId xmlns:p14="http://schemas.microsoft.com/office/powerpoint/2010/main" val="95011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3AD3E-9465-4A88-B8D1-80EA2859C970}"/>
              </a:ext>
            </a:extLst>
          </p:cNvPr>
          <p:cNvSpPr>
            <a:spLocks noGrp="1"/>
          </p:cNvSpPr>
          <p:nvPr>
            <p:ph type="title"/>
          </p:nvPr>
        </p:nvSpPr>
        <p:spPr>
          <a:xfrm>
            <a:off x="479385" y="226427"/>
            <a:ext cx="10515600" cy="827067"/>
          </a:xfrm>
        </p:spPr>
        <p:txBody>
          <a:bodyPr>
            <a:normAutofit/>
          </a:bodyPr>
          <a:lstStyle/>
          <a:p>
            <a:r>
              <a:rPr lang="zh-CN" altLang="en-US" sz="3600" dirty="0">
                <a:latin typeface="微软雅黑" panose="020B0503020204020204" pitchFamily="34" charset="-122"/>
                <a:ea typeface="微软雅黑" panose="020B0503020204020204" pitchFamily="34" charset="-122"/>
              </a:rPr>
              <a:t>计算机自适应测评</a:t>
            </a:r>
            <a:r>
              <a:rPr lang="en-US" altLang="zh-CN" sz="3600" dirty="0">
                <a:latin typeface="微软雅黑" panose="020B0503020204020204" pitchFamily="34" charset="-122"/>
                <a:ea typeface="微软雅黑" panose="020B0503020204020204" pitchFamily="34" charset="-122"/>
              </a:rPr>
              <a:t>(CAT)</a:t>
            </a:r>
            <a:endParaRPr lang="zh-CN" altLang="en-US" sz="3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65DA60F-53DD-40DC-B547-5E6355123BAE}"/>
              </a:ext>
            </a:extLst>
          </p:cNvPr>
          <p:cNvSpPr>
            <a:spLocks noChangeArrowheads="1"/>
          </p:cNvSpPr>
          <p:nvPr/>
        </p:nvSpPr>
        <p:spPr bwMode="auto">
          <a:xfrm>
            <a:off x="479385" y="1784896"/>
            <a:ext cx="12028170" cy="19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defTabSz="914400">
              <a:lnSpc>
                <a:spcPct val="120000"/>
              </a:lnSpc>
              <a:buClr>
                <a:schemeClr val="accent5"/>
              </a:buClr>
              <a:buSzPct val="80000"/>
              <a:buFont typeface="Wingdings" panose="05000000000000000000" pitchFamily="2" charset="2"/>
              <a:buChar char="n"/>
              <a:defRPr/>
            </a:pPr>
            <a:r>
              <a:rPr lang="zh-CN" altLang="en-US" sz="2400" b="1" dirty="0">
                <a:solidFill>
                  <a:srgbClr val="0070C0"/>
                </a:solidFill>
                <a:latin typeface="微软雅黑" panose="020B0503020204020204" pitchFamily="34" charset="-122"/>
                <a:ea typeface="微软雅黑" panose="020B0503020204020204" pitchFamily="34" charset="-122"/>
              </a:rPr>
              <a:t>自适应测评方式</a:t>
            </a:r>
            <a:endParaRPr lang="en-US" altLang="zh-CN" sz="2400" b="1" dirty="0">
              <a:solidFill>
                <a:srgbClr val="0070C0"/>
              </a:solidFill>
              <a:latin typeface="微软雅黑" panose="020B0503020204020204" pitchFamily="34" charset="-122"/>
              <a:ea typeface="微软雅黑" panose="020B0503020204020204" pitchFamily="34" charset="-122"/>
            </a:endParaRPr>
          </a:p>
          <a:p>
            <a:pPr>
              <a:lnSpc>
                <a:spcPct val="120000"/>
              </a:lnSpc>
              <a:buClr>
                <a:schemeClr val="accent5"/>
              </a:buClr>
              <a:buSzPct val="80000"/>
              <a:buFont typeface="Wingdings" panose="05000000000000000000" pitchFamily="2" charset="2"/>
              <a:buChar char="n"/>
              <a:defRPr/>
            </a:pP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基于学生上一题及之前测评题上的作答情况，采用大数据及人工智能技术自适应选择下一道测评习题</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a:p>
            <a:pPr>
              <a:lnSpc>
                <a:spcPct val="120000"/>
              </a:lnSpc>
              <a:buClr>
                <a:schemeClr val="accent5"/>
              </a:buClr>
              <a:buSzPct val="80000"/>
              <a:buFont typeface="Wingdings" panose="05000000000000000000" pitchFamily="2" charset="2"/>
              <a:buChar char="n"/>
              <a:defRPr/>
            </a:pP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每个人最终形成一套个性化的测评题集</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a:p>
            <a:pPr>
              <a:lnSpc>
                <a:spcPct val="120000"/>
              </a:lnSpc>
              <a:buClr>
                <a:schemeClr val="accent5"/>
              </a:buClr>
              <a:buSzPct val="80000"/>
              <a:buFont typeface="Wingdings" panose="05000000000000000000" pitchFamily="2" charset="2"/>
              <a:buChar char="n"/>
              <a:defRPr/>
            </a:pP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高效：仅少量的题可测评出学生能力</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sp>
        <p:nvSpPr>
          <p:cNvPr id="11" name="矩形 10">
            <a:extLst>
              <a:ext uri="{FF2B5EF4-FFF2-40B4-BE49-F238E27FC236}">
                <a16:creationId xmlns:a16="http://schemas.microsoft.com/office/drawing/2014/main" id="{04482E6B-7475-493F-B150-56C0474EBDBC}"/>
              </a:ext>
            </a:extLst>
          </p:cNvPr>
          <p:cNvSpPr>
            <a:spLocks noChangeArrowheads="1"/>
          </p:cNvSpPr>
          <p:nvPr/>
        </p:nvSpPr>
        <p:spPr bwMode="auto">
          <a:xfrm>
            <a:off x="479385" y="1297295"/>
            <a:ext cx="10047157" cy="97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b="1" dirty="0">
                <a:solidFill>
                  <a:srgbClr val="000000"/>
                </a:solidFill>
                <a:latin typeface="微软雅黑" panose="020B0503020204020204" pitchFamily="34" charset="-122"/>
                <a:ea typeface="微软雅黑" panose="020B0503020204020204" pitchFamily="34" charset="-122"/>
              </a:rPr>
              <a:t>传统的测评方式</a:t>
            </a: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rPr>
              <a:t>：一张考试卷（纸质或电子），所有人相同的测评题集</a:t>
            </a: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a:p>
            <a:pPr marL="0" indent="0">
              <a:lnSpc>
                <a:spcPct val="120000"/>
              </a:lnSpc>
              <a:buClr>
                <a:schemeClr val="accent5"/>
              </a:buClr>
              <a:buSzPct val="80000"/>
              <a:buNone/>
              <a:defRPr/>
            </a:pPr>
            <a:endParaRPr lang="en-US" altLang="zh-CN" sz="2000" dirty="0">
              <a:solidFill>
                <a:schemeClr val="tx1">
                  <a:lumMod val="85000"/>
                  <a:lumOff val="15000"/>
                </a:schemeClr>
              </a:solidFill>
              <a:latin typeface="Times New Roman" panose="02020603050405020304" pitchFamily="18" charset="0"/>
              <a:ea typeface="微软雅黑" panose="020B0503020204020204" pitchFamily="34" charset="-122"/>
            </a:endParaRPr>
          </a:p>
        </p:txBody>
      </p:sp>
      <p:grpSp>
        <p:nvGrpSpPr>
          <p:cNvPr id="16" name="组合 15">
            <a:extLst>
              <a:ext uri="{FF2B5EF4-FFF2-40B4-BE49-F238E27FC236}">
                <a16:creationId xmlns:a16="http://schemas.microsoft.com/office/drawing/2014/main" id="{2B5EAF37-F77D-46AF-BB52-9C29DAF9B1E8}"/>
              </a:ext>
            </a:extLst>
          </p:cNvPr>
          <p:cNvGrpSpPr/>
          <p:nvPr/>
        </p:nvGrpSpPr>
        <p:grpSpPr>
          <a:xfrm>
            <a:off x="2407446" y="3749174"/>
            <a:ext cx="7286774" cy="3038983"/>
            <a:chOff x="5966460" y="2923719"/>
            <a:chExt cx="6225540" cy="2283246"/>
          </a:xfrm>
        </p:grpSpPr>
        <p:pic>
          <p:nvPicPr>
            <p:cNvPr id="17" name="图片 16">
              <a:extLst>
                <a:ext uri="{FF2B5EF4-FFF2-40B4-BE49-F238E27FC236}">
                  <a16:creationId xmlns:a16="http://schemas.microsoft.com/office/drawing/2014/main" id="{C949242B-ECE9-4A0C-AA4A-273F0967554F}"/>
                </a:ext>
              </a:extLst>
            </p:cNvPr>
            <p:cNvPicPr>
              <a:picLocks noChangeAspect="1"/>
            </p:cNvPicPr>
            <p:nvPr/>
          </p:nvPicPr>
          <p:blipFill>
            <a:blip r:embed="rId2"/>
            <a:stretch>
              <a:fillRect/>
            </a:stretch>
          </p:blipFill>
          <p:spPr>
            <a:xfrm>
              <a:off x="5966460" y="2923719"/>
              <a:ext cx="5974275" cy="2283246"/>
            </a:xfrm>
            <a:prstGeom prst="rect">
              <a:avLst/>
            </a:prstGeom>
          </p:spPr>
        </p:pic>
        <p:sp>
          <p:nvSpPr>
            <p:cNvPr id="18" name="矩形 17">
              <a:extLst>
                <a:ext uri="{FF2B5EF4-FFF2-40B4-BE49-F238E27FC236}">
                  <a16:creationId xmlns:a16="http://schemas.microsoft.com/office/drawing/2014/main" id="{9F8B47CA-5867-41C8-8F3D-0598C624F7E8}"/>
                </a:ext>
              </a:extLst>
            </p:cNvPr>
            <p:cNvSpPr/>
            <p:nvPr/>
          </p:nvSpPr>
          <p:spPr>
            <a:xfrm>
              <a:off x="10135650" y="3461540"/>
              <a:ext cx="1694404" cy="688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文本框 18">
              <a:extLst>
                <a:ext uri="{FF2B5EF4-FFF2-40B4-BE49-F238E27FC236}">
                  <a16:creationId xmlns:a16="http://schemas.microsoft.com/office/drawing/2014/main" id="{0AD0367A-1BBD-4B74-AD80-3EAC0BE205E5}"/>
                </a:ext>
              </a:extLst>
            </p:cNvPr>
            <p:cNvSpPr txBox="1"/>
            <p:nvPr/>
          </p:nvSpPr>
          <p:spPr>
            <a:xfrm>
              <a:off x="10058472" y="3149741"/>
              <a:ext cx="2133528" cy="369332"/>
            </a:xfrm>
            <a:prstGeom prst="rect">
              <a:avLst/>
            </a:prstGeom>
            <a:noFill/>
          </p:spPr>
          <p:txBody>
            <a:bodyPr wrap="square" rtlCol="0">
              <a:spAutoFit/>
            </a:bodyPr>
            <a:lstStyle/>
            <a:p>
              <a:r>
                <a:rPr lang="zh-CN" altLang="en-US" dirty="0"/>
                <a:t>个性化的测评题集</a:t>
              </a:r>
            </a:p>
          </p:txBody>
        </p:sp>
      </p:grpSp>
    </p:spTree>
    <p:extLst>
      <p:ext uri="{BB962C8B-B14F-4D97-AF65-F5344CB8AC3E}">
        <p14:creationId xmlns:p14="http://schemas.microsoft.com/office/powerpoint/2010/main" val="3944175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custDataLst>
              <p:tags r:id="rId2"/>
            </p:custDataLst>
          </p:nvPr>
        </p:nvSpPr>
        <p:spPr>
          <a:xfrm>
            <a:off x="405212" y="129137"/>
            <a:ext cx="6903751" cy="914601"/>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pPr>
            <a:r>
              <a:rPr lang="zh-CN" altLang="en-US" sz="3600" b="1" dirty="0">
                <a:latin typeface="Calibri Light" panose="020F0302020204030204" charset="0"/>
                <a:ea typeface="+mn-ea"/>
                <a:cs typeface="+mn-ea"/>
              </a:rPr>
              <a:t>基于贝叶斯网络的</a:t>
            </a:r>
            <a:r>
              <a:rPr lang="en-US" altLang="zh-CN" sz="3600" b="1" dirty="0">
                <a:latin typeface="Calibri Light" panose="020F0302020204030204" charset="0"/>
                <a:ea typeface="+mn-ea"/>
                <a:cs typeface="+mn-ea"/>
              </a:rPr>
              <a:t>CAT</a:t>
            </a:r>
            <a:r>
              <a:rPr lang="zh-CN" altLang="en-US" sz="3600" b="1" dirty="0">
                <a:latin typeface="Calibri Light" panose="020F0302020204030204" charset="0"/>
                <a:ea typeface="+mn-ea"/>
                <a:cs typeface="+mn-ea"/>
              </a:rPr>
              <a:t>方法</a:t>
            </a:r>
          </a:p>
        </p:txBody>
      </p:sp>
      <p:pic>
        <p:nvPicPr>
          <p:cNvPr id="54" name="图片 53"/>
          <p:cNvPicPr/>
          <p:nvPr/>
        </p:nvPicPr>
        <p:blipFill>
          <a:blip r:embed="rId5"/>
          <a:stretch>
            <a:fillRect/>
          </a:stretch>
        </p:blipFill>
        <p:spPr>
          <a:xfrm>
            <a:off x="292090" y="1043738"/>
            <a:ext cx="8845468" cy="5606098"/>
          </a:xfrm>
          <a:prstGeom prst="rect">
            <a:avLst/>
          </a:prstGeom>
        </p:spPr>
      </p:pic>
      <p:sp>
        <p:nvSpPr>
          <p:cNvPr id="4" name="文本框 3"/>
          <p:cNvSpPr txBox="1"/>
          <p:nvPr/>
        </p:nvSpPr>
        <p:spPr>
          <a:xfrm>
            <a:off x="9212973" y="3135355"/>
            <a:ext cx="2788920" cy="1754326"/>
          </a:xfrm>
          <a:prstGeom prst="rect">
            <a:avLst/>
          </a:prstGeom>
          <a:noFill/>
        </p:spPr>
        <p:txBody>
          <a:bodyPr wrap="square" rtlCol="0">
            <a:spAutoFit/>
          </a:bodyPr>
          <a:lstStyle/>
          <a:p>
            <a:r>
              <a:rPr lang="zh-CN" altLang="en-US" dirty="0">
                <a:latin typeface="+mn-ea"/>
              </a:rPr>
              <a:t>题库共</a:t>
            </a:r>
            <a:r>
              <a:rPr lang="en-US" altLang="zh-CN" dirty="0">
                <a:latin typeface="+mn-ea"/>
              </a:rPr>
              <a:t>63</a:t>
            </a:r>
            <a:r>
              <a:rPr lang="zh-CN" altLang="en-US" dirty="0">
                <a:latin typeface="+mn-ea"/>
              </a:rPr>
              <a:t>道题，题目以</a:t>
            </a:r>
            <a:r>
              <a:rPr lang="en-US" altLang="zh-CN" dirty="0">
                <a:latin typeface="+mn-ea"/>
              </a:rPr>
              <a:t>0,1</a:t>
            </a:r>
            <a:r>
              <a:rPr lang="zh-CN" altLang="en-US" dirty="0">
                <a:latin typeface="+mn-ea"/>
              </a:rPr>
              <a:t>计分，共</a:t>
            </a:r>
            <a:r>
              <a:rPr lang="en-US" altLang="zh-CN" dirty="0">
                <a:latin typeface="+mn-ea"/>
              </a:rPr>
              <a:t>7</a:t>
            </a:r>
            <a:r>
              <a:rPr lang="zh-CN" altLang="en-US" dirty="0">
                <a:latin typeface="+mn-ea"/>
              </a:rPr>
              <a:t>个</a:t>
            </a:r>
            <a:r>
              <a:rPr lang="en-US" altLang="zh-CN" dirty="0">
                <a:latin typeface="+mn-ea"/>
              </a:rPr>
              <a:t>skill</a:t>
            </a:r>
            <a:r>
              <a:rPr lang="zh-CN" altLang="en-US" dirty="0">
                <a:latin typeface="+mn-ea"/>
              </a:rPr>
              <a:t>，左图的红色部分对应这</a:t>
            </a:r>
            <a:r>
              <a:rPr lang="en-US" altLang="zh-CN" dirty="0">
                <a:latin typeface="+mn-ea"/>
              </a:rPr>
              <a:t>7</a:t>
            </a:r>
            <a:r>
              <a:rPr lang="zh-CN" altLang="en-US" dirty="0">
                <a:latin typeface="+mn-ea"/>
              </a:rPr>
              <a:t>个</a:t>
            </a:r>
            <a:r>
              <a:rPr lang="en-US" altLang="zh-CN" dirty="0">
                <a:latin typeface="+mn-ea"/>
              </a:rPr>
              <a:t>skill</a:t>
            </a:r>
            <a:r>
              <a:rPr lang="zh-CN" altLang="en-US" dirty="0">
                <a:latin typeface="+mn-ea"/>
              </a:rPr>
              <a:t>，黄色的表示试题，每道题所考察的</a:t>
            </a:r>
            <a:r>
              <a:rPr lang="en-US" altLang="zh-CN" dirty="0">
                <a:latin typeface="+mn-ea"/>
              </a:rPr>
              <a:t>skill</a:t>
            </a:r>
            <a:r>
              <a:rPr lang="zh-CN" altLang="en-US" dirty="0">
                <a:latin typeface="+mn-ea"/>
              </a:rPr>
              <a:t>用箭头表示</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302" y="402610"/>
            <a:ext cx="6329361" cy="707886"/>
          </a:xfrm>
          <a:prstGeom prst="rect">
            <a:avLst/>
          </a:prstGeom>
        </p:spPr>
        <p:txBody>
          <a:bodyPr wrap="none">
            <a:spAutoFit/>
          </a:bodyPr>
          <a:lstStyle/>
          <a:p>
            <a:r>
              <a:rPr lang="zh-CN" altLang="en-US" sz="4000" b="1" dirty="0"/>
              <a:t>基于贝叶斯网络的</a:t>
            </a:r>
            <a:r>
              <a:rPr lang="en-US" altLang="zh-CN" sz="4000" b="1" dirty="0"/>
              <a:t>CAT</a:t>
            </a:r>
            <a:r>
              <a:rPr lang="zh-CN" altLang="en-US" sz="4000" b="1" dirty="0"/>
              <a:t>方法</a:t>
            </a:r>
            <a:endParaRPr lang="zh-CN" altLang="zh-CN" sz="4000" b="1" dirty="0"/>
          </a:p>
        </p:txBody>
      </p:sp>
      <p:pic>
        <p:nvPicPr>
          <p:cNvPr id="9" name="图片 8"/>
          <p:cNvPicPr>
            <a:picLocks noChangeAspect="1"/>
          </p:cNvPicPr>
          <p:nvPr/>
        </p:nvPicPr>
        <p:blipFill>
          <a:blip r:embed="rId3"/>
          <a:stretch>
            <a:fillRect/>
          </a:stretch>
        </p:blipFill>
        <p:spPr>
          <a:xfrm>
            <a:off x="482302" y="1110496"/>
            <a:ext cx="8798858" cy="55007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302" y="402610"/>
            <a:ext cx="8024376" cy="646331"/>
          </a:xfrm>
          <a:prstGeom prst="rect">
            <a:avLst/>
          </a:prstGeom>
        </p:spPr>
        <p:txBody>
          <a:bodyPr wrap="none">
            <a:spAutoFit/>
          </a:bodyPr>
          <a:lstStyle/>
          <a:p>
            <a:r>
              <a:rPr lang="zh-CN" altLang="en-US" sz="3600" b="1" dirty="0"/>
              <a:t>业界代表性企业所使用的</a:t>
            </a:r>
            <a:r>
              <a:rPr lang="en-US" altLang="zh-CN" sz="3600" b="1" dirty="0"/>
              <a:t>CAT</a:t>
            </a:r>
            <a:r>
              <a:rPr lang="zh-CN" altLang="en-US" sz="3600" b="1" dirty="0"/>
              <a:t>方法分析</a:t>
            </a:r>
            <a:endParaRPr lang="zh-CN" altLang="zh-CN" sz="3600" b="1" dirty="0"/>
          </a:p>
        </p:txBody>
      </p:sp>
      <p:sp>
        <p:nvSpPr>
          <p:cNvPr id="3" name="文本框 2"/>
          <p:cNvSpPr txBox="1"/>
          <p:nvPr/>
        </p:nvSpPr>
        <p:spPr>
          <a:xfrm>
            <a:off x="604433" y="1348353"/>
            <a:ext cx="10306373" cy="646331"/>
          </a:xfrm>
          <a:prstGeom prst="rect">
            <a:avLst/>
          </a:prstGeom>
          <a:noFill/>
        </p:spPr>
        <p:txBody>
          <a:bodyPr wrap="square" rtlCol="0">
            <a:spAutoFit/>
          </a:bodyPr>
          <a:lstStyle/>
          <a:p>
            <a:r>
              <a:rPr lang="en-US" altLang="zh-CN" dirty="0">
                <a:latin typeface="+mn-ea"/>
              </a:rPr>
              <a:t>ALEKS:</a:t>
            </a:r>
            <a:r>
              <a:rPr lang="zh-CN" altLang="en-US" dirty="0">
                <a:latin typeface="+mn-ea"/>
              </a:rPr>
              <a:t>基于知识空间理论的</a:t>
            </a:r>
            <a:r>
              <a:rPr lang="en-US" altLang="zh-CN" dirty="0">
                <a:latin typeface="+mn-ea"/>
              </a:rPr>
              <a:t>CAT</a:t>
            </a:r>
            <a:r>
              <a:rPr lang="zh-CN" altLang="en-US" dirty="0">
                <a:latin typeface="+mn-ea"/>
              </a:rPr>
              <a:t>方法，知识域为</a:t>
            </a:r>
            <a:r>
              <a:rPr lang="en-US" altLang="zh-CN" dirty="0">
                <a:latin typeface="+mn-ea"/>
              </a:rPr>
              <a:t>20-30</a:t>
            </a:r>
            <a:r>
              <a:rPr lang="zh-CN" altLang="en-US" dirty="0">
                <a:latin typeface="+mn-ea"/>
              </a:rPr>
              <a:t>个开放式问题（答案为数学表达式、化学方程式等）即可覆盖数百个知识点</a:t>
            </a:r>
            <a:endParaRPr lang="en-US" altLang="zh-CN" dirty="0">
              <a:latin typeface="+mn-ea"/>
            </a:endParaRPr>
          </a:p>
        </p:txBody>
      </p:sp>
      <p:sp>
        <p:nvSpPr>
          <p:cNvPr id="5" name="文本框 4"/>
          <p:cNvSpPr txBox="1"/>
          <p:nvPr/>
        </p:nvSpPr>
        <p:spPr>
          <a:xfrm>
            <a:off x="604432" y="2294096"/>
            <a:ext cx="10306373" cy="646331"/>
          </a:xfrm>
          <a:prstGeom prst="rect">
            <a:avLst/>
          </a:prstGeom>
          <a:noFill/>
        </p:spPr>
        <p:txBody>
          <a:bodyPr wrap="square" rtlCol="0">
            <a:spAutoFit/>
          </a:bodyPr>
          <a:lstStyle/>
          <a:p>
            <a:r>
              <a:rPr lang="en-US" altLang="zh-CN" dirty="0" err="1">
                <a:latin typeface="+mn-ea"/>
              </a:rPr>
              <a:t>Knewton</a:t>
            </a:r>
            <a:r>
              <a:rPr lang="en-US" altLang="zh-CN" dirty="0">
                <a:latin typeface="+mn-ea"/>
              </a:rPr>
              <a:t>:</a:t>
            </a:r>
            <a:r>
              <a:rPr lang="zh-CN" altLang="en-US" dirty="0">
                <a:latin typeface="+mn-ea"/>
              </a:rPr>
              <a:t>基于</a:t>
            </a:r>
            <a:r>
              <a:rPr lang="en-US" altLang="zh-CN" dirty="0">
                <a:latin typeface="+mn-ea"/>
              </a:rPr>
              <a:t>IRT</a:t>
            </a:r>
            <a:r>
              <a:rPr lang="zh-CN" altLang="en-US" dirty="0">
                <a:latin typeface="+mn-ea"/>
              </a:rPr>
              <a:t>的框架，但是其考虑了点之间的额关系，所以用贝叶斯的方法估计参数，以及采用贝叶斯网络</a:t>
            </a:r>
            <a:r>
              <a:rPr lang="en-US" altLang="zh-CN" dirty="0">
                <a:latin typeface="+mn-ea"/>
              </a:rPr>
              <a:t>CAT</a:t>
            </a:r>
            <a:r>
              <a:rPr lang="zh-CN" altLang="en-US" dirty="0">
                <a:latin typeface="+mn-ea"/>
              </a:rPr>
              <a:t>方法进行自适应测试</a:t>
            </a:r>
            <a:endParaRPr lang="en-US" altLang="zh-CN" dirty="0">
              <a:latin typeface="+mn-ea"/>
            </a:endParaRPr>
          </a:p>
        </p:txBody>
      </p:sp>
      <p:sp>
        <p:nvSpPr>
          <p:cNvPr id="6" name="文本框 5"/>
          <p:cNvSpPr txBox="1"/>
          <p:nvPr/>
        </p:nvSpPr>
        <p:spPr>
          <a:xfrm>
            <a:off x="604432" y="3429000"/>
            <a:ext cx="10306373" cy="646331"/>
          </a:xfrm>
          <a:prstGeom prst="rect">
            <a:avLst/>
          </a:prstGeom>
          <a:noFill/>
        </p:spPr>
        <p:txBody>
          <a:bodyPr wrap="square" rtlCol="0">
            <a:spAutoFit/>
          </a:bodyPr>
          <a:lstStyle/>
          <a:p>
            <a:r>
              <a:rPr lang="zh-CN" altLang="en-US" dirty="0">
                <a:latin typeface="+mn-ea"/>
              </a:rPr>
              <a:t>松鼠</a:t>
            </a:r>
            <a:r>
              <a:rPr lang="en-US" altLang="zh-CN" dirty="0">
                <a:latin typeface="+mn-ea"/>
              </a:rPr>
              <a:t>AI:</a:t>
            </a:r>
            <a:r>
              <a:rPr lang="zh-CN" altLang="en-US" dirty="0">
                <a:latin typeface="+mn-ea"/>
              </a:rPr>
              <a:t>基于</a:t>
            </a:r>
            <a:r>
              <a:rPr lang="en-US" altLang="zh-CN" dirty="0">
                <a:latin typeface="+mn-ea"/>
              </a:rPr>
              <a:t>IRT</a:t>
            </a:r>
            <a:r>
              <a:rPr lang="zh-CN" altLang="en-US" dirty="0">
                <a:latin typeface="+mn-ea"/>
              </a:rPr>
              <a:t>的框架，但是其考虑了点之间的关系，所以用贝叶斯的方法估计参数，以及采用贝叶斯网络</a:t>
            </a:r>
            <a:r>
              <a:rPr lang="en-US" altLang="zh-CN" dirty="0">
                <a:latin typeface="+mn-ea"/>
              </a:rPr>
              <a:t>CAT</a:t>
            </a:r>
            <a:r>
              <a:rPr lang="zh-CN" altLang="en-US" dirty="0">
                <a:latin typeface="+mn-ea"/>
              </a:rPr>
              <a:t>方法进行自适应测试</a:t>
            </a:r>
            <a:endParaRPr lang="en-US" altLang="zh-CN" dirty="0">
              <a:latin typeface="+mn-ea"/>
            </a:endParaRPr>
          </a:p>
        </p:txBody>
      </p:sp>
    </p:spTree>
    <p:extLst>
      <p:ext uri="{BB962C8B-B14F-4D97-AF65-F5344CB8AC3E}">
        <p14:creationId xmlns:p14="http://schemas.microsoft.com/office/powerpoint/2010/main" val="208085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25" name="矩形 24"/>
          <p:cNvSpPr/>
          <p:nvPr/>
        </p:nvSpPr>
        <p:spPr>
          <a:xfrm>
            <a:off x="482301" y="246919"/>
            <a:ext cx="4801314"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计算机自适应工作原理</a:t>
            </a:r>
            <a:endParaRPr lang="zh-CN" altLang="zh-CN" sz="36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941478F8-3088-420E-9530-AA8567AC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616" y="999706"/>
            <a:ext cx="9690673" cy="569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8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E1501F5-C27A-453C-807F-F40A8D20CCA4}"/>
              </a:ext>
            </a:extLst>
          </p:cNvPr>
          <p:cNvSpPr>
            <a:spLocks noGrp="1"/>
          </p:cNvSpPr>
          <p:nvPr>
            <p:ph type="title"/>
          </p:nvPr>
        </p:nvSpPr>
        <p:spPr>
          <a:xfrm>
            <a:off x="560407" y="307252"/>
            <a:ext cx="10515600" cy="827067"/>
          </a:xfrm>
        </p:spPr>
        <p:txBody>
          <a:bodyPr>
            <a:normAutofit/>
          </a:bodyPr>
          <a:lstStyle/>
          <a:p>
            <a:pPr algn="just" latinLnBrk="1"/>
            <a:r>
              <a:rPr lang="zh-CN" altLang="en-US" sz="3600" b="0" i="0" dirty="0">
                <a:solidFill>
                  <a:srgbClr val="222222"/>
                </a:solidFill>
                <a:effectLst/>
                <a:latin typeface="微软雅黑" panose="020B0503020204020204" pitchFamily="34" charset="-122"/>
                <a:ea typeface="微软雅黑" panose="020B0503020204020204" pitchFamily="34" charset="-122"/>
              </a:rPr>
              <a:t>计算机自适应测验的流程步骤</a:t>
            </a:r>
            <a:endParaRPr lang="zh-CN" altLang="en-US" sz="3600" dirty="0">
              <a:latin typeface="微软雅黑" panose="020B0503020204020204" pitchFamily="34" charset="-122"/>
              <a:ea typeface="微软雅黑" panose="020B0503020204020204" pitchFamily="34" charset="-122"/>
            </a:endParaRPr>
          </a:p>
        </p:txBody>
      </p:sp>
      <p:pic>
        <p:nvPicPr>
          <p:cNvPr id="8" name="图片 1">
            <a:extLst>
              <a:ext uri="{FF2B5EF4-FFF2-40B4-BE49-F238E27FC236}">
                <a16:creationId xmlns:a16="http://schemas.microsoft.com/office/drawing/2014/main" id="{78D32355-2115-4539-B8F3-16AFEA4369F3}"/>
              </a:ext>
            </a:extLst>
          </p:cNvPr>
          <p:cNvPicPr/>
          <p:nvPr/>
        </p:nvPicPr>
        <p:blipFill>
          <a:blip r:embed="rId3">
            <a:extLst>
              <a:ext uri="{28A0092B-C50C-407E-A947-70E740481C1C}">
                <a14:useLocalDpi xmlns:a14="http://schemas.microsoft.com/office/drawing/2010/main" val="0"/>
              </a:ext>
            </a:extLst>
          </a:blip>
          <a:stretch>
            <a:fillRect/>
          </a:stretch>
        </p:blipFill>
        <p:spPr>
          <a:xfrm>
            <a:off x="680239" y="2053984"/>
            <a:ext cx="5164380" cy="3526684"/>
          </a:xfrm>
          <a:prstGeom prst="rect">
            <a:avLst/>
          </a:prstGeom>
        </p:spPr>
      </p:pic>
      <p:pic>
        <p:nvPicPr>
          <p:cNvPr id="2052" name="Picture 4">
            <a:extLst>
              <a:ext uri="{FF2B5EF4-FFF2-40B4-BE49-F238E27FC236}">
                <a16:creationId xmlns:a16="http://schemas.microsoft.com/office/drawing/2014/main" id="{35EA5634-C58F-4FFF-9E23-5E71CD23C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2031" y="1231740"/>
            <a:ext cx="405765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49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25" name="矩形 24"/>
          <p:cNvSpPr/>
          <p:nvPr/>
        </p:nvSpPr>
        <p:spPr>
          <a:xfrm>
            <a:off x="482301" y="246919"/>
            <a:ext cx="3867084" cy="646331"/>
          </a:xfrm>
          <a:prstGeom prst="rect">
            <a:avLst/>
          </a:prstGeom>
        </p:spPr>
        <p:txBody>
          <a:bodyPr wrap="none">
            <a:spAutoFit/>
          </a:bodyPr>
          <a:lstStyle/>
          <a:p>
            <a:r>
              <a:rPr lang="en-US" altLang="zh-CN" sz="3600" dirty="0">
                <a:latin typeface="微软雅黑" panose="020B0503020204020204" pitchFamily="34" charset="-122"/>
                <a:ea typeface="微软雅黑" panose="020B0503020204020204" pitchFamily="34" charset="-122"/>
              </a:rPr>
              <a:t>CAT</a:t>
            </a:r>
            <a:r>
              <a:rPr lang="zh-CN" altLang="en-US" sz="3600" dirty="0">
                <a:latin typeface="微软雅黑" panose="020B0503020204020204" pitchFamily="34" charset="-122"/>
                <a:ea typeface="微软雅黑" panose="020B0503020204020204" pitchFamily="34" charset="-122"/>
              </a:rPr>
              <a:t>关键解决问题</a:t>
            </a:r>
            <a:endParaRPr lang="zh-CN" altLang="zh-CN" sz="3600" dirty="0">
              <a:latin typeface="微软雅黑" panose="020B0503020204020204" pitchFamily="34" charset="-122"/>
              <a:ea typeface="微软雅黑" panose="020B0503020204020204" pitchFamily="34" charset="-122"/>
            </a:endParaRPr>
          </a:p>
        </p:txBody>
      </p:sp>
      <p:sp>
        <p:nvSpPr>
          <p:cNvPr id="39" name="Rounded Rectangle 8"/>
          <p:cNvSpPr>
            <a:spLocks noChangeArrowheads="1"/>
          </p:cNvSpPr>
          <p:nvPr/>
        </p:nvSpPr>
        <p:spPr bwMode="auto">
          <a:xfrm>
            <a:off x="509608" y="1085055"/>
            <a:ext cx="10751185" cy="4956930"/>
          </a:xfrm>
          <a:prstGeom prst="roundRect">
            <a:avLst>
              <a:gd name="adj" fmla="val 3789"/>
            </a:avLst>
          </a:prstGeom>
          <a:noFill/>
          <a:ln w="28575">
            <a:solidFill>
              <a:srgbClr val="00037F"/>
            </a:solidFill>
            <a:round/>
          </a:ln>
        </p:spPr>
        <p:txBody>
          <a:bodyPr wrap="none"/>
          <a:lstStyle>
            <a:lvl1pPr defTabSz="457200">
              <a:lnSpc>
                <a:spcPct val="90000"/>
              </a:lnSpc>
              <a:spcBef>
                <a:spcPts val="1000"/>
              </a:spcBef>
              <a:buFont typeface="ZapfDingbatsITC"/>
              <a:buChar char="❖"/>
              <a:defRPr sz="2800">
                <a:solidFill>
                  <a:schemeClr val="tx1"/>
                </a:solidFill>
                <a:latin typeface="黑体" panose="02010609060101010101" charset="-122"/>
                <a:ea typeface="黑体" panose="02010609060101010101" charset="-122"/>
              </a:defRPr>
            </a:lvl1pPr>
            <a:lvl2pPr marL="742950" indent="-285750" defTabSz="457200">
              <a:lnSpc>
                <a:spcPct val="90000"/>
              </a:lnSpc>
              <a:spcBef>
                <a:spcPts val="500"/>
              </a:spcBef>
              <a:buFont typeface="ZapfDingbatsITC"/>
              <a:buChar char="✤"/>
              <a:defRPr sz="2400">
                <a:solidFill>
                  <a:schemeClr val="tx1"/>
                </a:solidFill>
                <a:latin typeface="黑体" panose="02010609060101010101" charset="-122"/>
                <a:ea typeface="黑体" panose="02010609060101010101" charset="-122"/>
              </a:defRPr>
            </a:lvl2pPr>
            <a:lvl3pPr marL="1143000" indent="-228600" defTabSz="457200">
              <a:lnSpc>
                <a:spcPct val="90000"/>
              </a:lnSpc>
              <a:spcBef>
                <a:spcPts val="500"/>
              </a:spcBef>
              <a:buFont typeface="LucidaGrande"/>
              <a:buChar char="•"/>
              <a:defRPr sz="2000">
                <a:solidFill>
                  <a:schemeClr val="tx1"/>
                </a:solidFill>
                <a:latin typeface="黑体" panose="02010609060101010101" charset="-122"/>
                <a:ea typeface="黑体" panose="02010609060101010101" charset="-122"/>
              </a:defRPr>
            </a:lvl3pPr>
            <a:lvl4pPr marL="1600200" indent="-228600" defTabSz="457200">
              <a:lnSpc>
                <a:spcPct val="90000"/>
              </a:lnSpc>
              <a:spcBef>
                <a:spcPts val="500"/>
              </a:spcBef>
              <a:buFont typeface="ZapfDingbatsITC"/>
              <a:buChar char="❖"/>
              <a:defRPr>
                <a:solidFill>
                  <a:schemeClr val="tx1"/>
                </a:solidFill>
                <a:latin typeface="黑体" panose="02010609060101010101" charset="-122"/>
                <a:ea typeface="黑体" panose="02010609060101010101" charset="-122"/>
              </a:defRPr>
            </a:lvl4pPr>
            <a:lvl5pPr marL="2057400" indent="-228600" defTabSz="457200">
              <a:lnSpc>
                <a:spcPct val="90000"/>
              </a:lnSpc>
              <a:spcBef>
                <a:spcPts val="500"/>
              </a:spcBef>
              <a:buFont typeface="ZapfDingbatsITC"/>
              <a:buChar char="❖"/>
              <a:defRPr>
                <a:solidFill>
                  <a:schemeClr val="tx1"/>
                </a:solidFill>
                <a:latin typeface="黑体" panose="02010609060101010101" charset="-122"/>
                <a:ea typeface="黑体" panose="02010609060101010101" charset="-122"/>
              </a:defRPr>
            </a:lvl5pPr>
            <a:lvl6pPr marL="25146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6pPr>
            <a:lvl7pPr marL="29718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7pPr>
            <a:lvl8pPr marL="34290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8pPr>
            <a:lvl9pPr marL="3886200" indent="-228600" defTabSz="457200" eaLnBrk="0" fontAlgn="base" hangingPunct="0">
              <a:lnSpc>
                <a:spcPct val="90000"/>
              </a:lnSpc>
              <a:spcBef>
                <a:spcPts val="500"/>
              </a:spcBef>
              <a:spcAft>
                <a:spcPct val="0"/>
              </a:spcAft>
              <a:buFont typeface="ZapfDingbatsITC"/>
              <a:buChar char="❖"/>
              <a:defRPr>
                <a:solidFill>
                  <a:schemeClr val="tx1"/>
                </a:solidFill>
                <a:latin typeface="黑体" panose="02010609060101010101" charset="-122"/>
                <a:ea typeface="黑体" panose="02010609060101010101" charset="-122"/>
              </a:defRPr>
            </a:lvl9pPr>
          </a:lstStyle>
          <a:p>
            <a:pPr algn="ctr">
              <a:lnSpc>
                <a:spcPct val="100000"/>
              </a:lnSpc>
              <a:spcBef>
                <a:spcPts val="600"/>
              </a:spcBef>
              <a:buFont typeface="ZapfDingbatsITC"/>
              <a:buNone/>
            </a:pPr>
            <a:endParaRPr lang="en-US" altLang="zh-CN" sz="1800" b="0"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931207" y="1905506"/>
            <a:ext cx="9810099" cy="3046988"/>
          </a:xfrm>
          <a:prstGeom prst="rect">
            <a:avLst/>
          </a:prstGeom>
          <a:noFill/>
        </p:spPr>
        <p:txBody>
          <a:bodyPr wrap="square" rtlCol="0">
            <a:spAutoFit/>
          </a:bodyPr>
          <a:lstStyle/>
          <a:p>
            <a:r>
              <a:rPr lang="zh-CN" altLang="en-US" sz="2400" dirty="0"/>
              <a:t>关键要素：</a:t>
            </a:r>
          </a:p>
          <a:p>
            <a:r>
              <a:rPr lang="zh-CN" altLang="en-US" sz="2400" b="1" dirty="0"/>
              <a:t>底层的认知诊断模型</a:t>
            </a:r>
            <a:r>
              <a:rPr lang="zh-CN" altLang="en-US" sz="2400" dirty="0"/>
              <a:t>：在已有的测试数据下，能最大程度准确估计学生能力，且根据学生交互式的做题数据，快速更新模型。</a:t>
            </a:r>
          </a:p>
          <a:p>
            <a:r>
              <a:rPr lang="zh-CN" altLang="en-US" sz="2400" b="1" dirty="0"/>
              <a:t>选题策略</a:t>
            </a:r>
            <a:r>
              <a:rPr lang="zh-CN" altLang="en-US" sz="2400" dirty="0"/>
              <a:t>：量化选题目标，基于底层认知诊断模型的输出，确定测试题</a:t>
            </a:r>
            <a:endParaRPr lang="en-US" altLang="zh-CN" sz="2400" dirty="0"/>
          </a:p>
          <a:p>
            <a:r>
              <a:rPr lang="zh-CN" altLang="en-US" sz="2400" b="1" dirty="0"/>
              <a:t>能力评估</a:t>
            </a:r>
            <a:r>
              <a:rPr lang="zh-CN" altLang="en-US" sz="2400" dirty="0"/>
              <a:t>：估计能力参数的常用方法有极大似然估计法和贝叶斯期望后验估计</a:t>
            </a:r>
            <a:r>
              <a:rPr lang="en-US" altLang="zh-CN" sz="2400" dirty="0"/>
              <a:t>(EAP)</a:t>
            </a:r>
            <a:r>
              <a:rPr lang="zh-CN" altLang="en-US" sz="2400" dirty="0"/>
              <a:t>方法。</a:t>
            </a:r>
          </a:p>
          <a:p>
            <a:r>
              <a:rPr lang="zh-CN" altLang="en-US" sz="2400" b="1" dirty="0"/>
              <a:t>终止规则</a:t>
            </a:r>
            <a:r>
              <a:rPr lang="en-US" altLang="zh-CN" sz="2400" b="1" dirty="0"/>
              <a:t>:</a:t>
            </a:r>
            <a:r>
              <a:rPr lang="zh-CN" altLang="en-US" sz="2400" dirty="0"/>
              <a:t>固定测试长度，项目数累计到预设值即行停止；按预定的能力估计标准误的要求终止测验</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E425F-B814-4BB7-A4D0-1000B3BFA9C7}"/>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CEBAFED-F9F2-4A6E-B9C6-4F62C05E2B39}"/>
              </a:ext>
            </a:extLst>
          </p:cNvPr>
          <p:cNvSpPr>
            <a:spLocks noGrp="1"/>
          </p:cNvSpPr>
          <p:nvPr>
            <p:ph idx="1"/>
          </p:nvPr>
        </p:nvSpPr>
        <p:spPr/>
        <p:txBody>
          <a:bodyPr>
            <a:normAutofit lnSpcReduction="10000"/>
          </a:bodyPr>
          <a:lstStyle/>
          <a:p>
            <a:r>
              <a:rPr lang="zh-CN" altLang="en-US" dirty="0"/>
              <a:t>计算机自适应测试</a:t>
            </a:r>
            <a:r>
              <a:rPr lang="en-US" altLang="zh-CN" dirty="0"/>
              <a:t>(CAT)</a:t>
            </a:r>
          </a:p>
          <a:p>
            <a:pPr marL="0" indent="0">
              <a:buNone/>
            </a:pPr>
            <a:endParaRPr lang="en-US" altLang="zh-CN" dirty="0"/>
          </a:p>
          <a:p>
            <a:r>
              <a:rPr lang="zh-CN" altLang="en-US" b="1" dirty="0"/>
              <a:t>认知诊断模型</a:t>
            </a:r>
            <a:r>
              <a:rPr lang="en-US" altLang="zh-CN" b="1" dirty="0"/>
              <a:t>—IRT</a:t>
            </a:r>
          </a:p>
          <a:p>
            <a:pPr marL="0" indent="0">
              <a:buNone/>
            </a:pPr>
            <a:endParaRPr lang="en-US" altLang="zh-CN" dirty="0"/>
          </a:p>
          <a:p>
            <a:r>
              <a:rPr lang="zh-CN" altLang="en-US" dirty="0"/>
              <a:t>选题策略</a:t>
            </a:r>
            <a:endParaRPr lang="en-US" altLang="zh-CN" dirty="0"/>
          </a:p>
          <a:p>
            <a:pPr marL="0" indent="0">
              <a:buNone/>
            </a:pPr>
            <a:endParaRPr lang="en-US" altLang="zh-CN" dirty="0"/>
          </a:p>
          <a:p>
            <a:r>
              <a:rPr lang="zh-CN" altLang="en-US" dirty="0"/>
              <a:t>能力估计</a:t>
            </a:r>
            <a:endParaRPr lang="en-US" altLang="zh-CN" dirty="0"/>
          </a:p>
          <a:p>
            <a:endParaRPr lang="en-US" altLang="zh-CN" dirty="0"/>
          </a:p>
          <a:p>
            <a:r>
              <a:rPr lang="en-US" altLang="zh-CN" dirty="0"/>
              <a:t>CAT</a:t>
            </a:r>
            <a:r>
              <a:rPr lang="zh-CN" altLang="en-US" dirty="0"/>
              <a:t>主要的流派</a:t>
            </a:r>
            <a:endParaRPr lang="en-US" altLang="zh-CN"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863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25" name="矩形 24"/>
          <p:cNvSpPr/>
          <p:nvPr/>
        </p:nvSpPr>
        <p:spPr>
          <a:xfrm>
            <a:off x="482301" y="246919"/>
            <a:ext cx="295465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认知诊断模型</a:t>
            </a:r>
            <a:endParaRPr lang="en-US" altLang="zh-CN" sz="3600" dirty="0">
              <a:latin typeface="微软雅黑" panose="020B0503020204020204" pitchFamily="34" charset="-122"/>
              <a:ea typeface="微软雅黑" panose="020B0503020204020204" pitchFamily="34" charset="-122"/>
            </a:endParaRPr>
          </a:p>
        </p:txBody>
      </p:sp>
      <p:sp>
        <p:nvSpPr>
          <p:cNvPr id="32" name="矩形 31"/>
          <p:cNvSpPr>
            <a:spLocks noChangeArrowheads="1"/>
          </p:cNvSpPr>
          <p:nvPr/>
        </p:nvSpPr>
        <p:spPr bwMode="auto">
          <a:xfrm>
            <a:off x="359803" y="1142881"/>
            <a:ext cx="573619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认知诊断问题定义</a:t>
            </a:r>
            <a:endParaRPr lang="en-US" altLang="zh-CN" sz="24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tretch>
            <a:fillRect/>
          </a:stretch>
        </p:blipFill>
        <p:spPr>
          <a:xfrm>
            <a:off x="9511357" y="2316713"/>
            <a:ext cx="1921691" cy="1525355"/>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487" y="2200555"/>
            <a:ext cx="1955389" cy="1785528"/>
          </a:xfrm>
          <a:prstGeom prst="rect">
            <a:avLst/>
          </a:prstGeom>
        </p:spPr>
      </p:pic>
      <p:pic>
        <p:nvPicPr>
          <p:cNvPr id="15" name="图片 1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5911" y="4797501"/>
            <a:ext cx="2362164" cy="1710308"/>
          </a:xfrm>
          <a:prstGeom prst="rect">
            <a:avLst/>
          </a:prstGeom>
          <a:noFill/>
          <a:ln>
            <a:noFill/>
          </a:ln>
        </p:spPr>
      </p:pic>
      <p:sp>
        <p:nvSpPr>
          <p:cNvPr id="16" name="右箭头 39"/>
          <p:cNvSpPr/>
          <p:nvPr/>
        </p:nvSpPr>
        <p:spPr>
          <a:xfrm rot="5400000">
            <a:off x="9161370" y="4068146"/>
            <a:ext cx="628743" cy="647293"/>
          </a:xfrm>
          <a:prstGeom prst="rightArrow">
            <a:avLst/>
          </a:prstGeom>
          <a:solidFill>
            <a:sysClr val="window" lastClr="FFFFFF"/>
          </a:solidFill>
          <a:ln w="25400" cap="flat" cmpd="sng" algn="ctr">
            <a:solidFill>
              <a:srgbClr val="85ADBC"/>
            </a:solidFill>
            <a:prstDash val="solid"/>
          </a:ln>
          <a:effectLst/>
        </p:spPr>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eaLnBrk="1" fontAlgn="auto" hangingPunct="1">
              <a:spcBef>
                <a:spcPts val="0"/>
              </a:spcBef>
              <a:spcAft>
                <a:spcPts val="0"/>
              </a:spcAft>
              <a:defRPr/>
            </a:pPr>
            <a:endParaRPr lang="zh-CN" altLang="en-US" kern="0" dirty="0">
              <a:solidFill>
                <a:prstClr val="black"/>
              </a:solidFill>
              <a:latin typeface="Franklin Gothic Book" panose="020B0503020102020204"/>
              <a:ea typeface="黑体" panose="02010609060101010101" charset="-122"/>
            </a:endParaRPr>
          </a:p>
        </p:txBody>
      </p:sp>
      <mc:AlternateContent xmlns:mc="http://schemas.openxmlformats.org/markup-compatibility/2006" xmlns:a14="http://schemas.microsoft.com/office/drawing/2010/main">
        <mc:Choice Requires="a14">
          <p:sp>
            <p:nvSpPr>
              <p:cNvPr id="17" name="矩形 16"/>
              <p:cNvSpPr/>
              <p:nvPr/>
            </p:nvSpPr>
            <p:spPr>
              <a:xfrm>
                <a:off x="606311" y="1799969"/>
                <a:ext cx="5489689" cy="2571923"/>
              </a:xfrm>
              <a:prstGeom prst="rect">
                <a:avLst/>
              </a:prstGeom>
            </p:spPr>
            <p:txBody>
              <a:bodyPr wrap="square">
                <a:spAutoFit/>
              </a:bodyPr>
              <a:lstStyle/>
              <a:p>
                <a:pPr lvl="0">
                  <a:lnSpc>
                    <a:spcPct val="115000"/>
                  </a:lnSpc>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输入：</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lnSpc>
                    <a:spcPct val="115000"/>
                  </a:lnSpc>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学生答题矩阵</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R</a:t>
                </a:r>
              </a:p>
              <a:p>
                <a:pPr lvl="2">
                  <a:lnSpc>
                    <a:spcPct val="115000"/>
                  </a:lnSpc>
                  <a:buClr>
                    <a:srgbClr val="004586"/>
                  </a:buClr>
                  <a:buSzPct val="70000"/>
                  <a:buFont typeface="Wingdings" panose="05000000000000000000" pitchFamily="2" charset="2"/>
                  <a:buChar char="Ø"/>
                </a:pPr>
                <a14:m>
                  <m:oMath xmlns:m="http://schemas.openxmlformats.org/officeDocument/2006/math">
                    <m:sSub>
                      <m:sSubPr>
                        <m:ctrlP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ctrlPr>
                      </m:sSubPr>
                      <m:e>
                        <m:r>
                          <a:rPr lang="en-US" altLang="zh-CN" sz="2000" i="1" dirty="0">
                            <a:solidFill>
                              <a:srgbClr val="1C1C1C"/>
                            </a:solidFill>
                            <a:latin typeface="Cambria Math" charset="0"/>
                            <a:ea typeface="Microsoft YaHei" pitchFamily="50"/>
                            <a:cs typeface="Times New Roman" panose="02020603050405020304" pitchFamily="18" charset="0"/>
                          </a:rPr>
                          <m:t>𝑅</m:t>
                        </m:r>
                      </m:e>
                      <m:sub>
                        <m:r>
                          <a:rPr lang="en-US" altLang="zh-CN" sz="2000" i="1" dirty="0">
                            <a:solidFill>
                              <a:srgbClr val="1C1C1C"/>
                            </a:solidFill>
                            <a:latin typeface="Cambria Math" charset="0"/>
                            <a:ea typeface="Microsoft YaHei" pitchFamily="50"/>
                            <a:cs typeface="Times New Roman" panose="02020603050405020304" pitchFamily="18" charset="0"/>
                          </a:rPr>
                          <m:t>𝑖𝑗</m:t>
                        </m:r>
                      </m:sub>
                    </m:sSub>
                  </m:oMath>
                </a14:m>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表示学生</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 </a:t>
                </a:r>
                <a:r>
                  <a:rPr lang="en-US" altLang="zh-CN" sz="2000" dirty="0" err="1">
                    <a:solidFill>
                      <a:srgbClr val="1C1C1C"/>
                    </a:solidFill>
                    <a:latin typeface="Times New Roman" panose="02020603050405020304" pitchFamily="18" charset="0"/>
                    <a:ea typeface="Microsoft YaHei" pitchFamily="50"/>
                    <a:cs typeface="Times New Roman" panose="02020603050405020304" pitchFamily="18" charset="0"/>
                  </a:rPr>
                  <a:t>i</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在试题</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j</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上的得分</a:t>
                </a:r>
                <a:endPar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lnSpc>
                    <a:spcPct val="115000"/>
                  </a:lnSpc>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试题与知识的关系矩阵</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Q-matrix</a:t>
                </a:r>
              </a:p>
              <a:p>
                <a:pPr lvl="2">
                  <a:lnSpc>
                    <a:spcPct val="115000"/>
                  </a:lnSpc>
                  <a:buClr>
                    <a:srgbClr val="004586"/>
                  </a:buClr>
                  <a:buSzPct val="70000"/>
                  <a:buFont typeface="Wingdings" panose="05000000000000000000" pitchFamily="2" charset="2"/>
                  <a:buChar char="Ø"/>
                </a:pP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如果试题</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𝑗 </a:t>
                </a: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含有知识点</a:t>
                </a:r>
                <a:r>
                  <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rPr>
                  <a:t>𝑘, </a:t>
                </a:r>
                <a14:m>
                  <m:oMath xmlns:m="http://schemas.openxmlformats.org/officeDocument/2006/math">
                    <m:sSub>
                      <m:sSubPr>
                        <m:ctrlP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ctrlPr>
                      </m:sSubPr>
                      <m:e>
                        <m:r>
                          <a:rPr lang="en-US" altLang="zh-CN" sz="2000" i="1" dirty="0">
                            <a:solidFill>
                              <a:srgbClr val="1C1C1C"/>
                            </a:solidFill>
                            <a:latin typeface="Cambria Math" charset="0"/>
                            <a:ea typeface="Microsoft YaHei" pitchFamily="50"/>
                            <a:cs typeface="Times New Roman" panose="02020603050405020304" pitchFamily="18" charset="0"/>
                          </a:rPr>
                          <m:t>𝑄</m:t>
                        </m:r>
                      </m:e>
                      <m:sub>
                        <m: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t>𝑗𝑘</m:t>
                        </m:r>
                      </m:sub>
                    </m:sSub>
                    <m:r>
                      <a:rPr lang="en-US" altLang="zh-CN" sz="2000" i="1" dirty="0">
                        <a:solidFill>
                          <a:srgbClr val="1C1C1C"/>
                        </a:solidFill>
                        <a:latin typeface="Cambria Math" charset="0"/>
                        <a:ea typeface="Microsoft YaHei" pitchFamily="50"/>
                        <a:cs typeface="Times New Roman" panose="02020603050405020304" pitchFamily="18" charset="0"/>
                      </a:rPr>
                      <m:t>=1</m:t>
                    </m:r>
                    <m:r>
                      <a:rPr lang="zh-CN" altLang="en-US" sz="2000" i="1" dirty="0">
                        <a:solidFill>
                          <a:srgbClr val="1C1C1C"/>
                        </a:solidFill>
                        <a:latin typeface="Cambria Math" panose="02040503050406030204" pitchFamily="18" charset="0"/>
                        <a:ea typeface="Microsoft YaHei" pitchFamily="50"/>
                        <a:cs typeface="Times New Roman" panose="02020603050405020304" pitchFamily="18" charset="0"/>
                      </a:rPr>
                      <m:t>，</m:t>
                    </m:r>
                  </m:oMath>
                </a14:m>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否则</a:t>
                </a:r>
                <a14:m>
                  <m:oMath xmlns:m="http://schemas.openxmlformats.org/officeDocument/2006/math">
                    <m:sSub>
                      <m:sSubPr>
                        <m:ctrlP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ctrlPr>
                      </m:sSubPr>
                      <m:e>
                        <m:r>
                          <a:rPr lang="en-US" altLang="zh-CN" sz="2000" i="1" dirty="0">
                            <a:solidFill>
                              <a:srgbClr val="1C1C1C"/>
                            </a:solidFill>
                            <a:latin typeface="Cambria Math" charset="0"/>
                            <a:ea typeface="Microsoft YaHei" pitchFamily="50"/>
                            <a:cs typeface="Times New Roman" panose="02020603050405020304" pitchFamily="18" charset="0"/>
                          </a:rPr>
                          <m:t>𝑄</m:t>
                        </m:r>
                      </m:e>
                      <m:sub>
                        <m:r>
                          <a:rPr lang="en-US" altLang="zh-CN" sz="2000" i="1" dirty="0">
                            <a:solidFill>
                              <a:srgbClr val="1C1C1C"/>
                            </a:solidFill>
                            <a:latin typeface="Cambria Math" panose="02040503050406030204" pitchFamily="18" charset="0"/>
                            <a:ea typeface="Microsoft YaHei" pitchFamily="50"/>
                            <a:cs typeface="Times New Roman" panose="02020603050405020304" pitchFamily="18" charset="0"/>
                          </a:rPr>
                          <m:t>𝑗𝑘</m:t>
                        </m:r>
                      </m:sub>
                    </m:sSub>
                    <m:r>
                      <a:rPr lang="en-US" altLang="zh-CN" sz="2000" i="1" dirty="0">
                        <a:solidFill>
                          <a:srgbClr val="1C1C1C"/>
                        </a:solidFill>
                        <a:latin typeface="Cambria Math" charset="0"/>
                        <a:ea typeface="Microsoft YaHei" pitchFamily="50"/>
                        <a:cs typeface="Times New Roman" panose="02020603050405020304" pitchFamily="18" charset="0"/>
                      </a:rPr>
                      <m:t>=</m:t>
                    </m:r>
                    <m:r>
                      <a:rPr lang="en-US" altLang="zh-CN" sz="2000" b="0" i="1" dirty="0" smtClean="0">
                        <a:solidFill>
                          <a:srgbClr val="1C1C1C"/>
                        </a:solidFill>
                        <a:latin typeface="Cambria Math" panose="02040503050406030204" pitchFamily="18" charset="0"/>
                        <a:ea typeface="Microsoft YaHei" pitchFamily="50"/>
                        <a:cs typeface="Times New Roman" panose="02020603050405020304" pitchFamily="18" charset="0"/>
                      </a:rPr>
                      <m:t>0</m:t>
                    </m:r>
                  </m:oMath>
                </a14:m>
                <a:endPar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606311" y="1799969"/>
                <a:ext cx="5489689" cy="2571923"/>
              </a:xfrm>
              <a:prstGeom prst="rect">
                <a:avLst/>
              </a:prstGeom>
              <a:blipFill rotWithShape="1">
                <a:blip r:embed="rId6"/>
                <a:stretch>
                  <a:fillRect l="-888" t="-1422" b="-2370"/>
                </a:stretch>
              </a:blipFill>
            </p:spPr>
            <p:txBody>
              <a:bodyPr/>
              <a:lstStyle/>
              <a:p>
                <a:r>
                  <a:rPr lang="zh-CN" altLang="en-US">
                    <a:noFill/>
                  </a:rPr>
                  <a:t> </a:t>
                </a:r>
                <a:endParaRPr lang="zh-CN" altLang="en-US">
                  <a:noFill/>
                </a:endParaRPr>
              </a:p>
            </p:txBody>
          </p:sp>
        </mc:Fallback>
      </mc:AlternateContent>
      <p:sp>
        <p:nvSpPr>
          <p:cNvPr id="18" name="矩形 17"/>
          <p:cNvSpPr/>
          <p:nvPr/>
        </p:nvSpPr>
        <p:spPr>
          <a:xfrm>
            <a:off x="7279108" y="1807253"/>
            <a:ext cx="2133918" cy="446276"/>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buClr>
                <a:srgbClr val="004586"/>
              </a:buClr>
              <a:buSzPct val="70000"/>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Response matrix R</a:t>
            </a:r>
          </a:p>
        </p:txBody>
      </p:sp>
      <p:sp>
        <p:nvSpPr>
          <p:cNvPr id="19" name="矩形 18"/>
          <p:cNvSpPr/>
          <p:nvPr/>
        </p:nvSpPr>
        <p:spPr>
          <a:xfrm>
            <a:off x="10078781" y="1813674"/>
            <a:ext cx="1186543" cy="446276"/>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buClr>
                <a:srgbClr val="004586"/>
              </a:buClr>
              <a:buSzPct val="70000"/>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Q-matrix </a:t>
            </a:r>
          </a:p>
        </p:txBody>
      </p:sp>
      <p:sp>
        <p:nvSpPr>
          <p:cNvPr id="20" name="矩形 19"/>
          <p:cNvSpPr/>
          <p:nvPr/>
        </p:nvSpPr>
        <p:spPr>
          <a:xfrm>
            <a:off x="606311" y="4633959"/>
            <a:ext cx="6698189" cy="1364615"/>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lnSpc>
                <a:spcPct val="115000"/>
              </a:lnSpc>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rPr>
              <a:t>输出：</a:t>
            </a:r>
          </a:p>
          <a:p>
            <a:pPr lvl="1">
              <a:lnSpc>
                <a:spcPct val="115000"/>
              </a:lnSpc>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rPr>
              <a:t>学生在各个知识或技能上的水平</a:t>
            </a:r>
            <a:endParaRPr lang="en-US" altLang="zh-CN" sz="28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15000"/>
              </a:lnSpc>
              <a:buClr>
                <a:srgbClr val="004586"/>
              </a:buClr>
              <a:buSzPct val="70000"/>
              <a:buFont typeface="Wingdings" panose="05000000000000000000" pitchFamily="2" charset="2"/>
              <a:buChar char="Ø"/>
            </a:pPr>
            <a:endParaRPr lang="en-US" altLang="zh-CN" sz="2000" dirty="0">
              <a:solidFill>
                <a:srgbClr val="1C1C1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p:cNvSpPr/>
          <p:nvPr/>
        </p:nvSpPr>
        <p:spPr>
          <a:xfrm>
            <a:off x="9842862" y="3998277"/>
            <a:ext cx="1258678" cy="707886"/>
          </a:xfrm>
          <a:prstGeom prst="rect">
            <a:avLst/>
          </a:prstGeom>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Cognitive </a:t>
            </a:r>
          </a:p>
          <a:p>
            <a:pPr algn="ct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diagnosis </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88" y="55114"/>
            <a:ext cx="1107996"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教育背景</a:t>
            </a:r>
          </a:p>
        </p:txBody>
      </p:sp>
      <p:sp>
        <p:nvSpPr>
          <p:cNvPr id="32" name="矩形 31"/>
          <p:cNvSpPr>
            <a:spLocks noChangeArrowheads="1"/>
          </p:cNvSpPr>
          <p:nvPr/>
        </p:nvSpPr>
        <p:spPr bwMode="auto">
          <a:xfrm>
            <a:off x="359803" y="1142881"/>
            <a:ext cx="573619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685800">
              <a:lnSpc>
                <a:spcPct val="90000"/>
              </a:lnSpc>
              <a:spcBef>
                <a:spcPts val="750"/>
              </a:spcBef>
              <a:buFont typeface="Arial" panose="020B0604020202020204" pitchFamily="34" charset="0"/>
              <a:buChar char="•"/>
              <a:defRPr sz="2100">
                <a:solidFill>
                  <a:schemeClr val="tx1"/>
                </a:solidFill>
                <a:latin typeface="Palatino Linotype" panose="02040502050505030304" pitchFamily="18"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Palatino Linotype" panose="02040502050505030304" pitchFamily="18"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Palatino Linotype" panose="02040502050505030304" pitchFamily="18"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Palatino Linotype" panose="02040502050505030304" pitchFamily="18" charset="0"/>
                <a:ea typeface="宋体" panose="02010600030101010101" pitchFamily="2" charset="-122"/>
              </a:defRPr>
            </a:lvl9pPr>
          </a:lstStyle>
          <a:p>
            <a:pPr>
              <a:lnSpc>
                <a:spcPct val="120000"/>
              </a:lnSpc>
              <a:buClr>
                <a:schemeClr val="accent5"/>
              </a:buClr>
              <a:buSzPct val="80000"/>
              <a:buFont typeface="Wingdings" panose="05000000000000000000" pitchFamily="2" charset="2"/>
              <a:buChar char="n"/>
              <a:defRPr/>
            </a:pPr>
            <a:r>
              <a:rPr lang="zh-CN" sz="2400" b="1" dirty="0">
                <a:latin typeface="微软雅黑" panose="020B0503020204020204" pitchFamily="34" charset="-122"/>
                <a:ea typeface="微软雅黑" panose="020B0503020204020204" pitchFamily="34" charset="-122"/>
              </a:rPr>
              <a:t>传统的认知诊断模型</a:t>
            </a:r>
          </a:p>
        </p:txBody>
      </p:sp>
      <p:sp>
        <p:nvSpPr>
          <p:cNvPr id="299013" name="内容占位符 2"/>
          <p:cNvSpPr>
            <a:spLocks noGrp="1"/>
          </p:cNvSpPr>
          <p:nvPr/>
        </p:nvSpPr>
        <p:spPr bwMode="auto">
          <a:xfrm>
            <a:off x="-9820" y="1638773"/>
            <a:ext cx="8866188" cy="1561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405" indent="-319405">
              <a:defRPr>
                <a:solidFill>
                  <a:schemeClr val="tx1"/>
                </a:solidFill>
                <a:latin typeface="Arial" panose="020B0604020202020204" pitchFamily="34" charset="0"/>
                <a:ea typeface="宋体" panose="02010600030101010101" pitchFamily="2" charset="-122"/>
              </a:defRPr>
            </a:lvl1pPr>
            <a:lvl2pPr marL="640080" indent="-273050">
              <a:defRPr>
                <a:solidFill>
                  <a:schemeClr val="tx1"/>
                </a:solidFill>
                <a:latin typeface="Arial" panose="020B0604020202020204" pitchFamily="34" charset="0"/>
                <a:ea typeface="宋体" panose="02010600030101010101" pitchFamily="2" charset="-122"/>
              </a:defRPr>
            </a:lvl2pPr>
            <a:lvl3pPr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09930" lvl="1" indent="-342900" eaLnBrk="1" hangingPunct="1">
              <a:spcBef>
                <a:spcPts val="550"/>
              </a:spcBef>
              <a:buClr>
                <a:schemeClr val="accent5"/>
              </a:buClr>
              <a:buSzPct val="70000"/>
              <a:buFont typeface="Wingdings" panose="05000000000000000000" pitchFamily="2" charset="2"/>
              <a:buChar char="p"/>
              <a:defRPr/>
            </a:pPr>
            <a:r>
              <a:rPr lang="zh-CN" altLang="en-US" sz="2200" dirty="0">
                <a:solidFill>
                  <a:srgbClr val="000000"/>
                </a:solidFill>
                <a:latin typeface="微软雅黑" panose="020B0503020204020204" pitchFamily="34" charset="-122"/>
                <a:ea typeface="微软雅黑" panose="020B0503020204020204" pitchFamily="34" charset="-122"/>
              </a:rPr>
              <a:t>项目反应理论</a:t>
            </a:r>
            <a:r>
              <a:rPr lang="en-US" altLang="zh-CN" sz="2200" dirty="0">
                <a:solidFill>
                  <a:srgbClr val="000000"/>
                </a:solidFill>
                <a:latin typeface="微软雅黑" panose="020B0503020204020204" pitchFamily="34" charset="-122"/>
                <a:ea typeface="微软雅黑" panose="020B0503020204020204" pitchFamily="34" charset="-122"/>
              </a:rPr>
              <a:t>(IRT)</a:t>
            </a: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单技能维度：假设某个测试只测量被试的某一种能力</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立性假设：被试在项目上作答反应是相互独立、互不影响的</a:t>
            </a: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模型假设：被试在项目上的正确反应概率与被试能力水平有一定关系</a:t>
            </a: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r>
              <a:rPr lang="zh-CN" altLang="en-US" sz="2000" dirty="0">
                <a:solidFill>
                  <a:srgbClr val="000000"/>
                </a:solidFill>
                <a:latin typeface="微软雅黑" panose="020B0503020204020204" pitchFamily="34" charset="-122"/>
                <a:ea typeface="微软雅黑" panose="020B0503020204020204" pitchFamily="34" charset="-122"/>
              </a:rPr>
              <a:t>一参数</a:t>
            </a:r>
            <a:r>
              <a:rPr lang="en-US" altLang="zh-CN" sz="2000" dirty="0">
                <a:solidFill>
                  <a:srgbClr val="000000"/>
                </a:solidFill>
                <a:latin typeface="微软雅黑" panose="020B0503020204020204" pitchFamily="34" charset="-122"/>
                <a:ea typeface="微软雅黑" panose="020B0503020204020204" pitchFamily="34" charset="-122"/>
              </a:rPr>
              <a:t>Rasch</a:t>
            </a:r>
            <a:r>
              <a:rPr lang="zh-CN" altLang="en-US" sz="2000" dirty="0">
                <a:solidFill>
                  <a:srgbClr val="000000"/>
                </a:solidFill>
                <a:latin typeface="微软雅黑" panose="020B0503020204020204" pitchFamily="34" charset="-122"/>
                <a:ea typeface="微软雅黑" panose="020B0503020204020204" pitchFamily="34" charset="-122"/>
              </a:rPr>
              <a:t>模型</a:t>
            </a:r>
            <a:endParaRPr lang="en-US" altLang="zh-CN" sz="2000"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b="1" dirty="0">
              <a:solidFill>
                <a:srgbClr val="000000"/>
              </a:solidFill>
              <a:latin typeface="微软雅黑" panose="020B0503020204020204" pitchFamily="34" charset="-122"/>
              <a:ea typeface="微软雅黑" panose="020B0503020204020204" pitchFamily="34" charset="-122"/>
            </a:endParaRPr>
          </a:p>
          <a:p>
            <a:pPr marL="685800" lvl="2" indent="0" eaLnBrk="1" hangingPunct="1">
              <a:spcBef>
                <a:spcPts val="500"/>
              </a:spcBef>
              <a:buClr>
                <a:schemeClr val="accent5"/>
              </a:buClr>
              <a:buSzPct val="7000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028700" lvl="2" indent="-342900" eaLnBrk="1" hangingPunct="1">
              <a:spcBef>
                <a:spcPts val="500"/>
              </a:spcBef>
              <a:buClr>
                <a:schemeClr val="accent5"/>
              </a:buClr>
              <a:buSzPct val="70000"/>
              <a:buFont typeface="Wingdings" panose="05000000000000000000" pitchFamily="2" charset="2"/>
              <a:buChar char="n"/>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dirty="0">
              <a:solidFill>
                <a:srgbClr val="000000"/>
              </a:solidFill>
              <a:latin typeface="微软雅黑" panose="020B0503020204020204" pitchFamily="34" charset="-122"/>
              <a:ea typeface="微软雅黑" panose="020B0503020204020204" pitchFamily="34" charset="-122"/>
            </a:endParaRPr>
          </a:p>
          <a:p>
            <a:pPr marL="1670050" lvl="3" indent="-342900" eaLnBrk="1" hangingPunct="1">
              <a:spcBef>
                <a:spcPts val="550"/>
              </a:spcBef>
              <a:buClr>
                <a:schemeClr val="accent5"/>
              </a:buClr>
              <a:buSzPct val="70000"/>
              <a:buFont typeface="Wingdings" panose="05000000000000000000" pitchFamily="2" charset="2"/>
              <a:buChar char="p"/>
              <a:defRPr/>
            </a:pPr>
            <a:endParaRPr lang="en-US" altLang="zh-CN" sz="2200" dirty="0">
              <a:solidFill>
                <a:srgbClr val="000000"/>
              </a:solidFill>
              <a:latin typeface="微软雅黑" panose="020B0503020204020204" pitchFamily="34" charset="-122"/>
              <a:ea typeface="微软雅黑" panose="020B0503020204020204" pitchFamily="34" charset="-122"/>
            </a:endParaRPr>
          </a:p>
          <a:p>
            <a:pPr lvl="1" eaLnBrk="1" hangingPunct="1">
              <a:spcBef>
                <a:spcPts val="550"/>
              </a:spcBef>
              <a:buClr>
                <a:srgbClr val="5B9BD5"/>
              </a:buClr>
              <a:buSzPct val="70000"/>
              <a:buFont typeface="Wingdings" panose="05000000000000000000" pitchFamily="2" charset="2"/>
              <a:buChar char="o"/>
              <a:defRPr/>
            </a:pPr>
            <a:endParaRPr lang="en-US" altLang="zh-CN" sz="22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en-US" altLang="zh-CN" sz="2800" dirty="0">
              <a:solidFill>
                <a:srgbClr val="000000"/>
              </a:solidFill>
              <a:latin typeface="Palatino Linotype" panose="02040502050505030304" pitchFamily="18" charset="0"/>
              <a:ea typeface="华文仿宋" panose="02010600040101010101" pitchFamily="2" charset="-122"/>
            </a:endParaRPr>
          </a:p>
          <a:p>
            <a:pPr eaLnBrk="1" hangingPunct="1">
              <a:spcBef>
                <a:spcPts val="700"/>
              </a:spcBef>
              <a:buClr>
                <a:srgbClr val="ED7D31"/>
              </a:buClr>
              <a:buSzPct val="60000"/>
              <a:buFont typeface="Wingdings" panose="05000000000000000000" pitchFamily="2" charset="2"/>
              <a:buChar char=""/>
              <a:defRPr/>
            </a:pPr>
            <a:endParaRPr lang="zh-CN" altLang="en-US" sz="2800" dirty="0">
              <a:solidFill>
                <a:srgbClr val="000000"/>
              </a:solidFill>
              <a:latin typeface="Palatino Linotype" panose="02040502050505030304" pitchFamily="18" charset="0"/>
              <a:ea typeface="华文仿宋" panose="02010600040101010101" pitchFamily="2" charset="-122"/>
            </a:endParaRPr>
          </a:p>
        </p:txBody>
      </p:sp>
      <p:pic>
        <p:nvPicPr>
          <p:cNvPr id="43" name="图片 42" descr="ICC"/>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13206" y="3278635"/>
            <a:ext cx="4434595" cy="3579365"/>
          </a:xfrm>
          <a:prstGeom prst="rect">
            <a:avLst/>
          </a:prstGeom>
          <a:noFill/>
          <a:ln>
            <a:noFill/>
          </a:ln>
        </p:spPr>
      </p:pic>
      <p:sp>
        <p:nvSpPr>
          <p:cNvPr id="5" name="矩形 4">
            <a:extLst>
              <a:ext uri="{FF2B5EF4-FFF2-40B4-BE49-F238E27FC236}">
                <a16:creationId xmlns:a16="http://schemas.microsoft.com/office/drawing/2014/main" id="{5564CA1C-55BE-41FA-BF4F-B486539FEB98}"/>
              </a:ext>
            </a:extLst>
          </p:cNvPr>
          <p:cNvSpPr/>
          <p:nvPr/>
        </p:nvSpPr>
        <p:spPr>
          <a:xfrm>
            <a:off x="482301" y="246919"/>
            <a:ext cx="2954655" cy="646331"/>
          </a:xfrm>
          <a:prstGeom prst="rect">
            <a:avLst/>
          </a:prstGeom>
        </p:spPr>
        <p:txBody>
          <a:bodyPr wrap="none">
            <a:spAutoFit/>
          </a:bodyPr>
          <a:lstStyle/>
          <a:p>
            <a:r>
              <a:rPr lang="zh-CN" altLang="en-US" sz="3600" dirty="0">
                <a:latin typeface="微软雅黑" panose="020B0503020204020204" pitchFamily="34" charset="-122"/>
                <a:ea typeface="微软雅黑" panose="020B0503020204020204" pitchFamily="34" charset="-122"/>
              </a:rPr>
              <a:t>认知诊断模型</a:t>
            </a:r>
            <a:endParaRPr lang="en-US" altLang="zh-CN" sz="36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8B839B89-FF9C-4D67-86CD-DD515DD02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498" y="4684638"/>
            <a:ext cx="3556856" cy="85102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组合 19">
            <a:extLst>
              <a:ext uri="{FF2B5EF4-FFF2-40B4-BE49-F238E27FC236}">
                <a16:creationId xmlns:a16="http://schemas.microsoft.com/office/drawing/2014/main" id="{CB6B2415-832D-49AA-BAF3-A900D0B3E034}"/>
              </a:ext>
            </a:extLst>
          </p:cNvPr>
          <p:cNvGrpSpPr/>
          <p:nvPr/>
        </p:nvGrpSpPr>
        <p:grpSpPr>
          <a:xfrm>
            <a:off x="4244186" y="4203545"/>
            <a:ext cx="1440160" cy="945580"/>
            <a:chOff x="3902589" y="2464340"/>
            <a:chExt cx="1440160" cy="945580"/>
          </a:xfrm>
        </p:grpSpPr>
        <p:sp>
          <p:nvSpPr>
            <p:cNvPr id="21" name="TextBox 15">
              <a:extLst>
                <a:ext uri="{FF2B5EF4-FFF2-40B4-BE49-F238E27FC236}">
                  <a16:creationId xmlns:a16="http://schemas.microsoft.com/office/drawing/2014/main" id="{1413DA91-45E8-48E1-BCCF-EF9A732C6E4B}"/>
                </a:ext>
              </a:extLst>
            </p:cNvPr>
            <p:cNvSpPr txBox="1">
              <a:spLocks noChangeArrowheads="1"/>
            </p:cNvSpPr>
            <p:nvPr/>
          </p:nvSpPr>
          <p:spPr bwMode="auto">
            <a:xfrm>
              <a:off x="3902589" y="2464340"/>
              <a:ext cx="1440160"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学生的能力</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D7B852EE-A508-4AE5-9CA1-BC41055E40BF}"/>
                </a:ext>
              </a:extLst>
            </p:cNvPr>
            <p:cNvCxnSpPr/>
            <p:nvPr/>
          </p:nvCxnSpPr>
          <p:spPr>
            <a:xfrm flipH="1">
              <a:off x="4788024" y="2841045"/>
              <a:ext cx="73958" cy="568875"/>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15">
            <a:extLst>
              <a:ext uri="{FF2B5EF4-FFF2-40B4-BE49-F238E27FC236}">
                <a16:creationId xmlns:a16="http://schemas.microsoft.com/office/drawing/2014/main" id="{AF591987-3C37-4F04-92A2-BDDA4ADFC1E4}"/>
              </a:ext>
            </a:extLst>
          </p:cNvPr>
          <p:cNvSpPr txBox="1">
            <a:spLocks noChangeArrowheads="1"/>
          </p:cNvSpPr>
          <p:nvPr/>
        </p:nvSpPr>
        <p:spPr bwMode="auto">
          <a:xfrm>
            <a:off x="4640212" y="5798794"/>
            <a:ext cx="1570037" cy="307777"/>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rgbClr val="000000"/>
                </a:solidFill>
                <a:latin typeface="微软雅黑" panose="020B0503020204020204" pitchFamily="34" charset="-122"/>
                <a:ea typeface="微软雅黑" panose="020B0503020204020204" pitchFamily="34" charset="-122"/>
              </a:rPr>
              <a:t>试题的难度</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cxnSp>
        <p:nvCxnSpPr>
          <p:cNvPr id="25" name="直接箭头连接符 24">
            <a:extLst>
              <a:ext uri="{FF2B5EF4-FFF2-40B4-BE49-F238E27FC236}">
                <a16:creationId xmlns:a16="http://schemas.microsoft.com/office/drawing/2014/main" id="{5DDAE959-D835-48C7-85D7-3819D7B43E13}"/>
              </a:ext>
            </a:extLst>
          </p:cNvPr>
          <p:cNvCxnSpPr/>
          <p:nvPr/>
        </p:nvCxnSpPr>
        <p:spPr>
          <a:xfrm flipV="1">
            <a:off x="5425231" y="5458462"/>
            <a:ext cx="34655" cy="34033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9241573-AF5A-428A-9087-1A610BCFDD5D}"/>
              </a:ext>
            </a:extLst>
          </p:cNvPr>
          <p:cNvSpPr/>
          <p:nvPr/>
        </p:nvSpPr>
        <p:spPr>
          <a:xfrm>
            <a:off x="0" y="4311267"/>
            <a:ext cx="3018775" cy="400110"/>
          </a:xfrm>
          <a:prstGeom prst="rect">
            <a:avLst/>
          </a:prstGeom>
        </p:spPr>
        <p:txBody>
          <a:bodyPr wrap="none">
            <a:spAutoFit/>
          </a:bodyPr>
          <a:lstStyle/>
          <a:p>
            <a:pPr marL="1028700" lvl="2" indent="-342900" eaLnBrk="1" hangingPunct="1">
              <a:spcBef>
                <a:spcPts val="500"/>
              </a:spcBef>
              <a:buClr>
                <a:schemeClr val="accent5"/>
              </a:buClr>
              <a:buSzPct val="70000"/>
              <a:buFont typeface="Wingdings" panose="05000000000000000000" pitchFamily="2" charset="2"/>
              <a:buChar char="n"/>
              <a:defRPr/>
            </a:pPr>
            <a:r>
              <a:rPr lang="zh-CN" altLang="en-US" sz="2000" dirty="0">
                <a:solidFill>
                  <a:srgbClr val="000000"/>
                </a:solidFill>
                <a:latin typeface="微软雅黑" panose="020B0503020204020204" pitchFamily="34" charset="-122"/>
                <a:ea typeface="微软雅黑" panose="020B0503020204020204" pitchFamily="34" charset="-122"/>
              </a:rPr>
              <a:t>项目反应函数：</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95"/>
  <p:tag name="KSO_WM_TAG_VERSION" val="1.0"/>
  <p:tag name="KSO_WM_SLIDE_ID" val="diagram160595_6"/>
  <p:tag name="KSO_WM_SLIDE_INDEX" val="6"/>
  <p:tag name="KSO_WM_SLIDE_ITEM_CNT" val="6"/>
  <p:tag name="KSO_WM_SLIDE_LAYOUT" val="a_f_m"/>
  <p:tag name="KSO_WM_SLIDE_LAYOUT_CNT" val="1_1_1"/>
  <p:tag name="KSO_WM_SLIDE_TYPE" val="text"/>
  <p:tag name="KSO_WM_BEAUTIFY_FLAG" val="#wm#"/>
  <p:tag name="KSO_WM_SLIDE_POSITION" val="74*139"/>
  <p:tag name="KSO_WM_SLIDE_SIZE" val="812*356"/>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5"/>
  <p:tag name="KSO_WM_UNIT_TYPE" val="a"/>
  <p:tag name="KSO_WM_UNIT_INDEX" val="1"/>
  <p:tag name="KSO_WM_UNIT_ID" val="diagram160595_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95"/>
  <p:tag name="KSO_WM_TAG_VERSION" val="1.0"/>
  <p:tag name="KSO_WM_SLIDE_ID" val="diagram160595_6"/>
  <p:tag name="KSO_WM_SLIDE_INDEX" val="6"/>
  <p:tag name="KSO_WM_SLIDE_ITEM_CNT" val="6"/>
  <p:tag name="KSO_WM_SLIDE_LAYOUT" val="a_f_m"/>
  <p:tag name="KSO_WM_SLIDE_LAYOUT_CNT" val="1_1_1"/>
  <p:tag name="KSO_WM_SLIDE_TYPE" val="text"/>
  <p:tag name="KSO_WM_BEAUTIFY_FLAG" val="#wm#"/>
  <p:tag name="KSO_WM_SLIDE_POSITION" val="74*139"/>
  <p:tag name="KSO_WM_SLIDE_SIZE" val="812*356"/>
  <p:tag name="KSO_WM_DIAGRAM_GROUP_CODE" val="m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5"/>
  <p:tag name="KSO_WM_UNIT_TYPE" val="a"/>
  <p:tag name="KSO_WM_UNIT_INDEX" val="1"/>
  <p:tag name="KSO_WM_UNIT_ID" val="diagram160595_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5"/>
  <p:tag name="KSO_WM_SLIDE_LAYOUT" val="a_f_m"/>
  <p:tag name="KSO_WM_SLIDE_LAYOUT_CNT" val="1_1_1"/>
  <p:tag name="KSO_WM_SLIDE_TYPE" val="text"/>
  <p:tag name="KSO_WM_BEAUTIFY_FLAG" val="#wm#"/>
  <p:tag name="KSO_WM_SLIDE_POSITION" val="87.2728*126.033"/>
  <p:tag name="KSO_WM_SLIDE_SIZE" val="799.937*389.581"/>
  <p:tag name="KSO_WM_TEMPLATE_CATEGORY" val="diagram"/>
  <p:tag name="KSO_WM_TEMPLATE_INDEX" val="20200113"/>
  <p:tag name="KSO_WM_SLIDE_ID" val="diagram20200113_4"/>
  <p:tag name="KSO_WM_SLIDE_INDEX" val="4"/>
  <p:tag name="KSO_WM_DIAGRAM_GROUP_CODE" val="m1-1"/>
  <p:tag name="KSO_WM_SLIDE_SUBTYPE" val="diag"/>
  <p:tag name="KSO_WM_TEMPLATE_SUBCATEGORY" val="0"/>
  <p:tag name="KSO_WM_SLIDE_DIAGTYPE" val="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5"/>
  <p:tag name="KSO_WM_UNIT_TYPE" val="a"/>
  <p:tag name="KSO_WM_UNIT_INDEX" val="1"/>
  <p:tag name="KSO_WM_UNIT_ID" val="diagram160595_6*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2399</TotalTime>
  <Words>2607</Words>
  <Application>Microsoft Office PowerPoint</Application>
  <PresentationFormat>宽屏</PresentationFormat>
  <Paragraphs>293</Paragraphs>
  <Slides>32</Slides>
  <Notes>22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9" baseType="lpstr">
      <vt:lpstr>PingFang SC</vt:lpstr>
      <vt:lpstr>ZapfDingbatsITC</vt:lpstr>
      <vt:lpstr>等线</vt:lpstr>
      <vt:lpstr>等线 Light</vt:lpstr>
      <vt:lpstr>Microsoft YaHei</vt:lpstr>
      <vt:lpstr>Microsoft YaHei</vt:lpstr>
      <vt:lpstr>-apple-system</vt:lpstr>
      <vt:lpstr>Arial</vt:lpstr>
      <vt:lpstr>Calibri</vt:lpstr>
      <vt:lpstr>Calibri Light</vt:lpstr>
      <vt:lpstr>Cambria Math</vt:lpstr>
      <vt:lpstr>Franklin Gothic Book</vt:lpstr>
      <vt:lpstr>Palatino Linotype</vt:lpstr>
      <vt:lpstr>Times New Roman</vt:lpstr>
      <vt:lpstr>Wingdings</vt:lpstr>
      <vt:lpstr>Office 主题​​</vt:lpstr>
      <vt:lpstr>Equation.DSMT4</vt:lpstr>
      <vt:lpstr>COMPUTERIZED ADAPTIVE TESTING （CAT）分享</vt:lpstr>
      <vt:lpstr>目录</vt:lpstr>
      <vt:lpstr>计算机自适应测评(CAT)</vt:lpstr>
      <vt:lpstr>PowerPoint 演示文稿</vt:lpstr>
      <vt:lpstr>计算机自适应测验的流程步骤</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ADAPTIVE TESTING （CAT）</dc:title>
  <dc:creator>曾 毅</dc:creator>
  <cp:lastModifiedBy>曾 毅</cp:lastModifiedBy>
  <cp:revision>50</cp:revision>
  <dcterms:created xsi:type="dcterms:W3CDTF">2020-08-27T13:22:00Z</dcterms:created>
  <dcterms:modified xsi:type="dcterms:W3CDTF">2020-12-24T11:32:10Z</dcterms:modified>
</cp:coreProperties>
</file>