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487" r:id="rId3"/>
    <p:sldId id="505" r:id="rId4"/>
    <p:sldId id="489" r:id="rId5"/>
    <p:sldId id="259" r:id="rId6"/>
    <p:sldId id="478" r:id="rId7"/>
    <p:sldId id="504" r:id="rId8"/>
    <p:sldId id="491" r:id="rId9"/>
    <p:sldId id="469" r:id="rId10"/>
    <p:sldId id="493" r:id="rId11"/>
    <p:sldId id="492" r:id="rId12"/>
    <p:sldId id="494" r:id="rId13"/>
    <p:sldId id="475" r:id="rId14"/>
    <p:sldId id="510" r:id="rId15"/>
    <p:sldId id="496" r:id="rId16"/>
    <p:sldId id="474" r:id="rId17"/>
    <p:sldId id="497" r:id="rId18"/>
    <p:sldId id="498" r:id="rId19"/>
    <p:sldId id="499" r:id="rId20"/>
    <p:sldId id="500" r:id="rId21"/>
    <p:sldId id="501" r:id="rId22"/>
    <p:sldId id="503" r:id="rId23"/>
    <p:sldId id="481" r:id="rId24"/>
    <p:sldId id="509" r:id="rId25"/>
    <p:sldId id="506" r:id="rId26"/>
    <p:sldId id="507" r:id="rId27"/>
    <p:sldId id="508" r:id="rId28"/>
    <p:sldId id="4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94660"/>
  </p:normalViewPr>
  <p:slideViewPr>
    <p:cSldViewPr snapToGrid="0">
      <p:cViewPr varScale="1">
        <p:scale>
          <a:sx n="81" d="100"/>
          <a:sy n="81" d="100"/>
        </p:scale>
        <p:origin x="51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D946-84DF-4B7C-8E8C-097FB89C3A3F}"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0D8B4-0C1B-4B63-89AB-696518A85B03}" type="slidenum">
              <a:rPr lang="zh-CN" altLang="en-US" smtClean="0"/>
              <a:t>‹#›</a:t>
            </a:fld>
            <a:endParaRPr lang="zh-CN" altLang="en-US"/>
          </a:p>
        </p:txBody>
      </p:sp>
    </p:spTree>
    <p:extLst>
      <p:ext uri="{BB962C8B-B14F-4D97-AF65-F5344CB8AC3E}">
        <p14:creationId xmlns:p14="http://schemas.microsoft.com/office/powerpoint/2010/main" val="88498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主要分为两个阶段：试验性探查阶段，精确估计真值阶段</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5A6663-91BF-4866-80FB-87B5415C7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2678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我们可以看出各层项目的区分度的平均值也是升序即由小到大排列的</a:t>
            </a:r>
          </a:p>
        </p:txBody>
      </p:sp>
      <p:sp>
        <p:nvSpPr>
          <p:cNvPr id="4" name="灯片编号占位符 3"/>
          <p:cNvSpPr>
            <a:spLocks noGrp="1"/>
          </p:cNvSpPr>
          <p:nvPr>
            <p:ph type="sldNum" sz="quarter" idx="5"/>
          </p:nvPr>
        </p:nvSpPr>
        <p:spPr/>
        <p:txBody>
          <a:bodyPr/>
          <a:lstStyle/>
          <a:p>
            <a:fld id="{4A90D8B4-0C1B-4B63-89AB-696518A85B03}" type="slidenum">
              <a:rPr lang="zh-CN" altLang="en-US" smtClean="0"/>
              <a:t>16</a:t>
            </a:fld>
            <a:endParaRPr lang="zh-CN" altLang="en-US"/>
          </a:p>
        </p:txBody>
      </p:sp>
    </p:spTree>
    <p:extLst>
      <p:ext uri="{BB962C8B-B14F-4D97-AF65-F5344CB8AC3E}">
        <p14:creationId xmlns:p14="http://schemas.microsoft.com/office/powerpoint/2010/main" val="83689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最优的试卷组合应该给与尽可能极端的后验概率（即最小化信息熵）。例如，当学生答对时，难题优于易题（</a:t>
            </a:r>
            <a:r>
              <a:rPr lang="en-US" altLang="zh-CN" b="0" i="0" dirty="0">
                <a:solidFill>
                  <a:srgbClr val="333333"/>
                </a:solidFill>
                <a:effectLst/>
                <a:latin typeface="PingFang SC"/>
              </a:rPr>
              <a:t>100%&gt;50%</a:t>
            </a:r>
            <a:r>
              <a:rPr lang="zh-CN" altLang="en-US" b="0" i="0" dirty="0">
                <a:solidFill>
                  <a:srgbClr val="333333"/>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5A6663-91BF-4866-80FB-87B5415C7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377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935E87-F321-44EE-9A27-D29C28F3A5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935E87-F321-44EE-9A27-D29C28F3A5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根据被试在各个项 目上的实际作答情况，经过数学模型的运算，来估计出被试的能力水平</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935E87-F321-44EE-9A27-D29C28F3A5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如果考生答对一道题目，下一道题目会更难，如果答案不正确，下一道题目应该更容易。</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935E87-F321-44EE-9A27-D29C28F3A5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492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信息函数是和𝑆𝐸</a:t>
            </a:r>
            <a:r>
              <a:rPr lang="en-US" altLang="zh-CN" dirty="0"/>
              <a:t>(</a:t>
            </a:r>
            <a:r>
              <a:rPr lang="zh-CN" altLang="en-US" dirty="0"/>
              <a:t>𝜃</a:t>
            </a:r>
            <a:r>
              <a:rPr lang="en-US" altLang="zh-CN" dirty="0"/>
              <a:t>)</a:t>
            </a:r>
            <a:r>
              <a:rPr lang="zh-CN" altLang="en-US" dirty="0"/>
              <a:t>成反比的，也就是说信息函数越大标准差越小，</a:t>
            </a:r>
            <a:endParaRPr lang="en-US" altLang="zh-CN" dirty="0"/>
          </a:p>
          <a:p>
            <a:r>
              <a:rPr lang="zh-CN" altLang="en-US" dirty="0"/>
              <a:t>在</a:t>
            </a:r>
            <a:r>
              <a:rPr lang="en-US" altLang="zh-CN" dirty="0"/>
              <a:t>CAT </a:t>
            </a:r>
            <a:r>
              <a:rPr lang="zh-CN" altLang="en-US" dirty="0"/>
              <a:t>中，当考生进行一个测试时，就要进行一系列的项目选择，假设考生做了</a:t>
            </a:r>
            <a:r>
              <a:rPr lang="en-US" altLang="zh-CN" dirty="0"/>
              <a:t>m </a:t>
            </a:r>
            <a:r>
              <a:rPr lang="zh-CN" altLang="en-US" dirty="0"/>
              <a:t>道题，考生当前的能力估计值为̂︀𝜃，考生选择下一道题的依据是在当前的能力𝜃 </a:t>
            </a:r>
            <a:r>
              <a:rPr lang="en-US" altLang="zh-CN" dirty="0"/>
              <a:t>= ˆ</a:t>
            </a:r>
            <a:r>
              <a:rPr lang="zh-CN" altLang="en-US" dirty="0"/>
              <a:t>𝜃𝑚时选择使信息函数 𝐼最大的项目，但是这种方法当̂︀𝜃接近于真值𝜃</a:t>
            </a:r>
            <a:r>
              <a:rPr lang="en-US" altLang="zh-CN" dirty="0"/>
              <a:t>0</a:t>
            </a:r>
            <a:r>
              <a:rPr lang="zh-CN" altLang="en-US" dirty="0"/>
              <a:t>时才是合理的，如果̂︀𝜃不接近于真值𝜃</a:t>
            </a:r>
            <a:r>
              <a:rPr lang="en-US" altLang="zh-CN" dirty="0"/>
              <a:t>0</a:t>
            </a:r>
            <a:r>
              <a:rPr lang="zh-CN" altLang="en-US" dirty="0"/>
              <a:t>，在能力为̂︀𝜃时的信息函数 𝐼就不能反映项目的真实信息。</a:t>
            </a:r>
          </a:p>
          <a:p>
            <a:endParaRPr lang="zh-CN" altLang="en-US" dirty="0"/>
          </a:p>
        </p:txBody>
      </p:sp>
      <p:sp>
        <p:nvSpPr>
          <p:cNvPr id="4" name="灯片编号占位符 3"/>
          <p:cNvSpPr>
            <a:spLocks noGrp="1"/>
          </p:cNvSpPr>
          <p:nvPr>
            <p:ph type="sldNum" sz="quarter" idx="5"/>
          </p:nvPr>
        </p:nvSpPr>
        <p:spPr/>
        <p:txBody>
          <a:bodyPr/>
          <a:lstStyle/>
          <a:p>
            <a:fld id="{4A90D8B4-0C1B-4B63-89AB-696518A85B03}" type="slidenum">
              <a:rPr lang="zh-CN" altLang="en-US" smtClean="0"/>
              <a:t>9</a:t>
            </a:fld>
            <a:endParaRPr lang="zh-CN" altLang="en-US"/>
          </a:p>
        </p:txBody>
      </p:sp>
    </p:spTree>
    <p:extLst>
      <p:ext uri="{BB962C8B-B14F-4D97-AF65-F5344CB8AC3E}">
        <p14:creationId xmlns:p14="http://schemas.microsoft.com/office/powerpoint/2010/main" val="159996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𝐿</a:t>
            </a:r>
            <a:r>
              <a:rPr lang="en-US" altLang="zh-CN" dirty="0"/>
              <a:t>(</a:t>
            </a:r>
            <a:r>
              <a:rPr lang="zh-CN" altLang="en-US" dirty="0"/>
              <a:t>𝜃</a:t>
            </a:r>
            <a:r>
              <a:rPr lang="en-US" altLang="zh-CN" dirty="0"/>
              <a:t>0; </a:t>
            </a:r>
            <a:r>
              <a:rPr lang="zh-CN" altLang="en-US" dirty="0"/>
              <a:t>𝑋𝑖</a:t>
            </a:r>
            <a:r>
              <a:rPr lang="en-US" altLang="zh-CN" dirty="0"/>
              <a:t>)</a:t>
            </a:r>
            <a:r>
              <a:rPr lang="zh-CN" altLang="en-US" dirty="0"/>
              <a:t>表示能力真值为𝜃</a:t>
            </a:r>
            <a:r>
              <a:rPr lang="en-US" altLang="zh-CN" dirty="0"/>
              <a:t>0</a:t>
            </a:r>
            <a:r>
              <a:rPr lang="zh-CN" altLang="en-US" dirty="0"/>
              <a:t>时的概率分布，𝐿</a:t>
            </a:r>
            <a:r>
              <a:rPr lang="en-US" altLang="zh-CN" dirty="0"/>
              <a:t>(</a:t>
            </a:r>
            <a:r>
              <a:rPr lang="zh-CN" altLang="en-US" dirty="0"/>
              <a:t>𝜃</a:t>
            </a:r>
            <a:r>
              <a:rPr lang="en-US" altLang="zh-CN" dirty="0"/>
              <a:t>; </a:t>
            </a:r>
            <a:r>
              <a:rPr lang="zh-CN" altLang="en-US" dirty="0"/>
              <a:t>𝑋𝑖</a:t>
            </a:r>
            <a:r>
              <a:rPr lang="en-US" altLang="zh-CN" dirty="0"/>
              <a:t>) </a:t>
            </a:r>
            <a:r>
              <a:rPr lang="zh-CN" altLang="en-US" dirty="0"/>
              <a:t>表示能力估计值为𝜃的概率分布，𝐾</a:t>
            </a:r>
            <a:r>
              <a:rPr lang="en-US" altLang="zh-CN" dirty="0"/>
              <a:t>(</a:t>
            </a:r>
            <a:r>
              <a:rPr lang="zh-CN" altLang="en-US" dirty="0"/>
              <a:t>𝜃</a:t>
            </a:r>
            <a:r>
              <a:rPr lang="en-US" altLang="zh-CN" dirty="0"/>
              <a:t>‖</a:t>
            </a:r>
            <a:r>
              <a:rPr lang="zh-CN" altLang="en-US" dirty="0"/>
              <a:t>𝜃</a:t>
            </a:r>
            <a:r>
              <a:rPr lang="en-US" altLang="zh-CN" dirty="0"/>
              <a:t>0)</a:t>
            </a:r>
            <a:r>
              <a:rPr lang="zh-CN" altLang="en-US" dirty="0"/>
              <a:t>的含义就是区分这两个概率分布，这里的期望𝐸𝜃</a:t>
            </a:r>
            <a:r>
              <a:rPr lang="en-US" altLang="zh-CN" dirty="0"/>
              <a:t>0</a:t>
            </a:r>
            <a:r>
              <a:rPr lang="zh-CN" altLang="en-US" dirty="0"/>
              <a:t>是在能力真值𝜃</a:t>
            </a:r>
            <a:r>
              <a:rPr lang="en-US" altLang="zh-CN" dirty="0"/>
              <a:t>0</a:t>
            </a:r>
            <a:r>
              <a:rPr lang="zh-CN" altLang="en-US" dirty="0"/>
              <a:t>下的期望</a:t>
            </a:r>
            <a:endParaRPr lang="en-US" altLang="zh-CN" dirty="0"/>
          </a:p>
          <a:p>
            <a:r>
              <a:rPr lang="zh-CN" altLang="en-US" dirty="0"/>
              <a:t>只需计算在𝜃</a:t>
            </a:r>
            <a:r>
              <a:rPr lang="en-US" altLang="zh-CN" dirty="0"/>
              <a:t>1</a:t>
            </a:r>
            <a:r>
              <a:rPr lang="zh-CN" altLang="en-US" dirty="0"/>
              <a:t>与𝜃</a:t>
            </a:r>
            <a:r>
              <a:rPr lang="en-US" altLang="zh-CN" dirty="0"/>
              <a:t>0</a:t>
            </a:r>
            <a:r>
              <a:rPr lang="zh-CN" altLang="en-US" dirty="0"/>
              <a:t>处的似然方程，再通过似然比检验计算这两个数的比值，最后检验𝜃</a:t>
            </a:r>
            <a:r>
              <a:rPr lang="en-US" altLang="zh-CN" dirty="0"/>
              <a:t>1</a:t>
            </a:r>
            <a:r>
              <a:rPr lang="zh-CN" altLang="en-US" dirty="0"/>
              <a:t>与𝜃</a:t>
            </a:r>
            <a:r>
              <a:rPr lang="en-US" altLang="zh-CN" dirty="0"/>
              <a:t>0</a:t>
            </a:r>
            <a:r>
              <a:rPr lang="zh-CN" altLang="en-US" dirty="0"/>
              <a:t>是否相等</a:t>
            </a:r>
          </a:p>
          <a:p>
            <a:endParaRPr lang="zh-CN" altLang="en-US" dirty="0"/>
          </a:p>
        </p:txBody>
      </p:sp>
      <p:sp>
        <p:nvSpPr>
          <p:cNvPr id="4" name="灯片编号占位符 3"/>
          <p:cNvSpPr>
            <a:spLocks noGrp="1"/>
          </p:cNvSpPr>
          <p:nvPr>
            <p:ph type="sldNum" sz="quarter" idx="5"/>
          </p:nvPr>
        </p:nvSpPr>
        <p:spPr/>
        <p:txBody>
          <a:bodyPr/>
          <a:lstStyle/>
          <a:p>
            <a:fld id="{4A90D8B4-0C1B-4B63-89AB-696518A85B03}" type="slidenum">
              <a:rPr lang="zh-CN" altLang="en-US" smtClean="0"/>
              <a:t>11</a:t>
            </a:fld>
            <a:endParaRPr lang="zh-CN" altLang="en-US"/>
          </a:p>
        </p:txBody>
      </p:sp>
    </p:spTree>
    <p:extLst>
      <p:ext uri="{BB962C8B-B14F-4D97-AF65-F5344CB8AC3E}">
        <p14:creationId xmlns:p14="http://schemas.microsoft.com/office/powerpoint/2010/main" val="71529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90D8B4-0C1B-4B63-89AB-696518A85B03}" type="slidenum">
              <a:rPr lang="zh-CN" altLang="en-US" smtClean="0"/>
              <a:t>12</a:t>
            </a:fld>
            <a:endParaRPr lang="zh-CN" altLang="en-US"/>
          </a:p>
        </p:txBody>
      </p:sp>
    </p:spTree>
    <p:extLst>
      <p:ext uri="{BB962C8B-B14F-4D97-AF65-F5344CB8AC3E}">
        <p14:creationId xmlns:p14="http://schemas.microsoft.com/office/powerpoint/2010/main" val="384870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90D8B4-0C1B-4B63-89AB-696518A85B03}" type="slidenum">
              <a:rPr lang="zh-CN" altLang="en-US" smtClean="0"/>
              <a:t>14</a:t>
            </a:fld>
            <a:endParaRPr lang="zh-CN" altLang="en-US"/>
          </a:p>
        </p:txBody>
      </p:sp>
    </p:spTree>
    <p:extLst>
      <p:ext uri="{BB962C8B-B14F-4D97-AF65-F5344CB8AC3E}">
        <p14:creationId xmlns:p14="http://schemas.microsoft.com/office/powerpoint/2010/main" val="174702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分层选题方法在</a:t>
            </a:r>
            <a:r>
              <a:rPr lang="en-US" altLang="zh-CN" dirty="0"/>
              <a:t>CAT</a:t>
            </a:r>
            <a:r>
              <a:rPr lang="zh-CN" altLang="en-US" dirty="0"/>
              <a:t>在概念上重大进步，</a:t>
            </a:r>
            <a:r>
              <a:rPr lang="zh-CN" altLang="en-US" dirty="0">
                <a:effectLst/>
                <a:latin typeface="Arial" panose="020B0604020202020204" pitchFamily="34" charset="0"/>
              </a:rPr>
              <a:t>生动地说明它们关于何时使用高区分性项目和何时使用低区分性项目的生动描述，</a:t>
            </a:r>
            <a:r>
              <a:rPr lang="zh-CN" altLang="en-US" dirty="0"/>
              <a:t>在</a:t>
            </a:r>
            <a:r>
              <a:rPr lang="en-US" altLang="zh-CN" dirty="0"/>
              <a:t>CAT</a:t>
            </a:r>
            <a:r>
              <a:rPr lang="zh-CN" altLang="en-US" dirty="0"/>
              <a:t>通常在测试的早期阶段需要像泛光灯一样，不需要较高的分辨率，只需要前期大致能够测出学生的能力，然后再用像聚光灯一样，再具体学生的能力进行选题。</a:t>
            </a:r>
          </a:p>
        </p:txBody>
      </p:sp>
      <p:sp>
        <p:nvSpPr>
          <p:cNvPr id="4" name="灯片编号占位符 3"/>
          <p:cNvSpPr>
            <a:spLocks noGrp="1"/>
          </p:cNvSpPr>
          <p:nvPr>
            <p:ph type="sldNum" sz="quarter" idx="5"/>
          </p:nvPr>
        </p:nvSpPr>
        <p:spPr/>
        <p:txBody>
          <a:bodyPr/>
          <a:lstStyle/>
          <a:p>
            <a:fld id="{4A90D8B4-0C1B-4B63-89AB-696518A85B03}" type="slidenum">
              <a:rPr lang="zh-CN" altLang="en-US" smtClean="0"/>
              <a:t>15</a:t>
            </a:fld>
            <a:endParaRPr lang="zh-CN" altLang="en-US"/>
          </a:p>
        </p:txBody>
      </p:sp>
    </p:spTree>
    <p:extLst>
      <p:ext uri="{BB962C8B-B14F-4D97-AF65-F5344CB8AC3E}">
        <p14:creationId xmlns:p14="http://schemas.microsoft.com/office/powerpoint/2010/main" val="228265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A6436-7FDF-4BED-97F2-7A627721BE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173EC5-4BF8-40DD-B524-5ACCC5763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6CA2DB-54D8-42B4-A425-A8565AC77B20}"/>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C3E5A257-5EBF-4037-B234-059043A92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9045E-2BAB-4228-8B1E-53E6A06EC140}"/>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405340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ED95-0F7C-4168-9FC3-BB5BAB887C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EB1133-AD2A-4927-A092-87BF75D100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EEAFC0-DF49-4C17-BCDB-452A148DAF85}"/>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AA4A29B6-3E40-4F27-A249-97863557B5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A8537-75F8-47C8-9B0F-C3371C161E8C}"/>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162513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F52059-BED6-4C3C-953C-B0EFAE9807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ADF401-5479-41A9-AF6E-284D078E247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45E478-A8AF-47A1-B543-E9D5384862F9}"/>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01DE7B3F-E95A-497C-AFCD-41ACA42734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150775-1882-44AE-888E-1CD12FBF4A46}"/>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86992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1C766-57C1-47AB-A7A5-A0C6B479A2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90D762-E30A-4B03-96BC-BE2E9A9E2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71A551-82A2-414A-84DD-697006CD6ED3}"/>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0EBC9204-006B-453A-ACA9-13C74D95B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CE3E6-E124-4E93-9B5D-C550F377A3F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22261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17E5F-EB6F-4FDB-8487-E3A40C1A89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84990E-7AE5-4584-90A3-BF053184DC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AE4D7C-3884-4999-95AC-48C6677DFF71}"/>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3CBA6A8D-B4A0-4D1D-B17F-01359FD26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67550-8727-4A0A-AD62-36468AEBBB33}"/>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16480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A7488-1EBA-4537-B853-2C2CA5965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3FF24-AD74-4E16-BD3B-2B3A19028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4302CB-6FD3-4B36-ADE4-BA09EADDA8D9}"/>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13EC9A32-872B-405E-B3AD-F5E74DF00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A6AAAD-1D06-4702-BE56-31E48713CA16}"/>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429393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86AB2-A5D4-45B9-92FD-D410B2CCCE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D199E2-2750-4489-96B3-68D3F3980C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7254EE-2C60-461C-96D0-65BBC62120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CD6B0A-87C3-4700-A2A9-93079CCBE994}"/>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0DC45978-6B36-46B7-8989-1D748377F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85E7AF-ECE4-4A67-B3F1-831134301E09}"/>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101272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BCE7-72DD-480A-BCAD-520DD3EC6A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2F15E4-57A3-40F3-A172-094286546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B071B9-9192-4871-A516-625C0BE6A9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39083B-AF66-4F64-A815-01EAB6404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DBD49C-41CB-4D43-BA41-CA570E123F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6A29B1-10A1-4316-BEA3-CCF115BCB73D}"/>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8" name="页脚占位符 7">
            <a:extLst>
              <a:ext uri="{FF2B5EF4-FFF2-40B4-BE49-F238E27FC236}">
                <a16:creationId xmlns:a16="http://schemas.microsoft.com/office/drawing/2014/main" id="{08495A5D-2DD7-4C35-8CF6-AEB5F26149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87EEF5-2E59-4BAD-9330-1A002692775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015956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221CA-025E-4AE3-B940-A3419BEFF0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70DA5-B7AB-4E09-B603-784A5F3EA6D3}"/>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4" name="页脚占位符 3">
            <a:extLst>
              <a:ext uri="{FF2B5EF4-FFF2-40B4-BE49-F238E27FC236}">
                <a16:creationId xmlns:a16="http://schemas.microsoft.com/office/drawing/2014/main" id="{31B5CBDF-747B-4B06-BC72-C24BD5EC7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6B27D0-B869-4BA3-A23E-554466BEBEB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149834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379014-B8CD-4112-B1CB-3274D18D8944}"/>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3" name="页脚占位符 2">
            <a:extLst>
              <a:ext uri="{FF2B5EF4-FFF2-40B4-BE49-F238E27FC236}">
                <a16:creationId xmlns:a16="http://schemas.microsoft.com/office/drawing/2014/main" id="{E8079EAB-F651-42F2-BBDD-AF14C3B3F0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AC26E9-13A9-47E2-B68B-BCC654DFF81D}"/>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431957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E13C3-BE83-4E3E-959C-ACD929B8BF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0764B9-033F-46F0-ACF1-B08E4E1DE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D5B371-98F4-46EB-9AA8-56DBF173B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6ABF9-6267-4F97-BFB7-D3A379CBCE4C}"/>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753D6553-8D42-4381-8065-08EE79B40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D5BC9F-911F-4BE3-9771-9F503358F8E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88729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A863A-8F59-4FA9-8981-FF1769E258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456E66-39BF-4F4E-845D-C409F73710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1C041-8D4E-4846-B408-4B47E97A8D8D}"/>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8A352923-2194-48A6-8169-3FD24B259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7BC5C-0246-4156-8EAC-42C2556A4FA9}"/>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381948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43DCA-F1C2-4CF4-BCCF-3FC18FB75A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2403EB-7076-4C8C-A76C-2A0D987C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288F15-DAAC-4002-B2DE-AD65CFCCE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BD913-CF96-4E2F-A1D7-D3FDDDADF78E}"/>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BE406BD1-8C85-4593-A49A-F0F6085BC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89CD6-6142-45D5-9CD9-88A11E0B22F5}"/>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573630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28665-7AD2-4A24-9092-8F0D842A40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05D588-57B3-45CD-BFE3-FEEACFF85B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EAE99-D8EE-4745-9FD6-1944825D9B5D}"/>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D0955788-9C72-414E-A5AD-04C3111A04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9FC5E1-27E1-4CAE-B0D6-DB13C57508DB}"/>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860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53CDD0-931A-47B5-B443-A763BA93AD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B31FEA-007B-4378-A3B9-EBFC668EA5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F4C8A-6EA5-40B1-94F3-6F331E91B93D}"/>
              </a:ext>
            </a:extLst>
          </p:cNvPr>
          <p:cNvSpPr>
            <a:spLocks noGrp="1"/>
          </p:cNvSpPr>
          <p:nvPr>
            <p:ph type="dt" sz="half" idx="10"/>
          </p:nvPr>
        </p:nvSpPr>
        <p:spPr/>
        <p:txBody>
          <a:body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75D0E319-1F75-48BA-9F2F-9B58B4909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8A5C2-F8B7-427F-A6E9-223000432DE7}"/>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8157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F2391-4C8F-4569-9C8E-7F3FF020C6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F2196A-35AE-4973-8D30-BCD4401A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30F4F2-6FCB-43C0-A063-A52628B77839}"/>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5FD51794-13CF-4F53-AE43-8A033DC85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8416A-844A-433D-BEBA-59202C7C2D59}"/>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177413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B2E97-2A01-4392-8A5C-D25993CECF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81C16C-CD8E-4124-9811-2349CDF7AA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027239-1786-4839-9B31-B0498FBAED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BB2912-F9A4-448B-AEDA-ADE980623A02}"/>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1169D722-8AF1-46D8-849F-40DF33D5BF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E49B67-26D1-4F13-B957-C01BE8A478CC}"/>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152529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D4DDE-73EE-47B0-A0D0-3EB66646B2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E59E48-A068-4BCE-AED1-461261B56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9D1AFC-91F2-4F9A-B49D-8CB900EE0A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0141E4-E2D5-4DEA-8A3F-C9D8ABB04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C2B8455-5838-4BC1-8C5A-AA25442C3D2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A718D5-59E3-422F-B085-D92E15B9BAE6}"/>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8" name="页脚占位符 7">
            <a:extLst>
              <a:ext uri="{FF2B5EF4-FFF2-40B4-BE49-F238E27FC236}">
                <a16:creationId xmlns:a16="http://schemas.microsoft.com/office/drawing/2014/main" id="{640224FB-17AE-44E9-9E12-83ECCEE489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95323A-C6A9-467D-BD9C-04F9FB39E8EB}"/>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190213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07CF3-8695-4C2C-B612-FD231A19AA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2DE412-8357-4A9D-B8DF-DE91463C4667}"/>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4" name="页脚占位符 3">
            <a:extLst>
              <a:ext uri="{FF2B5EF4-FFF2-40B4-BE49-F238E27FC236}">
                <a16:creationId xmlns:a16="http://schemas.microsoft.com/office/drawing/2014/main" id="{B30D6D51-CBF6-4A76-8307-BAA86F868B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24D931-066B-4C9E-84F9-F335F64FF6FC}"/>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248843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D75470-A671-49DC-A54E-4AA543698987}"/>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3" name="页脚占位符 2">
            <a:extLst>
              <a:ext uri="{FF2B5EF4-FFF2-40B4-BE49-F238E27FC236}">
                <a16:creationId xmlns:a16="http://schemas.microsoft.com/office/drawing/2014/main" id="{FA8CB32A-1E33-4711-9A5C-4B9505B379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A9BC70-72BB-41A0-893B-71F3547714FD}"/>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212905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67A1A-BD28-4E8A-AFDA-703F9EC73D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C691AC-8FEA-4883-8DEE-21F48D82C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04731C-4AC6-49D1-B855-6D53F030E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7CDC-A7D9-47BE-8B65-BC5716C99F08}"/>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FF06F502-B554-4571-B849-28A75524B0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674ADF-F566-4E38-924B-E3EBBAFC718B}"/>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29159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75C37-1E62-44E3-BD42-14418B3879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91FE59-C3FA-4E5D-B37A-26263CDCC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21CA77-887A-4B80-AF53-88B0CC2B5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5942BE-53D5-46A8-881C-C5E4807BCEA6}"/>
              </a:ext>
            </a:extLst>
          </p:cNvPr>
          <p:cNvSpPr>
            <a:spLocks noGrp="1"/>
          </p:cNvSpPr>
          <p:nvPr>
            <p:ph type="dt" sz="half" idx="10"/>
          </p:nvPr>
        </p:nvSpPr>
        <p:spPr/>
        <p:txBody>
          <a:bodyPr/>
          <a:lstStyle/>
          <a:p>
            <a:fld id="{4216BCBB-4E74-4DFE-824A-E9D17A8C287B}" type="datetimeFigureOut">
              <a:rPr lang="zh-CN" altLang="en-US" smtClean="0"/>
              <a:t>2020/10/13</a:t>
            </a:fld>
            <a:endParaRPr lang="zh-CN" altLang="en-US"/>
          </a:p>
        </p:txBody>
      </p:sp>
      <p:sp>
        <p:nvSpPr>
          <p:cNvPr id="6" name="页脚占位符 5">
            <a:extLst>
              <a:ext uri="{FF2B5EF4-FFF2-40B4-BE49-F238E27FC236}">
                <a16:creationId xmlns:a16="http://schemas.microsoft.com/office/drawing/2014/main" id="{4FA2159C-7591-45D1-9CB5-225757399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7F40F0-0FA7-4CB0-BF41-E2131D15583E}"/>
              </a:ext>
            </a:extLst>
          </p:cNvPr>
          <p:cNvSpPr>
            <a:spLocks noGrp="1"/>
          </p:cNvSpPr>
          <p:nvPr>
            <p:ph type="sldNum" sz="quarter" idx="12"/>
          </p:nvPr>
        </p:nvSpPr>
        <p:spPr/>
        <p:txBody>
          <a:body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244636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2533BB-7ABB-4A0E-A7DB-6C1AE2300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986033-852D-42B6-BCAD-DAD8B03A5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385C77-49E3-4517-9F65-B34D99D7B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BCBB-4E74-4DFE-824A-E9D17A8C287B}"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BF18C4BC-82A4-41BF-95EF-ABCFDFE2D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57AC0-B2F7-46AD-8296-C7F4EF86F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C7B20-627A-470F-94C8-A1C674717B49}" type="slidenum">
              <a:rPr lang="zh-CN" altLang="en-US" smtClean="0"/>
              <a:t>‹#›</a:t>
            </a:fld>
            <a:endParaRPr lang="zh-CN" altLang="en-US"/>
          </a:p>
        </p:txBody>
      </p:sp>
    </p:spTree>
    <p:extLst>
      <p:ext uri="{BB962C8B-B14F-4D97-AF65-F5344CB8AC3E}">
        <p14:creationId xmlns:p14="http://schemas.microsoft.com/office/powerpoint/2010/main" val="376480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599A8-8836-44B8-BB07-4EEF82B7B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C4B721-4129-4534-8BE5-73AA603EB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FB7168-A92B-4F94-A7CB-DEEC6B842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368E4-45BF-4028-B74F-80EAE491902C}" type="datetimeFigureOut">
              <a:rPr lang="zh-CN" altLang="en-US" smtClean="0"/>
              <a:t>2020/10/13</a:t>
            </a:fld>
            <a:endParaRPr lang="zh-CN" altLang="en-US"/>
          </a:p>
        </p:txBody>
      </p:sp>
      <p:sp>
        <p:nvSpPr>
          <p:cNvPr id="5" name="页脚占位符 4">
            <a:extLst>
              <a:ext uri="{FF2B5EF4-FFF2-40B4-BE49-F238E27FC236}">
                <a16:creationId xmlns:a16="http://schemas.microsoft.com/office/drawing/2014/main" id="{8D357E3E-46B8-4847-B304-40CA78150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9CA52C-A864-4232-8871-9C66F1FDF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773706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7706-4612-4FE9-9F99-660125D5CF73}"/>
              </a:ext>
            </a:extLst>
          </p:cNvPr>
          <p:cNvSpPr>
            <a:spLocks noGrp="1"/>
          </p:cNvSpPr>
          <p:nvPr>
            <p:ph type="ctr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COMPUTERIZED ADAPTIVE TESTING</a:t>
            </a:r>
            <a:br>
              <a:rPr lang="en-US" altLang="zh-CN" sz="4400" dirty="0">
                <a:latin typeface="微软雅黑" panose="020B0503020204020204" pitchFamily="34" charset="-122"/>
                <a:ea typeface="微软雅黑" panose="020B0503020204020204" pitchFamily="34" charset="-122"/>
              </a:rPr>
            </a:br>
            <a:r>
              <a:rPr lang="zh-CN" altLang="en-US" sz="4400" dirty="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CAT</a:t>
            </a:r>
            <a:r>
              <a:rPr lang="zh-CN" altLang="en-US" sz="4400" dirty="0">
                <a:latin typeface="微软雅黑" panose="020B0503020204020204" pitchFamily="34" charset="-122"/>
                <a:ea typeface="微软雅黑" panose="020B0503020204020204" pitchFamily="34" charset="-122"/>
              </a:rPr>
              <a:t>）分享（二）</a:t>
            </a:r>
          </a:p>
        </p:txBody>
      </p:sp>
      <p:sp>
        <p:nvSpPr>
          <p:cNvPr id="3" name="副标题 2">
            <a:extLst>
              <a:ext uri="{FF2B5EF4-FFF2-40B4-BE49-F238E27FC236}">
                <a16:creationId xmlns:a16="http://schemas.microsoft.com/office/drawing/2014/main" id="{3D0404E2-EEE4-4E93-B284-FA41A7F6DFF7}"/>
              </a:ext>
            </a:extLst>
          </p:cNvPr>
          <p:cNvSpPr>
            <a:spLocks noGrp="1"/>
          </p:cNvSpPr>
          <p:nvPr>
            <p:ph type="subTitle" idx="1"/>
          </p:nvPr>
        </p:nvSpPr>
        <p:spPr>
          <a:xfrm>
            <a:off x="1608841" y="3602038"/>
            <a:ext cx="9144000" cy="1655762"/>
          </a:xfrm>
        </p:spPr>
        <p:txBody>
          <a:bodyPr/>
          <a:lstStyle/>
          <a:p>
            <a:r>
              <a:rPr lang="zh-CN" altLang="en-US" dirty="0">
                <a:latin typeface="微软雅黑" panose="020B0503020204020204" pitchFamily="34" charset="-122"/>
                <a:ea typeface="微软雅黑" panose="020B0503020204020204" pitchFamily="34" charset="-122"/>
              </a:rPr>
              <a:t>曾毅 </a:t>
            </a:r>
            <a:r>
              <a:rPr lang="en-US" altLang="zh-CN" dirty="0">
                <a:latin typeface="微软雅黑" panose="020B0503020204020204" pitchFamily="34" charset="-122"/>
                <a:ea typeface="微软雅黑" panose="020B0503020204020204" pitchFamily="34" charset="-122"/>
              </a:rPr>
              <a:t>2020/9/26</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82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C6D0EA-25C3-4BC4-8E48-343846D8F201}"/>
              </a:ext>
            </a:extLst>
          </p:cNvPr>
          <p:cNvSpPr txBox="1"/>
          <p:nvPr/>
        </p:nvSpPr>
        <p:spPr>
          <a:xfrm>
            <a:off x="494261" y="4986780"/>
            <a:ext cx="11368725" cy="1661993"/>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MFI</a:t>
            </a:r>
            <a:r>
              <a:rPr lang="zh-CN" altLang="en-US" sz="2400" dirty="0">
                <a:latin typeface="微软雅黑" panose="020B0503020204020204" pitchFamily="34" charset="-122"/>
                <a:ea typeface="微软雅黑" panose="020B0503020204020204" pitchFamily="34" charset="-122"/>
              </a:rPr>
              <a:t>的缺点：</a:t>
            </a:r>
            <a:endParaRPr lang="en-US" altLang="zh-CN" sz="24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信息函数只仅仅是能力估计值̂𝜃的函数，也就是说</a:t>
            </a:r>
            <a:r>
              <a:rPr lang="en-US" altLang="zh-CN" sz="2000" dirty="0">
                <a:latin typeface="微软雅黑" panose="020B0503020204020204" pitchFamily="34" charset="-122"/>
                <a:ea typeface="微软雅黑" panose="020B0503020204020204" pitchFamily="34" charset="-122"/>
              </a:rPr>
              <a:t>Fisher</a:t>
            </a:r>
            <a:r>
              <a:rPr lang="zh-CN" altLang="en-US" sz="2000" dirty="0">
                <a:latin typeface="微软雅黑" panose="020B0503020204020204" pitchFamily="34" charset="-122"/>
                <a:ea typeface="微软雅黑" panose="020B0503020204020204" pitchFamily="34" charset="-122"/>
              </a:rPr>
              <a:t>信息函数仅是围绕着̂𝜃，</a:t>
            </a:r>
            <a:r>
              <a:rPr lang="zh-CN" altLang="en-US" sz="2000" dirty="0">
                <a:solidFill>
                  <a:schemeClr val="accent1"/>
                </a:solidFill>
                <a:latin typeface="微软雅黑" panose="020B0503020204020204" pitchFamily="34" charset="-122"/>
                <a:ea typeface="微软雅黑" panose="020B0503020204020204" pitchFamily="34" charset="-122"/>
              </a:rPr>
              <a:t>当能力估计值̂𝜃趋近于能力真值时，用</a:t>
            </a:r>
            <a:r>
              <a:rPr lang="en-US" altLang="zh-CN" sz="2000" dirty="0">
                <a:solidFill>
                  <a:schemeClr val="accent1"/>
                </a:solidFill>
                <a:latin typeface="微软雅黑" panose="020B0503020204020204" pitchFamily="34" charset="-122"/>
                <a:ea typeface="微软雅黑" panose="020B0503020204020204" pitchFamily="34" charset="-122"/>
              </a:rPr>
              <a:t>Fisher</a:t>
            </a:r>
            <a:r>
              <a:rPr lang="zh-CN" altLang="en-US" sz="2000" dirty="0">
                <a:solidFill>
                  <a:schemeClr val="accent1"/>
                </a:solidFill>
                <a:latin typeface="微软雅黑" panose="020B0503020204020204" pitchFamily="34" charset="-122"/>
                <a:ea typeface="微软雅黑" panose="020B0503020204020204" pitchFamily="34" charset="-122"/>
              </a:rPr>
              <a:t>信息选题才正确</a:t>
            </a:r>
            <a:r>
              <a:rPr lang="zh-CN" altLang="en-US" sz="2000" dirty="0">
                <a:latin typeface="微软雅黑" panose="020B0503020204020204" pitchFamily="34" charset="-122"/>
                <a:ea typeface="微软雅黑" panose="020B0503020204020204" pitchFamily="34" charset="-122"/>
              </a:rPr>
              <a:t>，当能力估计值̂𝜃偏离真值时，也就是测试的初期，</a:t>
            </a:r>
            <a:r>
              <a:rPr lang="en-US" altLang="zh-CN" sz="2000" dirty="0">
                <a:latin typeface="微软雅黑" panose="020B0503020204020204" pitchFamily="34" charset="-122"/>
                <a:ea typeface="微软雅黑" panose="020B0503020204020204" pitchFamily="34" charset="-122"/>
              </a:rPr>
              <a:t>Fisher</a:t>
            </a:r>
            <a:r>
              <a:rPr lang="zh-CN" altLang="en-US" sz="2000" dirty="0">
                <a:latin typeface="微软雅黑" panose="020B0503020204020204" pitchFamily="34" charset="-122"/>
                <a:ea typeface="微软雅黑" panose="020B0503020204020204" pitchFamily="34" charset="-122"/>
              </a:rPr>
              <a:t>信息选题也就不是很正确了，</a:t>
            </a:r>
            <a:r>
              <a:rPr lang="en-US" altLang="zh-CN" sz="2000" dirty="0">
                <a:latin typeface="微软雅黑" panose="020B0503020204020204" pitchFamily="34" charset="-122"/>
                <a:ea typeface="微软雅黑" panose="020B0503020204020204" pitchFamily="34" charset="-122"/>
              </a:rPr>
              <a:t>Fisher</a:t>
            </a:r>
            <a:r>
              <a:rPr lang="zh-CN" altLang="en-US" sz="2000" dirty="0">
                <a:latin typeface="微软雅黑" panose="020B0503020204020204" pitchFamily="34" charset="-122"/>
                <a:ea typeface="微软雅黑" panose="020B0503020204020204" pitchFamily="34" charset="-122"/>
              </a:rPr>
              <a:t>信息只是一个</a:t>
            </a:r>
            <a:r>
              <a:rPr lang="zh-CN" altLang="en-US" sz="2000" dirty="0">
                <a:solidFill>
                  <a:schemeClr val="accent1"/>
                </a:solidFill>
                <a:latin typeface="微软雅黑" panose="020B0503020204020204" pitchFamily="34" charset="-122"/>
                <a:ea typeface="微软雅黑" panose="020B0503020204020204" pitchFamily="34" charset="-122"/>
              </a:rPr>
              <a:t>局部信息</a:t>
            </a:r>
            <a:r>
              <a:rPr lang="zh-CN" altLang="en-US" sz="2000" dirty="0">
                <a:latin typeface="微软雅黑" panose="020B0503020204020204" pitchFamily="34" charset="-122"/>
                <a:ea typeface="微软雅黑" panose="020B0503020204020204" pitchFamily="34" charset="-122"/>
              </a:rPr>
              <a:t>。</a:t>
            </a:r>
          </a:p>
          <a:p>
            <a:endParaRPr lang="zh-CN" altLang="en-US" dirty="0"/>
          </a:p>
        </p:txBody>
      </p:sp>
      <p:sp>
        <p:nvSpPr>
          <p:cNvPr id="5" name="文本框 4">
            <a:extLst>
              <a:ext uri="{FF2B5EF4-FFF2-40B4-BE49-F238E27FC236}">
                <a16:creationId xmlns:a16="http://schemas.microsoft.com/office/drawing/2014/main" id="{48BD4F9A-DD8C-4E38-AAD4-4464255D51BD}"/>
              </a:ext>
            </a:extLst>
          </p:cNvPr>
          <p:cNvSpPr txBox="1"/>
          <p:nvPr/>
        </p:nvSpPr>
        <p:spPr>
          <a:xfrm>
            <a:off x="622169" y="320511"/>
            <a:ext cx="433633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为什么会用到</a:t>
            </a:r>
            <a:r>
              <a:rPr lang="en-US" altLang="zh-CN" sz="2400" dirty="0">
                <a:latin typeface="微软雅黑" panose="020B0503020204020204" pitchFamily="34" charset="-122"/>
                <a:ea typeface="微软雅黑" panose="020B0503020204020204" pitchFamily="34" charset="-122"/>
              </a:rPr>
              <a:t>MFI</a:t>
            </a:r>
            <a:r>
              <a:rPr lang="zh-CN" altLang="en-US" sz="2400" dirty="0">
                <a:latin typeface="微软雅黑" panose="020B0503020204020204" pitchFamily="34" charset="-122"/>
                <a:ea typeface="微软雅黑" panose="020B0503020204020204" pitchFamily="34" charset="-122"/>
              </a:rPr>
              <a:t>方法？</a:t>
            </a:r>
          </a:p>
        </p:txBody>
      </p:sp>
      <p:sp>
        <p:nvSpPr>
          <p:cNvPr id="7" name="文本框 6">
            <a:extLst>
              <a:ext uri="{FF2B5EF4-FFF2-40B4-BE49-F238E27FC236}">
                <a16:creationId xmlns:a16="http://schemas.microsoft.com/office/drawing/2014/main" id="{3698351C-EB6A-4F75-8B9B-8F4A3A33FF4A}"/>
              </a:ext>
            </a:extLst>
          </p:cNvPr>
          <p:cNvSpPr txBox="1"/>
          <p:nvPr/>
        </p:nvSpPr>
        <p:spPr>
          <a:xfrm>
            <a:off x="622169" y="837126"/>
            <a:ext cx="10685481" cy="923330"/>
          </a:xfrm>
          <a:prstGeom prst="rect">
            <a:avLst/>
          </a:prstGeom>
          <a:noFill/>
        </p:spPr>
        <p:txBody>
          <a:bodyPr wrap="square">
            <a:spAutoFit/>
          </a:bodyPr>
          <a:lstStyle/>
          <a:p>
            <a:r>
              <a:rPr lang="en-US" altLang="zh-CN" b="1" i="0" dirty="0">
                <a:solidFill>
                  <a:schemeClr val="accent1"/>
                </a:solidFill>
                <a:effectLst/>
                <a:latin typeface="Microsoft YaHei" panose="020B0503020204020204" pitchFamily="34" charset="-122"/>
                <a:ea typeface="Microsoft YaHei" panose="020B0503020204020204" pitchFamily="34" charset="-122"/>
              </a:rPr>
              <a:t>Fisher Information</a:t>
            </a:r>
            <a:r>
              <a:rPr lang="zh-CN" altLang="en-US" b="1" i="0" dirty="0">
                <a:solidFill>
                  <a:schemeClr val="accent1"/>
                </a:solidFill>
                <a:effectLst/>
                <a:latin typeface="Microsoft YaHei" panose="020B0503020204020204" pitchFamily="34" charset="-122"/>
                <a:ea typeface="Microsoft YaHei" panose="020B0503020204020204" pitchFamily="34" charset="-122"/>
              </a:rPr>
              <a:t>的第一条数学意义：就是用来估计</a:t>
            </a:r>
            <a:r>
              <a:rPr lang="en-US" altLang="zh-CN" b="1" i="0" dirty="0">
                <a:solidFill>
                  <a:schemeClr val="accent1"/>
                </a:solidFill>
                <a:effectLst/>
                <a:latin typeface="Microsoft YaHei" panose="020B0503020204020204" pitchFamily="34" charset="-122"/>
                <a:ea typeface="Microsoft YaHei" panose="020B0503020204020204" pitchFamily="34" charset="-122"/>
              </a:rPr>
              <a:t>MLE</a:t>
            </a:r>
            <a:r>
              <a:rPr lang="zh-CN" altLang="en-US" b="1" i="0" dirty="0">
                <a:solidFill>
                  <a:schemeClr val="accent1"/>
                </a:solidFill>
                <a:effectLst/>
                <a:latin typeface="Microsoft YaHei" panose="020B0503020204020204" pitchFamily="34" charset="-122"/>
                <a:ea typeface="Microsoft YaHei" panose="020B0503020204020204" pitchFamily="34" charset="-122"/>
              </a:rPr>
              <a:t>的方程的方差</a:t>
            </a:r>
            <a:r>
              <a:rPr lang="zh-CN" altLang="en-US" b="0" i="0" dirty="0">
                <a:solidFill>
                  <a:schemeClr val="accent1"/>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它的直观表述就是，随着收集的数据越来越多，这个方差由于是一个</a:t>
            </a:r>
            <a:r>
              <a:rPr lang="en-US" altLang="zh-CN" b="0" i="0" dirty="0">
                <a:solidFill>
                  <a:srgbClr val="4D4D4D"/>
                </a:solidFill>
                <a:effectLst/>
                <a:latin typeface="Microsoft YaHei" panose="020B0503020204020204" pitchFamily="34" charset="-122"/>
                <a:ea typeface="Microsoft YaHei" panose="020B0503020204020204" pitchFamily="34" charset="-122"/>
              </a:rPr>
              <a:t>Independent sum</a:t>
            </a:r>
            <a:r>
              <a:rPr lang="zh-CN" altLang="en-US" b="0" i="0" dirty="0">
                <a:solidFill>
                  <a:srgbClr val="4D4D4D"/>
                </a:solidFill>
                <a:effectLst/>
                <a:latin typeface="Microsoft YaHei" panose="020B0503020204020204" pitchFamily="34" charset="-122"/>
                <a:ea typeface="Microsoft YaHei" panose="020B0503020204020204" pitchFamily="34" charset="-122"/>
              </a:rPr>
              <a:t>的形式，也就变的越来越大，也就象征着得到的信息越来越多。</a:t>
            </a:r>
            <a:endParaRPr lang="zh-CN" altLang="en-US" dirty="0"/>
          </a:p>
        </p:txBody>
      </p:sp>
      <p:pic>
        <p:nvPicPr>
          <p:cNvPr id="9" name="Picture 10" descr="preview">
            <a:extLst>
              <a:ext uri="{FF2B5EF4-FFF2-40B4-BE49-F238E27FC236}">
                <a16:creationId xmlns:a16="http://schemas.microsoft.com/office/drawing/2014/main" id="{A1F5166D-D1F0-4734-BD33-91BAE4E35B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261" y="2081623"/>
            <a:ext cx="3286198" cy="294286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4A8EC0E-D346-40FD-AFDB-87C2070D17E8}"/>
              </a:ext>
            </a:extLst>
          </p:cNvPr>
          <p:cNvSpPr txBox="1"/>
          <p:nvPr/>
        </p:nvSpPr>
        <p:spPr>
          <a:xfrm>
            <a:off x="622169" y="1767860"/>
            <a:ext cx="10774679" cy="369332"/>
          </a:xfrm>
          <a:prstGeom prst="rect">
            <a:avLst/>
          </a:prstGeom>
          <a:noFill/>
        </p:spPr>
        <p:txBody>
          <a:bodyPr wrap="square">
            <a:spAutoFit/>
          </a:bodyPr>
          <a:lstStyle/>
          <a:p>
            <a:r>
              <a:rPr lang="en-US" altLang="zh-CN" b="1" i="0" dirty="0">
                <a:solidFill>
                  <a:schemeClr val="accent1"/>
                </a:solidFill>
                <a:effectLst/>
                <a:latin typeface="Microsoft YaHei" panose="020B0503020204020204" pitchFamily="34" charset="-122"/>
                <a:ea typeface="Microsoft YaHei" panose="020B0503020204020204" pitchFamily="34" charset="-122"/>
              </a:rPr>
              <a:t>Fisher Information</a:t>
            </a:r>
            <a:r>
              <a:rPr lang="zh-CN" altLang="en-US" b="1" i="0" dirty="0">
                <a:solidFill>
                  <a:schemeClr val="accent1"/>
                </a:solidFill>
                <a:effectLst/>
                <a:latin typeface="Microsoft YaHei" panose="020B0503020204020204" pitchFamily="34" charset="-122"/>
                <a:ea typeface="Microsoft YaHei" panose="020B0503020204020204" pitchFamily="34" charset="-122"/>
              </a:rPr>
              <a:t>的第二条数学意义：</a:t>
            </a:r>
            <a:r>
              <a:rPr lang="en-US" altLang="zh-CN" b="1" i="0" dirty="0">
                <a:solidFill>
                  <a:schemeClr val="accent1"/>
                </a:solidFill>
                <a:effectLst/>
                <a:latin typeface="Microsoft YaHei" panose="020B0503020204020204" pitchFamily="34" charset="-122"/>
                <a:ea typeface="Microsoft YaHei" panose="020B0503020204020204" pitchFamily="34" charset="-122"/>
              </a:rPr>
              <a:t>log likelihood</a:t>
            </a:r>
            <a:r>
              <a:rPr lang="zh-CN" altLang="en-US" b="1" i="0" dirty="0">
                <a:solidFill>
                  <a:schemeClr val="accent1"/>
                </a:solidFill>
                <a:effectLst/>
                <a:latin typeface="Microsoft YaHei" panose="020B0503020204020204" pitchFamily="34" charset="-122"/>
                <a:ea typeface="Microsoft YaHei" panose="020B0503020204020204" pitchFamily="34" charset="-122"/>
              </a:rPr>
              <a:t>在参数真实值处的负二阶导数的期望</a:t>
            </a:r>
            <a:r>
              <a:rPr lang="zh-CN" altLang="en-US" b="0" i="0" dirty="0">
                <a:solidFill>
                  <a:schemeClr val="accent1"/>
                </a:solidFill>
                <a:effectLst/>
                <a:latin typeface="Microsoft YaHei" panose="020B0503020204020204" pitchFamily="34" charset="-122"/>
                <a:ea typeface="Microsoft YaHei" panose="020B0503020204020204" pitchFamily="34" charset="-122"/>
              </a:rPr>
              <a:t>。</a:t>
            </a:r>
            <a:endParaRPr lang="zh-CN" altLang="en-US" dirty="0">
              <a:solidFill>
                <a:schemeClr val="accent1"/>
              </a:solidFill>
            </a:endParaRPr>
          </a:p>
        </p:txBody>
      </p:sp>
      <p:sp>
        <p:nvSpPr>
          <p:cNvPr id="13" name="文本框 12">
            <a:extLst>
              <a:ext uri="{FF2B5EF4-FFF2-40B4-BE49-F238E27FC236}">
                <a16:creationId xmlns:a16="http://schemas.microsoft.com/office/drawing/2014/main" id="{F1B4EE6E-2C63-4A75-803E-24208D31DD6B}"/>
              </a:ext>
            </a:extLst>
          </p:cNvPr>
          <p:cNvSpPr txBox="1"/>
          <p:nvPr/>
        </p:nvSpPr>
        <p:spPr>
          <a:xfrm>
            <a:off x="3668289" y="2253606"/>
            <a:ext cx="8046720" cy="1477328"/>
          </a:xfrm>
          <a:prstGeom prst="rect">
            <a:avLst/>
          </a:prstGeom>
          <a:noFill/>
        </p:spPr>
        <p:txBody>
          <a:bodyPr wrap="square">
            <a:spAutoFit/>
          </a:bodyPr>
          <a:lstStyle/>
          <a:p>
            <a:r>
              <a:rPr lang="zh-CN" altLang="en-US" b="0" i="0" dirty="0">
                <a:solidFill>
                  <a:srgbClr val="333333"/>
                </a:solidFill>
                <a:effectLst/>
                <a:latin typeface="-apple-system"/>
              </a:rPr>
              <a:t>对于这样的一个</a:t>
            </a:r>
            <a:r>
              <a:rPr lang="en-US" altLang="zh-CN" b="0" i="0" dirty="0">
                <a:solidFill>
                  <a:srgbClr val="333333"/>
                </a:solidFill>
                <a:effectLst/>
                <a:latin typeface="-apple-system"/>
              </a:rPr>
              <a:t>log likelihood function</a:t>
            </a:r>
            <a:r>
              <a:rPr lang="zh-CN" altLang="en-US" b="0" i="0" dirty="0">
                <a:solidFill>
                  <a:srgbClr val="333333"/>
                </a:solidFill>
                <a:effectLst/>
                <a:latin typeface="-apple-system"/>
              </a:rPr>
              <a:t>，它越平而宽，就代表我们对于参数估计的能力越差，它高而窄，就代表我们对于参数估计的能力越好，也就是信息量越大。而这个</a:t>
            </a:r>
            <a:r>
              <a:rPr lang="en-US" altLang="zh-CN" b="0" i="0" dirty="0">
                <a:solidFill>
                  <a:srgbClr val="333333"/>
                </a:solidFill>
                <a:effectLst/>
                <a:latin typeface="-apple-system"/>
              </a:rPr>
              <a:t>log likelihood</a:t>
            </a:r>
            <a:r>
              <a:rPr lang="zh-CN" altLang="en-US" b="0" i="0" dirty="0">
                <a:solidFill>
                  <a:srgbClr val="333333"/>
                </a:solidFill>
                <a:effectLst/>
                <a:latin typeface="-apple-system"/>
              </a:rPr>
              <a:t>在参数真实值处的负二阶导数，就反应了这个</a:t>
            </a:r>
            <a:r>
              <a:rPr lang="en-US" altLang="zh-CN" b="0" i="0" dirty="0">
                <a:solidFill>
                  <a:srgbClr val="333333"/>
                </a:solidFill>
                <a:effectLst/>
                <a:latin typeface="-apple-system"/>
              </a:rPr>
              <a:t>log likelihood</a:t>
            </a:r>
            <a:r>
              <a:rPr lang="zh-CN" altLang="en-US" b="0" i="0" dirty="0">
                <a:solidFill>
                  <a:srgbClr val="333333"/>
                </a:solidFill>
                <a:effectLst/>
                <a:latin typeface="-apple-system"/>
              </a:rPr>
              <a:t>在顶点处的弯曲程度，弯曲程度越大，整个</a:t>
            </a:r>
            <a:r>
              <a:rPr lang="en-US" altLang="zh-CN" b="0" i="0" dirty="0">
                <a:solidFill>
                  <a:srgbClr val="333333"/>
                </a:solidFill>
                <a:effectLst/>
                <a:latin typeface="-apple-system"/>
              </a:rPr>
              <a:t>log likelihood</a:t>
            </a:r>
            <a:r>
              <a:rPr lang="zh-CN" altLang="en-US" b="0" i="0" dirty="0">
                <a:solidFill>
                  <a:srgbClr val="333333"/>
                </a:solidFill>
                <a:effectLst/>
                <a:latin typeface="-apple-system"/>
              </a:rPr>
              <a:t>的形状就越偏向于高而窄，也就代表掌握的信息越多。</a:t>
            </a:r>
            <a:endParaRPr lang="zh-CN" altLang="en-US" dirty="0"/>
          </a:p>
        </p:txBody>
      </p:sp>
      <p:sp>
        <p:nvSpPr>
          <p:cNvPr id="15" name="文本框 14">
            <a:extLst>
              <a:ext uri="{FF2B5EF4-FFF2-40B4-BE49-F238E27FC236}">
                <a16:creationId xmlns:a16="http://schemas.microsoft.com/office/drawing/2014/main" id="{7E2F80E1-68E5-4041-943F-51D479E271DB}"/>
              </a:ext>
            </a:extLst>
          </p:cNvPr>
          <p:cNvSpPr txBox="1"/>
          <p:nvPr/>
        </p:nvSpPr>
        <p:spPr>
          <a:xfrm>
            <a:off x="3780459" y="3891517"/>
            <a:ext cx="7822380" cy="646331"/>
          </a:xfrm>
          <a:prstGeom prst="rect">
            <a:avLst/>
          </a:prstGeom>
          <a:noFill/>
        </p:spPr>
        <p:txBody>
          <a:bodyPr wrap="square">
            <a:spAutoFit/>
          </a:bodyPr>
          <a:lstStyle/>
          <a:p>
            <a:r>
              <a:rPr lang="en-US" altLang="zh-CN" b="1" i="0" dirty="0">
                <a:solidFill>
                  <a:schemeClr val="accent1"/>
                </a:solidFill>
                <a:effectLst/>
                <a:latin typeface="Microsoft YaHei" panose="020B0503020204020204" pitchFamily="34" charset="-122"/>
                <a:ea typeface="Microsoft YaHei" panose="020B0503020204020204" pitchFamily="34" charset="-122"/>
              </a:rPr>
              <a:t>Fisher Information</a:t>
            </a:r>
            <a:r>
              <a:rPr lang="zh-CN" altLang="en-US" b="1" i="0" dirty="0">
                <a:solidFill>
                  <a:schemeClr val="accent1"/>
                </a:solidFill>
                <a:effectLst/>
                <a:latin typeface="Microsoft YaHei" panose="020B0503020204020204" pitchFamily="34" charset="-122"/>
                <a:ea typeface="Microsoft YaHei" panose="020B0503020204020204" pitchFamily="34" charset="-122"/>
              </a:rPr>
              <a:t>的第三条数学意义：</a:t>
            </a:r>
            <a:r>
              <a:rPr lang="zh-CN" altLang="en-US" b="0" i="0" dirty="0">
                <a:solidFill>
                  <a:srgbClr val="333333"/>
                </a:solidFill>
                <a:effectLst/>
                <a:latin typeface="-apple-system"/>
              </a:rPr>
              <a:t>反映了我们对参数估计的准确度，它越大，对参数估计的准确度越高，即代表了越多的信息。</a:t>
            </a:r>
            <a:endParaRPr lang="zh-CN" altLang="en-US" dirty="0"/>
          </a:p>
        </p:txBody>
      </p:sp>
    </p:spTree>
    <p:extLst>
      <p:ext uri="{BB962C8B-B14F-4D97-AF65-F5344CB8AC3E}">
        <p14:creationId xmlns:p14="http://schemas.microsoft.com/office/powerpoint/2010/main" val="105838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5DB8D85-DF62-4A39-BD68-182A184FBD7B}"/>
              </a:ext>
            </a:extLst>
          </p:cNvPr>
          <p:cNvSpPr/>
          <p:nvPr/>
        </p:nvSpPr>
        <p:spPr>
          <a:xfrm>
            <a:off x="482301" y="246919"/>
            <a:ext cx="1058476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KL</a:t>
            </a:r>
            <a:r>
              <a:rPr lang="zh-CN" altLang="en-US" sz="3600" dirty="0">
                <a:solidFill>
                  <a:prstClr val="black"/>
                </a:solidFill>
                <a:latin typeface="微软雅黑" panose="020B0503020204020204" pitchFamily="34" charset="-122"/>
                <a:ea typeface="微软雅黑" panose="020B0503020204020204" pitchFamily="34" charset="-122"/>
              </a:rPr>
              <a:t>信息</a:t>
            </a:r>
            <a:r>
              <a:rPr lang="en-US" altLang="zh-CN" sz="3600" dirty="0">
                <a:solidFill>
                  <a:prstClr val="black"/>
                </a:solidFill>
                <a:latin typeface="微软雅黑" panose="020B0503020204020204" pitchFamily="34" charset="-122"/>
                <a:ea typeface="微软雅黑" panose="020B0503020204020204" pitchFamily="34" charset="-122"/>
              </a:rPr>
              <a:t>-</a:t>
            </a:r>
            <a:r>
              <a:rPr lang="zh-CN" altLang="en-US" sz="3600" dirty="0">
                <a:solidFill>
                  <a:prstClr val="black"/>
                </a:solidFill>
                <a:latin typeface="微软雅黑" panose="020B0503020204020204" pitchFamily="34" charset="-122"/>
                <a:ea typeface="微软雅黑" panose="020B0503020204020204" pitchFamily="34" charset="-122"/>
              </a:rPr>
              <a:t>全局信息启发式算法，用</a:t>
            </a:r>
            <a:r>
              <a:rPr lang="en-US" altLang="zh-CN" sz="3600" dirty="0">
                <a:solidFill>
                  <a:prstClr val="black"/>
                </a:solidFill>
                <a:latin typeface="微软雅黑" panose="020B0503020204020204" pitchFamily="34" charset="-122"/>
                <a:ea typeface="微软雅黑" panose="020B0503020204020204" pitchFamily="34" charset="-122"/>
              </a:rPr>
              <a:t>kl</a:t>
            </a:r>
            <a:r>
              <a:rPr lang="zh-CN" altLang="en-US" sz="3600" dirty="0">
                <a:solidFill>
                  <a:prstClr val="black"/>
                </a:solidFill>
                <a:latin typeface="微软雅黑" panose="020B0503020204020204" pitchFamily="34" charset="-122"/>
                <a:ea typeface="微软雅黑" panose="020B0503020204020204" pitchFamily="34" charset="-122"/>
              </a:rPr>
              <a:t>散度度量信息量</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0370AED8-12B9-4F3A-BF1A-D4A7F7F79F81}"/>
              </a:ext>
            </a:extLst>
          </p:cNvPr>
          <p:cNvSpPr txBox="1"/>
          <p:nvPr/>
        </p:nvSpPr>
        <p:spPr>
          <a:xfrm>
            <a:off x="482301" y="1112610"/>
            <a:ext cx="10452792"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KL</a:t>
            </a:r>
            <a:r>
              <a:rPr lang="zh-CN" altLang="en-US" sz="2000" dirty="0">
                <a:latin typeface="微软雅黑" panose="020B0503020204020204" pitchFamily="34" charset="-122"/>
                <a:ea typeface="微软雅黑" panose="020B0503020204020204" pitchFamily="34" charset="-122"/>
              </a:rPr>
              <a:t>信息是在相同参数空间的两个概率之间的分歧的表现，对于第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个项目</a:t>
            </a:r>
            <a:r>
              <a:rPr lang="en-US" altLang="zh-CN" sz="2000" dirty="0">
                <a:latin typeface="微软雅黑" panose="020B0503020204020204" pitchFamily="34" charset="-122"/>
                <a:ea typeface="微软雅黑" panose="020B0503020204020204" pitchFamily="34" charset="-122"/>
              </a:rPr>
              <a:t>KL </a:t>
            </a:r>
            <a:r>
              <a:rPr lang="zh-CN" altLang="en-US" sz="2000" dirty="0">
                <a:latin typeface="微软雅黑" panose="020B0503020204020204" pitchFamily="34" charset="-122"/>
                <a:ea typeface="微软雅黑" panose="020B0503020204020204" pitchFamily="34" charset="-122"/>
              </a:rPr>
              <a:t>信息定义为：</a:t>
            </a:r>
          </a:p>
        </p:txBody>
      </p:sp>
      <p:pic>
        <p:nvPicPr>
          <p:cNvPr id="9" name="图片 8">
            <a:extLst>
              <a:ext uri="{FF2B5EF4-FFF2-40B4-BE49-F238E27FC236}">
                <a16:creationId xmlns:a16="http://schemas.microsoft.com/office/drawing/2014/main" id="{1415A945-64C7-4A99-88CA-1CEAFEC38DD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85076" y="1305834"/>
            <a:ext cx="4656223" cy="1234547"/>
          </a:xfrm>
          <a:prstGeom prst="rect">
            <a:avLst/>
          </a:prstGeom>
        </p:spPr>
      </p:pic>
      <p:sp>
        <p:nvSpPr>
          <p:cNvPr id="15" name="文本框 14">
            <a:extLst>
              <a:ext uri="{FF2B5EF4-FFF2-40B4-BE49-F238E27FC236}">
                <a16:creationId xmlns:a16="http://schemas.microsoft.com/office/drawing/2014/main" id="{F129F4AE-52EA-4B60-BA3A-66C54A026F96}"/>
              </a:ext>
            </a:extLst>
          </p:cNvPr>
          <p:cNvSpPr txBox="1"/>
          <p:nvPr/>
        </p:nvSpPr>
        <p:spPr>
          <a:xfrm>
            <a:off x="537960" y="2457807"/>
            <a:ext cx="6094428"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第 𝑖个测试项目的似然函数为：</a:t>
            </a:r>
          </a:p>
        </p:txBody>
      </p:sp>
      <p:pic>
        <p:nvPicPr>
          <p:cNvPr id="17" name="图片 16">
            <a:extLst>
              <a:ext uri="{FF2B5EF4-FFF2-40B4-BE49-F238E27FC236}">
                <a16:creationId xmlns:a16="http://schemas.microsoft.com/office/drawing/2014/main" id="{CF4E3673-2561-4DBD-99D3-A7F0CED4701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985076" y="2113624"/>
            <a:ext cx="4221846" cy="853514"/>
          </a:xfrm>
          <a:prstGeom prst="rect">
            <a:avLst/>
          </a:prstGeom>
        </p:spPr>
      </p:pic>
      <p:sp>
        <p:nvSpPr>
          <p:cNvPr id="19" name="文本框 18">
            <a:extLst>
              <a:ext uri="{FF2B5EF4-FFF2-40B4-BE49-F238E27FC236}">
                <a16:creationId xmlns:a16="http://schemas.microsoft.com/office/drawing/2014/main" id="{D5DBBB7C-53D9-43AF-BD16-F0118C874A2A}"/>
              </a:ext>
            </a:extLst>
          </p:cNvPr>
          <p:cNvSpPr txBox="1"/>
          <p:nvPr/>
        </p:nvSpPr>
        <p:spPr>
          <a:xfrm>
            <a:off x="482301" y="4117699"/>
            <a:ext cx="6094428"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𝑋</a:t>
            </a:r>
            <a:r>
              <a:rPr lang="en-US" altLang="zh-CN" sz="2000" dirty="0">
                <a:latin typeface="微软雅黑" panose="020B0503020204020204" pitchFamily="34" charset="-122"/>
                <a:ea typeface="微软雅黑" panose="020B0503020204020204" pitchFamily="34" charset="-122"/>
              </a:rPr>
              <a:t>1, ......, </a:t>
            </a:r>
            <a:r>
              <a:rPr lang="zh-CN" altLang="en-US" sz="2000" dirty="0">
                <a:latin typeface="微软雅黑" panose="020B0503020204020204" pitchFamily="34" charset="-122"/>
                <a:ea typeface="微软雅黑" panose="020B0503020204020204" pitchFamily="34" charset="-122"/>
              </a:rPr>
              <a:t>𝑋𝑛是测试得分反应：</a:t>
            </a:r>
          </a:p>
        </p:txBody>
      </p:sp>
      <p:pic>
        <p:nvPicPr>
          <p:cNvPr id="21" name="图片 20">
            <a:extLst>
              <a:ext uri="{FF2B5EF4-FFF2-40B4-BE49-F238E27FC236}">
                <a16:creationId xmlns:a16="http://schemas.microsoft.com/office/drawing/2014/main" id="{556E4155-4E79-4522-A82C-79D7659AC90B}"/>
              </a:ext>
            </a:extLst>
          </p:cNvPr>
          <p:cNvPicPr>
            <a:picLocks noChangeAspect="1"/>
          </p:cNvPicPr>
          <p:nvPr/>
        </p:nvPicPr>
        <p:blipFill>
          <a:blip r:embed="rId5"/>
          <a:stretch>
            <a:fillRect/>
          </a:stretch>
        </p:blipFill>
        <p:spPr>
          <a:xfrm>
            <a:off x="3985076" y="3731448"/>
            <a:ext cx="5624047" cy="1173582"/>
          </a:xfrm>
          <a:prstGeom prst="rect">
            <a:avLst/>
          </a:prstGeom>
        </p:spPr>
      </p:pic>
      <p:pic>
        <p:nvPicPr>
          <p:cNvPr id="23" name="图片 22">
            <a:extLst>
              <a:ext uri="{FF2B5EF4-FFF2-40B4-BE49-F238E27FC236}">
                <a16:creationId xmlns:a16="http://schemas.microsoft.com/office/drawing/2014/main" id="{40319AA4-58DA-46A4-B3A1-45D94F0E1C8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864760" y="4794460"/>
            <a:ext cx="6652837" cy="1325995"/>
          </a:xfrm>
          <a:prstGeom prst="rect">
            <a:avLst/>
          </a:prstGeom>
        </p:spPr>
      </p:pic>
      <p:sp>
        <p:nvSpPr>
          <p:cNvPr id="25" name="文本框 24">
            <a:extLst>
              <a:ext uri="{FF2B5EF4-FFF2-40B4-BE49-F238E27FC236}">
                <a16:creationId xmlns:a16="http://schemas.microsoft.com/office/drawing/2014/main" id="{89A8EA0D-F424-49EA-BC00-35E179B04432}"/>
              </a:ext>
            </a:extLst>
          </p:cNvPr>
          <p:cNvSpPr txBox="1"/>
          <p:nvPr/>
        </p:nvSpPr>
        <p:spPr>
          <a:xfrm>
            <a:off x="537960" y="5959109"/>
            <a:ext cx="11055283" cy="707886"/>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KL</a:t>
            </a:r>
            <a:r>
              <a:rPr lang="zh-CN" altLang="en-US" sz="2000" dirty="0">
                <a:latin typeface="微软雅黑" panose="020B0503020204020204" pitchFamily="34" charset="-122"/>
                <a:ea typeface="微软雅黑" panose="020B0503020204020204" pitchFamily="34" charset="-122"/>
              </a:rPr>
              <a:t>信息是两个能力水平𝜃</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和𝜃</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的函数，代表着项目在这两个水平上的区分</a:t>
            </a:r>
            <a:r>
              <a:rPr lang="en-US" altLang="zh-CN" sz="2000" dirty="0">
                <a:latin typeface="微软雅黑" panose="020B0503020204020204" pitchFamily="34" charset="-122"/>
                <a:ea typeface="微软雅黑" panose="020B0503020204020204" pitchFamily="34" charset="-122"/>
              </a:rPr>
              <a:t>,</a:t>
            </a:r>
            <a:r>
              <a:rPr lang="zh-CN" altLang="en-US" sz="2000" dirty="0">
                <a:effectLst/>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精确地给出了似然比检验的渐近能力。</a:t>
            </a:r>
          </a:p>
        </p:txBody>
      </p:sp>
      <p:pic>
        <p:nvPicPr>
          <p:cNvPr id="4" name="图片 3">
            <a:extLst>
              <a:ext uri="{FF2B5EF4-FFF2-40B4-BE49-F238E27FC236}">
                <a16:creationId xmlns:a16="http://schemas.microsoft.com/office/drawing/2014/main" id="{04B0A8A9-A867-49C0-93CE-EC55FEE9633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056522" y="2893320"/>
            <a:ext cx="7780694" cy="1021168"/>
          </a:xfrm>
          <a:prstGeom prst="rect">
            <a:avLst/>
          </a:prstGeom>
        </p:spPr>
      </p:pic>
    </p:spTree>
    <p:extLst>
      <p:ext uri="{BB962C8B-B14F-4D97-AF65-F5344CB8AC3E}">
        <p14:creationId xmlns:p14="http://schemas.microsoft.com/office/powerpoint/2010/main" val="345491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58C924-FDE4-47B1-A8B6-59EB95055A8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46358" y="893250"/>
            <a:ext cx="8825355" cy="4343826"/>
          </a:xfrm>
          <a:prstGeom prst="rect">
            <a:avLst/>
          </a:prstGeom>
        </p:spPr>
      </p:pic>
      <p:sp>
        <p:nvSpPr>
          <p:cNvPr id="10" name="文本框 9">
            <a:extLst>
              <a:ext uri="{FF2B5EF4-FFF2-40B4-BE49-F238E27FC236}">
                <a16:creationId xmlns:a16="http://schemas.microsoft.com/office/drawing/2014/main" id="{4F5C6B91-6E55-40C2-BB24-FB49E919365D}"/>
              </a:ext>
            </a:extLst>
          </p:cNvPr>
          <p:cNvSpPr txBox="1"/>
          <p:nvPr/>
        </p:nvSpPr>
        <p:spPr>
          <a:xfrm>
            <a:off x="725020" y="5119200"/>
            <a:ext cx="10741959"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CAT</a:t>
            </a:r>
            <a:r>
              <a:rPr lang="zh-CN" altLang="en-US" sz="2000" dirty="0">
                <a:latin typeface="微软雅黑" panose="020B0503020204020204" pitchFamily="34" charset="-122"/>
                <a:ea typeface="微软雅黑" panose="020B0503020204020204" pitchFamily="34" charset="-122"/>
              </a:rPr>
              <a:t>中，应该选择</a:t>
            </a:r>
            <a:r>
              <a:rPr lang="en-US" altLang="zh-CN" sz="2000" dirty="0">
                <a:latin typeface="微软雅黑" panose="020B0503020204020204" pitchFamily="34" charset="-122"/>
                <a:ea typeface="微软雅黑" panose="020B0503020204020204" pitchFamily="34" charset="-122"/>
              </a:rPr>
              <a:t>KL</a:t>
            </a:r>
            <a:r>
              <a:rPr lang="zh-CN" altLang="en-US" sz="2000" dirty="0">
                <a:latin typeface="微软雅黑" panose="020B0503020204020204" pitchFamily="34" charset="-122"/>
                <a:ea typeface="微软雅黑" panose="020B0503020204020204" pitchFamily="34" charset="-122"/>
              </a:rPr>
              <a:t>指标值最大的项，它总结了项区分ˆ</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和它的所有邻域级别的能力。在真实自适应测验中，考生的真实</a:t>
            </a:r>
            <a:r>
              <a:rPr lang="en-US" altLang="zh-CN" sz="2000" dirty="0">
                <a:latin typeface="微软雅黑" panose="020B0503020204020204" pitchFamily="34" charset="-122"/>
                <a:ea typeface="微软雅黑" panose="020B0503020204020204" pitchFamily="34" charset="-122"/>
              </a:rPr>
              <a:t>θ0</a:t>
            </a:r>
            <a:r>
              <a:rPr lang="zh-CN" altLang="en-US" sz="2000" dirty="0">
                <a:latin typeface="微软雅黑" panose="020B0503020204020204" pitchFamily="34" charset="-122"/>
                <a:ea typeface="微软雅黑" panose="020B0503020204020204" pitchFamily="34" charset="-122"/>
              </a:rPr>
              <a:t>未知，ˆ</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作为点估计；当</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较小时，测试开始时积分区间较大，以覆盖可能远离</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的ˆ</a:t>
            </a:r>
            <a:r>
              <a:rPr lang="en-US" altLang="zh-CN" sz="2000" dirty="0">
                <a:latin typeface="微软雅黑" panose="020B0503020204020204" pitchFamily="34" charset="-122"/>
                <a:ea typeface="微软雅黑" panose="020B0503020204020204" pitchFamily="34" charset="-122"/>
              </a:rPr>
              <a:t>θ0</a:t>
            </a:r>
            <a:r>
              <a:rPr lang="zh-CN" altLang="en-US" sz="2000" dirty="0">
                <a:latin typeface="微软雅黑" panose="020B0503020204020204" pitchFamily="34" charset="-122"/>
                <a:ea typeface="微软雅黑" panose="020B0503020204020204" pitchFamily="34" charset="-122"/>
              </a:rPr>
              <a:t>；当测试</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较大时，区间缩小，且当</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接近无穷大时，最大化</a:t>
            </a:r>
            <a:r>
              <a:rPr lang="en-US" altLang="zh-CN" sz="2000" dirty="0">
                <a:latin typeface="微软雅黑" panose="020B0503020204020204" pitchFamily="34" charset="-122"/>
                <a:ea typeface="微软雅黑" panose="020B0503020204020204" pitchFamily="34" charset="-122"/>
              </a:rPr>
              <a:t>KL</a:t>
            </a:r>
            <a:r>
              <a:rPr lang="zh-CN" altLang="en-US" sz="2000" dirty="0">
                <a:latin typeface="微软雅黑" panose="020B0503020204020204" pitchFamily="34" charset="-122"/>
                <a:ea typeface="微软雅黑" panose="020B0503020204020204" pitchFamily="34" charset="-122"/>
              </a:rPr>
              <a:t>指数与最大化ˆ</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处的项目</a:t>
            </a:r>
            <a:r>
              <a:rPr lang="en-US" altLang="zh-CN" sz="2000" dirty="0">
                <a:latin typeface="微软雅黑" panose="020B0503020204020204" pitchFamily="34" charset="-122"/>
                <a:ea typeface="微软雅黑" panose="020B0503020204020204" pitchFamily="34" charset="-122"/>
              </a:rPr>
              <a:t>Fisher</a:t>
            </a:r>
            <a:r>
              <a:rPr lang="zh-CN" altLang="en-US" sz="2000" dirty="0">
                <a:latin typeface="微软雅黑" panose="020B0503020204020204" pitchFamily="34" charset="-122"/>
                <a:ea typeface="微软雅黑" panose="020B0503020204020204" pitchFamily="34" charset="-122"/>
              </a:rPr>
              <a:t>信息相同</a:t>
            </a:r>
            <a:r>
              <a:rPr lang="zh-CN" altLang="en-US" dirty="0"/>
              <a:t>。</a:t>
            </a:r>
          </a:p>
        </p:txBody>
      </p:sp>
      <p:sp>
        <p:nvSpPr>
          <p:cNvPr id="3" name="矩形 2">
            <a:extLst>
              <a:ext uri="{FF2B5EF4-FFF2-40B4-BE49-F238E27FC236}">
                <a16:creationId xmlns:a16="http://schemas.microsoft.com/office/drawing/2014/main" id="{E54B4D5E-E1F0-4641-AC83-3D956495562F}"/>
              </a:ext>
            </a:extLst>
          </p:cNvPr>
          <p:cNvSpPr/>
          <p:nvPr/>
        </p:nvSpPr>
        <p:spPr>
          <a:xfrm>
            <a:off x="301827" y="246919"/>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KL</a:t>
            </a:r>
            <a:r>
              <a:rPr lang="zh-CN" altLang="en-US" sz="3600" dirty="0">
                <a:solidFill>
                  <a:prstClr val="black"/>
                </a:solidFill>
                <a:latin typeface="微软雅黑" panose="020B0503020204020204" pitchFamily="34" charset="-122"/>
                <a:ea typeface="微软雅黑" panose="020B0503020204020204" pitchFamily="34" charset="-122"/>
              </a:rPr>
              <a:t>信息</a:t>
            </a:r>
            <a:r>
              <a:rPr lang="en-US" altLang="zh-CN" sz="3600" dirty="0">
                <a:solidFill>
                  <a:prstClr val="black"/>
                </a:solidFill>
                <a:latin typeface="微软雅黑" panose="020B0503020204020204" pitchFamily="34" charset="-122"/>
                <a:ea typeface="微软雅黑" panose="020B0503020204020204" pitchFamily="34" charset="-122"/>
              </a:rPr>
              <a:t>(</a:t>
            </a:r>
            <a:r>
              <a:rPr lang="zh-CN" altLang="en-US" sz="3600" dirty="0">
                <a:solidFill>
                  <a:prstClr val="black"/>
                </a:solidFill>
                <a:latin typeface="微软雅黑" panose="020B0503020204020204" pitchFamily="34" charset="-122"/>
                <a:ea typeface="微软雅黑" panose="020B0503020204020204" pitchFamily="34" charset="-122"/>
              </a:rPr>
              <a:t>相对熵信息</a:t>
            </a:r>
            <a:r>
              <a:rPr lang="en-US" altLang="zh-CN" sz="3600" dirty="0">
                <a:solidFill>
                  <a:prstClr val="black"/>
                </a:solidFill>
                <a:latin typeface="微软雅黑" panose="020B0503020204020204" pitchFamily="34" charset="-122"/>
                <a:ea typeface="微软雅黑" panose="020B0503020204020204" pitchFamily="34" charset="-122"/>
              </a:rPr>
              <a:t>)</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1B1BD57D-3C74-449B-968E-912E5A4F42B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4037" y="1543699"/>
            <a:ext cx="4427604" cy="967824"/>
          </a:xfrm>
          <a:prstGeom prst="rect">
            <a:avLst/>
          </a:prstGeom>
        </p:spPr>
      </p:pic>
      <p:sp>
        <p:nvSpPr>
          <p:cNvPr id="8" name="文本框 7">
            <a:extLst>
              <a:ext uri="{FF2B5EF4-FFF2-40B4-BE49-F238E27FC236}">
                <a16:creationId xmlns:a16="http://schemas.microsoft.com/office/drawing/2014/main" id="{DC66EC80-BF30-4CDE-8518-BA875FD54A6D}"/>
              </a:ext>
            </a:extLst>
          </p:cNvPr>
          <p:cNvSpPr txBox="1"/>
          <p:nvPr/>
        </p:nvSpPr>
        <p:spPr>
          <a:xfrm>
            <a:off x="301827" y="2782669"/>
            <a:ext cx="3344780" cy="1200329"/>
          </a:xfrm>
          <a:prstGeom prst="rect">
            <a:avLst/>
          </a:prstGeom>
          <a:noFill/>
        </p:spPr>
        <p:txBody>
          <a:bodyPr wrap="square">
            <a:spAutoFit/>
          </a:bodyPr>
          <a:lstStyle/>
          <a:p>
            <a:r>
              <a:rPr lang="zh-CN" altLang="en-US" dirty="0"/>
              <a:t>𝛿</a:t>
            </a:r>
            <a:r>
              <a:rPr lang="en-US" altLang="zh-CN" dirty="0"/>
              <a:t>n</a:t>
            </a:r>
            <a:r>
              <a:rPr lang="zh-CN" altLang="en-US" dirty="0"/>
              <a:t>表示围绕当前能力估计值的一个合理变动范围，随着测试的进行和被试能力水平估计值逐步趋于稳定，且逐渐变小</a:t>
            </a:r>
          </a:p>
        </p:txBody>
      </p:sp>
    </p:spTree>
    <p:extLst>
      <p:ext uri="{BB962C8B-B14F-4D97-AF65-F5344CB8AC3E}">
        <p14:creationId xmlns:p14="http://schemas.microsoft.com/office/powerpoint/2010/main" val="245161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55E7E81-BA2C-42FF-8210-0BC427184A13}"/>
              </a:ext>
            </a:extLst>
          </p:cNvPr>
          <p:cNvPicPr>
            <a:picLocks noChangeAspect="1"/>
          </p:cNvPicPr>
          <p:nvPr/>
        </p:nvPicPr>
        <p:blipFill>
          <a:blip r:embed="rId2">
            <a:clrChange>
              <a:clrFrom>
                <a:srgbClr val="CCCCCC"/>
              </a:clrFrom>
              <a:clrTo>
                <a:srgbClr val="CCCCCC">
                  <a:alpha val="0"/>
                </a:srgbClr>
              </a:clrTo>
            </a:clrChange>
          </a:blip>
          <a:stretch>
            <a:fillRect/>
          </a:stretch>
        </p:blipFill>
        <p:spPr>
          <a:xfrm>
            <a:off x="2305341" y="290445"/>
            <a:ext cx="7148179" cy="5372566"/>
          </a:xfrm>
          <a:prstGeom prst="rect">
            <a:avLst/>
          </a:prstGeom>
        </p:spPr>
      </p:pic>
      <p:sp>
        <p:nvSpPr>
          <p:cNvPr id="7" name="文本框 6">
            <a:extLst>
              <a:ext uri="{FF2B5EF4-FFF2-40B4-BE49-F238E27FC236}">
                <a16:creationId xmlns:a16="http://schemas.microsoft.com/office/drawing/2014/main" id="{692C7842-23FF-4CDF-AB7F-E822199174DC}"/>
              </a:ext>
            </a:extLst>
          </p:cNvPr>
          <p:cNvSpPr txBox="1"/>
          <p:nvPr/>
        </p:nvSpPr>
        <p:spPr>
          <a:xfrm>
            <a:off x="176463" y="5859669"/>
            <a:ext cx="11839073" cy="707886"/>
          </a:xfrm>
          <a:prstGeom prst="rect">
            <a:avLst/>
          </a:prstGeom>
          <a:noFill/>
        </p:spPr>
        <p:txBody>
          <a:bodyPr wrap="square">
            <a:spAutoFit/>
          </a:bodyPr>
          <a:lstStyle/>
          <a:p>
            <a:r>
              <a:rPr lang="zh-CN" altLang="en-US" sz="2000" dirty="0"/>
              <a:t>图一是在区分度参数</a:t>
            </a:r>
            <a:r>
              <a:rPr lang="en-US" altLang="zh-CN" sz="2000" dirty="0"/>
              <a:t>a=1</a:t>
            </a:r>
            <a:r>
              <a:rPr lang="zh-CN" altLang="en-US" sz="2000" dirty="0"/>
              <a:t>，</a:t>
            </a:r>
            <a:r>
              <a:rPr lang="en-US" altLang="zh-CN" sz="2000" dirty="0"/>
              <a:t>b=0</a:t>
            </a:r>
            <a:r>
              <a:rPr lang="zh-CN" altLang="en-US" sz="2000" dirty="0"/>
              <a:t>下给出了</a:t>
            </a:r>
            <a:r>
              <a:rPr lang="en-US" altLang="zh-CN" sz="2000" dirty="0"/>
              <a:t>KL</a:t>
            </a:r>
            <a:r>
              <a:rPr lang="zh-CN" altLang="en-US" sz="2000" dirty="0"/>
              <a:t>信息的三维立体图，𝑥轴</a:t>
            </a:r>
            <a:r>
              <a:rPr lang="en-US" altLang="zh-CN" sz="2000" dirty="0"/>
              <a:t>theta0</a:t>
            </a:r>
            <a:r>
              <a:rPr lang="zh-CN" altLang="en-US" sz="2000" dirty="0"/>
              <a:t>为被试能力真值，</a:t>
            </a:r>
            <a:r>
              <a:rPr lang="en-US" altLang="zh-CN" sz="2000" dirty="0"/>
              <a:t>y </a:t>
            </a:r>
            <a:r>
              <a:rPr lang="zh-CN" altLang="en-US" sz="2000" dirty="0"/>
              <a:t>轴</a:t>
            </a:r>
            <a:r>
              <a:rPr lang="en-US" altLang="zh-CN" sz="2000" dirty="0"/>
              <a:t>theta</a:t>
            </a:r>
            <a:r>
              <a:rPr lang="zh-CN" altLang="en-US" sz="2000" dirty="0"/>
              <a:t>为被试能力估计值，</a:t>
            </a:r>
            <a:r>
              <a:rPr lang="en-US" altLang="zh-CN" sz="2000" dirty="0"/>
              <a:t>z </a:t>
            </a:r>
            <a:r>
              <a:rPr lang="zh-CN" altLang="en-US" sz="2000" dirty="0"/>
              <a:t>轴为</a:t>
            </a:r>
            <a:r>
              <a:rPr lang="en-US" altLang="zh-CN" sz="2000" dirty="0"/>
              <a:t>KL</a:t>
            </a:r>
            <a:r>
              <a:rPr lang="zh-CN" altLang="en-US" sz="2000" dirty="0"/>
              <a:t>信息，可以看出当能力估计值等于真值时，</a:t>
            </a:r>
            <a:r>
              <a:rPr lang="en-US" altLang="zh-CN" sz="2000" dirty="0"/>
              <a:t>KL </a:t>
            </a:r>
            <a:r>
              <a:rPr lang="zh-CN" altLang="en-US" sz="2000" dirty="0"/>
              <a:t>信息为</a:t>
            </a:r>
            <a:r>
              <a:rPr lang="en-US" altLang="zh-CN" sz="2000" dirty="0"/>
              <a:t>0</a:t>
            </a:r>
            <a:r>
              <a:rPr lang="zh-CN" altLang="en-US" sz="2000" dirty="0"/>
              <a:t>，不等时</a:t>
            </a:r>
            <a:r>
              <a:rPr lang="en-US" altLang="zh-CN" sz="2000" dirty="0"/>
              <a:t>KL </a:t>
            </a:r>
            <a:r>
              <a:rPr lang="zh-CN" altLang="en-US" sz="2000" dirty="0"/>
              <a:t>信息大于</a:t>
            </a:r>
            <a:r>
              <a:rPr lang="en-US" altLang="zh-CN" sz="2000" dirty="0"/>
              <a:t>0</a:t>
            </a:r>
            <a:endParaRPr lang="zh-CN" altLang="en-US" sz="2000" dirty="0"/>
          </a:p>
        </p:txBody>
      </p:sp>
    </p:spTree>
    <p:extLst>
      <p:ext uri="{BB962C8B-B14F-4D97-AF65-F5344CB8AC3E}">
        <p14:creationId xmlns:p14="http://schemas.microsoft.com/office/powerpoint/2010/main" val="304818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07F3C2B-EEC6-4DA2-97F5-F9B833C2178B}"/>
              </a:ext>
            </a:extLst>
          </p:cNvPr>
          <p:cNvSpPr/>
          <p:nvPr/>
        </p:nvSpPr>
        <p:spPr>
          <a:xfrm>
            <a:off x="482301" y="246919"/>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局限性</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 name="矩形 16">
            <a:extLst>
              <a:ext uri="{FF2B5EF4-FFF2-40B4-BE49-F238E27FC236}">
                <a16:creationId xmlns:a16="http://schemas.microsoft.com/office/drawing/2014/main" id="{963200E6-C799-4F08-B401-F79F0B89FB91}"/>
              </a:ext>
            </a:extLst>
          </p:cNvPr>
          <p:cNvSpPr>
            <a:spLocks noChangeArrowheads="1"/>
          </p:cNvSpPr>
          <p:nvPr/>
        </p:nvSpPr>
        <p:spPr bwMode="auto">
          <a:xfrm>
            <a:off x="585995" y="1133995"/>
            <a:ext cx="10047157" cy="44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0" indent="0" defTabSz="914400">
              <a:lnSpc>
                <a:spcPct val="120000"/>
              </a:lnSpc>
              <a:buClr>
                <a:srgbClr val="5B9BD5"/>
              </a:buClr>
              <a:buSzPct val="80000"/>
              <a:buNone/>
              <a:defRPr/>
            </a:pPr>
            <a:r>
              <a:rPr lang="en-US" altLang="zh-CN" sz="2400" b="1" dirty="0">
                <a:solidFill>
                  <a:srgbClr val="0070C0"/>
                </a:solidFill>
                <a:latin typeface="微软雅黑" panose="020B0503020204020204" pitchFamily="34" charset="-122"/>
                <a:ea typeface="微软雅黑" panose="020B0503020204020204" pitchFamily="34" charset="-122"/>
              </a:rPr>
              <a:t>    CAT</a:t>
            </a:r>
            <a:r>
              <a:rPr lang="zh-CN" altLang="en-US" sz="2400" b="1" dirty="0">
                <a:solidFill>
                  <a:srgbClr val="0070C0"/>
                </a:solidFill>
                <a:latin typeface="微软雅黑" panose="020B0503020204020204" pitchFamily="34" charset="-122"/>
                <a:ea typeface="微软雅黑" panose="020B0503020204020204" pitchFamily="34" charset="-122"/>
              </a:rPr>
              <a:t>中常用的选题方法是选择与当前的能力估计值相匹配的项目，也就是说在当前能力估计值下信息函数最大的项目。</a:t>
            </a:r>
            <a:endParaRPr lang="en-US" altLang="zh-CN" sz="2400" b="1" dirty="0">
              <a:solidFill>
                <a:srgbClr val="0070C0"/>
              </a:solidFill>
              <a:latin typeface="微软雅黑" panose="020B0503020204020204" pitchFamily="34" charset="-122"/>
              <a:ea typeface="微软雅黑" panose="020B0503020204020204" pitchFamily="34" charset="-122"/>
            </a:endParaRPr>
          </a:p>
          <a:p>
            <a:pPr>
              <a:lnSpc>
                <a:spcPct val="120000"/>
              </a:lnSpc>
              <a:buClr>
                <a:srgbClr val="5B9BD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这种方法会使高区分度参数的题目频繁的被选出，降低考试的准确性，而低区分度的题目很少被使用，会造成题库的浪费。</a:t>
            </a:r>
          </a:p>
          <a:p>
            <a:pPr>
              <a:lnSpc>
                <a:spcPct val="120000"/>
              </a:lnSpc>
              <a:buClr>
                <a:srgbClr val="5B9BD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具有高区分度参数的项目过早的也就是在测试初期被执行时，最初的反应会严重影响能力𝜃的最终估计值，当在测试初期能力估计值远远偏离能力真值时，计算机自适应测试将不能还原能力真值。</a:t>
            </a:r>
          </a:p>
          <a:p>
            <a:pPr>
              <a:lnSpc>
                <a:spcPct val="120000"/>
              </a:lnSpc>
              <a:buClr>
                <a:srgbClr val="5B9BD5"/>
              </a:buClr>
              <a:buSzPct val="80000"/>
              <a:buFont typeface="Wingdings" panose="05000000000000000000" pitchFamily="2" charset="2"/>
              <a:buChar char="n"/>
              <a:defRPr/>
            </a:pPr>
            <a:endParaRPr lang="zh-CN" altLang="en-US" sz="2000" dirty="0">
              <a:latin typeface="微软雅黑" panose="020B0503020204020204" pitchFamily="34" charset="-122"/>
              <a:ea typeface="微软雅黑" panose="020B0503020204020204" pitchFamily="34" charset="-122"/>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endParaRPr lang="en-US" altLang="zh-CN" sz="2400" b="1" dirty="0">
              <a:solidFill>
                <a:srgbClr val="0070C0"/>
              </a:solidFill>
              <a:latin typeface="微软雅黑" panose="020B0503020204020204" pitchFamily="34" charset="-122"/>
              <a:ea typeface="微软雅黑" panose="020B0503020204020204" pitchFamily="34" charset="-122"/>
            </a:endParaRPr>
          </a:p>
          <a:p>
            <a:pPr marL="0" marR="0" lvl="0" indent="0" algn="l" defTabSz="685800" rtl="0" eaLnBrk="1" fontAlgn="auto" latinLnBrk="0" hangingPunct="1">
              <a:lnSpc>
                <a:spcPct val="120000"/>
              </a:lnSpc>
              <a:spcBef>
                <a:spcPts val="750"/>
              </a:spcBef>
              <a:spcAft>
                <a:spcPts val="0"/>
              </a:spcAft>
              <a:buClr>
                <a:srgbClr val="5B9BD5"/>
              </a:buClr>
              <a:buSzPct val="80000"/>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p:txBody>
      </p:sp>
      <p:sp>
        <p:nvSpPr>
          <p:cNvPr id="19" name="箭头: 下 18">
            <a:extLst>
              <a:ext uri="{FF2B5EF4-FFF2-40B4-BE49-F238E27FC236}">
                <a16:creationId xmlns:a16="http://schemas.microsoft.com/office/drawing/2014/main" id="{449DC32A-5974-4F4F-A336-DF121B5D9DBD}"/>
              </a:ext>
            </a:extLst>
          </p:cNvPr>
          <p:cNvSpPr/>
          <p:nvPr/>
        </p:nvSpPr>
        <p:spPr>
          <a:xfrm>
            <a:off x="4572000" y="4228385"/>
            <a:ext cx="1280160" cy="9258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1C5B6B5D-B449-4975-ACF5-BBCC452227DE}"/>
              </a:ext>
            </a:extLst>
          </p:cNvPr>
          <p:cNvSpPr txBox="1"/>
          <p:nvPr/>
        </p:nvSpPr>
        <p:spPr>
          <a:xfrm>
            <a:off x="4411980" y="5394960"/>
            <a:ext cx="5474970"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分层方法</a:t>
            </a:r>
          </a:p>
        </p:txBody>
      </p:sp>
    </p:spTree>
    <p:extLst>
      <p:ext uri="{BB962C8B-B14F-4D97-AF65-F5344CB8AC3E}">
        <p14:creationId xmlns:p14="http://schemas.microsoft.com/office/powerpoint/2010/main" val="33429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F3F990-AB40-4AD2-A41D-CC1339B42807}"/>
              </a:ext>
            </a:extLst>
          </p:cNvPr>
          <p:cNvSpPr/>
          <p:nvPr/>
        </p:nvSpPr>
        <p:spPr>
          <a:xfrm>
            <a:off x="482301" y="246919"/>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a</a:t>
            </a: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分层方法</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A13BE16A-DD71-4DBA-96C5-EE4A5DCB61F9}"/>
              </a:ext>
            </a:extLst>
          </p:cNvPr>
          <p:cNvSpPr txBox="1"/>
          <p:nvPr/>
        </p:nvSpPr>
        <p:spPr>
          <a:xfrm>
            <a:off x="597255" y="891812"/>
            <a:ext cx="1031139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是在估计精度最低时，在检验的早期使用无区分项，将高区分项保留到后期，当需要更精细的估计层级时才使用</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分层法。</a:t>
            </a:r>
          </a:p>
        </p:txBody>
      </p:sp>
      <p:pic>
        <p:nvPicPr>
          <p:cNvPr id="8" name="图片 7">
            <a:extLst>
              <a:ext uri="{FF2B5EF4-FFF2-40B4-BE49-F238E27FC236}">
                <a16:creationId xmlns:a16="http://schemas.microsoft.com/office/drawing/2014/main" id="{9619ECE3-3320-4BA2-94AC-C5415432F1A9}"/>
              </a:ext>
            </a:extLst>
          </p:cNvPr>
          <p:cNvPicPr>
            <a:picLocks noChangeAspect="1"/>
          </p:cNvPicPr>
          <p:nvPr/>
        </p:nvPicPr>
        <p:blipFill>
          <a:blip r:embed="rId3"/>
          <a:stretch>
            <a:fillRect/>
          </a:stretch>
        </p:blipFill>
        <p:spPr>
          <a:xfrm>
            <a:off x="597255" y="1821790"/>
            <a:ext cx="4564573" cy="3407797"/>
          </a:xfrm>
          <a:prstGeom prst="rect">
            <a:avLst/>
          </a:prstGeom>
        </p:spPr>
      </p:pic>
      <p:sp>
        <p:nvSpPr>
          <p:cNvPr id="11" name="文本框 10">
            <a:extLst>
              <a:ext uri="{FF2B5EF4-FFF2-40B4-BE49-F238E27FC236}">
                <a16:creationId xmlns:a16="http://schemas.microsoft.com/office/drawing/2014/main" id="{47D23B21-301D-48ED-A40D-F58D23F7B965}"/>
              </a:ext>
            </a:extLst>
          </p:cNvPr>
          <p:cNvSpPr txBox="1"/>
          <p:nvPr/>
        </p:nvSpPr>
        <p:spPr>
          <a:xfrm>
            <a:off x="597255" y="5427549"/>
            <a:ext cx="10424511"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辨别力较差的物品更像泛光灯，可以照亮很广的区域，但不会太亮。但是，您可以早点打开泛光灯来大致定位考生，然后切换到聚光灯来更仔细地检查，分层的方法来平衡内容和提高精度。</a:t>
            </a:r>
          </a:p>
        </p:txBody>
      </p:sp>
      <p:pic>
        <p:nvPicPr>
          <p:cNvPr id="13" name="图片 12">
            <a:extLst>
              <a:ext uri="{FF2B5EF4-FFF2-40B4-BE49-F238E27FC236}">
                <a16:creationId xmlns:a16="http://schemas.microsoft.com/office/drawing/2014/main" id="{47D20E76-25D9-4453-8304-EF68CC030B88}"/>
              </a:ext>
            </a:extLst>
          </p:cNvPr>
          <p:cNvPicPr>
            <a:picLocks noChangeAspect="1"/>
          </p:cNvPicPr>
          <p:nvPr/>
        </p:nvPicPr>
        <p:blipFill>
          <a:blip r:embed="rId4"/>
          <a:stretch>
            <a:fillRect/>
          </a:stretch>
        </p:blipFill>
        <p:spPr>
          <a:xfrm>
            <a:off x="5557876" y="1836587"/>
            <a:ext cx="4660544" cy="3393000"/>
          </a:xfrm>
          <a:prstGeom prst="rect">
            <a:avLst/>
          </a:prstGeom>
        </p:spPr>
      </p:pic>
    </p:spTree>
    <p:extLst>
      <p:ext uri="{BB962C8B-B14F-4D97-AF65-F5344CB8AC3E}">
        <p14:creationId xmlns:p14="http://schemas.microsoft.com/office/powerpoint/2010/main" val="152231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2B331FD-842B-49BE-A65E-616508DE52C0}"/>
              </a:ext>
            </a:extLst>
          </p:cNvPr>
          <p:cNvSpPr/>
          <p:nvPr/>
        </p:nvSpPr>
        <p:spPr>
          <a:xfrm>
            <a:off x="369179" y="46922"/>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具体流程</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矩形 7">
            <a:extLst>
              <a:ext uri="{FF2B5EF4-FFF2-40B4-BE49-F238E27FC236}">
                <a16:creationId xmlns:a16="http://schemas.microsoft.com/office/drawing/2014/main" id="{BF7DDFE2-9D5C-4EC9-A297-E7A1616E9305}"/>
              </a:ext>
            </a:extLst>
          </p:cNvPr>
          <p:cNvSpPr/>
          <p:nvPr/>
        </p:nvSpPr>
        <p:spPr>
          <a:xfrm>
            <a:off x="2169343" y="1385375"/>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题库容量</a:t>
            </a:r>
            <a:r>
              <a:rPr lang="en-US" altLang="zh-CN" dirty="0">
                <a:solidFill>
                  <a:schemeClr val="tx1"/>
                </a:solidFill>
                <a:latin typeface="微软雅黑" panose="020B0503020204020204" pitchFamily="34" charset="-122"/>
                <a:ea typeface="微软雅黑" panose="020B0503020204020204" pitchFamily="34" charset="-122"/>
              </a:rPr>
              <a:t>(N)</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6" name="直接箭头连接符 15">
            <a:extLst>
              <a:ext uri="{FF2B5EF4-FFF2-40B4-BE49-F238E27FC236}">
                <a16:creationId xmlns:a16="http://schemas.microsoft.com/office/drawing/2014/main" id="{DA976F7C-EC6C-4C1C-85AA-E5A12CE1C8DD}"/>
              </a:ext>
            </a:extLst>
          </p:cNvPr>
          <p:cNvCxnSpPr>
            <a:cxnSpLocks/>
            <a:stCxn id="8" idx="2"/>
          </p:cNvCxnSpPr>
          <p:nvPr/>
        </p:nvCxnSpPr>
        <p:spPr>
          <a:xfrm flipH="1">
            <a:off x="2916809" y="2252641"/>
            <a:ext cx="6678" cy="859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C62D3E8-5DC7-4F29-A143-EC5BEA80407F}"/>
              </a:ext>
            </a:extLst>
          </p:cNvPr>
          <p:cNvSpPr txBox="1"/>
          <p:nvPr/>
        </p:nvSpPr>
        <p:spPr>
          <a:xfrm>
            <a:off x="2169343" y="2384624"/>
            <a:ext cx="171566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按照区分度大小进行排序</a:t>
            </a:r>
          </a:p>
        </p:txBody>
      </p:sp>
      <p:sp>
        <p:nvSpPr>
          <p:cNvPr id="20" name="矩形 19">
            <a:extLst>
              <a:ext uri="{FF2B5EF4-FFF2-40B4-BE49-F238E27FC236}">
                <a16:creationId xmlns:a16="http://schemas.microsoft.com/office/drawing/2014/main" id="{D7162CDD-314F-46E8-84EF-F361780CE5E3}"/>
              </a:ext>
            </a:extLst>
          </p:cNvPr>
          <p:cNvSpPr/>
          <p:nvPr/>
        </p:nvSpPr>
        <p:spPr>
          <a:xfrm>
            <a:off x="2162665" y="3123699"/>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选出前</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个区分度最小的项目</a:t>
            </a:r>
          </a:p>
        </p:txBody>
      </p:sp>
      <p:cxnSp>
        <p:nvCxnSpPr>
          <p:cNvPr id="21" name="直接箭头连接符 20">
            <a:extLst>
              <a:ext uri="{FF2B5EF4-FFF2-40B4-BE49-F238E27FC236}">
                <a16:creationId xmlns:a16="http://schemas.microsoft.com/office/drawing/2014/main" id="{0A653A74-CA48-498C-B2F3-97B2A75C556B}"/>
              </a:ext>
            </a:extLst>
          </p:cNvPr>
          <p:cNvCxnSpPr>
            <a:cxnSpLocks/>
          </p:cNvCxnSpPr>
          <p:nvPr/>
        </p:nvCxnSpPr>
        <p:spPr>
          <a:xfrm>
            <a:off x="2916809" y="3990965"/>
            <a:ext cx="0" cy="40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F88CBE1-873A-4152-B828-4D1CF34BF63A}"/>
              </a:ext>
            </a:extLst>
          </p:cNvPr>
          <p:cNvSpPr/>
          <p:nvPr/>
        </p:nvSpPr>
        <p:spPr>
          <a:xfrm>
            <a:off x="2162665" y="4424598"/>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选前</a:t>
            </a:r>
            <a:r>
              <a:rPr lang="en-US" altLang="zh-CN" dirty="0">
                <a:solidFill>
                  <a:schemeClr val="tx1"/>
                </a:solidFill>
                <a:latin typeface="微软雅黑" panose="020B0503020204020204" pitchFamily="34" charset="-122"/>
                <a:ea typeface="微软雅黑" panose="020B0503020204020204" pitchFamily="34" charset="-122"/>
              </a:rPr>
              <a:t>k+1—2k</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个最小的项目</a:t>
            </a:r>
          </a:p>
        </p:txBody>
      </p:sp>
      <p:sp>
        <p:nvSpPr>
          <p:cNvPr id="26" name="文本框 25">
            <a:extLst>
              <a:ext uri="{FF2B5EF4-FFF2-40B4-BE49-F238E27FC236}">
                <a16:creationId xmlns:a16="http://schemas.microsoft.com/office/drawing/2014/main" id="{C0381CC1-4172-43F6-A04B-2D75A2088D4D}"/>
              </a:ext>
            </a:extLst>
          </p:cNvPr>
          <p:cNvSpPr txBox="1"/>
          <p:nvPr/>
        </p:nvSpPr>
        <p:spPr>
          <a:xfrm>
            <a:off x="1337433" y="3358444"/>
            <a:ext cx="9910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第一组</a:t>
            </a:r>
          </a:p>
        </p:txBody>
      </p:sp>
      <p:sp>
        <p:nvSpPr>
          <p:cNvPr id="28" name="文本框 27">
            <a:extLst>
              <a:ext uri="{FF2B5EF4-FFF2-40B4-BE49-F238E27FC236}">
                <a16:creationId xmlns:a16="http://schemas.microsoft.com/office/drawing/2014/main" id="{A0C69560-2D77-4086-8BD6-BAA6CF89217C}"/>
              </a:ext>
            </a:extLst>
          </p:cNvPr>
          <p:cNvSpPr txBox="1"/>
          <p:nvPr/>
        </p:nvSpPr>
        <p:spPr>
          <a:xfrm>
            <a:off x="1337432" y="4598834"/>
            <a:ext cx="9910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第二组</a:t>
            </a:r>
          </a:p>
        </p:txBody>
      </p:sp>
      <p:sp>
        <p:nvSpPr>
          <p:cNvPr id="32" name="文本框 31">
            <a:extLst>
              <a:ext uri="{FF2B5EF4-FFF2-40B4-BE49-F238E27FC236}">
                <a16:creationId xmlns:a16="http://schemas.microsoft.com/office/drawing/2014/main" id="{3882797F-5012-404F-9CC4-C5E688898E99}"/>
              </a:ext>
            </a:extLst>
          </p:cNvPr>
          <p:cNvSpPr txBox="1"/>
          <p:nvPr/>
        </p:nvSpPr>
        <p:spPr>
          <a:xfrm>
            <a:off x="1312475" y="5041397"/>
            <a:ext cx="9910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第三组</a:t>
            </a:r>
          </a:p>
        </p:txBody>
      </p:sp>
      <p:sp>
        <p:nvSpPr>
          <p:cNvPr id="34" name="文本框 33">
            <a:extLst>
              <a:ext uri="{FF2B5EF4-FFF2-40B4-BE49-F238E27FC236}">
                <a16:creationId xmlns:a16="http://schemas.microsoft.com/office/drawing/2014/main" id="{67D8BE78-27C9-4F9A-BD7F-51A77B757F12}"/>
              </a:ext>
            </a:extLst>
          </p:cNvPr>
          <p:cNvSpPr txBox="1"/>
          <p:nvPr/>
        </p:nvSpPr>
        <p:spPr>
          <a:xfrm>
            <a:off x="1233844" y="5839224"/>
            <a:ext cx="106963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a:t>
            </a:r>
          </a:p>
        </p:txBody>
      </p:sp>
      <p:cxnSp>
        <p:nvCxnSpPr>
          <p:cNvPr id="35" name="直接箭头连接符 34">
            <a:extLst>
              <a:ext uri="{FF2B5EF4-FFF2-40B4-BE49-F238E27FC236}">
                <a16:creationId xmlns:a16="http://schemas.microsoft.com/office/drawing/2014/main" id="{AC61D852-C380-4A8A-8C4B-5A7A60B7BC23}"/>
              </a:ext>
            </a:extLst>
          </p:cNvPr>
          <p:cNvCxnSpPr>
            <a:cxnSpLocks/>
          </p:cNvCxnSpPr>
          <p:nvPr/>
        </p:nvCxnSpPr>
        <p:spPr>
          <a:xfrm>
            <a:off x="2905811" y="5306447"/>
            <a:ext cx="0" cy="30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930EDDE-B173-4B87-A7E4-DB9FCA73A1DA}"/>
              </a:ext>
            </a:extLst>
          </p:cNvPr>
          <p:cNvSpPr/>
          <p:nvPr/>
        </p:nvSpPr>
        <p:spPr>
          <a:xfrm>
            <a:off x="2162665" y="5682179"/>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选前</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个最小的项目</a:t>
            </a:r>
          </a:p>
        </p:txBody>
      </p:sp>
      <p:sp>
        <p:nvSpPr>
          <p:cNvPr id="42" name="右大括号 41">
            <a:extLst>
              <a:ext uri="{FF2B5EF4-FFF2-40B4-BE49-F238E27FC236}">
                <a16:creationId xmlns:a16="http://schemas.microsoft.com/office/drawing/2014/main" id="{3D49A356-FE7A-4BEF-B095-C7E6DF005CDA}"/>
              </a:ext>
            </a:extLst>
          </p:cNvPr>
          <p:cNvSpPr/>
          <p:nvPr/>
        </p:nvSpPr>
        <p:spPr>
          <a:xfrm>
            <a:off x="4273286" y="3235230"/>
            <a:ext cx="771815" cy="32543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r>
              <a:rPr lang="zh-CN" altLang="en-US" dirty="0">
                <a:latin typeface="微软雅黑" panose="020B0503020204020204" pitchFamily="34" charset="-122"/>
                <a:ea typeface="微软雅黑" panose="020B0503020204020204" pitchFamily="34" charset="-122"/>
              </a:rPr>
              <a:t>第一层子题库</a:t>
            </a:r>
          </a:p>
        </p:txBody>
      </p:sp>
      <p:sp>
        <p:nvSpPr>
          <p:cNvPr id="44" name="文本框 43">
            <a:extLst>
              <a:ext uri="{FF2B5EF4-FFF2-40B4-BE49-F238E27FC236}">
                <a16:creationId xmlns:a16="http://schemas.microsoft.com/office/drawing/2014/main" id="{82527B94-5C7C-47BE-9B0F-44B79F7CE05C}"/>
              </a:ext>
            </a:extLst>
          </p:cNvPr>
          <p:cNvSpPr txBox="1"/>
          <p:nvPr/>
        </p:nvSpPr>
        <p:spPr>
          <a:xfrm>
            <a:off x="3906888" y="2223714"/>
            <a:ext cx="585836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从各组中选出区分度最小、次小、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的项目抽取出来</a:t>
            </a:r>
          </a:p>
        </p:txBody>
      </p:sp>
      <p:sp>
        <p:nvSpPr>
          <p:cNvPr id="46" name="右大括号 45">
            <a:extLst>
              <a:ext uri="{FF2B5EF4-FFF2-40B4-BE49-F238E27FC236}">
                <a16:creationId xmlns:a16="http://schemas.microsoft.com/office/drawing/2014/main" id="{EC6F4D9E-B770-48CE-AF91-D4E09926E6D0}"/>
              </a:ext>
            </a:extLst>
          </p:cNvPr>
          <p:cNvSpPr/>
          <p:nvPr/>
        </p:nvSpPr>
        <p:spPr>
          <a:xfrm>
            <a:off x="7656718" y="2738478"/>
            <a:ext cx="1027630" cy="41195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层子题库</a:t>
            </a:r>
          </a:p>
        </p:txBody>
      </p:sp>
      <p:sp>
        <p:nvSpPr>
          <p:cNvPr id="48" name="右大括号 47">
            <a:extLst>
              <a:ext uri="{FF2B5EF4-FFF2-40B4-BE49-F238E27FC236}">
                <a16:creationId xmlns:a16="http://schemas.microsoft.com/office/drawing/2014/main" id="{B5000A46-511B-497E-A5E6-CBD696B63A3E}"/>
              </a:ext>
            </a:extLst>
          </p:cNvPr>
          <p:cNvSpPr/>
          <p:nvPr/>
        </p:nvSpPr>
        <p:spPr>
          <a:xfrm>
            <a:off x="5045101" y="3097438"/>
            <a:ext cx="1056785" cy="3410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r>
              <a:rPr lang="zh-CN" altLang="en-US" dirty="0">
                <a:latin typeface="微软雅黑" panose="020B0503020204020204" pitchFamily="34" charset="-122"/>
                <a:ea typeface="微软雅黑" panose="020B0503020204020204" pitchFamily="34" charset="-122"/>
              </a:rPr>
              <a:t>第二层子题库</a:t>
            </a:r>
          </a:p>
        </p:txBody>
      </p:sp>
      <p:sp>
        <p:nvSpPr>
          <p:cNvPr id="50" name="右大括号 49">
            <a:extLst>
              <a:ext uri="{FF2B5EF4-FFF2-40B4-BE49-F238E27FC236}">
                <a16:creationId xmlns:a16="http://schemas.microsoft.com/office/drawing/2014/main" id="{567964AB-E536-4217-AB44-4A70284C21BE}"/>
              </a:ext>
            </a:extLst>
          </p:cNvPr>
          <p:cNvSpPr/>
          <p:nvPr/>
        </p:nvSpPr>
        <p:spPr>
          <a:xfrm>
            <a:off x="5973923" y="3006082"/>
            <a:ext cx="1027630" cy="354336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r>
              <a:rPr lang="zh-CN" altLang="en-US" dirty="0">
                <a:latin typeface="微软雅黑" panose="020B0503020204020204" pitchFamily="34" charset="-122"/>
                <a:ea typeface="微软雅黑" panose="020B0503020204020204" pitchFamily="34" charset="-122"/>
              </a:rPr>
              <a:t>第三层子题库</a:t>
            </a:r>
          </a:p>
        </p:txBody>
      </p:sp>
      <p:sp>
        <p:nvSpPr>
          <p:cNvPr id="51" name="文本框 50">
            <a:extLst>
              <a:ext uri="{FF2B5EF4-FFF2-40B4-BE49-F238E27FC236}">
                <a16:creationId xmlns:a16="http://schemas.microsoft.com/office/drawing/2014/main" id="{6C609186-7EB9-4BA6-B321-ECC60797A2A7}"/>
              </a:ext>
            </a:extLst>
          </p:cNvPr>
          <p:cNvSpPr txBox="1"/>
          <p:nvPr/>
        </p:nvSpPr>
        <p:spPr>
          <a:xfrm>
            <a:off x="7030708" y="4598834"/>
            <a:ext cx="1404593" cy="369332"/>
          </a:xfrm>
          <a:prstGeom prst="rect">
            <a:avLst/>
          </a:prstGeom>
          <a:noFill/>
        </p:spPr>
        <p:txBody>
          <a:bodyPr wrap="square" rtlCol="0">
            <a:spAutoFit/>
          </a:bodyPr>
          <a:lstStyle/>
          <a:p>
            <a:r>
              <a:rPr lang="en-US" altLang="zh-CN" dirty="0"/>
              <a:t>………………</a:t>
            </a:r>
            <a:endParaRPr lang="zh-CN" altLang="en-US" dirty="0"/>
          </a:p>
        </p:txBody>
      </p:sp>
      <p:sp>
        <p:nvSpPr>
          <p:cNvPr id="53" name="文本框 52">
            <a:extLst>
              <a:ext uri="{FF2B5EF4-FFF2-40B4-BE49-F238E27FC236}">
                <a16:creationId xmlns:a16="http://schemas.microsoft.com/office/drawing/2014/main" id="{EEDCCAD6-F69E-444C-AE33-A4CCBE9CCE1F}"/>
              </a:ext>
            </a:extLst>
          </p:cNvPr>
          <p:cNvSpPr txBox="1"/>
          <p:nvPr/>
        </p:nvSpPr>
        <p:spPr>
          <a:xfrm>
            <a:off x="8816809" y="3854622"/>
            <a:ext cx="2926706" cy="1754326"/>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当进行</a:t>
            </a:r>
            <a:r>
              <a:rPr lang="en-US" altLang="zh-CN" dirty="0">
                <a:latin typeface="微软雅黑" panose="020B0503020204020204" pitchFamily="34" charset="-122"/>
                <a:ea typeface="微软雅黑" panose="020B0503020204020204" pitchFamily="34" charset="-122"/>
              </a:rPr>
              <a:t>CAT </a:t>
            </a:r>
            <a:r>
              <a:rPr lang="zh-CN" altLang="en-US" dirty="0">
                <a:latin typeface="微软雅黑" panose="020B0503020204020204" pitchFamily="34" charset="-122"/>
                <a:ea typeface="微软雅黑" panose="020B0503020204020204" pitchFamily="34" charset="-122"/>
              </a:rPr>
              <a:t>考试时，每个考生均是在第一层题库中选择与当前能力估计值相匹配的项目进行作答；到一定时候，进入第二层题库选题，最后再进入第 𝐾层题库选题</a:t>
            </a:r>
          </a:p>
        </p:txBody>
      </p:sp>
    </p:spTree>
    <p:extLst>
      <p:ext uri="{BB962C8B-B14F-4D97-AF65-F5344CB8AC3E}">
        <p14:creationId xmlns:p14="http://schemas.microsoft.com/office/powerpoint/2010/main" val="18588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01B865-0CF2-45A6-AD8F-09AEDAA7453C}"/>
              </a:ext>
            </a:extLst>
          </p:cNvPr>
          <p:cNvSpPr/>
          <p:nvPr/>
        </p:nvSpPr>
        <p:spPr>
          <a:xfrm>
            <a:off x="369179" y="46922"/>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b</a:t>
            </a:r>
            <a:r>
              <a:rPr lang="zh-CN" altLang="en-US" sz="3600" dirty="0">
                <a:solidFill>
                  <a:prstClr val="black"/>
                </a:solidFill>
                <a:latin typeface="微软雅黑" panose="020B0503020204020204" pitchFamily="34" charset="-122"/>
                <a:ea typeface="微软雅黑" panose="020B0503020204020204" pitchFamily="34" charset="-122"/>
              </a:rPr>
              <a:t>分层法</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5234AA52-34A8-4DB3-AB6A-103DAE5010FA}"/>
              </a:ext>
            </a:extLst>
          </p:cNvPr>
          <p:cNvSpPr txBox="1"/>
          <p:nvPr/>
        </p:nvSpPr>
        <p:spPr>
          <a:xfrm>
            <a:off x="445416" y="816036"/>
            <a:ext cx="9312149" cy="707886"/>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因为难度参数和区分度参数总是成正相关的，对于较后阶段相对应的层中，高区分度和低难度的项目的总是很少的，这样就会容易曝光</a:t>
            </a:r>
          </a:p>
        </p:txBody>
      </p:sp>
      <p:sp>
        <p:nvSpPr>
          <p:cNvPr id="11" name="文本框 10">
            <a:extLst>
              <a:ext uri="{FF2B5EF4-FFF2-40B4-BE49-F238E27FC236}">
                <a16:creationId xmlns:a16="http://schemas.microsoft.com/office/drawing/2014/main" id="{C3C5A494-61D5-4500-8C96-77FC4B246EDA}"/>
              </a:ext>
            </a:extLst>
          </p:cNvPr>
          <p:cNvSpPr txBox="1"/>
          <p:nvPr/>
        </p:nvSpPr>
        <p:spPr>
          <a:xfrm>
            <a:off x="369179" y="1675248"/>
            <a:ext cx="9961775" cy="1015663"/>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分层方法保证了在每一层中的项目，其难度大致是均匀分布的</a:t>
            </a:r>
          </a:p>
          <a:p>
            <a:r>
              <a:rPr lang="zh-CN" altLang="en-US" sz="2000" dirty="0">
                <a:latin typeface="微软雅黑" panose="020B0503020204020204" pitchFamily="34" charset="-122"/>
                <a:ea typeface="微软雅黑" panose="020B0503020204020204" pitchFamily="34" charset="-122"/>
              </a:rPr>
              <a:t>按区分度参数分层的基础上按难度参数进行分块，每一层中都能够建立一个均衡的难度参数</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的分布，用来确保对不同能力𝜃 的考生都能够有一个难度参数与之对应</a:t>
            </a:r>
          </a:p>
        </p:txBody>
      </p:sp>
      <p:sp>
        <p:nvSpPr>
          <p:cNvPr id="13" name="矩形 12">
            <a:extLst>
              <a:ext uri="{FF2B5EF4-FFF2-40B4-BE49-F238E27FC236}">
                <a16:creationId xmlns:a16="http://schemas.microsoft.com/office/drawing/2014/main" id="{AA962F1E-73C8-4947-A9B0-C56E7E62F628}"/>
              </a:ext>
            </a:extLst>
          </p:cNvPr>
          <p:cNvSpPr/>
          <p:nvPr/>
        </p:nvSpPr>
        <p:spPr>
          <a:xfrm>
            <a:off x="3367734" y="3149438"/>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题库容量</a:t>
            </a:r>
            <a:r>
              <a:rPr lang="en-US" altLang="zh-CN" dirty="0">
                <a:solidFill>
                  <a:schemeClr val="tx1"/>
                </a:solidFill>
                <a:latin typeface="微软雅黑" panose="020B0503020204020204" pitchFamily="34" charset="-122"/>
                <a:ea typeface="微软雅黑" panose="020B0503020204020204" pitchFamily="34" charset="-122"/>
              </a:rPr>
              <a:t>(N)</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84EF089-3706-4437-974F-53F7012991C9}"/>
              </a:ext>
            </a:extLst>
          </p:cNvPr>
          <p:cNvSpPr txBox="1"/>
          <p:nvPr/>
        </p:nvSpPr>
        <p:spPr>
          <a:xfrm>
            <a:off x="5119543" y="5264877"/>
            <a:ext cx="1611983"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分成</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个步骤</a:t>
            </a:r>
          </a:p>
        </p:txBody>
      </p:sp>
      <p:cxnSp>
        <p:nvCxnSpPr>
          <p:cNvPr id="16" name="直接箭头连接符 15">
            <a:extLst>
              <a:ext uri="{FF2B5EF4-FFF2-40B4-BE49-F238E27FC236}">
                <a16:creationId xmlns:a16="http://schemas.microsoft.com/office/drawing/2014/main" id="{BB87AD56-F6D7-4AA7-BC8C-82A6F82A96F8}"/>
              </a:ext>
            </a:extLst>
          </p:cNvPr>
          <p:cNvCxnSpPr>
            <a:cxnSpLocks/>
          </p:cNvCxnSpPr>
          <p:nvPr/>
        </p:nvCxnSpPr>
        <p:spPr>
          <a:xfrm flipV="1">
            <a:off x="4876022" y="3607712"/>
            <a:ext cx="21387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13AB735-1387-4714-BA61-545060FF95F1}"/>
              </a:ext>
            </a:extLst>
          </p:cNvPr>
          <p:cNvSpPr/>
          <p:nvPr/>
        </p:nvSpPr>
        <p:spPr>
          <a:xfrm>
            <a:off x="6994888" y="3212497"/>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分成</a:t>
            </a:r>
            <a:r>
              <a:rPr lang="en-US" altLang="zh-CN" dirty="0">
                <a:solidFill>
                  <a:schemeClr val="tx1"/>
                </a:solidFill>
                <a:latin typeface="微软雅黑" panose="020B0503020204020204" pitchFamily="34" charset="-122"/>
                <a:ea typeface="微软雅黑" panose="020B0503020204020204" pitchFamily="34" charset="-122"/>
              </a:rPr>
              <a:t>L</a:t>
            </a:r>
            <a:r>
              <a:rPr lang="zh-CN" altLang="en-US" dirty="0">
                <a:solidFill>
                  <a:schemeClr val="tx1"/>
                </a:solidFill>
                <a:latin typeface="微软雅黑" panose="020B0503020204020204" pitchFamily="34" charset="-122"/>
                <a:ea typeface="微软雅黑" panose="020B0503020204020204" pitchFamily="34" charset="-122"/>
              </a:rPr>
              <a:t>块</a:t>
            </a:r>
          </a:p>
        </p:txBody>
      </p:sp>
      <p:sp>
        <p:nvSpPr>
          <p:cNvPr id="20" name="文本框 19">
            <a:extLst>
              <a:ext uri="{FF2B5EF4-FFF2-40B4-BE49-F238E27FC236}">
                <a16:creationId xmlns:a16="http://schemas.microsoft.com/office/drawing/2014/main" id="{F73F93AD-5877-477E-AB2A-F9155A0BAD2B}"/>
              </a:ext>
            </a:extLst>
          </p:cNvPr>
          <p:cNvSpPr txBox="1"/>
          <p:nvPr/>
        </p:nvSpPr>
        <p:spPr>
          <a:xfrm>
            <a:off x="7751994" y="4185801"/>
            <a:ext cx="268506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把 𝐿 块中的每一块按照区分度大小升序排列之后，欲分为</a:t>
            </a:r>
            <a:r>
              <a:rPr lang="en-US" altLang="zh-CN" dirty="0">
                <a:latin typeface="微软雅黑" panose="020B0503020204020204" pitchFamily="34" charset="-122"/>
                <a:ea typeface="微软雅黑" panose="020B0503020204020204" pitchFamily="34" charset="-122"/>
              </a:rPr>
              <a:t>K </a:t>
            </a:r>
            <a:r>
              <a:rPr lang="zh-CN" altLang="en-US" dirty="0">
                <a:latin typeface="微软雅黑" panose="020B0503020204020204" pitchFamily="34" charset="-122"/>
                <a:ea typeface="微软雅黑" panose="020B0503020204020204" pitchFamily="34" charset="-122"/>
              </a:rPr>
              <a:t>层</a:t>
            </a:r>
          </a:p>
        </p:txBody>
      </p:sp>
      <p:cxnSp>
        <p:nvCxnSpPr>
          <p:cNvPr id="22" name="直接箭头连接符 21">
            <a:extLst>
              <a:ext uri="{FF2B5EF4-FFF2-40B4-BE49-F238E27FC236}">
                <a16:creationId xmlns:a16="http://schemas.microsoft.com/office/drawing/2014/main" id="{20D08D6F-71EF-47C8-9961-3833DEFA4E0F}"/>
              </a:ext>
            </a:extLst>
          </p:cNvPr>
          <p:cNvCxnSpPr>
            <a:cxnSpLocks/>
            <a:stCxn id="18" idx="2"/>
            <a:endCxn id="24" idx="0"/>
          </p:cNvCxnSpPr>
          <p:nvPr/>
        </p:nvCxnSpPr>
        <p:spPr>
          <a:xfrm>
            <a:off x="7749032" y="4079763"/>
            <a:ext cx="0" cy="113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1EA85A1-46E3-42EB-96BC-9A63DBCAE2FD}"/>
              </a:ext>
            </a:extLst>
          </p:cNvPr>
          <p:cNvSpPr/>
          <p:nvPr/>
        </p:nvSpPr>
        <p:spPr>
          <a:xfrm>
            <a:off x="6994888" y="5215170"/>
            <a:ext cx="1508288" cy="86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按照</a:t>
            </a:r>
            <a:r>
              <a:rPr lang="en-US" altLang="zh-CN" dirty="0">
                <a:solidFill>
                  <a:schemeClr val="tx1"/>
                </a:solidFill>
                <a:latin typeface="微软雅黑" panose="020B0503020204020204" pitchFamily="34" charset="-122"/>
                <a:ea typeface="微软雅黑" panose="020B0503020204020204" pitchFamily="34" charset="-122"/>
              </a:rPr>
              <a:t>a</a:t>
            </a:r>
            <a:r>
              <a:rPr lang="zh-CN" altLang="en-US" dirty="0">
                <a:solidFill>
                  <a:schemeClr val="tx1"/>
                </a:solidFill>
                <a:latin typeface="微软雅黑" panose="020B0503020204020204" pitchFamily="34" charset="-122"/>
                <a:ea typeface="微软雅黑" panose="020B0503020204020204" pitchFamily="34" charset="-122"/>
              </a:rPr>
              <a:t>分层步骤思想形成</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层</a:t>
            </a:r>
          </a:p>
        </p:txBody>
      </p:sp>
      <p:cxnSp>
        <p:nvCxnSpPr>
          <p:cNvPr id="27" name="直接箭头连接符 26">
            <a:extLst>
              <a:ext uri="{FF2B5EF4-FFF2-40B4-BE49-F238E27FC236}">
                <a16:creationId xmlns:a16="http://schemas.microsoft.com/office/drawing/2014/main" id="{95E29434-6B66-4B8B-80DF-7A53E9112586}"/>
              </a:ext>
            </a:extLst>
          </p:cNvPr>
          <p:cNvCxnSpPr>
            <a:cxnSpLocks/>
            <a:stCxn id="24" idx="1"/>
          </p:cNvCxnSpPr>
          <p:nvPr/>
        </p:nvCxnSpPr>
        <p:spPr>
          <a:xfrm flipH="1" flipV="1">
            <a:off x="4924526" y="5637974"/>
            <a:ext cx="2070362" cy="1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673848D-2286-495A-BA05-1F4B4B0FB220}"/>
              </a:ext>
            </a:extLst>
          </p:cNvPr>
          <p:cNvSpPr/>
          <p:nvPr/>
        </p:nvSpPr>
        <p:spPr>
          <a:xfrm>
            <a:off x="3148756" y="5059875"/>
            <a:ext cx="1727266" cy="1148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选择难度参数</a:t>
            </a:r>
            <a:r>
              <a:rPr lang="en-US" altLang="zh-CN" dirty="0">
                <a:solidFill>
                  <a:schemeClr val="tx1"/>
                </a:solidFill>
                <a:latin typeface="微软雅黑" panose="020B0503020204020204" pitchFamily="34" charset="-122"/>
                <a:ea typeface="微软雅黑" panose="020B0503020204020204" pitchFamily="34" charset="-122"/>
              </a:rPr>
              <a:t>b</a:t>
            </a:r>
            <a:r>
              <a:rPr lang="zh-CN" altLang="en-US" dirty="0">
                <a:solidFill>
                  <a:schemeClr val="tx1"/>
                </a:solidFill>
                <a:latin typeface="微软雅黑" panose="020B0503020204020204" pitchFamily="34" charset="-122"/>
                <a:ea typeface="微软雅黑" panose="020B0503020204020204" pitchFamily="34" charset="-122"/>
              </a:rPr>
              <a:t>与被试当前的能力估计值最</a:t>
            </a:r>
          </a:p>
          <a:p>
            <a:pPr algn="ctr"/>
            <a:r>
              <a:rPr lang="zh-CN" altLang="en-US" dirty="0">
                <a:solidFill>
                  <a:schemeClr val="tx1"/>
                </a:solidFill>
                <a:latin typeface="微软雅黑" panose="020B0503020204020204" pitchFamily="34" charset="-122"/>
                <a:ea typeface="微软雅黑" panose="020B0503020204020204" pitchFamily="34" charset="-122"/>
              </a:rPr>
              <a:t>匹配的项目</a:t>
            </a:r>
          </a:p>
        </p:txBody>
      </p:sp>
      <p:sp>
        <p:nvSpPr>
          <p:cNvPr id="32" name="文本框 31">
            <a:extLst>
              <a:ext uri="{FF2B5EF4-FFF2-40B4-BE49-F238E27FC236}">
                <a16:creationId xmlns:a16="http://schemas.microsoft.com/office/drawing/2014/main" id="{ED120BAF-F4C4-4324-B0A9-9357AD683033}"/>
              </a:ext>
            </a:extLst>
          </p:cNvPr>
          <p:cNvSpPr txBox="1"/>
          <p:nvPr/>
        </p:nvSpPr>
        <p:spPr>
          <a:xfrm>
            <a:off x="5197113" y="3290212"/>
            <a:ext cx="1611983"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按照难度参数</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升序排列</a:t>
            </a:r>
          </a:p>
        </p:txBody>
      </p:sp>
    </p:spTree>
    <p:extLst>
      <p:ext uri="{BB962C8B-B14F-4D97-AF65-F5344CB8AC3E}">
        <p14:creationId xmlns:p14="http://schemas.microsoft.com/office/powerpoint/2010/main" val="154554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a:bodyPr>
          <a:lstStyle/>
          <a:p>
            <a:r>
              <a:rPr lang="zh-CN" altLang="en-US" dirty="0"/>
              <a:t>计算机自适应测试</a:t>
            </a:r>
            <a:r>
              <a:rPr lang="en-US" altLang="zh-CN" dirty="0"/>
              <a:t>(CAT)</a:t>
            </a:r>
          </a:p>
          <a:p>
            <a:pPr marL="0" indent="0">
              <a:buNone/>
            </a:pPr>
            <a:endParaRPr lang="en-US" altLang="zh-CN" dirty="0"/>
          </a:p>
          <a:p>
            <a:r>
              <a:rPr lang="zh-CN" altLang="en-US" dirty="0"/>
              <a:t>基于</a:t>
            </a:r>
            <a:r>
              <a:rPr lang="en-US" altLang="zh-CN" dirty="0"/>
              <a:t>IRT</a:t>
            </a:r>
            <a:r>
              <a:rPr lang="zh-CN" altLang="en-US" dirty="0"/>
              <a:t>选题策略</a:t>
            </a:r>
            <a:endParaRPr lang="en-US" altLang="zh-CN" dirty="0"/>
          </a:p>
          <a:p>
            <a:pPr marL="0" indent="0">
              <a:buNone/>
            </a:pPr>
            <a:endParaRPr lang="en-US" altLang="zh-CN" dirty="0"/>
          </a:p>
          <a:p>
            <a:r>
              <a:rPr lang="en-US" altLang="zh-CN" b="1" dirty="0"/>
              <a:t>CAT</a:t>
            </a:r>
            <a:r>
              <a:rPr lang="zh-CN" altLang="en-US" b="1" dirty="0"/>
              <a:t>选题策略发展</a:t>
            </a:r>
            <a:endParaRPr lang="en-US" altLang="zh-CN" b="1" dirty="0"/>
          </a:p>
          <a:p>
            <a:pPr marL="0" indent="0">
              <a:buNone/>
            </a:pPr>
            <a:endParaRPr lang="en-US" altLang="zh-CN" dirty="0"/>
          </a:p>
          <a:p>
            <a:r>
              <a:rPr lang="zh-CN" altLang="en-US" dirty="0"/>
              <a:t>未来方向</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4315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C3808A9-A8B0-497C-BA75-6DA7A6D088FC}"/>
              </a:ext>
            </a:extLst>
          </p:cNvPr>
          <p:cNvSpPr/>
          <p:nvPr/>
        </p:nvSpPr>
        <p:spPr>
          <a:xfrm>
            <a:off x="446202" y="226032"/>
            <a:ext cx="1174579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认知诊断计算机自适应测评</a:t>
            </a:r>
            <a:r>
              <a:rPr lang="en-US" altLang="zh-CN" sz="3600" dirty="0">
                <a:solidFill>
                  <a:prstClr val="black"/>
                </a:solidFill>
                <a:latin typeface="微软雅黑" panose="020B0503020204020204" pitchFamily="34" charset="-122"/>
                <a:ea typeface="微软雅黑" panose="020B0503020204020204" pitchFamily="34" charset="-122"/>
              </a:rPr>
              <a:t>(CD-CAT)</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7892A921-C27E-4B7A-A4EA-BF7FDB7893F4}"/>
              </a:ext>
            </a:extLst>
          </p:cNvPr>
          <p:cNvSpPr txBox="1"/>
          <p:nvPr/>
        </p:nvSpPr>
        <p:spPr>
          <a:xfrm>
            <a:off x="1875934" y="1602557"/>
            <a:ext cx="7494309"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CAT          </a:t>
            </a:r>
            <a:r>
              <a:rPr lang="en-US" altLang="zh-CN" sz="2800" dirty="0"/>
              <a:t>   </a:t>
            </a:r>
            <a:r>
              <a:rPr lang="en-US" altLang="zh-CN" sz="4000" dirty="0">
                <a:latin typeface="微软雅黑" panose="020B0503020204020204" pitchFamily="34" charset="-122"/>
                <a:ea typeface="微软雅黑" panose="020B0503020204020204" pitchFamily="34" charset="-122"/>
              </a:rPr>
              <a:t>VS           CD-CAT</a:t>
            </a:r>
            <a:endParaRPr lang="zh-CN" altLang="en-US" sz="4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98FF219-37E9-4755-BC29-AE5C2FEE73AA}"/>
              </a:ext>
            </a:extLst>
          </p:cNvPr>
          <p:cNvSpPr txBox="1"/>
          <p:nvPr/>
        </p:nvSpPr>
        <p:spPr>
          <a:xfrm>
            <a:off x="1046745" y="3172135"/>
            <a:ext cx="3477127"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侧重于对个体能力进行整体评价，不能给出诊断性的建议。 </a:t>
            </a:r>
          </a:p>
        </p:txBody>
      </p:sp>
      <p:sp>
        <p:nvSpPr>
          <p:cNvPr id="11" name="文本框 10">
            <a:extLst>
              <a:ext uri="{FF2B5EF4-FFF2-40B4-BE49-F238E27FC236}">
                <a16:creationId xmlns:a16="http://schemas.microsoft.com/office/drawing/2014/main" id="{4D1B7C5A-AFF6-44D3-8C0F-A94064917499}"/>
              </a:ext>
            </a:extLst>
          </p:cNvPr>
          <p:cNvSpPr txBox="1"/>
          <p:nvPr/>
        </p:nvSpPr>
        <p:spPr>
          <a:xfrm>
            <a:off x="6057548" y="2439057"/>
            <a:ext cx="4944979"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对个体特定的知识结构和加工技能进行测量以</a:t>
            </a:r>
            <a:r>
              <a:rPr lang="zh-CN" altLang="en-US" sz="2400" dirty="0">
                <a:solidFill>
                  <a:schemeClr val="accent1"/>
                </a:solidFill>
                <a:latin typeface="微软雅黑" panose="020B0503020204020204" pitchFamily="34" charset="-122"/>
                <a:ea typeface="微软雅黑" panose="020B0503020204020204" pitchFamily="34" charset="-122"/>
              </a:rPr>
              <a:t>建立观察分数和内部认知属性的关系</a:t>
            </a:r>
            <a:r>
              <a:rPr lang="zh-CN" altLang="en-US" sz="2400" dirty="0">
                <a:latin typeface="微软雅黑" panose="020B0503020204020204" pitchFamily="34" charset="-122"/>
                <a:ea typeface="微软雅黑" panose="020B0503020204020204" pitchFamily="34" charset="-122"/>
              </a:rPr>
              <a:t>，探查</a:t>
            </a:r>
            <a:r>
              <a:rPr lang="zh-CN" altLang="en-US" sz="2400" dirty="0">
                <a:solidFill>
                  <a:schemeClr val="accent1"/>
                </a:solidFill>
                <a:latin typeface="微软雅黑" panose="020B0503020204020204" pitchFamily="34" charset="-122"/>
                <a:ea typeface="微软雅黑" panose="020B0503020204020204" pitchFamily="34" charset="-122"/>
              </a:rPr>
              <a:t>潜在特质水平</a:t>
            </a:r>
            <a:r>
              <a:rPr lang="en-US" altLang="zh-CN"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认知诊断根据个体在测验上</a:t>
            </a:r>
            <a:r>
              <a:rPr lang="zh-CN" altLang="en-US" sz="2400" dirty="0">
                <a:solidFill>
                  <a:schemeClr val="accent1"/>
                </a:solidFill>
                <a:latin typeface="微软雅黑" panose="020B0503020204020204" pitchFamily="34" charset="-122"/>
                <a:ea typeface="微软雅黑" panose="020B0503020204020204" pitchFamily="34" charset="-122"/>
              </a:rPr>
              <a:t>可观察</a:t>
            </a:r>
            <a:r>
              <a:rPr lang="zh-CN" altLang="en-US" sz="2400" dirty="0">
                <a:latin typeface="微软雅黑" panose="020B0503020204020204" pitchFamily="34" charset="-122"/>
                <a:ea typeface="微软雅黑" panose="020B0503020204020204" pitchFamily="34" charset="-122"/>
              </a:rPr>
              <a:t>的反应模式</a:t>
            </a:r>
            <a:r>
              <a:rPr lang="zh-CN" altLang="en-US" sz="2400" dirty="0">
                <a:solidFill>
                  <a:schemeClr val="accent1"/>
                </a:solidFill>
                <a:latin typeface="微软雅黑" panose="020B0503020204020204" pitchFamily="34" charset="-122"/>
                <a:ea typeface="微软雅黑" panose="020B0503020204020204" pitchFamily="34" charset="-122"/>
              </a:rPr>
              <a:t>推知不可观察的知识状态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在认知属性层面对个体进行考察，从而达到对个体能力</a:t>
            </a:r>
            <a:r>
              <a:rPr lang="zh-CN" altLang="en-US" sz="2400" dirty="0">
                <a:solidFill>
                  <a:schemeClr val="accent1"/>
                </a:solidFill>
                <a:latin typeface="微软雅黑" panose="020B0503020204020204" pitchFamily="34" charset="-122"/>
                <a:ea typeface="微软雅黑" panose="020B0503020204020204" pitchFamily="34" charset="-122"/>
              </a:rPr>
              <a:t>更精确</a:t>
            </a:r>
            <a:r>
              <a:rPr lang="zh-CN" altLang="en-US" sz="2400" dirty="0">
                <a:latin typeface="微软雅黑" panose="020B0503020204020204" pitchFamily="34" charset="-122"/>
                <a:ea typeface="微软雅黑" panose="020B0503020204020204" pitchFamily="34" charset="-122"/>
              </a:rPr>
              <a:t>的</a:t>
            </a:r>
          </a:p>
          <a:p>
            <a:r>
              <a:rPr lang="zh-CN" altLang="en-US" sz="2400" dirty="0">
                <a:latin typeface="微软雅黑" panose="020B0503020204020204" pitchFamily="34" charset="-122"/>
                <a:ea typeface="微软雅黑" panose="020B0503020204020204" pitchFamily="34" charset="-122"/>
              </a:rPr>
              <a:t>测量并提供</a:t>
            </a:r>
            <a:r>
              <a:rPr lang="zh-CN" altLang="en-US" sz="2400" dirty="0">
                <a:solidFill>
                  <a:schemeClr val="accent1"/>
                </a:solidFill>
                <a:latin typeface="微软雅黑" panose="020B0503020204020204" pitchFamily="34" charset="-122"/>
                <a:ea typeface="微软雅黑" panose="020B0503020204020204" pitchFamily="34" charset="-122"/>
              </a:rPr>
              <a:t>诊断性报告</a:t>
            </a:r>
            <a:r>
              <a:rPr lang="en-US" altLang="zh-CN" sz="2400" dirty="0">
                <a:solidFill>
                  <a:schemeClr val="accent1"/>
                </a:solidFill>
                <a:latin typeface="微软雅黑" panose="020B0503020204020204" pitchFamily="34" charset="-122"/>
                <a:ea typeface="微软雅黑" panose="020B0503020204020204" pitchFamily="34" charset="-122"/>
              </a:rPr>
              <a:t>.</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133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a:bodyPr>
          <a:lstStyle/>
          <a:p>
            <a:r>
              <a:rPr lang="zh-CN" altLang="en-US" b="1" dirty="0"/>
              <a:t>计算机自适应测试</a:t>
            </a:r>
            <a:r>
              <a:rPr lang="en-US" altLang="zh-CN" b="1" dirty="0"/>
              <a:t>(CAT)</a:t>
            </a:r>
          </a:p>
          <a:p>
            <a:pPr marL="0" indent="0">
              <a:buNone/>
            </a:pPr>
            <a:endParaRPr lang="en-US" altLang="zh-CN" dirty="0"/>
          </a:p>
          <a:p>
            <a:r>
              <a:rPr lang="zh-CN" altLang="en-US" dirty="0"/>
              <a:t>基于</a:t>
            </a:r>
            <a:r>
              <a:rPr lang="en-US" altLang="zh-CN" dirty="0"/>
              <a:t>IRT</a:t>
            </a:r>
            <a:r>
              <a:rPr lang="zh-CN" altLang="en-US" dirty="0"/>
              <a:t>选题策略</a:t>
            </a:r>
            <a:endParaRPr lang="en-US" altLang="zh-CN" dirty="0"/>
          </a:p>
          <a:p>
            <a:pPr marL="0" indent="0">
              <a:buNone/>
            </a:pPr>
            <a:endParaRPr lang="en-US" altLang="zh-CN" dirty="0"/>
          </a:p>
          <a:p>
            <a:r>
              <a:rPr lang="en-US" altLang="zh-CN" dirty="0"/>
              <a:t>CAT</a:t>
            </a:r>
            <a:r>
              <a:rPr lang="zh-CN" altLang="en-US" dirty="0"/>
              <a:t>选题策略发展</a:t>
            </a:r>
            <a:endParaRPr lang="en-US" altLang="zh-CN" dirty="0"/>
          </a:p>
          <a:p>
            <a:pPr marL="0" indent="0">
              <a:buNone/>
            </a:pPr>
            <a:endParaRPr lang="en-US" altLang="zh-CN" dirty="0"/>
          </a:p>
          <a:p>
            <a:r>
              <a:rPr lang="zh-CN" altLang="en-US" dirty="0"/>
              <a:t>未来方向</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1359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1DAD6-A6AC-4595-830E-16DA9953F649}"/>
              </a:ext>
            </a:extLst>
          </p:cNvPr>
          <p:cNvSpPr>
            <a:spLocks noGrp="1"/>
          </p:cNvSpPr>
          <p:nvPr>
            <p:ph type="title"/>
          </p:nvPr>
        </p:nvSpPr>
        <p:spPr>
          <a:xfrm>
            <a:off x="479385" y="226427"/>
            <a:ext cx="10515600" cy="827067"/>
          </a:xfrm>
        </p:spPr>
        <p:txBody>
          <a:bodyPr>
            <a:normAutofit/>
          </a:bodyPr>
          <a:lstStyle/>
          <a:p>
            <a:r>
              <a:rPr lang="en-US" altLang="zh-CN" sz="3600" dirty="0">
                <a:latin typeface="微软雅黑" panose="020B0503020204020204" pitchFamily="34" charset="-122"/>
                <a:ea typeface="微软雅黑" panose="020B0503020204020204" pitchFamily="34" charset="-122"/>
              </a:rPr>
              <a:t>CD-CAT</a:t>
            </a:r>
            <a:r>
              <a:rPr lang="zh-CN" altLang="en-US" sz="3600" dirty="0">
                <a:latin typeface="微软雅黑" panose="020B0503020204020204" pitchFamily="34" charset="-122"/>
                <a:ea typeface="微软雅黑" panose="020B0503020204020204" pitchFamily="34" charset="-122"/>
              </a:rPr>
              <a:t>选题策略</a:t>
            </a:r>
          </a:p>
        </p:txBody>
      </p:sp>
      <p:sp>
        <p:nvSpPr>
          <p:cNvPr id="4" name="文本框 3">
            <a:extLst>
              <a:ext uri="{FF2B5EF4-FFF2-40B4-BE49-F238E27FC236}">
                <a16:creationId xmlns:a16="http://schemas.microsoft.com/office/drawing/2014/main" id="{3D6D832E-27EB-492E-BC53-BE25062E5D30}"/>
              </a:ext>
            </a:extLst>
          </p:cNvPr>
          <p:cNvSpPr txBox="1"/>
          <p:nvPr/>
        </p:nvSpPr>
        <p:spPr>
          <a:xfrm>
            <a:off x="479385" y="1153680"/>
            <a:ext cx="6097904"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KL(</a:t>
            </a:r>
            <a:r>
              <a:rPr lang="zh-CN" altLang="en-US" sz="2800" dirty="0">
                <a:latin typeface="微软雅黑" panose="020B0503020204020204" pitchFamily="34" charset="-122"/>
                <a:ea typeface="微软雅黑" panose="020B0503020204020204" pitchFamily="34" charset="-122"/>
              </a:rPr>
              <a:t>相对熵</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选题策略</a:t>
            </a:r>
          </a:p>
        </p:txBody>
      </p:sp>
      <p:sp>
        <p:nvSpPr>
          <p:cNvPr id="10" name="文本框 9">
            <a:extLst>
              <a:ext uri="{FF2B5EF4-FFF2-40B4-BE49-F238E27FC236}">
                <a16:creationId xmlns:a16="http://schemas.microsoft.com/office/drawing/2014/main" id="{B0A7CC1F-BBC4-4888-A547-35AE88EF01D4}"/>
              </a:ext>
            </a:extLst>
          </p:cNvPr>
          <p:cNvSpPr txBox="1"/>
          <p:nvPr/>
        </p:nvSpPr>
        <p:spPr>
          <a:xfrm>
            <a:off x="479385" y="1779798"/>
            <a:ext cx="10782173" cy="1938992"/>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认为若被试的认知属性</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属于</a:t>
            </a:r>
            <a:r>
              <a:rPr lang="en-US" altLang="zh-CN" sz="2400" dirty="0">
                <a:latin typeface="微软雅黑" panose="020B0503020204020204" pitchFamily="34" charset="-122"/>
                <a:ea typeface="微软雅黑" panose="020B0503020204020204" pitchFamily="34" charset="-122"/>
              </a:rPr>
              <a:t>Qs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Qs</a:t>
            </a:r>
            <a:r>
              <a:rPr lang="zh-CN" altLang="en-US" sz="2400" dirty="0">
                <a:latin typeface="微软雅黑" panose="020B0503020204020204" pitchFamily="34" charset="-122"/>
                <a:ea typeface="微软雅黑" panose="020B0503020204020204" pitchFamily="34" charset="-122"/>
              </a:rPr>
              <a:t>为学生</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阵），</a:t>
            </a:r>
            <a:r>
              <a:rPr lang="en-US" altLang="zh-CN" sz="2400" dirty="0">
                <a:latin typeface="微软雅黑" panose="020B0503020204020204" pitchFamily="34" charset="-122"/>
                <a:ea typeface="微软雅黑" panose="020B0503020204020204" pitchFamily="34" charset="-122"/>
              </a:rPr>
              <a:t>a-t</a:t>
            </a:r>
            <a:r>
              <a:rPr lang="zh-CN" altLang="en-US" sz="2400" dirty="0">
                <a:latin typeface="微软雅黑" panose="020B0503020204020204" pitchFamily="34" charset="-122"/>
                <a:ea typeface="微软雅黑" panose="020B0503020204020204" pitchFamily="34" charset="-122"/>
              </a:rPr>
              <a:t> 表示答完 </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个项目后知识状态的估计值， </a:t>
            </a:r>
            <a:r>
              <a:rPr lang="en-US" altLang="zh-CN" sz="2400" dirty="0">
                <a:latin typeface="微软雅黑" panose="020B0503020204020204" pitchFamily="34" charset="-122"/>
                <a:ea typeface="微软雅黑" panose="020B0503020204020204" pitchFamily="34" charset="-122"/>
              </a:rPr>
              <a:t>P(a)</a:t>
            </a:r>
            <a:r>
              <a:rPr lang="zh-CN" altLang="en-US" sz="2400" dirty="0">
                <a:latin typeface="微软雅黑" panose="020B0503020204020204" pitchFamily="34" charset="-122"/>
                <a:ea typeface="微软雅黑" panose="020B0503020204020204" pitchFamily="34" charset="-122"/>
              </a:rPr>
              <a:t>表示知识状态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的概率密度值，则可以用 </a:t>
            </a:r>
            <a:r>
              <a:rPr lang="en-US" altLang="zh-CN" sz="2400" dirty="0">
                <a:latin typeface="微软雅黑" panose="020B0503020204020204" pitchFamily="34" charset="-122"/>
                <a:ea typeface="微软雅黑" panose="020B0503020204020204" pitchFamily="34" charset="-122"/>
              </a:rPr>
              <a:t>KL </a:t>
            </a:r>
            <a:r>
              <a:rPr lang="zh-CN" altLang="en-US" sz="2400" dirty="0">
                <a:latin typeface="微软雅黑" panose="020B0503020204020204" pitchFamily="34" charset="-122"/>
                <a:ea typeface="微软雅黑" panose="020B0503020204020204" pitchFamily="34" charset="-122"/>
              </a:rPr>
              <a:t>来衡量知识状态为</a:t>
            </a:r>
            <a:r>
              <a:rPr lang="en-US" altLang="zh-CN" sz="2400" dirty="0">
                <a:latin typeface="微软雅黑" panose="020B0503020204020204" pitchFamily="34" charset="-122"/>
                <a:ea typeface="微软雅黑" panose="020B0503020204020204" pitchFamily="34" charset="-122"/>
              </a:rPr>
              <a:t>a-t</a:t>
            </a:r>
            <a:r>
              <a:rPr lang="zh-CN" altLang="en-US" sz="2400" dirty="0">
                <a:latin typeface="微软雅黑" panose="020B0503020204020204" pitchFamily="34" charset="-122"/>
                <a:ea typeface="微软雅黑" panose="020B0503020204020204" pitchFamily="34" charset="-122"/>
              </a:rPr>
              <a:t> 和</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的被试在项目</a:t>
            </a:r>
            <a:r>
              <a:rPr lang="en-US" altLang="zh-CN" sz="2400" dirty="0">
                <a:latin typeface="微软雅黑" panose="020B0503020204020204" pitchFamily="34" charset="-122"/>
                <a:ea typeface="微软雅黑" panose="020B0503020204020204" pitchFamily="34" charset="-122"/>
              </a:rPr>
              <a:t>j </a:t>
            </a:r>
            <a:r>
              <a:rPr lang="zh-CN" altLang="en-US" sz="2400" dirty="0">
                <a:latin typeface="微软雅黑" panose="020B0503020204020204" pitchFamily="34" charset="-122"/>
                <a:ea typeface="微软雅黑" panose="020B0503020204020204" pitchFamily="34" charset="-122"/>
              </a:rPr>
              <a:t>上的期望反应分布概率之间的差异</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KLj</a:t>
            </a:r>
            <a:r>
              <a:rPr lang="en-US" altLang="zh-CN" sz="2400" dirty="0">
                <a:latin typeface="微软雅黑" panose="020B0503020204020204" pitchFamily="34" charset="-122"/>
                <a:ea typeface="微软雅黑" panose="020B0503020204020204" pitchFamily="34" charset="-122"/>
              </a:rPr>
              <a:t>(a-t)</a:t>
            </a:r>
            <a:r>
              <a:rPr lang="zh-CN" altLang="en-US" sz="2400" dirty="0">
                <a:latin typeface="微软雅黑" panose="020B0503020204020204" pitchFamily="34" charset="-122"/>
                <a:ea typeface="微软雅黑" panose="020B0503020204020204" pitchFamily="34" charset="-122"/>
              </a:rPr>
              <a:t>值越大，说明项目 </a:t>
            </a:r>
            <a:r>
              <a:rPr lang="en-US" altLang="zh-CN" sz="2400" dirty="0">
                <a:latin typeface="微软雅黑" panose="020B0503020204020204" pitchFamily="34" charset="-122"/>
                <a:ea typeface="微软雅黑" panose="020B0503020204020204" pitchFamily="34" charset="-122"/>
              </a:rPr>
              <a:t>j </a:t>
            </a:r>
            <a:r>
              <a:rPr lang="zh-CN" altLang="en-US" sz="2400" dirty="0">
                <a:latin typeface="微软雅黑" panose="020B0503020204020204" pitchFamily="34" charset="-122"/>
                <a:ea typeface="微软雅黑" panose="020B0503020204020204" pitchFamily="34" charset="-122"/>
              </a:rPr>
              <a:t>越能区分开 </a:t>
            </a:r>
            <a:r>
              <a:rPr lang="en-US" altLang="zh-CN" sz="2400" dirty="0">
                <a:latin typeface="微软雅黑" panose="020B0503020204020204" pitchFamily="34" charset="-122"/>
                <a:ea typeface="微软雅黑" panose="020B0503020204020204" pitchFamily="34" charset="-122"/>
              </a:rPr>
              <a:t>a-t</a:t>
            </a:r>
            <a:r>
              <a:rPr lang="zh-CN" altLang="en-US" sz="2400" dirty="0">
                <a:latin typeface="微软雅黑" panose="020B0503020204020204" pitchFamily="34" charset="-122"/>
                <a:ea typeface="微软雅黑" panose="020B0503020204020204" pitchFamily="34" charset="-122"/>
              </a:rPr>
              <a:t>和其他所有可能的知识状态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 ，在选题时选取</a:t>
            </a:r>
            <a:r>
              <a:rPr lang="en-US" altLang="zh-CN" sz="2400" dirty="0" err="1">
                <a:latin typeface="微软雅黑" panose="020B0503020204020204" pitchFamily="34" charset="-122"/>
                <a:ea typeface="微软雅黑" panose="020B0503020204020204" pitchFamily="34" charset="-122"/>
              </a:rPr>
              <a:t>KLj</a:t>
            </a:r>
            <a:r>
              <a:rPr lang="en-US" altLang="zh-CN" sz="2400" dirty="0">
                <a:latin typeface="微软雅黑" panose="020B0503020204020204" pitchFamily="34" charset="-122"/>
                <a:ea typeface="微软雅黑" panose="020B0503020204020204" pitchFamily="34" charset="-122"/>
              </a:rPr>
              <a:t>(a-t)</a:t>
            </a:r>
            <a:r>
              <a:rPr lang="zh-CN" altLang="en-US" sz="2400" dirty="0">
                <a:latin typeface="微软雅黑" panose="020B0503020204020204" pitchFamily="34" charset="-122"/>
                <a:ea typeface="微软雅黑" panose="020B0503020204020204" pitchFamily="34" charset="-122"/>
              </a:rPr>
              <a:t>最大的项目作为下一测验用题。</a:t>
            </a:r>
          </a:p>
        </p:txBody>
      </p:sp>
      <p:sp>
        <p:nvSpPr>
          <p:cNvPr id="12" name="矩形 11">
            <a:extLst>
              <a:ext uri="{FF2B5EF4-FFF2-40B4-BE49-F238E27FC236}">
                <a16:creationId xmlns:a16="http://schemas.microsoft.com/office/drawing/2014/main" id="{F119FBD7-B8CD-4F27-A490-AA4A87EC897D}"/>
              </a:ext>
            </a:extLst>
          </p:cNvPr>
          <p:cNvSpPr/>
          <p:nvPr/>
        </p:nvSpPr>
        <p:spPr>
          <a:xfrm>
            <a:off x="479385" y="4065470"/>
            <a:ext cx="973611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香农熵</a:t>
            </a:r>
            <a:r>
              <a:rPr lang="en-US" altLang="zh-CN" sz="2800" dirty="0">
                <a:solidFill>
                  <a:prstClr val="black"/>
                </a:solidFill>
                <a:latin typeface="微软雅黑" panose="020B0503020204020204" pitchFamily="34" charset="-122"/>
                <a:ea typeface="微软雅黑" panose="020B0503020204020204" pitchFamily="34" charset="-122"/>
              </a:rPr>
              <a:t>(</a:t>
            </a:r>
            <a:r>
              <a:rPr lang="zh-CN" altLang="en-US" sz="2800" dirty="0">
                <a:solidFill>
                  <a:prstClr val="black"/>
                </a:solidFill>
                <a:latin typeface="微软雅黑" panose="020B0503020204020204" pitchFamily="34" charset="-122"/>
                <a:ea typeface="微软雅黑" panose="020B0503020204020204" pitchFamily="34" charset="-122"/>
              </a:rPr>
              <a:t>信息熵</a:t>
            </a:r>
            <a:r>
              <a:rPr lang="en-US" altLang="zh-CN" sz="2800" dirty="0">
                <a:solidFill>
                  <a:prstClr val="black"/>
                </a:solidFill>
                <a:latin typeface="微软雅黑" panose="020B0503020204020204" pitchFamily="34" charset="-122"/>
                <a:ea typeface="微软雅黑" panose="020B0503020204020204" pitchFamily="34" charset="-122"/>
              </a:rPr>
              <a:t>)</a:t>
            </a:r>
            <a:endParaRPr kumimoji="0" lang="zh-CN"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86E3733E-6AA8-4D75-A69E-F664DB247187}"/>
              </a:ext>
            </a:extLst>
          </p:cNvPr>
          <p:cNvSpPr txBox="1"/>
          <p:nvPr/>
        </p:nvSpPr>
        <p:spPr>
          <a:xfrm>
            <a:off x="541420" y="4728945"/>
            <a:ext cx="10720138"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信息熵就是对变量概率分布不确定性的测量。 变量概率分布的不确定性越大， 要弄清它所需的信息量也越大，相应地，信息熵也越大，反之，信息熵越小。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在选题方面，被试后验分布的香农熵来度量项目对被试知识状态的区分能力，在选题时选取区分能力最好的项目即香农熵最小的项目作为下一测验用题。</a:t>
            </a:r>
          </a:p>
        </p:txBody>
      </p:sp>
    </p:spTree>
    <p:extLst>
      <p:ext uri="{BB962C8B-B14F-4D97-AF65-F5344CB8AC3E}">
        <p14:creationId xmlns:p14="http://schemas.microsoft.com/office/powerpoint/2010/main" val="113772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D4621D-5795-49E5-9747-CAD96F6CE9DE}"/>
              </a:ext>
            </a:extLst>
          </p:cNvPr>
          <p:cNvSpPr/>
          <p:nvPr/>
        </p:nvSpPr>
        <p:spPr>
          <a:xfrm>
            <a:off x="598519" y="246919"/>
            <a:ext cx="2492990"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贝叶斯方法</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AD169AB2-84A0-4F1B-AB52-ACB1C5E7BEED}"/>
              </a:ext>
            </a:extLst>
          </p:cNvPr>
          <p:cNvSpPr>
            <a:spLocks noChangeArrowheads="1"/>
          </p:cNvSpPr>
          <p:nvPr/>
        </p:nvSpPr>
        <p:spPr bwMode="auto">
          <a:xfrm>
            <a:off x="598519" y="1005905"/>
            <a:ext cx="10994962"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先得到题库的后验分布的方差期望，选出其中能使方差最小的题目，然后，求出包括最近选出项目反应的似然函数，计算出新的先验分布，选出下一道题。</a:t>
            </a:r>
          </a:p>
        </p:txBody>
      </p:sp>
      <p:sp>
        <p:nvSpPr>
          <p:cNvPr id="7" name="内容占位符 2">
            <a:extLst>
              <a:ext uri="{FF2B5EF4-FFF2-40B4-BE49-F238E27FC236}">
                <a16:creationId xmlns:a16="http://schemas.microsoft.com/office/drawing/2014/main" id="{57AB55A3-4CFB-40C1-A771-473B62B44684}"/>
              </a:ext>
            </a:extLst>
          </p:cNvPr>
          <p:cNvSpPr>
            <a:spLocks noGrp="1"/>
          </p:cNvSpPr>
          <p:nvPr/>
        </p:nvSpPr>
        <p:spPr bwMode="auto">
          <a:xfrm>
            <a:off x="175375" y="1918266"/>
            <a:ext cx="11202538" cy="198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marR="0" lvl="1" indent="-34290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先验概率：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事情还没有发生，根据以往的经验来判断事情发生的概率。</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7030" marR="0" lvl="1" indent="0" algn="l" defTabSz="914400" rtl="0" eaLnBrk="1" fontAlgn="auto" latinLnBrk="0" hangingPunct="1">
              <a:lnSpc>
                <a:spcPct val="100000"/>
              </a:lnSpc>
              <a:spcBef>
                <a:spcPts val="550"/>
              </a:spcBef>
              <a:spcAft>
                <a:spcPts val="0"/>
              </a:spcAft>
              <a:buClr>
                <a:srgbClr val="5B9BD5"/>
              </a:buClr>
              <a:buSzPct val="70000"/>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是“由因求果”的体现</a:t>
            </a:r>
            <a:r>
              <a:rPr kumimoji="0" lang="zh-CN" altLang="en-US" sz="2400" b="0" i="0" u="none" strike="noStrike" kern="1200" cap="none" spc="0" normalizeH="0" baseline="0" noProof="0" dirty="0">
                <a:ln>
                  <a:noFill/>
                </a:ln>
                <a:solidFill>
                  <a:srgbClr val="404040"/>
                </a:solidFill>
                <a:effectLst/>
                <a:uLnTx/>
                <a:uFillTx/>
                <a:latin typeface="-apple-system"/>
                <a:ea typeface="宋体" panose="02010600030101010101" pitchFamily="2" charset="-122"/>
                <a:cs typeface="+mn-cs"/>
              </a:rPr>
              <a:t>。</a:t>
            </a:r>
            <a:endParaRPr kumimoji="0" lang="en-US" altLang="zh-CN" sz="2400" b="0" i="0" u="none" strike="noStrike" kern="1200" cap="none" spc="0" normalizeH="0" baseline="0" noProof="0" dirty="0">
              <a:ln>
                <a:noFill/>
              </a:ln>
              <a:solidFill>
                <a:srgbClr val="404040"/>
              </a:solidFill>
              <a:effectLst/>
              <a:uLnTx/>
              <a:uFillTx/>
              <a:latin typeface="-apple-system"/>
              <a:ea typeface="宋体" panose="02010600030101010101" pitchFamily="2" charset="-122"/>
              <a:cs typeface="+mn-cs"/>
            </a:endParaRPr>
          </a:p>
          <a:p>
            <a:pPr marL="709930" marR="0" lvl="1" indent="-34290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404040"/>
                </a:solidFill>
                <a:effectLst/>
                <a:uLnTx/>
                <a:uFillTx/>
                <a:latin typeface="-apple-system"/>
                <a:ea typeface="微软雅黑" panose="020B0503020204020204" pitchFamily="34" charset="-122"/>
                <a:cs typeface="+mn-cs"/>
              </a:rPr>
              <a:t>后验概率：</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事情已经发生了，有多中原因，判断事情的发生是由哪一种原因引起的。</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7030" marR="0" lvl="1" indent="0" algn="l" defTabSz="914400" rtl="0" eaLnBrk="1" fontAlgn="auto" latinLnBrk="0" hangingPunct="1">
              <a:lnSpc>
                <a:spcPct val="100000"/>
              </a:lnSpc>
              <a:spcBef>
                <a:spcPts val="550"/>
              </a:spcBef>
              <a:spcAft>
                <a:spcPts val="0"/>
              </a:spcAft>
              <a:buClr>
                <a:srgbClr val="5B9BD5"/>
              </a:buClr>
              <a:buSzPct val="70000"/>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是“由果求因”的体现。</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7030" marR="0" lvl="1" indent="0" algn="l" defTabSz="914400" rtl="0" eaLnBrk="1" fontAlgn="auto" latinLnBrk="0" hangingPunct="1">
              <a:lnSpc>
                <a:spcPct val="100000"/>
              </a:lnSpc>
              <a:spcBef>
                <a:spcPts val="550"/>
              </a:spcBef>
              <a:spcAft>
                <a:spcPts val="0"/>
              </a:spcAft>
              <a:buClr>
                <a:srgbClr val="5B9BD5"/>
              </a:buClr>
              <a:buSzPct val="70000"/>
              <a:buFontTx/>
              <a:buNone/>
              <a:tabLst/>
              <a:defRPr/>
            </a:pPr>
            <a:endParaRPr kumimoji="0" lang="en-US" altLang="zh-CN" sz="22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a:p>
            <a:pPr marL="0" marR="0" lvl="0" indent="0" algn="l" defTabSz="914400" rtl="0" eaLnBrk="1" fontAlgn="auto" latinLnBrk="0" hangingPunct="1">
              <a:lnSpc>
                <a:spcPct val="100000"/>
              </a:lnSpc>
              <a:spcBef>
                <a:spcPts val="700"/>
              </a:spcBef>
              <a:spcAft>
                <a:spcPts val="0"/>
              </a:spcAft>
              <a:buClr>
                <a:srgbClr val="ED7D31"/>
              </a:buClr>
              <a:buSzPct val="60000"/>
              <a:buFontTx/>
              <a:buNone/>
              <a:tabLst/>
              <a:defRPr/>
            </a:pPr>
            <a:endParaRPr kumimoji="0" lang="en-US" altLang="zh-CN" sz="28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p:txBody>
      </p:sp>
      <p:sp>
        <p:nvSpPr>
          <p:cNvPr id="13" name="文本框 12">
            <a:extLst>
              <a:ext uri="{FF2B5EF4-FFF2-40B4-BE49-F238E27FC236}">
                <a16:creationId xmlns:a16="http://schemas.microsoft.com/office/drawing/2014/main" id="{7FB34B32-3EE8-4E13-8623-D9CB3736ED72}"/>
              </a:ext>
            </a:extLst>
          </p:cNvPr>
          <p:cNvSpPr txBox="1"/>
          <p:nvPr/>
        </p:nvSpPr>
        <p:spPr>
          <a:xfrm>
            <a:off x="-205450" y="3690157"/>
            <a:ext cx="7473758" cy="646331"/>
          </a:xfrm>
          <a:prstGeom prst="rect">
            <a:avLst/>
          </a:prstGeom>
          <a:noFill/>
        </p:spPr>
        <p:txBody>
          <a:bodyPr wrap="square">
            <a:spAutoFit/>
          </a:bodyPr>
          <a:lstStyle/>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假设你给了学生难题</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Yh</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，学生答对了，则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Yh</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。此时，这个学生是一个学霸</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(X=1)</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的后验概率为</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17" name="图片 16">
            <a:extLst>
              <a:ext uri="{FF2B5EF4-FFF2-40B4-BE49-F238E27FC236}">
                <a16:creationId xmlns:a16="http://schemas.microsoft.com/office/drawing/2014/main" id="{17BC33A5-E1F0-4D3A-84D7-1716550B058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85941" y="4244991"/>
            <a:ext cx="5069228" cy="960381"/>
          </a:xfrm>
          <a:prstGeom prst="rect">
            <a:avLst/>
          </a:prstGeom>
        </p:spPr>
      </p:pic>
      <p:pic>
        <p:nvPicPr>
          <p:cNvPr id="19" name="图片 18">
            <a:extLst>
              <a:ext uri="{FF2B5EF4-FFF2-40B4-BE49-F238E27FC236}">
                <a16:creationId xmlns:a16="http://schemas.microsoft.com/office/drawing/2014/main" id="{AA09FEFD-0E27-4251-BF81-8A94120B6A9A}"/>
              </a:ext>
            </a:extLst>
          </p:cNvPr>
          <p:cNvPicPr>
            <a:picLocks noChangeAspect="1"/>
          </p:cNvPicPr>
          <p:nvPr/>
        </p:nvPicPr>
        <p:blipFill>
          <a:blip r:embed="rId4"/>
          <a:stretch>
            <a:fillRect/>
          </a:stretch>
        </p:blipFill>
        <p:spPr>
          <a:xfrm>
            <a:off x="865144" y="5205372"/>
            <a:ext cx="8470979" cy="1389277"/>
          </a:xfrm>
          <a:prstGeom prst="rect">
            <a:avLst/>
          </a:prstGeom>
        </p:spPr>
      </p:pic>
      <p:sp>
        <p:nvSpPr>
          <p:cNvPr id="20" name="文本框 19">
            <a:extLst>
              <a:ext uri="{FF2B5EF4-FFF2-40B4-BE49-F238E27FC236}">
                <a16:creationId xmlns:a16="http://schemas.microsoft.com/office/drawing/2014/main" id="{B7A75F10-71BD-41DA-9FC8-ADA4746DDEF6}"/>
              </a:ext>
            </a:extLst>
          </p:cNvPr>
          <p:cNvSpPr txBox="1"/>
          <p:nvPr/>
        </p:nvSpPr>
        <p:spPr>
          <a:xfrm>
            <a:off x="9370382" y="5205372"/>
            <a:ext cx="275713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PingFang SC"/>
                <a:ea typeface="等线" panose="02010600030101010101" pitchFamily="2" charset="-122"/>
                <a:cs typeface="+mn-cs"/>
              </a:rPr>
              <a:t>最优的试卷组合应该给与尽可能极端的后验概率（即最小化信息熵）。例如，当学生答对时，难题优于易题（</a:t>
            </a:r>
            <a:r>
              <a:rPr kumimoji="0" lang="en-US" altLang="zh-CN" sz="1800" b="0" i="0" u="none" strike="noStrike" kern="1200" cap="none" spc="0" normalizeH="0" baseline="0" noProof="0" dirty="0">
                <a:ln>
                  <a:noFill/>
                </a:ln>
                <a:solidFill>
                  <a:srgbClr val="333333"/>
                </a:solidFill>
                <a:effectLst/>
                <a:uLnTx/>
                <a:uFillTx/>
                <a:latin typeface="PingFang SC"/>
                <a:ea typeface="等线" panose="02010600030101010101" pitchFamily="2" charset="-122"/>
                <a:cs typeface="+mn-cs"/>
              </a:rPr>
              <a:t>100%&gt;50%</a:t>
            </a:r>
            <a:r>
              <a:rPr kumimoji="0" lang="zh-CN" altLang="en-US" sz="1800" b="0" i="0" u="none" strike="noStrike" kern="1200" cap="none" spc="0" normalizeH="0" baseline="0" noProof="0" dirty="0">
                <a:ln>
                  <a:noFill/>
                </a:ln>
                <a:solidFill>
                  <a:srgbClr val="333333"/>
                </a:solidFill>
                <a:effectLst/>
                <a:uLnTx/>
                <a:uFillTx/>
                <a:latin typeface="PingFang SC"/>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154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教育背景</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5" y="3599400"/>
            <a:ext cx="4804407" cy="728788"/>
          </a:xfrm>
          <a:prstGeom prst="rect">
            <a:avLst/>
          </a:prstGeom>
        </p:spPr>
      </p:pic>
      <p:grpSp>
        <p:nvGrpSpPr>
          <p:cNvPr id="10" name="组合 9"/>
          <p:cNvGrpSpPr/>
          <p:nvPr/>
        </p:nvGrpSpPr>
        <p:grpSpPr>
          <a:xfrm>
            <a:off x="3936057" y="2889160"/>
            <a:ext cx="7634620" cy="1091660"/>
            <a:chOff x="3902589" y="2278068"/>
            <a:chExt cx="7634620" cy="1091660"/>
          </a:xfrm>
        </p:grpSpPr>
        <p:sp>
          <p:nvSpPr>
            <p:cNvPr id="44" name="TextBox 15"/>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学生的能力</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5" name="直接箭头连接符 44"/>
            <p:cNvCxnSpPr>
              <a:cxnSpLocks/>
            </p:cNvCxnSpPr>
            <p:nvPr/>
          </p:nvCxnSpPr>
          <p:spPr>
            <a:xfrm>
              <a:off x="11310590" y="2278068"/>
              <a:ext cx="226619" cy="10916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290661">
            <a:off x="7231437" y="4055699"/>
            <a:ext cx="1296319" cy="1072788"/>
            <a:chOff x="4000126" y="2283251"/>
            <a:chExt cx="1224672" cy="1072788"/>
          </a:xfrm>
        </p:grpSpPr>
        <p:sp>
          <p:nvSpPr>
            <p:cNvPr id="47" name="TextBox 15"/>
            <p:cNvSpPr txBox="1">
              <a:spLocks noChangeArrowheads="1"/>
            </p:cNvSpPr>
            <p:nvPr/>
          </p:nvSpPr>
          <p:spPr bwMode="auto">
            <a:xfrm rot="21309339">
              <a:off x="4000126" y="2617375"/>
              <a:ext cx="1224672" cy="738664"/>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effectLst/>
                  <a:latin typeface="微软雅黑" panose="020B0503020204020204" pitchFamily="34" charset="-122"/>
                  <a:ea typeface="微软雅黑" panose="020B0503020204020204" pitchFamily="34" charset="-122"/>
                </a:rPr>
                <a:t>对第</a:t>
              </a:r>
              <a:r>
                <a:rPr lang="en-US" altLang="zh-CN" sz="1400" b="1" dirty="0" err="1">
                  <a:effectLst/>
                  <a:latin typeface="微软雅黑" panose="020B0503020204020204" pitchFamily="34" charset="-122"/>
                  <a:ea typeface="微软雅黑" panose="020B0503020204020204" pitchFamily="34" charset="-122"/>
                </a:rPr>
                <a:t>i</a:t>
              </a:r>
              <a:r>
                <a:rPr lang="zh-CN" altLang="en-US" sz="1400" b="1" dirty="0">
                  <a:effectLst/>
                  <a:latin typeface="微软雅黑" panose="020B0503020204020204" pitchFamily="34" charset="-122"/>
                  <a:ea typeface="微软雅黑" panose="020B0503020204020204" pitchFamily="34" charset="-122"/>
                </a:rPr>
                <a:t>项的响应的二进制随机变量</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flipH="1">
              <a:off x="4546875" y="2283251"/>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15"/>
          <p:cNvSpPr txBox="1">
            <a:spLocks noChangeArrowheads="1"/>
          </p:cNvSpPr>
          <p:nvPr/>
        </p:nvSpPr>
        <p:spPr bwMode="auto">
          <a:xfrm>
            <a:off x="2607534" y="4593451"/>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试题的区分度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50" name="直接箭头连接符 49"/>
          <p:cNvCxnSpPr>
            <a:cxnSpLocks/>
          </p:cNvCxnSpPr>
          <p:nvPr/>
        </p:nvCxnSpPr>
        <p:spPr>
          <a:xfrm flipV="1">
            <a:off x="8783244" y="4287818"/>
            <a:ext cx="2077497" cy="118671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5"/>
          <p:cNvSpPr txBox="1">
            <a:spLocks noChangeArrowheads="1"/>
          </p:cNvSpPr>
          <p:nvPr/>
        </p:nvSpPr>
        <p:spPr bwMode="auto">
          <a:xfrm>
            <a:off x="10465974" y="2340613"/>
            <a:ext cx="1570037" cy="523220"/>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0000"/>
                </a:solidFill>
                <a:latin typeface="微软雅黑" panose="020B0503020204020204" pitchFamily="34" charset="-122"/>
                <a:ea typeface="微软雅黑" panose="020B0503020204020204" pitchFamily="34" charset="-122"/>
              </a:rPr>
              <a:t>与</a:t>
            </a:r>
            <a:r>
              <a:rPr lang="en-US" altLang="zh-CN" sz="1400" b="1" dirty="0">
                <a:solidFill>
                  <a:srgbClr val="000000"/>
                </a:solidFill>
                <a:latin typeface="微软雅黑" panose="020B0503020204020204" pitchFamily="34" charset="-122"/>
                <a:ea typeface="微软雅黑" panose="020B0503020204020204" pitchFamily="34" charset="-122"/>
              </a:rPr>
              <a:t>MIRT</a:t>
            </a:r>
            <a:r>
              <a:rPr lang="zh-CN" altLang="en-US" sz="1400" b="1" dirty="0">
                <a:solidFill>
                  <a:srgbClr val="000000"/>
                </a:solidFill>
                <a:latin typeface="微软雅黑" panose="020B0503020204020204" pitchFamily="34" charset="-122"/>
                <a:ea typeface="微软雅黑" panose="020B0503020204020204" pitchFamily="34" charset="-122"/>
              </a:rPr>
              <a:t>难度相关的参数</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52" name="直接箭头连接符 51"/>
          <p:cNvCxnSpPr/>
          <p:nvPr/>
        </p:nvCxnSpPr>
        <p:spPr>
          <a:xfrm flipV="1">
            <a:off x="5260500" y="4287817"/>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2602223"/>
            <a:ext cx="3401187" cy="400110"/>
          </a:xfrm>
          <a:prstGeom prst="rect">
            <a:avLst/>
          </a:prstGeom>
        </p:spPr>
        <p:txBody>
          <a:bodyPr wrap="none">
            <a:spAutoFit/>
          </a:bodyPr>
          <a:lstStyle/>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IRT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项目反应函数：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id="{960BCA08-46AD-47FA-A860-3A3CA0814EE4}"/>
              </a:ext>
            </a:extLst>
          </p:cNvPr>
          <p:cNvSpPr/>
          <p:nvPr/>
        </p:nvSpPr>
        <p:spPr>
          <a:xfrm>
            <a:off x="482301" y="284626"/>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多维</a:t>
            </a: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sz="3600" dirty="0">
                <a:effectLst/>
                <a:latin typeface="微软雅黑" panose="020B0503020204020204" pitchFamily="34" charset="-122"/>
                <a:ea typeface="微软雅黑" panose="020B0503020204020204" pitchFamily="34" charset="-122"/>
              </a:rPr>
              <a:t>多属性</a:t>
            </a: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)CAT</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D3D187D4-FEF8-4657-A735-3DC343B253D9}"/>
              </a:ext>
            </a:extLst>
          </p:cNvPr>
          <p:cNvSpPr txBox="1"/>
          <p:nvPr/>
        </p:nvSpPr>
        <p:spPr>
          <a:xfrm>
            <a:off x="482301" y="1280160"/>
            <a:ext cx="1037844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认知诊断模型项目反应理论</a:t>
            </a:r>
            <a:r>
              <a:rPr lang="en-US" altLang="zh-CN" sz="2800" dirty="0">
                <a:latin typeface="微软雅黑" panose="020B0503020204020204" pitchFamily="34" charset="-122"/>
                <a:ea typeface="微软雅黑" panose="020B0503020204020204" pitchFamily="34" charset="-122"/>
              </a:rPr>
              <a:t>(IRT)</a:t>
            </a:r>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latin typeface="微软雅黑" panose="020B0503020204020204" pitchFamily="34" charset="-122"/>
                <a:ea typeface="微软雅黑" panose="020B0503020204020204" pitchFamily="34" charset="-122"/>
                <a:sym typeface="Wingdings" panose="05000000000000000000" pitchFamily="2" charset="2"/>
              </a:rPr>
              <a:t>多维项目反应理论（</a:t>
            </a:r>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MIRT</a:t>
            </a:r>
            <a:r>
              <a:rPr lang="zh-CN" altLang="en-US" sz="2800" dirty="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8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9B910B6A-78B1-4C59-8CD0-A8FD3DCB8BE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60247" y="3172452"/>
            <a:ext cx="6486964" cy="1314079"/>
          </a:xfrm>
          <a:prstGeom prst="rect">
            <a:avLst/>
          </a:prstGeom>
        </p:spPr>
      </p:pic>
      <p:sp>
        <p:nvSpPr>
          <p:cNvPr id="12" name="矩形 11">
            <a:extLst>
              <a:ext uri="{FF2B5EF4-FFF2-40B4-BE49-F238E27FC236}">
                <a16:creationId xmlns:a16="http://schemas.microsoft.com/office/drawing/2014/main" id="{4FCB97DC-A0E3-4C8A-8EEB-B1942DCC2E59}"/>
              </a:ext>
            </a:extLst>
          </p:cNvPr>
          <p:cNvSpPr/>
          <p:nvPr/>
        </p:nvSpPr>
        <p:spPr>
          <a:xfrm>
            <a:off x="5350360" y="2610114"/>
            <a:ext cx="3651256" cy="400110"/>
          </a:xfrm>
          <a:prstGeom prst="rect">
            <a:avLst/>
          </a:prstGeom>
        </p:spPr>
        <p:txBody>
          <a:bodyPr wrap="none">
            <a:spAutoFit/>
          </a:bodyPr>
          <a:lstStyle/>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r>
              <a:rPr lang="en-US" altLang="zh-CN" sz="2000" dirty="0">
                <a:solidFill>
                  <a:srgbClr val="000000"/>
                </a:solidFill>
                <a:latin typeface="微软雅黑" panose="020B0503020204020204" pitchFamily="34" charset="-122"/>
                <a:ea typeface="微软雅黑" panose="020B0503020204020204" pitchFamily="34" charset="-122"/>
              </a:rPr>
              <a:t>MIRT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项目反应函数：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33" name="直接箭头连接符 32">
            <a:extLst>
              <a:ext uri="{FF2B5EF4-FFF2-40B4-BE49-F238E27FC236}">
                <a16:creationId xmlns:a16="http://schemas.microsoft.com/office/drawing/2014/main" id="{7F986BCB-FE76-4138-B5C3-56407843B24A}"/>
              </a:ext>
            </a:extLst>
          </p:cNvPr>
          <p:cNvCxnSpPr>
            <a:cxnSpLocks/>
          </p:cNvCxnSpPr>
          <p:nvPr/>
        </p:nvCxnSpPr>
        <p:spPr>
          <a:xfrm flipV="1">
            <a:off x="10773508" y="4342881"/>
            <a:ext cx="250654" cy="88561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5">
            <a:extLst>
              <a:ext uri="{FF2B5EF4-FFF2-40B4-BE49-F238E27FC236}">
                <a16:creationId xmlns:a16="http://schemas.microsoft.com/office/drawing/2014/main" id="{0BF5B170-D8C4-4F50-8FBB-2AAD395725ED}"/>
              </a:ext>
            </a:extLst>
          </p:cNvPr>
          <p:cNvSpPr txBox="1">
            <a:spLocks noChangeArrowheads="1"/>
          </p:cNvSpPr>
          <p:nvPr/>
        </p:nvSpPr>
        <p:spPr bwMode="auto">
          <a:xfrm>
            <a:off x="9855752" y="5212926"/>
            <a:ext cx="1835512" cy="523220"/>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effectLst/>
                <a:latin typeface="微软雅黑" panose="020B0503020204020204" pitchFamily="34" charset="-122"/>
                <a:ea typeface="微软雅黑" panose="020B0503020204020204" pitchFamily="34" charset="-122"/>
              </a:rPr>
              <a:t>θ=</a:t>
            </a:r>
            <a:r>
              <a:rPr lang="zh-CN" altLang="en-US" sz="1400" b="1" dirty="0">
                <a:effectLst/>
                <a:latin typeface="微软雅黑" panose="020B0503020204020204" pitchFamily="34" charset="-122"/>
                <a:ea typeface="微软雅黑" panose="020B0503020204020204" pitchFamily="34" charset="-122"/>
              </a:rPr>
              <a:t>（</a:t>
            </a:r>
            <a:r>
              <a:rPr lang="en-US" altLang="zh-CN" sz="1400" b="1" dirty="0">
                <a:effectLst/>
                <a:latin typeface="微软雅黑" panose="020B0503020204020204" pitchFamily="34" charset="-122"/>
                <a:ea typeface="微软雅黑" panose="020B0503020204020204" pitchFamily="34" charset="-122"/>
              </a:rPr>
              <a:t>θ1</a:t>
            </a:r>
            <a:r>
              <a:rPr lang="zh-CN" altLang="en-US" sz="1400" b="1" dirty="0">
                <a:effectLst/>
                <a:latin typeface="微软雅黑" panose="020B0503020204020204" pitchFamily="34" charset="-122"/>
                <a:ea typeface="微软雅黑" panose="020B0503020204020204" pitchFamily="34" charset="-122"/>
              </a:rPr>
              <a:t>，</a:t>
            </a:r>
            <a:r>
              <a:rPr lang="en-US" altLang="zh-CN" sz="1400" b="1" dirty="0">
                <a:effectLst/>
                <a:latin typeface="微软雅黑" panose="020B0503020204020204" pitchFamily="34" charset="-122"/>
                <a:ea typeface="微软雅黑" panose="020B0503020204020204" pitchFamily="34" charset="-122"/>
              </a:rPr>
              <a:t>...</a:t>
            </a:r>
            <a:r>
              <a:rPr lang="zh-CN" altLang="en-US" sz="1400" b="1" dirty="0">
                <a:effectLst/>
                <a:latin typeface="微软雅黑" panose="020B0503020204020204" pitchFamily="34" charset="-122"/>
                <a:ea typeface="微软雅黑" panose="020B0503020204020204" pitchFamily="34" charset="-122"/>
              </a:rPr>
              <a:t>，</a:t>
            </a:r>
            <a:r>
              <a:rPr lang="en-US" altLang="zh-CN" sz="1400" b="1" dirty="0" err="1">
                <a:effectLst/>
                <a:latin typeface="微软雅黑" panose="020B0503020204020204" pitchFamily="34" charset="-122"/>
                <a:ea typeface="微软雅黑" panose="020B0503020204020204" pitchFamily="34" charset="-122"/>
              </a:rPr>
              <a:t>θp</a:t>
            </a:r>
            <a:r>
              <a:rPr lang="zh-CN" altLang="en-US" sz="1400" b="1" dirty="0">
                <a:effectLst/>
                <a:latin typeface="微软雅黑" panose="020B0503020204020204" pitchFamily="34" charset="-122"/>
                <a:ea typeface="微软雅黑" panose="020B0503020204020204" pitchFamily="34" charset="-122"/>
              </a:rPr>
              <a:t>）是应试者的能力矢量</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5F3B4E2-7FE3-4045-A5CC-C5B1EF9A719E}"/>
              </a:ext>
            </a:extLst>
          </p:cNvPr>
          <p:cNvGrpSpPr/>
          <p:nvPr/>
        </p:nvGrpSpPr>
        <p:grpSpPr>
          <a:xfrm>
            <a:off x="5779934" y="3172452"/>
            <a:ext cx="1296319" cy="616668"/>
            <a:chOff x="4187636" y="2603769"/>
            <a:chExt cx="1224672" cy="616668"/>
          </a:xfrm>
        </p:grpSpPr>
        <p:sp>
          <p:nvSpPr>
            <p:cNvPr id="38" name="TextBox 15">
              <a:extLst>
                <a:ext uri="{FF2B5EF4-FFF2-40B4-BE49-F238E27FC236}">
                  <a16:creationId xmlns:a16="http://schemas.microsoft.com/office/drawing/2014/main" id="{361B5DBF-9050-4782-8BC5-A3FB9A5D9B6F}"/>
                </a:ext>
              </a:extLst>
            </p:cNvPr>
            <p:cNvSpPr txBox="1">
              <a:spLocks noChangeArrowheads="1"/>
            </p:cNvSpPr>
            <p:nvPr/>
          </p:nvSpPr>
          <p:spPr bwMode="auto">
            <a:xfrm>
              <a:off x="4187636" y="2603769"/>
              <a:ext cx="1224672"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0000"/>
                  </a:solidFill>
                  <a:latin typeface="微软雅黑" panose="020B0503020204020204" pitchFamily="34" charset="-122"/>
                  <a:ea typeface="微软雅黑" panose="020B0503020204020204" pitchFamily="34" charset="-122"/>
                </a:rPr>
                <a:t>维度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箭头连接符 38">
              <a:extLst>
                <a:ext uri="{FF2B5EF4-FFF2-40B4-BE49-F238E27FC236}">
                  <a16:creationId xmlns:a16="http://schemas.microsoft.com/office/drawing/2014/main" id="{BFF5D779-418E-49E8-B053-FB669EC3B4B1}"/>
                </a:ext>
              </a:extLst>
            </p:cNvPr>
            <p:cNvCxnSpPr/>
            <p:nvPr/>
          </p:nvCxnSpPr>
          <p:spPr>
            <a:xfrm flipH="1">
              <a:off x="4851488" y="2894877"/>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C4C670F4-4CA1-44D2-9C6C-7F86D3DD6A1B}"/>
              </a:ext>
            </a:extLst>
          </p:cNvPr>
          <p:cNvGrpSpPr/>
          <p:nvPr/>
        </p:nvGrpSpPr>
        <p:grpSpPr>
          <a:xfrm>
            <a:off x="2465764" y="3364152"/>
            <a:ext cx="1296319" cy="616668"/>
            <a:chOff x="4187636" y="2603769"/>
            <a:chExt cx="1224672" cy="616668"/>
          </a:xfrm>
        </p:grpSpPr>
        <p:sp>
          <p:nvSpPr>
            <p:cNvPr id="41" name="TextBox 15">
              <a:extLst>
                <a:ext uri="{FF2B5EF4-FFF2-40B4-BE49-F238E27FC236}">
                  <a16:creationId xmlns:a16="http://schemas.microsoft.com/office/drawing/2014/main" id="{32E6452C-02EB-4022-88CE-DD05D6823F6E}"/>
                </a:ext>
              </a:extLst>
            </p:cNvPr>
            <p:cNvSpPr txBox="1">
              <a:spLocks noChangeArrowheads="1"/>
            </p:cNvSpPr>
            <p:nvPr/>
          </p:nvSpPr>
          <p:spPr bwMode="auto">
            <a:xfrm>
              <a:off x="4187636" y="2603769"/>
              <a:ext cx="1224672"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试题的猜测度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箭头连接符 41">
              <a:extLst>
                <a:ext uri="{FF2B5EF4-FFF2-40B4-BE49-F238E27FC236}">
                  <a16:creationId xmlns:a16="http://schemas.microsoft.com/office/drawing/2014/main" id="{ED75F45E-A6FA-460A-9B35-BC8F147E7988}"/>
                </a:ext>
              </a:extLst>
            </p:cNvPr>
            <p:cNvCxnSpPr/>
            <p:nvPr/>
          </p:nvCxnSpPr>
          <p:spPr>
            <a:xfrm flipH="1">
              <a:off x="4851488" y="2894877"/>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
            <a:extLst>
              <a:ext uri="{FF2B5EF4-FFF2-40B4-BE49-F238E27FC236}">
                <a16:creationId xmlns:a16="http://schemas.microsoft.com/office/drawing/2014/main" id="{9205BA7C-8379-4235-9F01-F395B345CC75}"/>
              </a:ext>
            </a:extLst>
          </p:cNvPr>
          <p:cNvSpPr txBox="1">
            <a:spLocks noChangeArrowheads="1"/>
          </p:cNvSpPr>
          <p:nvPr/>
        </p:nvSpPr>
        <p:spPr bwMode="auto">
          <a:xfrm>
            <a:off x="7431579" y="5492674"/>
            <a:ext cx="1570037" cy="523220"/>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项目</a:t>
            </a:r>
            <a:r>
              <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a:t>
            </a: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维区分度向量</a:t>
            </a:r>
            <a:r>
              <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(1*p)</a:t>
            </a:r>
          </a:p>
        </p:txBody>
      </p:sp>
      <p:cxnSp>
        <p:nvCxnSpPr>
          <p:cNvPr id="54" name="直接箭头连接符 53">
            <a:extLst>
              <a:ext uri="{FF2B5EF4-FFF2-40B4-BE49-F238E27FC236}">
                <a16:creationId xmlns:a16="http://schemas.microsoft.com/office/drawing/2014/main" id="{D24FAE42-CB51-40A4-BA56-6B6CBBF5072A}"/>
              </a:ext>
            </a:extLst>
          </p:cNvPr>
          <p:cNvCxnSpPr/>
          <p:nvPr/>
        </p:nvCxnSpPr>
        <p:spPr>
          <a:xfrm flipV="1">
            <a:off x="3609683" y="4245976"/>
            <a:ext cx="966787" cy="3372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15">
            <a:extLst>
              <a:ext uri="{FF2B5EF4-FFF2-40B4-BE49-F238E27FC236}">
                <a16:creationId xmlns:a16="http://schemas.microsoft.com/office/drawing/2014/main" id="{F86B5A55-28A9-4DE9-BBE1-F6091A6706B6}"/>
              </a:ext>
            </a:extLst>
          </p:cNvPr>
          <p:cNvSpPr txBox="1">
            <a:spLocks noChangeArrowheads="1"/>
          </p:cNvSpPr>
          <p:nvPr/>
        </p:nvSpPr>
        <p:spPr bwMode="auto">
          <a:xfrm>
            <a:off x="4475482" y="4628149"/>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试题的难度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id="{E579F311-91F9-4F9C-A7D0-4D30EF2296FC}"/>
              </a:ext>
            </a:extLst>
          </p:cNvPr>
          <p:cNvCxnSpPr/>
          <p:nvPr/>
        </p:nvCxnSpPr>
        <p:spPr>
          <a:xfrm flipH="1">
            <a:off x="4821492" y="3452137"/>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8832715-4DBB-4958-821C-B8EF4DD8BAC3}"/>
              </a:ext>
            </a:extLst>
          </p:cNvPr>
          <p:cNvSpPr txBox="1"/>
          <p:nvPr/>
        </p:nvSpPr>
        <p:spPr>
          <a:xfrm>
            <a:off x="2400572" y="6251582"/>
            <a:ext cx="853452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优点：同时分析被试着在每个维度上的表现，获得更多的诊断信息。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69026D-E0A8-4B17-BB77-98F280BE56AC}"/>
              </a:ext>
            </a:extLst>
          </p:cNvPr>
          <p:cNvSpPr txBox="1"/>
          <p:nvPr/>
        </p:nvSpPr>
        <p:spPr>
          <a:xfrm>
            <a:off x="479386" y="930957"/>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基于 </a:t>
            </a:r>
            <a:r>
              <a:rPr lang="en-US" altLang="zh-CN" sz="2800" dirty="0">
                <a:latin typeface="微软雅黑" panose="020B0503020204020204" pitchFamily="34" charset="-122"/>
                <a:ea typeface="微软雅黑" panose="020B0503020204020204" pitchFamily="34" charset="-122"/>
              </a:rPr>
              <a:t>Fisher </a:t>
            </a:r>
            <a:r>
              <a:rPr lang="zh-CN" altLang="en-US" sz="2800" dirty="0">
                <a:latin typeface="微软雅黑" panose="020B0503020204020204" pitchFamily="34" charset="-122"/>
                <a:ea typeface="微软雅黑" panose="020B0503020204020204" pitchFamily="34" charset="-122"/>
              </a:rPr>
              <a:t>信息量的选题策略</a:t>
            </a:r>
          </a:p>
        </p:txBody>
      </p:sp>
      <p:sp>
        <p:nvSpPr>
          <p:cNvPr id="5" name="矩形 4">
            <a:extLst>
              <a:ext uri="{FF2B5EF4-FFF2-40B4-BE49-F238E27FC236}">
                <a16:creationId xmlns:a16="http://schemas.microsoft.com/office/drawing/2014/main" id="{B9D29328-6315-41FC-9E37-730F107BDB52}"/>
              </a:ext>
            </a:extLst>
          </p:cNvPr>
          <p:cNvSpPr/>
          <p:nvPr/>
        </p:nvSpPr>
        <p:spPr>
          <a:xfrm>
            <a:off x="482301" y="284626"/>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M</a:t>
            </a: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选题策略</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FAB152FB-88AF-49E5-A491-71B8D6EA3705}"/>
              </a:ext>
            </a:extLst>
          </p:cNvPr>
          <p:cNvPicPr>
            <a:picLocks noChangeAspect="1"/>
          </p:cNvPicPr>
          <p:nvPr/>
        </p:nvPicPr>
        <p:blipFill>
          <a:blip r:embed="rId2"/>
          <a:stretch>
            <a:fillRect/>
          </a:stretch>
        </p:blipFill>
        <p:spPr>
          <a:xfrm>
            <a:off x="2554663" y="1606918"/>
            <a:ext cx="7344255" cy="3018570"/>
          </a:xfrm>
          <a:prstGeom prst="rect">
            <a:avLst/>
          </a:prstGeom>
        </p:spPr>
      </p:pic>
      <p:sp>
        <p:nvSpPr>
          <p:cNvPr id="9" name="文本框 8">
            <a:extLst>
              <a:ext uri="{FF2B5EF4-FFF2-40B4-BE49-F238E27FC236}">
                <a16:creationId xmlns:a16="http://schemas.microsoft.com/office/drawing/2014/main" id="{E04FA205-CD3F-49EF-9DDB-ACCF0717C0FF}"/>
              </a:ext>
            </a:extLst>
          </p:cNvPr>
          <p:cNvSpPr txBox="1"/>
          <p:nvPr/>
        </p:nvSpPr>
        <p:spPr>
          <a:xfrm>
            <a:off x="479386" y="4778229"/>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基于传统 </a:t>
            </a:r>
            <a:r>
              <a:rPr lang="en-US" altLang="zh-CN" sz="2800" dirty="0">
                <a:latin typeface="微软雅黑" panose="020B0503020204020204" pitchFamily="34" charset="-122"/>
                <a:ea typeface="微软雅黑" panose="020B0503020204020204" pitchFamily="34" charset="-122"/>
              </a:rPr>
              <a:t>KL </a:t>
            </a:r>
            <a:r>
              <a:rPr lang="zh-CN" altLang="en-US" sz="2800" dirty="0">
                <a:latin typeface="微软雅黑" panose="020B0503020204020204" pitchFamily="34" charset="-122"/>
                <a:ea typeface="微软雅黑" panose="020B0503020204020204" pitchFamily="34" charset="-122"/>
              </a:rPr>
              <a:t>信息量的选题策略</a:t>
            </a:r>
          </a:p>
        </p:txBody>
      </p:sp>
    </p:spTree>
    <p:extLst>
      <p:ext uri="{BB962C8B-B14F-4D97-AF65-F5344CB8AC3E}">
        <p14:creationId xmlns:p14="http://schemas.microsoft.com/office/powerpoint/2010/main" val="351590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a:bodyPr>
          <a:lstStyle/>
          <a:p>
            <a:r>
              <a:rPr lang="zh-CN" altLang="en-US" dirty="0"/>
              <a:t>计算机自适应测试</a:t>
            </a:r>
            <a:r>
              <a:rPr lang="en-US" altLang="zh-CN" dirty="0"/>
              <a:t>(CAT)</a:t>
            </a:r>
          </a:p>
          <a:p>
            <a:pPr marL="0" indent="0">
              <a:buNone/>
            </a:pPr>
            <a:endParaRPr lang="en-US" altLang="zh-CN" dirty="0"/>
          </a:p>
          <a:p>
            <a:r>
              <a:rPr lang="zh-CN" altLang="en-US" dirty="0"/>
              <a:t>基于</a:t>
            </a:r>
            <a:r>
              <a:rPr lang="en-US" altLang="zh-CN" dirty="0"/>
              <a:t>IRT</a:t>
            </a:r>
            <a:r>
              <a:rPr lang="zh-CN" altLang="en-US" dirty="0"/>
              <a:t>选题策略</a:t>
            </a:r>
            <a:endParaRPr lang="en-US" altLang="zh-CN" dirty="0"/>
          </a:p>
          <a:p>
            <a:pPr marL="0" indent="0">
              <a:buNone/>
            </a:pPr>
            <a:endParaRPr lang="en-US" altLang="zh-CN" dirty="0"/>
          </a:p>
          <a:p>
            <a:r>
              <a:rPr lang="en-US" altLang="zh-CN" dirty="0"/>
              <a:t>CAT</a:t>
            </a:r>
            <a:r>
              <a:rPr lang="zh-CN" altLang="en-US" dirty="0"/>
              <a:t>选题策略发展</a:t>
            </a:r>
            <a:endParaRPr lang="en-US" altLang="zh-CN" dirty="0"/>
          </a:p>
          <a:p>
            <a:pPr marL="0" indent="0">
              <a:buNone/>
            </a:pPr>
            <a:endParaRPr lang="en-US" altLang="zh-CN" dirty="0"/>
          </a:p>
          <a:p>
            <a:r>
              <a:rPr lang="zh-CN" altLang="en-US" b="1" dirty="0"/>
              <a:t>未来方向</a:t>
            </a:r>
            <a:endParaRPr lang="en-US" altLang="zh-CN" b="1" dirty="0"/>
          </a:p>
          <a:p>
            <a:pPr marL="0" indent="0">
              <a:buNone/>
            </a:pPr>
            <a:endParaRPr lang="en-US" altLang="zh-CN" dirty="0"/>
          </a:p>
          <a:p>
            <a:endParaRPr lang="zh-CN" altLang="en-US" dirty="0"/>
          </a:p>
        </p:txBody>
      </p:sp>
    </p:spTree>
    <p:extLst>
      <p:ext uri="{BB962C8B-B14F-4D97-AF65-F5344CB8AC3E}">
        <p14:creationId xmlns:p14="http://schemas.microsoft.com/office/powerpoint/2010/main" val="88906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9E685F5-BED8-4D26-82FD-EE1D99153A0E}"/>
              </a:ext>
            </a:extLst>
          </p:cNvPr>
          <p:cNvSpPr/>
          <p:nvPr/>
        </p:nvSpPr>
        <p:spPr>
          <a:xfrm>
            <a:off x="333084" y="335680"/>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未来方向</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302E9D99-0E9B-413F-92E8-52A3BE3F5CFE}"/>
              </a:ext>
            </a:extLst>
          </p:cNvPr>
          <p:cNvSpPr txBox="1"/>
          <p:nvPr/>
        </p:nvSpPr>
        <p:spPr>
          <a:xfrm>
            <a:off x="430577" y="2224245"/>
            <a:ext cx="179654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GKT</a:t>
            </a:r>
            <a:endParaRPr kumimoji="0" lang="zh-CN" altLang="en-US"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7F115B39-48E4-407C-919A-ECC3085B12D6}"/>
              </a:ext>
            </a:extLst>
          </p:cNvPr>
          <p:cNvSpPr txBox="1"/>
          <p:nvPr/>
        </p:nvSpPr>
        <p:spPr>
          <a:xfrm>
            <a:off x="2446632" y="2224247"/>
            <a:ext cx="174457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DKT</a:t>
            </a:r>
            <a:endParaRPr kumimoji="0" lang="zh-CN" altLang="en-US"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77A7E46A-6DE9-4F83-B811-80AAB5C9B949}"/>
              </a:ext>
            </a:extLst>
          </p:cNvPr>
          <p:cNvSpPr txBox="1"/>
          <p:nvPr/>
        </p:nvSpPr>
        <p:spPr>
          <a:xfrm>
            <a:off x="4665458" y="2224246"/>
            <a:ext cx="303174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T-SKIRT</a:t>
            </a:r>
            <a:endParaRPr kumimoji="0" lang="zh-CN" altLang="en-US"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C6C9F965-BED7-4B91-8326-71A3189A2F1B}"/>
              </a:ext>
            </a:extLst>
          </p:cNvPr>
          <p:cNvSpPr txBox="1"/>
          <p:nvPr/>
        </p:nvSpPr>
        <p:spPr>
          <a:xfrm>
            <a:off x="8171455" y="2224245"/>
            <a:ext cx="338467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DKVMN</a:t>
            </a:r>
            <a:endParaRPr kumimoji="0" lang="zh-CN" altLang="en-US" sz="6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CF6B493A-8AC3-4A94-B224-BF986A9FEEC3}"/>
              </a:ext>
            </a:extLst>
          </p:cNvPr>
          <p:cNvSpPr/>
          <p:nvPr/>
        </p:nvSpPr>
        <p:spPr>
          <a:xfrm>
            <a:off x="5417326" y="4582047"/>
            <a:ext cx="1528010" cy="85424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选题策略</a:t>
            </a:r>
          </a:p>
        </p:txBody>
      </p:sp>
      <p:cxnSp>
        <p:nvCxnSpPr>
          <p:cNvPr id="4" name="直接箭头连接符 3">
            <a:extLst>
              <a:ext uri="{FF2B5EF4-FFF2-40B4-BE49-F238E27FC236}">
                <a16:creationId xmlns:a16="http://schemas.microsoft.com/office/drawing/2014/main" id="{D1B0A45C-5797-4118-9594-349C45E2152B}"/>
              </a:ext>
            </a:extLst>
          </p:cNvPr>
          <p:cNvCxnSpPr>
            <a:cxnSpLocks/>
          </p:cNvCxnSpPr>
          <p:nvPr/>
        </p:nvCxnSpPr>
        <p:spPr>
          <a:xfrm flipH="1" flipV="1">
            <a:off x="1389214" y="3239908"/>
            <a:ext cx="4010557" cy="1769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7C56CFA-8CB7-4DF8-AC3B-3E2234761E44}"/>
              </a:ext>
            </a:extLst>
          </p:cNvPr>
          <p:cNvCxnSpPr>
            <a:cxnSpLocks/>
          </p:cNvCxnSpPr>
          <p:nvPr/>
        </p:nvCxnSpPr>
        <p:spPr>
          <a:xfrm flipH="1" flipV="1">
            <a:off x="3434739" y="3118673"/>
            <a:ext cx="2549935" cy="160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CEC462E-64BF-46B4-82E0-9CE2C9C53FA2}"/>
              </a:ext>
            </a:extLst>
          </p:cNvPr>
          <p:cNvCxnSpPr>
            <a:cxnSpLocks/>
            <a:endCxn id="11" idx="2"/>
          </p:cNvCxnSpPr>
          <p:nvPr/>
        </p:nvCxnSpPr>
        <p:spPr>
          <a:xfrm flipV="1">
            <a:off x="6137074" y="3239909"/>
            <a:ext cx="44258" cy="163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E914B35-9267-4B14-9A0A-6A94DD0CA189}"/>
              </a:ext>
            </a:extLst>
          </p:cNvPr>
          <p:cNvCxnSpPr>
            <a:cxnSpLocks/>
            <a:endCxn id="14" idx="2"/>
          </p:cNvCxnSpPr>
          <p:nvPr/>
        </p:nvCxnSpPr>
        <p:spPr>
          <a:xfrm flipV="1">
            <a:off x="6961643" y="3239908"/>
            <a:ext cx="2902149" cy="160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06D3FE1-7DE4-4F3C-9A1F-5930FFA06CC0}"/>
              </a:ext>
            </a:extLst>
          </p:cNvPr>
          <p:cNvSpPr txBox="1"/>
          <p:nvPr/>
        </p:nvSpPr>
        <p:spPr>
          <a:xfrm>
            <a:off x="2446632" y="1668026"/>
            <a:ext cx="1573914" cy="646331"/>
          </a:xfrm>
          <a:prstGeom prst="rect">
            <a:avLst/>
          </a:prstGeom>
          <a:noFill/>
        </p:spPr>
        <p:txBody>
          <a:bodyPr wrap="square" rtlCol="0">
            <a:spAutoFit/>
          </a:bodyPr>
          <a:lstStyle/>
          <a:p>
            <a:endParaRPr lang="zh-CN" altLang="en-US" dirty="0"/>
          </a:p>
        </p:txBody>
      </p:sp>
      <p:sp>
        <p:nvSpPr>
          <p:cNvPr id="21" name="文本框 20">
            <a:extLst>
              <a:ext uri="{FF2B5EF4-FFF2-40B4-BE49-F238E27FC236}">
                <a16:creationId xmlns:a16="http://schemas.microsoft.com/office/drawing/2014/main" id="{0B05FB64-A98D-4E41-89ED-B2F923882FD0}"/>
              </a:ext>
            </a:extLst>
          </p:cNvPr>
          <p:cNvSpPr txBox="1"/>
          <p:nvPr/>
        </p:nvSpPr>
        <p:spPr>
          <a:xfrm>
            <a:off x="2446632" y="1754385"/>
            <a:ext cx="17445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深度知识追踪</a:t>
            </a:r>
          </a:p>
        </p:txBody>
      </p:sp>
      <p:sp>
        <p:nvSpPr>
          <p:cNvPr id="22" name="文本框 21">
            <a:extLst>
              <a:ext uri="{FF2B5EF4-FFF2-40B4-BE49-F238E27FC236}">
                <a16:creationId xmlns:a16="http://schemas.microsoft.com/office/drawing/2014/main" id="{53C70D75-F05F-4252-BDEA-000AD7DE698B}"/>
              </a:ext>
            </a:extLst>
          </p:cNvPr>
          <p:cNvSpPr txBox="1"/>
          <p:nvPr/>
        </p:nvSpPr>
        <p:spPr>
          <a:xfrm>
            <a:off x="4753300" y="1785163"/>
            <a:ext cx="279301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学习熟练度的在线估计</a:t>
            </a:r>
          </a:p>
        </p:txBody>
      </p:sp>
      <p:sp>
        <p:nvSpPr>
          <p:cNvPr id="26" name="文本框 25">
            <a:extLst>
              <a:ext uri="{FF2B5EF4-FFF2-40B4-BE49-F238E27FC236}">
                <a16:creationId xmlns:a16="http://schemas.microsoft.com/office/drawing/2014/main" id="{E9EEB864-0D44-49B6-BE7E-AC08199373F5}"/>
              </a:ext>
            </a:extLst>
          </p:cNvPr>
          <p:cNvSpPr txBox="1"/>
          <p:nvPr/>
        </p:nvSpPr>
        <p:spPr>
          <a:xfrm>
            <a:off x="8467286" y="1754385"/>
            <a:ext cx="2793012" cy="400110"/>
          </a:xfrm>
          <a:prstGeom prst="rect">
            <a:avLst/>
          </a:prstGeom>
          <a:noFill/>
        </p:spPr>
        <p:txBody>
          <a:bodyPr wrap="square" rtlCol="0">
            <a:spAutoFit/>
          </a:bodyPr>
          <a:lstStyle/>
          <a:p>
            <a:r>
              <a:rPr lang="zh-CN" altLang="en-US" sz="2000" i="0" dirty="0">
                <a:solidFill>
                  <a:srgbClr val="222226"/>
                </a:solidFill>
                <a:effectLst/>
                <a:latin typeface="微软雅黑" panose="020B0503020204020204" pitchFamily="34" charset="-122"/>
                <a:ea typeface="微软雅黑" panose="020B0503020204020204" pitchFamily="34" charset="-122"/>
              </a:rPr>
              <a:t>动态键值对记忆网络</a:t>
            </a:r>
          </a:p>
        </p:txBody>
      </p:sp>
      <p:sp>
        <p:nvSpPr>
          <p:cNvPr id="31" name="文本框 30">
            <a:extLst>
              <a:ext uri="{FF2B5EF4-FFF2-40B4-BE49-F238E27FC236}">
                <a16:creationId xmlns:a16="http://schemas.microsoft.com/office/drawing/2014/main" id="{54A6DF7C-6EA3-4038-99B0-BE7B99EB3FE3}"/>
              </a:ext>
            </a:extLst>
          </p:cNvPr>
          <p:cNvSpPr txBox="1"/>
          <p:nvPr/>
        </p:nvSpPr>
        <p:spPr>
          <a:xfrm>
            <a:off x="80034" y="1785163"/>
            <a:ext cx="22568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基于图的知识追踪</a:t>
            </a:r>
          </a:p>
        </p:txBody>
      </p:sp>
    </p:spTree>
    <p:extLst>
      <p:ext uri="{BB962C8B-B14F-4D97-AF65-F5344CB8AC3E}">
        <p14:creationId xmlns:p14="http://schemas.microsoft.com/office/powerpoint/2010/main" val="3723518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F7A943-1843-431A-B400-4D6905B9A1B6}"/>
              </a:ext>
            </a:extLst>
          </p:cNvPr>
          <p:cNvSpPr/>
          <p:nvPr/>
        </p:nvSpPr>
        <p:spPr>
          <a:xfrm>
            <a:off x="333084" y="335680"/>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未来方向</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a:extLst>
              <a:ext uri="{FF2B5EF4-FFF2-40B4-BE49-F238E27FC236}">
                <a16:creationId xmlns:a16="http://schemas.microsoft.com/office/drawing/2014/main" id="{383AB3E5-0695-459B-99FC-08F52E8D4781}"/>
              </a:ext>
            </a:extLst>
          </p:cNvPr>
          <p:cNvSpPr/>
          <p:nvPr/>
        </p:nvSpPr>
        <p:spPr>
          <a:xfrm>
            <a:off x="5282083" y="577665"/>
            <a:ext cx="1918448" cy="7987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A</a:t>
            </a:r>
            <a:endParaRPr lang="zh-CN" altLang="en-US" dirty="0">
              <a:solidFill>
                <a:schemeClr val="tx1"/>
              </a:solidFill>
            </a:endParaRPr>
          </a:p>
        </p:txBody>
      </p:sp>
      <p:sp>
        <p:nvSpPr>
          <p:cNvPr id="5" name="矩形: 圆角 4">
            <a:extLst>
              <a:ext uri="{FF2B5EF4-FFF2-40B4-BE49-F238E27FC236}">
                <a16:creationId xmlns:a16="http://schemas.microsoft.com/office/drawing/2014/main" id="{D338C29E-3AA7-400A-B1E4-438AEC25DB4D}"/>
              </a:ext>
            </a:extLst>
          </p:cNvPr>
          <p:cNvSpPr/>
          <p:nvPr/>
        </p:nvSpPr>
        <p:spPr>
          <a:xfrm>
            <a:off x="8348014" y="582615"/>
            <a:ext cx="1918448" cy="798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Customized</a:t>
            </a:r>
          </a:p>
          <a:p>
            <a:pPr algn="ctr"/>
            <a:r>
              <a:rPr lang="en-US" altLang="zh-CN" dirty="0">
                <a:solidFill>
                  <a:schemeClr val="tx1"/>
                </a:solidFill>
              </a:rPr>
              <a:t>Strategy A</a:t>
            </a:r>
            <a:endParaRPr lang="zh-CN" altLang="en-US" dirty="0">
              <a:solidFill>
                <a:schemeClr val="tx1"/>
              </a:solidFill>
            </a:endParaRPr>
          </a:p>
        </p:txBody>
      </p:sp>
      <p:cxnSp>
        <p:nvCxnSpPr>
          <p:cNvPr id="6" name="直接箭头连接符 5">
            <a:extLst>
              <a:ext uri="{FF2B5EF4-FFF2-40B4-BE49-F238E27FC236}">
                <a16:creationId xmlns:a16="http://schemas.microsoft.com/office/drawing/2014/main" id="{DFABC966-84DC-4B6A-8601-9C44927371F2}"/>
              </a:ext>
            </a:extLst>
          </p:cNvPr>
          <p:cNvCxnSpPr>
            <a:cxnSpLocks/>
            <a:stCxn id="4" idx="3"/>
            <a:endCxn id="5" idx="1"/>
          </p:cNvCxnSpPr>
          <p:nvPr/>
        </p:nvCxnSpPr>
        <p:spPr>
          <a:xfrm>
            <a:off x="7200531" y="977061"/>
            <a:ext cx="1147483" cy="49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1DBA3F9A-8125-43C3-AE63-89597DCCA862}"/>
              </a:ext>
            </a:extLst>
          </p:cNvPr>
          <p:cNvSpPr/>
          <p:nvPr/>
        </p:nvSpPr>
        <p:spPr>
          <a:xfrm>
            <a:off x="5282083" y="1600108"/>
            <a:ext cx="1918448" cy="79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B</a:t>
            </a:r>
            <a:endParaRPr lang="zh-CN" altLang="en-US" dirty="0">
              <a:solidFill>
                <a:schemeClr val="tx1"/>
              </a:solidFill>
            </a:endParaRPr>
          </a:p>
        </p:txBody>
      </p:sp>
      <p:sp>
        <p:nvSpPr>
          <p:cNvPr id="8" name="矩形: 圆角 7">
            <a:extLst>
              <a:ext uri="{FF2B5EF4-FFF2-40B4-BE49-F238E27FC236}">
                <a16:creationId xmlns:a16="http://schemas.microsoft.com/office/drawing/2014/main" id="{2ED7EA0A-F62D-4D51-A50D-17B5BDE216F3}"/>
              </a:ext>
            </a:extLst>
          </p:cNvPr>
          <p:cNvSpPr/>
          <p:nvPr/>
        </p:nvSpPr>
        <p:spPr>
          <a:xfrm>
            <a:off x="8348014" y="1605058"/>
            <a:ext cx="1918448" cy="79879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Customized</a:t>
            </a:r>
          </a:p>
          <a:p>
            <a:pPr algn="ctr"/>
            <a:r>
              <a:rPr lang="en-US" altLang="zh-CN" dirty="0">
                <a:solidFill>
                  <a:schemeClr val="tx1"/>
                </a:solidFill>
              </a:rPr>
              <a:t>Strategy B</a:t>
            </a:r>
            <a:endParaRPr lang="zh-CN" altLang="en-US" dirty="0">
              <a:solidFill>
                <a:schemeClr val="tx1"/>
              </a:solidFill>
            </a:endParaRPr>
          </a:p>
        </p:txBody>
      </p:sp>
      <p:cxnSp>
        <p:nvCxnSpPr>
          <p:cNvPr id="9" name="直接箭头连接符 8">
            <a:extLst>
              <a:ext uri="{FF2B5EF4-FFF2-40B4-BE49-F238E27FC236}">
                <a16:creationId xmlns:a16="http://schemas.microsoft.com/office/drawing/2014/main" id="{BE1EBB1D-C01D-48B8-9FA5-0BFC58CDBC06}"/>
              </a:ext>
            </a:extLst>
          </p:cNvPr>
          <p:cNvCxnSpPr>
            <a:cxnSpLocks/>
            <a:stCxn id="7" idx="3"/>
            <a:endCxn id="8" idx="1"/>
          </p:cNvCxnSpPr>
          <p:nvPr/>
        </p:nvCxnSpPr>
        <p:spPr>
          <a:xfrm>
            <a:off x="7200531" y="1999504"/>
            <a:ext cx="1147483" cy="495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0" name="矩形 9">
            <a:extLst>
              <a:ext uri="{FF2B5EF4-FFF2-40B4-BE49-F238E27FC236}">
                <a16:creationId xmlns:a16="http://schemas.microsoft.com/office/drawing/2014/main" id="{A7C23701-A626-48AD-AD04-9E2099E02A7B}"/>
              </a:ext>
            </a:extLst>
          </p:cNvPr>
          <p:cNvSpPr/>
          <p:nvPr/>
        </p:nvSpPr>
        <p:spPr>
          <a:xfrm>
            <a:off x="5282083" y="2648560"/>
            <a:ext cx="1918448" cy="7987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C</a:t>
            </a:r>
            <a:endParaRPr lang="zh-CN" altLang="en-US" dirty="0">
              <a:solidFill>
                <a:schemeClr val="tx1"/>
              </a:solidFill>
            </a:endParaRPr>
          </a:p>
        </p:txBody>
      </p:sp>
      <p:sp>
        <p:nvSpPr>
          <p:cNvPr id="11" name="矩形: 圆角 10">
            <a:extLst>
              <a:ext uri="{FF2B5EF4-FFF2-40B4-BE49-F238E27FC236}">
                <a16:creationId xmlns:a16="http://schemas.microsoft.com/office/drawing/2014/main" id="{F1FC603A-46CF-4823-A499-F0FF1C3C9FD0}"/>
              </a:ext>
            </a:extLst>
          </p:cNvPr>
          <p:cNvSpPr/>
          <p:nvPr/>
        </p:nvSpPr>
        <p:spPr>
          <a:xfrm>
            <a:off x="8348014" y="2648560"/>
            <a:ext cx="1918448" cy="798792"/>
          </a:xfrm>
          <a:prstGeom prst="roundRect">
            <a:avLst/>
          </a:prstGeom>
          <a:noFill/>
          <a:ln w="317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No suitable Strategy</a:t>
            </a:r>
            <a:endParaRPr lang="zh-CN" altLang="en-US" dirty="0">
              <a:solidFill>
                <a:srgbClr val="FF0000"/>
              </a:solidFill>
            </a:endParaRPr>
          </a:p>
        </p:txBody>
      </p:sp>
      <p:cxnSp>
        <p:nvCxnSpPr>
          <p:cNvPr id="12" name="直接箭头连接符 11">
            <a:extLst>
              <a:ext uri="{FF2B5EF4-FFF2-40B4-BE49-F238E27FC236}">
                <a16:creationId xmlns:a16="http://schemas.microsoft.com/office/drawing/2014/main" id="{635D564C-3509-409C-A5F3-6DDC0B9437FC}"/>
              </a:ext>
            </a:extLst>
          </p:cNvPr>
          <p:cNvCxnSpPr>
            <a:cxnSpLocks/>
            <a:stCxn id="10" idx="3"/>
            <a:endCxn id="11" idx="1"/>
          </p:cNvCxnSpPr>
          <p:nvPr/>
        </p:nvCxnSpPr>
        <p:spPr>
          <a:xfrm>
            <a:off x="7200531" y="3047956"/>
            <a:ext cx="1147483" cy="0"/>
          </a:xfrm>
          <a:prstGeom prst="straightConnector1">
            <a:avLst/>
          </a:prstGeom>
          <a:ln>
            <a:solidFill>
              <a:srgbClr val="00B050"/>
            </a:solidFill>
            <a:prstDash val="lgDash"/>
            <a:tailEnd type="triangle"/>
          </a:ln>
        </p:spPr>
        <p:style>
          <a:lnRef idx="1">
            <a:schemeClr val="accent2"/>
          </a:lnRef>
          <a:fillRef idx="0">
            <a:schemeClr val="accent2"/>
          </a:fillRef>
          <a:effectRef idx="0">
            <a:schemeClr val="accent2"/>
          </a:effectRef>
          <a:fontRef idx="minor">
            <a:schemeClr val="tx1"/>
          </a:fontRef>
        </p:style>
      </p:cxnSp>
      <p:sp>
        <p:nvSpPr>
          <p:cNvPr id="13" name="矩形 12">
            <a:extLst>
              <a:ext uri="{FF2B5EF4-FFF2-40B4-BE49-F238E27FC236}">
                <a16:creationId xmlns:a16="http://schemas.microsoft.com/office/drawing/2014/main" id="{ADE141A1-B004-4D60-BB28-B4150A290754}"/>
              </a:ext>
            </a:extLst>
          </p:cNvPr>
          <p:cNvSpPr/>
          <p:nvPr/>
        </p:nvSpPr>
        <p:spPr>
          <a:xfrm>
            <a:off x="5282083" y="3975274"/>
            <a:ext cx="1918448" cy="7987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A</a:t>
            </a:r>
            <a:endParaRPr lang="zh-CN" altLang="en-US" dirty="0">
              <a:solidFill>
                <a:schemeClr val="tx1"/>
              </a:solidFill>
            </a:endParaRPr>
          </a:p>
        </p:txBody>
      </p:sp>
      <p:sp>
        <p:nvSpPr>
          <p:cNvPr id="14" name="矩形: 圆角 13">
            <a:extLst>
              <a:ext uri="{FF2B5EF4-FFF2-40B4-BE49-F238E27FC236}">
                <a16:creationId xmlns:a16="http://schemas.microsoft.com/office/drawing/2014/main" id="{3BCD9F98-38F6-4454-A99D-FBE170A19CFB}"/>
              </a:ext>
            </a:extLst>
          </p:cNvPr>
          <p:cNvSpPr/>
          <p:nvPr/>
        </p:nvSpPr>
        <p:spPr>
          <a:xfrm>
            <a:off x="8348014" y="3980224"/>
            <a:ext cx="1918448" cy="798792"/>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Model-agnostic</a:t>
            </a:r>
          </a:p>
          <a:p>
            <a:pPr algn="ctr"/>
            <a:r>
              <a:rPr lang="en-US" altLang="zh-CN" dirty="0">
                <a:solidFill>
                  <a:schemeClr val="tx1"/>
                </a:solidFill>
              </a:rPr>
              <a:t>Strategy X</a:t>
            </a:r>
            <a:endParaRPr lang="zh-CN" altLang="en-US" dirty="0">
              <a:solidFill>
                <a:schemeClr val="tx1"/>
              </a:solidFill>
            </a:endParaRPr>
          </a:p>
        </p:txBody>
      </p:sp>
      <p:cxnSp>
        <p:nvCxnSpPr>
          <p:cNvPr id="15" name="直接箭头连接符 14">
            <a:extLst>
              <a:ext uri="{FF2B5EF4-FFF2-40B4-BE49-F238E27FC236}">
                <a16:creationId xmlns:a16="http://schemas.microsoft.com/office/drawing/2014/main" id="{63542A6D-A7C0-46A4-9692-D73BDAEE17B0}"/>
              </a:ext>
            </a:extLst>
          </p:cNvPr>
          <p:cNvCxnSpPr>
            <a:cxnSpLocks/>
            <a:stCxn id="13" idx="3"/>
            <a:endCxn id="14" idx="1"/>
          </p:cNvCxnSpPr>
          <p:nvPr/>
        </p:nvCxnSpPr>
        <p:spPr>
          <a:xfrm>
            <a:off x="7200531" y="4374670"/>
            <a:ext cx="1147483" cy="4950"/>
          </a:xfrm>
          <a:prstGeom prst="straightConnector1">
            <a:avLst/>
          </a:prstGeom>
          <a:ln w="25400">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16" name="矩形 15">
            <a:extLst>
              <a:ext uri="{FF2B5EF4-FFF2-40B4-BE49-F238E27FC236}">
                <a16:creationId xmlns:a16="http://schemas.microsoft.com/office/drawing/2014/main" id="{816E1219-B7E1-4700-B095-0E1AF26FDF7F}"/>
              </a:ext>
            </a:extLst>
          </p:cNvPr>
          <p:cNvSpPr/>
          <p:nvPr/>
        </p:nvSpPr>
        <p:spPr>
          <a:xfrm>
            <a:off x="5282083" y="4997717"/>
            <a:ext cx="1918448" cy="7987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B</a:t>
            </a:r>
            <a:endParaRPr lang="zh-CN" altLang="en-US" dirty="0">
              <a:solidFill>
                <a:schemeClr val="tx1"/>
              </a:solidFill>
            </a:endParaRPr>
          </a:p>
        </p:txBody>
      </p:sp>
      <p:sp>
        <p:nvSpPr>
          <p:cNvPr id="17" name="矩形: 圆角 16">
            <a:extLst>
              <a:ext uri="{FF2B5EF4-FFF2-40B4-BE49-F238E27FC236}">
                <a16:creationId xmlns:a16="http://schemas.microsoft.com/office/drawing/2014/main" id="{F6552C31-B2C2-4EC2-A0D2-00974B2D43DD}"/>
              </a:ext>
            </a:extLst>
          </p:cNvPr>
          <p:cNvSpPr/>
          <p:nvPr/>
        </p:nvSpPr>
        <p:spPr>
          <a:xfrm>
            <a:off x="8348014" y="5002667"/>
            <a:ext cx="1918448" cy="798792"/>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Model-agnostic</a:t>
            </a:r>
          </a:p>
          <a:p>
            <a:pPr algn="ctr"/>
            <a:r>
              <a:rPr lang="en-US" altLang="zh-CN" dirty="0">
                <a:solidFill>
                  <a:schemeClr val="tx1"/>
                </a:solidFill>
              </a:rPr>
              <a:t>Strategy Y</a:t>
            </a:r>
            <a:endParaRPr lang="zh-CN" altLang="en-US" dirty="0">
              <a:solidFill>
                <a:schemeClr val="tx1"/>
              </a:solidFill>
            </a:endParaRPr>
          </a:p>
        </p:txBody>
      </p:sp>
      <p:sp>
        <p:nvSpPr>
          <p:cNvPr id="18" name="矩形 17">
            <a:extLst>
              <a:ext uri="{FF2B5EF4-FFF2-40B4-BE49-F238E27FC236}">
                <a16:creationId xmlns:a16="http://schemas.microsoft.com/office/drawing/2014/main" id="{F868DF51-7CD6-491E-BF36-7BD4C6174CA7}"/>
              </a:ext>
            </a:extLst>
          </p:cNvPr>
          <p:cNvSpPr/>
          <p:nvPr/>
        </p:nvSpPr>
        <p:spPr>
          <a:xfrm>
            <a:off x="5282083" y="5982453"/>
            <a:ext cx="1918448" cy="7987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Diagnosis</a:t>
            </a:r>
          </a:p>
          <a:p>
            <a:pPr algn="ctr"/>
            <a:r>
              <a:rPr lang="en-US" altLang="zh-CN" dirty="0">
                <a:solidFill>
                  <a:schemeClr val="tx1"/>
                </a:solidFill>
              </a:rPr>
              <a:t>Model C</a:t>
            </a:r>
            <a:endParaRPr lang="zh-CN" altLang="en-US" dirty="0">
              <a:solidFill>
                <a:schemeClr val="tx1"/>
              </a:solidFill>
            </a:endParaRPr>
          </a:p>
        </p:txBody>
      </p:sp>
      <p:sp>
        <p:nvSpPr>
          <p:cNvPr id="19" name="矩形: 圆角 18">
            <a:extLst>
              <a:ext uri="{FF2B5EF4-FFF2-40B4-BE49-F238E27FC236}">
                <a16:creationId xmlns:a16="http://schemas.microsoft.com/office/drawing/2014/main" id="{C1AE63EC-07B5-4AF8-AD7F-6EE2231D45D2}"/>
              </a:ext>
            </a:extLst>
          </p:cNvPr>
          <p:cNvSpPr/>
          <p:nvPr/>
        </p:nvSpPr>
        <p:spPr>
          <a:xfrm>
            <a:off x="8348014" y="5982453"/>
            <a:ext cx="1918448" cy="798792"/>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Model-agnostic</a:t>
            </a:r>
          </a:p>
          <a:p>
            <a:pPr algn="ctr"/>
            <a:r>
              <a:rPr lang="en-US" altLang="zh-CN" dirty="0">
                <a:solidFill>
                  <a:schemeClr val="tx1"/>
                </a:solidFill>
              </a:rPr>
              <a:t>Strategy Z</a:t>
            </a:r>
            <a:endParaRPr lang="zh-CN" altLang="en-US" dirty="0">
              <a:solidFill>
                <a:schemeClr val="tx1"/>
              </a:solidFill>
            </a:endParaRPr>
          </a:p>
        </p:txBody>
      </p:sp>
      <p:cxnSp>
        <p:nvCxnSpPr>
          <p:cNvPr id="20" name="直接箭头连接符 19">
            <a:extLst>
              <a:ext uri="{FF2B5EF4-FFF2-40B4-BE49-F238E27FC236}">
                <a16:creationId xmlns:a16="http://schemas.microsoft.com/office/drawing/2014/main" id="{386F574C-69BC-4370-92D8-A0FB556FA154}"/>
              </a:ext>
            </a:extLst>
          </p:cNvPr>
          <p:cNvCxnSpPr>
            <a:cxnSpLocks/>
            <a:stCxn id="13" idx="3"/>
            <a:endCxn id="17" idx="1"/>
          </p:cNvCxnSpPr>
          <p:nvPr/>
        </p:nvCxnSpPr>
        <p:spPr>
          <a:xfrm>
            <a:off x="7200531" y="4374670"/>
            <a:ext cx="1147483" cy="1027393"/>
          </a:xfrm>
          <a:prstGeom prst="straightConnector1">
            <a:avLst/>
          </a:prstGeom>
          <a:ln w="25400">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DF88E147-BABB-4B47-8D51-83E7B28FCC3C}"/>
              </a:ext>
            </a:extLst>
          </p:cNvPr>
          <p:cNvCxnSpPr>
            <a:cxnSpLocks/>
            <a:stCxn id="13" idx="3"/>
          </p:cNvCxnSpPr>
          <p:nvPr/>
        </p:nvCxnSpPr>
        <p:spPr>
          <a:xfrm>
            <a:off x="7200531" y="4374670"/>
            <a:ext cx="1147483" cy="2070895"/>
          </a:xfrm>
          <a:prstGeom prst="straightConnector1">
            <a:avLst/>
          </a:prstGeom>
          <a:ln w="25400">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02F76E9A-DFC3-48CE-9E1F-ADE40CE56453}"/>
              </a:ext>
            </a:extLst>
          </p:cNvPr>
          <p:cNvCxnSpPr>
            <a:cxnSpLocks/>
            <a:stCxn id="16" idx="3"/>
            <a:endCxn id="14" idx="1"/>
          </p:cNvCxnSpPr>
          <p:nvPr/>
        </p:nvCxnSpPr>
        <p:spPr>
          <a:xfrm flipV="1">
            <a:off x="7200531" y="4379620"/>
            <a:ext cx="1147483" cy="1017493"/>
          </a:xfrm>
          <a:prstGeom prst="straightConnector1">
            <a:avLst/>
          </a:prstGeom>
          <a:ln w="25400">
            <a:solidFill>
              <a:schemeClr val="accent3"/>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B01ABFA4-8EB0-478C-9754-327D31DC2FBC}"/>
              </a:ext>
            </a:extLst>
          </p:cNvPr>
          <p:cNvCxnSpPr>
            <a:cxnSpLocks/>
            <a:stCxn id="16" idx="3"/>
            <a:endCxn id="17" idx="1"/>
          </p:cNvCxnSpPr>
          <p:nvPr/>
        </p:nvCxnSpPr>
        <p:spPr>
          <a:xfrm>
            <a:off x="7200531" y="5397113"/>
            <a:ext cx="1147483" cy="4950"/>
          </a:xfrm>
          <a:prstGeom prst="straightConnector1">
            <a:avLst/>
          </a:prstGeom>
          <a:ln w="25400">
            <a:solidFill>
              <a:schemeClr val="accent3"/>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30B2A4B0-2831-41FC-B74A-88C8B72E6D69}"/>
              </a:ext>
            </a:extLst>
          </p:cNvPr>
          <p:cNvCxnSpPr>
            <a:cxnSpLocks/>
            <a:stCxn id="16" idx="3"/>
          </p:cNvCxnSpPr>
          <p:nvPr/>
        </p:nvCxnSpPr>
        <p:spPr>
          <a:xfrm>
            <a:off x="7200531" y="5397113"/>
            <a:ext cx="1147483" cy="1048452"/>
          </a:xfrm>
          <a:prstGeom prst="straightConnector1">
            <a:avLst/>
          </a:prstGeom>
          <a:ln w="25400">
            <a:solidFill>
              <a:schemeClr val="accent3"/>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a:extLst>
              <a:ext uri="{FF2B5EF4-FFF2-40B4-BE49-F238E27FC236}">
                <a16:creationId xmlns:a16="http://schemas.microsoft.com/office/drawing/2014/main" id="{8C0FE91B-4074-4AAC-84FC-06D95FA39FE6}"/>
              </a:ext>
            </a:extLst>
          </p:cNvPr>
          <p:cNvCxnSpPr>
            <a:cxnSpLocks/>
            <a:endCxn id="14" idx="1"/>
          </p:cNvCxnSpPr>
          <p:nvPr/>
        </p:nvCxnSpPr>
        <p:spPr>
          <a:xfrm flipV="1">
            <a:off x="7200531" y="4379620"/>
            <a:ext cx="1147483" cy="2065945"/>
          </a:xfrm>
          <a:prstGeom prst="straightConnector1">
            <a:avLst/>
          </a:prstGeom>
          <a:ln w="25400">
            <a:solidFill>
              <a:schemeClr val="accent2">
                <a:lumMod val="50000"/>
              </a:schemeClr>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7A6BD6CA-F449-480F-A01E-0A0D33614884}"/>
              </a:ext>
            </a:extLst>
          </p:cNvPr>
          <p:cNvCxnSpPr>
            <a:cxnSpLocks/>
            <a:endCxn id="17" idx="1"/>
          </p:cNvCxnSpPr>
          <p:nvPr/>
        </p:nvCxnSpPr>
        <p:spPr>
          <a:xfrm flipV="1">
            <a:off x="7200531" y="5402063"/>
            <a:ext cx="1147483" cy="1043502"/>
          </a:xfrm>
          <a:prstGeom prst="straightConnector1">
            <a:avLst/>
          </a:prstGeom>
          <a:ln w="25400">
            <a:solidFill>
              <a:schemeClr val="accent2">
                <a:lumMod val="50000"/>
              </a:schemeClr>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0D26E4D3-AE3C-43AF-A894-E437AC053CB2}"/>
              </a:ext>
            </a:extLst>
          </p:cNvPr>
          <p:cNvCxnSpPr>
            <a:cxnSpLocks/>
          </p:cNvCxnSpPr>
          <p:nvPr/>
        </p:nvCxnSpPr>
        <p:spPr>
          <a:xfrm>
            <a:off x="7200531" y="6445565"/>
            <a:ext cx="1147483" cy="0"/>
          </a:xfrm>
          <a:prstGeom prst="straightConnector1">
            <a:avLst/>
          </a:prstGeom>
          <a:ln w="25400">
            <a:solidFill>
              <a:schemeClr val="accent2">
                <a:lumMod val="50000"/>
              </a:schemeClr>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28" name="文本框 27">
            <a:extLst>
              <a:ext uri="{FF2B5EF4-FFF2-40B4-BE49-F238E27FC236}">
                <a16:creationId xmlns:a16="http://schemas.microsoft.com/office/drawing/2014/main" id="{BEDD94D6-366C-49E7-9BB0-98C2858B1901}"/>
              </a:ext>
            </a:extLst>
          </p:cNvPr>
          <p:cNvSpPr txBox="1"/>
          <p:nvPr/>
        </p:nvSpPr>
        <p:spPr>
          <a:xfrm>
            <a:off x="6875628" y="3524172"/>
            <a:ext cx="1895071" cy="369332"/>
          </a:xfrm>
          <a:prstGeom prst="rect">
            <a:avLst/>
          </a:prstGeom>
          <a:noFill/>
        </p:spPr>
        <p:txBody>
          <a:bodyPr wrap="none" rtlCol="0">
            <a:spAutoFit/>
          </a:bodyPr>
          <a:lstStyle/>
          <a:p>
            <a:r>
              <a:rPr lang="en-US" altLang="zh-CN" b="1" i="1" dirty="0"/>
              <a:t>Model Adaption</a:t>
            </a:r>
            <a:endParaRPr lang="zh-CN" altLang="en-US" b="1" i="1" dirty="0"/>
          </a:p>
        </p:txBody>
      </p:sp>
      <p:sp>
        <p:nvSpPr>
          <p:cNvPr id="30" name="文本框 29">
            <a:extLst>
              <a:ext uri="{FF2B5EF4-FFF2-40B4-BE49-F238E27FC236}">
                <a16:creationId xmlns:a16="http://schemas.microsoft.com/office/drawing/2014/main" id="{742D4411-0185-4F22-BBBD-7C4359EFD4EA}"/>
              </a:ext>
            </a:extLst>
          </p:cNvPr>
          <p:cNvSpPr txBox="1"/>
          <p:nvPr/>
        </p:nvSpPr>
        <p:spPr>
          <a:xfrm>
            <a:off x="768108" y="3216519"/>
            <a:ext cx="3940233"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提出与模型无关的选题策略</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358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6B7C40-CF14-41FB-9704-13301E0BDDBE}"/>
              </a:ext>
            </a:extLst>
          </p:cNvPr>
          <p:cNvSpPr/>
          <p:nvPr/>
        </p:nvSpPr>
        <p:spPr>
          <a:xfrm>
            <a:off x="333084" y="335680"/>
            <a:ext cx="973611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rPr>
              <a:t>未来方向</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58B4B0F1-81C9-41C2-BAF3-FE94FB94E862}"/>
              </a:ext>
            </a:extLst>
          </p:cNvPr>
          <p:cNvSpPr/>
          <p:nvPr/>
        </p:nvSpPr>
        <p:spPr>
          <a:xfrm>
            <a:off x="5147396" y="5054320"/>
            <a:ext cx="1528010" cy="85424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选题策略</a:t>
            </a:r>
          </a:p>
        </p:txBody>
      </p:sp>
      <p:sp>
        <p:nvSpPr>
          <p:cNvPr id="6" name="文本框 5">
            <a:extLst>
              <a:ext uri="{FF2B5EF4-FFF2-40B4-BE49-F238E27FC236}">
                <a16:creationId xmlns:a16="http://schemas.microsoft.com/office/drawing/2014/main" id="{0D57568C-7085-4C5F-9FED-065B2864CF59}"/>
              </a:ext>
            </a:extLst>
          </p:cNvPr>
          <p:cNvSpPr txBox="1"/>
          <p:nvPr/>
        </p:nvSpPr>
        <p:spPr>
          <a:xfrm>
            <a:off x="997380" y="1275260"/>
            <a:ext cx="347673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机器学习的主要任务</a:t>
            </a:r>
          </a:p>
        </p:txBody>
      </p:sp>
      <p:sp>
        <p:nvSpPr>
          <p:cNvPr id="8" name="文本框 7">
            <a:extLst>
              <a:ext uri="{FF2B5EF4-FFF2-40B4-BE49-F238E27FC236}">
                <a16:creationId xmlns:a16="http://schemas.microsoft.com/office/drawing/2014/main" id="{7E09957F-7102-4AC0-9195-054CED63B56F}"/>
              </a:ext>
            </a:extLst>
          </p:cNvPr>
          <p:cNvSpPr txBox="1"/>
          <p:nvPr/>
        </p:nvSpPr>
        <p:spPr>
          <a:xfrm>
            <a:off x="7345347" y="1275260"/>
            <a:ext cx="3758838" cy="523220"/>
          </a:xfrm>
          <a:prstGeom prst="rect">
            <a:avLst/>
          </a:prstGeom>
          <a:noFill/>
        </p:spPr>
        <p:txBody>
          <a:bodyPr wrap="square" rtlCol="0">
            <a:spAutoFit/>
          </a:bodyPr>
          <a:lstStyle/>
          <a:p>
            <a:r>
              <a:rPr lang="zh-CN" altLang="en-US" sz="2800" dirty="0"/>
              <a:t>智能计算的主要任务</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73052F5-DA1C-4FFB-93CE-9ACCAD12271C}"/>
                  </a:ext>
                </a:extLst>
              </p:cNvPr>
              <p:cNvSpPr txBox="1"/>
              <p:nvPr/>
            </p:nvSpPr>
            <p:spPr>
              <a:xfrm>
                <a:off x="605875" y="1998292"/>
                <a:ext cx="4259739" cy="2250873"/>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a:solidFill>
                      <a:schemeClr val="accent1"/>
                    </a:solidFill>
                    <a:latin typeface="幼圆" panose="02010509060101010101" pitchFamily="49" charset="-122"/>
                    <a:ea typeface="幼圆" panose="02010509060101010101" pitchFamily="49" charset="-122"/>
                  </a:rPr>
                  <a:t>已知由</a:t>
                </a:r>
                <a14:m>
                  <m:oMath xmlns:m="http://schemas.openxmlformats.org/officeDocument/2006/math">
                    <m:r>
                      <a:rPr lang="en-US" altLang="zh-CN">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𝑁</m:t>
                    </m:r>
                    <m:r>
                      <a:rPr lang="en-US" altLang="zh-CN" i="1">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个样本组成的数据集</a:t>
                </a:r>
                <a14:m>
                  <m:oMath xmlns:m="http://schemas.openxmlformats.org/officeDocument/2006/math">
                    <m:r>
                      <a:rPr lang="en-US" altLang="zh-CN" b="1">
                        <a:solidFill>
                          <a:schemeClr val="accent1"/>
                        </a:solidFill>
                        <a:latin typeface="Cambria Math" panose="02040503050406030204" pitchFamily="18" charset="0"/>
                      </a:rPr>
                      <m:t> </m:t>
                    </m:r>
                    <m:r>
                      <a:rPr lang="en-US" altLang="zh-CN" b="1">
                        <a:solidFill>
                          <a:schemeClr val="accent1"/>
                        </a:solidFill>
                        <a:latin typeface="Cambria Math" panose="02040503050406030204" pitchFamily="18" charset="0"/>
                      </a:rPr>
                      <m:t>𝑋</m:t>
                    </m:r>
                    <m:r>
                      <a:rPr lang="en-US" altLang="zh-CN" b="1">
                        <a:solidFill>
                          <a:schemeClr val="accent1"/>
                        </a:solidFill>
                        <a:latin typeface="Cambria Math" panose="02040503050406030204" pitchFamily="18" charset="0"/>
                      </a:rPr>
                      <m:t>=</m:t>
                    </m:r>
                    <m:d>
                      <m:dPr>
                        <m:begChr m:val="{"/>
                        <m:endChr m:val="}"/>
                        <m:ctrlPr>
                          <a:rPr lang="en-US" altLang="zh-CN" b="1" i="1">
                            <a:solidFill>
                              <a:schemeClr val="accent1"/>
                            </a:solidFill>
                            <a:latin typeface="Cambria Math" panose="02040503050406030204" pitchFamily="18" charset="0"/>
                          </a:rPr>
                        </m:ctrlPr>
                      </m:dPr>
                      <m:e>
                        <m:sSub>
                          <m:sSubPr>
                            <m:ctrlPr>
                              <a:rPr lang="en-US" altLang="zh-CN" b="1" i="1">
                                <a:solidFill>
                                  <a:schemeClr val="accent1"/>
                                </a:solidFill>
                                <a:latin typeface="Cambria Math" panose="02040503050406030204" pitchFamily="18" charset="0"/>
                              </a:rPr>
                            </m:ctrlPr>
                          </m:sSubPr>
                          <m:e>
                            <m:r>
                              <a:rPr lang="en-US" altLang="zh-CN" b="1">
                                <a:solidFill>
                                  <a:schemeClr val="accent1"/>
                                </a:solidFill>
                                <a:latin typeface="Cambria Math" panose="02040503050406030204" pitchFamily="18" charset="0"/>
                              </a:rPr>
                              <m:t>𝐱</m:t>
                            </m:r>
                          </m:e>
                          <m:sub>
                            <m:r>
                              <a:rPr lang="en-US" altLang="zh-CN" b="1">
                                <a:solidFill>
                                  <a:schemeClr val="accent1"/>
                                </a:solidFill>
                                <a:latin typeface="Cambria Math" panose="02040503050406030204" pitchFamily="18" charset="0"/>
                              </a:rPr>
                              <m:t>1</m:t>
                            </m:r>
                          </m:sub>
                        </m:sSub>
                        <m:r>
                          <a:rPr lang="en-US" altLang="zh-CN" b="1">
                            <a:solidFill>
                              <a:schemeClr val="accent1"/>
                            </a:solidFill>
                            <a:latin typeface="Cambria Math" panose="02040503050406030204" pitchFamily="18" charset="0"/>
                          </a:rPr>
                          <m:t>,</m:t>
                        </m:r>
                        <m:sSub>
                          <m:sSubPr>
                            <m:ctrlPr>
                              <a:rPr lang="en-US" altLang="zh-CN" b="1" i="1">
                                <a:solidFill>
                                  <a:schemeClr val="accent1"/>
                                </a:solidFill>
                                <a:latin typeface="Cambria Math" panose="02040503050406030204" pitchFamily="18" charset="0"/>
                              </a:rPr>
                            </m:ctrlPr>
                          </m:sSubPr>
                          <m:e>
                            <m:r>
                              <a:rPr lang="en-US" altLang="zh-CN" b="1">
                                <a:solidFill>
                                  <a:schemeClr val="accent1"/>
                                </a:solidFill>
                                <a:latin typeface="Cambria Math" panose="02040503050406030204" pitchFamily="18" charset="0"/>
                              </a:rPr>
                              <m:t>𝐱</m:t>
                            </m:r>
                          </m:e>
                          <m:sub>
                            <m:r>
                              <a:rPr lang="en-US" altLang="zh-CN" b="1">
                                <a:solidFill>
                                  <a:schemeClr val="accent1"/>
                                </a:solidFill>
                                <a:latin typeface="Cambria Math" panose="02040503050406030204" pitchFamily="18" charset="0"/>
                              </a:rPr>
                              <m:t>2</m:t>
                            </m:r>
                          </m:sub>
                        </m:sSub>
                        <m:r>
                          <a:rPr lang="en-US" altLang="zh-CN" b="1">
                            <a:solidFill>
                              <a:schemeClr val="accent1"/>
                            </a:solidFill>
                            <a:latin typeface="Cambria Math" panose="02040503050406030204" pitchFamily="18" charset="0"/>
                          </a:rPr>
                          <m:t>,…, </m:t>
                        </m:r>
                        <m:sSub>
                          <m:sSubPr>
                            <m:ctrlPr>
                              <a:rPr lang="en-US" altLang="zh-CN" b="1" i="1">
                                <a:solidFill>
                                  <a:schemeClr val="accent1"/>
                                </a:solidFill>
                                <a:latin typeface="Cambria Math" panose="02040503050406030204" pitchFamily="18" charset="0"/>
                              </a:rPr>
                            </m:ctrlPr>
                          </m:sSubPr>
                          <m:e>
                            <m:r>
                              <a:rPr lang="en-US" altLang="zh-CN" b="1">
                                <a:solidFill>
                                  <a:schemeClr val="accent1"/>
                                </a:solidFill>
                                <a:latin typeface="Cambria Math" panose="02040503050406030204" pitchFamily="18" charset="0"/>
                              </a:rPr>
                              <m:t>𝐱</m:t>
                            </m:r>
                          </m:e>
                          <m:sub>
                            <m:r>
                              <a:rPr lang="en-US" altLang="zh-CN" b="1">
                                <a:solidFill>
                                  <a:schemeClr val="accent1"/>
                                </a:solidFill>
                                <a:latin typeface="Cambria Math" panose="02040503050406030204" pitchFamily="18" charset="0"/>
                              </a:rPr>
                              <m:t>𝑁</m:t>
                            </m:r>
                          </m:sub>
                        </m:sSub>
                      </m:e>
                    </m:d>
                    <m:r>
                      <a:rPr lang="en-US" altLang="zh-CN" b="1">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，每个样本包含</a:t>
                </a:r>
                <a14:m>
                  <m:oMath xmlns:m="http://schemas.openxmlformats.org/officeDocument/2006/math">
                    <m:r>
                      <a:rPr lang="en-US" altLang="zh-CN">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𝐷</m:t>
                    </m:r>
                    <m:r>
                      <a:rPr lang="en-US" altLang="zh-CN" i="1">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个特征</a:t>
                </a:r>
                <a14:m>
                  <m:oMath xmlns:m="http://schemas.openxmlformats.org/officeDocument/2006/math">
                    <m:r>
                      <a:rPr lang="en-US" altLang="zh-CN" smtClean="0">
                        <a:solidFill>
                          <a:schemeClr val="accent1"/>
                        </a:solidFill>
                        <a:latin typeface="Cambria Math" panose="02040503050406030204" pitchFamily="18" charset="0"/>
                      </a:rPr>
                      <m:t> </m:t>
                    </m:r>
                    <m:sSub>
                      <m:sSubPr>
                        <m:ctrlPr>
                          <a:rPr lang="en-US" altLang="zh-CN" i="1">
                            <a:solidFill>
                              <a:schemeClr val="accent1"/>
                            </a:solidFill>
                            <a:latin typeface="Cambria Math" panose="02040503050406030204" pitchFamily="18" charset="0"/>
                          </a:rPr>
                        </m:ctrlPr>
                      </m:sSubPr>
                      <m:e>
                        <m:r>
                          <a:rPr lang="en-US" altLang="zh-CN" b="1">
                            <a:solidFill>
                              <a:schemeClr val="accent1"/>
                            </a:solidFill>
                            <a:latin typeface="Cambria Math" panose="02040503050406030204" pitchFamily="18" charset="0"/>
                          </a:rPr>
                          <m:t>𝐱</m:t>
                        </m:r>
                      </m:e>
                      <m:sub>
                        <m:r>
                          <a:rPr lang="en-US" altLang="zh-CN" i="1" smtClean="0">
                            <a:solidFill>
                              <a:schemeClr val="accent1"/>
                            </a:solidFill>
                            <a:latin typeface="Cambria Math" panose="02040503050406030204" pitchFamily="18" charset="0"/>
                          </a:rPr>
                          <m:t>𝑖</m:t>
                        </m:r>
                      </m:sub>
                    </m:sSub>
                    <m:r>
                      <a:rPr lang="en-US" altLang="zh-CN" i="1">
                        <a:solidFill>
                          <a:schemeClr val="accent1"/>
                        </a:solidFill>
                        <a:latin typeface="Cambria Math" panose="02040503050406030204" pitchFamily="18" charset="0"/>
                      </a:rPr>
                      <m:t>=</m:t>
                    </m:r>
                    <m:d>
                      <m:dPr>
                        <m:begChr m:val="{"/>
                        <m:endChr m:val="}"/>
                        <m:ctrlPr>
                          <a:rPr lang="en-US" altLang="zh-CN" i="1">
                            <a:solidFill>
                              <a:schemeClr val="accent1"/>
                            </a:solidFill>
                            <a:latin typeface="Cambria Math" panose="02040503050406030204" pitchFamily="18" charset="0"/>
                          </a:rPr>
                        </m:ctrlPr>
                      </m:dPr>
                      <m:e>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smtClean="0">
                                <a:solidFill>
                                  <a:schemeClr val="accent1"/>
                                </a:solidFill>
                                <a:latin typeface="Cambria Math" panose="02040503050406030204" pitchFamily="18" charset="0"/>
                              </a:rPr>
                              <m:t>𝑖</m:t>
                            </m:r>
                            <m:r>
                              <a:rPr lang="en-US" altLang="zh-CN" i="1">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smtClean="0">
                                <a:solidFill>
                                  <a:schemeClr val="accent1"/>
                                </a:solidFill>
                                <a:latin typeface="Cambria Math" panose="02040503050406030204" pitchFamily="18" charset="0"/>
                              </a:rPr>
                              <m:t>𝑖</m:t>
                            </m:r>
                            <m:r>
                              <a:rPr lang="en-US" altLang="zh-CN" i="1">
                                <a:solidFill>
                                  <a:schemeClr val="accent1"/>
                                </a:solidFill>
                                <a:latin typeface="Cambria Math" panose="02040503050406030204" pitchFamily="18" charset="0"/>
                              </a:rPr>
                              <m:t>2</m:t>
                            </m:r>
                          </m:sub>
                        </m:sSub>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smtClean="0">
                                <a:solidFill>
                                  <a:schemeClr val="accent1"/>
                                </a:solidFill>
                                <a:latin typeface="Cambria Math" panose="02040503050406030204" pitchFamily="18" charset="0"/>
                              </a:rPr>
                              <m:t>𝑖</m:t>
                            </m:r>
                            <m:r>
                              <a:rPr lang="en-US" altLang="zh-CN" i="1">
                                <a:solidFill>
                                  <a:schemeClr val="accent1"/>
                                </a:solidFill>
                                <a:latin typeface="Cambria Math" panose="02040503050406030204" pitchFamily="18" charset="0"/>
                              </a:rPr>
                              <m:t>𝐷</m:t>
                            </m:r>
                          </m:sub>
                        </m:sSub>
                        <m:r>
                          <a:rPr lang="en-US" altLang="zh-CN" i="1" smtClean="0">
                            <a:solidFill>
                              <a:schemeClr val="accent1"/>
                            </a:solidFill>
                            <a:latin typeface="Cambria Math" panose="02040503050406030204" pitchFamily="18" charset="0"/>
                          </a:rPr>
                          <m:t> </m:t>
                        </m:r>
                      </m:e>
                    </m:d>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和一个标签</a:t>
                </a:r>
                <a14:m>
                  <m:oMath xmlns:m="http://schemas.openxmlformats.org/officeDocument/2006/math">
                    <m:r>
                      <a:rPr lang="en-US" altLang="zh-CN" smtClean="0">
                        <a:solidFill>
                          <a:schemeClr val="accent1"/>
                        </a:solidFill>
                        <a:latin typeface="Cambria Math" panose="02040503050406030204" pitchFamily="18" charset="0"/>
                      </a:rPr>
                      <m:t> </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𝑦</m:t>
                        </m:r>
                      </m:e>
                      <m:sub>
                        <m:r>
                          <a:rPr lang="en-US" altLang="zh-CN" i="1">
                            <a:solidFill>
                              <a:schemeClr val="accent1"/>
                            </a:solidFill>
                            <a:latin typeface="Cambria Math" panose="02040503050406030204" pitchFamily="18" charset="0"/>
                          </a:rPr>
                          <m:t>𝑖</m:t>
                        </m:r>
                      </m:sub>
                    </m:sSub>
                  </m:oMath>
                </a14:m>
                <a:endParaRPr lang="en-US" altLang="zh-CN" dirty="0">
                  <a:solidFill>
                    <a:schemeClr val="accent1"/>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a:solidFill>
                      <a:schemeClr val="accent1"/>
                    </a:solidFill>
                    <a:latin typeface="幼圆" panose="02010509060101010101" pitchFamily="49" charset="-122"/>
                    <a:ea typeface="幼圆" panose="02010509060101010101" pitchFamily="49" charset="-122"/>
                  </a:rPr>
                  <a:t>选择模型函数</a:t>
                </a:r>
                <a14:m>
                  <m:oMath xmlns:m="http://schemas.openxmlformats.org/officeDocument/2006/math">
                    <m:r>
                      <a:rPr lang="en-US" altLang="zh-CN" smtClean="0">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𝑓</m:t>
                    </m:r>
                    <m:d>
                      <m:dPr>
                        <m:ctrlPr>
                          <a:rPr lang="en-US" altLang="zh-CN" i="1">
                            <a:solidFill>
                              <a:schemeClr val="accent1"/>
                            </a:solidFill>
                            <a:latin typeface="Cambria Math" panose="02040503050406030204" pitchFamily="18" charset="0"/>
                          </a:rPr>
                        </m:ctrlPr>
                      </m:dPr>
                      <m:e>
                        <m:r>
                          <a:rPr lang="en-US" altLang="zh-CN" b="1" smtClean="0">
                            <a:solidFill>
                              <a:schemeClr val="accent1"/>
                            </a:solidFill>
                            <a:latin typeface="Cambria Math" panose="02040503050406030204" pitchFamily="18" charset="0"/>
                          </a:rPr>
                          <m:t>𝐱</m:t>
                        </m:r>
                        <m:r>
                          <a:rPr lang="en-US" altLang="zh-CN" i="1">
                            <a:solidFill>
                              <a:schemeClr val="accent1"/>
                            </a:solidFill>
                            <a:latin typeface="Cambria Math" panose="02040503050406030204" pitchFamily="18" charset="0"/>
                          </a:rPr>
                          <m:t>,</m:t>
                        </m:r>
                        <m:r>
                          <a:rPr lang="zh-CN" altLang="en-US" b="1">
                            <a:solidFill>
                              <a:schemeClr val="accent1"/>
                            </a:solidFill>
                            <a:latin typeface="Cambria Math" panose="02040503050406030204" pitchFamily="18" charset="0"/>
                          </a:rPr>
                          <m:t>𝛉</m:t>
                        </m:r>
                      </m:e>
                    </m:d>
                  </m:oMath>
                </a14:m>
                <a:endParaRPr lang="en-US" altLang="zh-CN" dirty="0">
                  <a:solidFill>
                    <a:schemeClr val="accent1"/>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a:solidFill>
                      <a:schemeClr val="accent1"/>
                    </a:solidFill>
                    <a:latin typeface="幼圆" panose="02010509060101010101" pitchFamily="49" charset="-122"/>
                    <a:ea typeface="幼圆" panose="02010509060101010101" pitchFamily="49" charset="-122"/>
                  </a:rPr>
                  <a:t>对于所有样本</a:t>
                </a:r>
                <a14:m>
                  <m:oMath xmlns:m="http://schemas.openxmlformats.org/officeDocument/2006/math">
                    <m:r>
                      <a:rPr lang="en-US" altLang="zh-CN" smtClean="0">
                        <a:solidFill>
                          <a:schemeClr val="accent1"/>
                        </a:solidFill>
                        <a:latin typeface="Cambria Math" panose="02040503050406030204" pitchFamily="18" charset="0"/>
                      </a:rPr>
                      <m:t> </m:t>
                    </m:r>
                    <m:sSub>
                      <m:sSubPr>
                        <m:ctrlPr>
                          <a:rPr lang="en-US" altLang="zh-CN" i="1">
                            <a:solidFill>
                              <a:schemeClr val="accent1"/>
                            </a:solidFill>
                            <a:latin typeface="Cambria Math" panose="02040503050406030204" pitchFamily="18" charset="0"/>
                          </a:rPr>
                        </m:ctrlPr>
                      </m:sSubPr>
                      <m:e>
                        <m:r>
                          <a:rPr lang="en-US" altLang="zh-CN" b="1">
                            <a:solidFill>
                              <a:schemeClr val="accent1"/>
                            </a:solidFill>
                            <a:latin typeface="Cambria Math" panose="02040503050406030204" pitchFamily="18" charset="0"/>
                          </a:rPr>
                          <m:t>𝐱</m:t>
                        </m:r>
                      </m:e>
                      <m:sub>
                        <m:r>
                          <a:rPr lang="en-US" altLang="zh-CN" i="1">
                            <a:solidFill>
                              <a:schemeClr val="accent1"/>
                            </a:solidFill>
                            <a:latin typeface="Cambria Math" panose="02040503050406030204" pitchFamily="18" charset="0"/>
                          </a:rPr>
                          <m:t>𝑖</m:t>
                        </m:r>
                      </m:sub>
                    </m:sSub>
                  </m:oMath>
                </a14:m>
                <a:r>
                  <a:rPr lang="zh-CN" altLang="en-US" dirty="0">
                    <a:solidFill>
                      <a:schemeClr val="accent1"/>
                    </a:solidFill>
                    <a:latin typeface="幼圆" panose="02010509060101010101" pitchFamily="49" charset="-122"/>
                    <a:ea typeface="幼圆" panose="02010509060101010101" pitchFamily="49" charset="-122"/>
                  </a:rPr>
                  <a:t>，求使</a:t>
                </a:r>
                <a14:m>
                  <m:oMath xmlns:m="http://schemas.openxmlformats.org/officeDocument/2006/math">
                    <m:r>
                      <a:rPr lang="en-US" altLang="zh-CN" smtClean="0">
                        <a:solidFill>
                          <a:schemeClr val="accent1"/>
                        </a:solidFill>
                        <a:latin typeface="Cambria Math" panose="02040503050406030204" pitchFamily="18" charset="0"/>
                      </a:rPr>
                      <m:t> </m:t>
                    </m:r>
                    <m:r>
                      <a:rPr lang="en-US" altLang="zh-CN" i="1" smtClean="0">
                        <a:solidFill>
                          <a:schemeClr val="accent1"/>
                        </a:solidFill>
                        <a:latin typeface="Cambria Math" panose="02040503050406030204" pitchFamily="18" charset="0"/>
                      </a:rPr>
                      <m:t>𝑓</m:t>
                    </m:r>
                    <m:d>
                      <m:dPr>
                        <m:ctrlPr>
                          <a:rPr lang="en-US" altLang="zh-CN" i="1" smtClean="0">
                            <a:solidFill>
                              <a:schemeClr val="accent1"/>
                            </a:solidFill>
                            <a:latin typeface="Cambria Math" panose="02040503050406030204" pitchFamily="18" charset="0"/>
                          </a:rPr>
                        </m:ctrlPr>
                      </m:dPr>
                      <m:e>
                        <m:sSub>
                          <m:sSubPr>
                            <m:ctrlPr>
                              <a:rPr lang="en-US" altLang="zh-CN" i="1" smtClean="0">
                                <a:solidFill>
                                  <a:schemeClr val="accent1"/>
                                </a:solidFill>
                                <a:latin typeface="Cambria Math" panose="02040503050406030204" pitchFamily="18" charset="0"/>
                              </a:rPr>
                            </m:ctrlPr>
                          </m:sSubPr>
                          <m:e>
                            <m:r>
                              <a:rPr lang="en-US" altLang="zh-CN" b="1" smtClean="0">
                                <a:solidFill>
                                  <a:schemeClr val="accent1"/>
                                </a:solidFill>
                                <a:latin typeface="Cambria Math" panose="02040503050406030204" pitchFamily="18" charset="0"/>
                              </a:rPr>
                              <m:t>𝐱</m:t>
                            </m:r>
                          </m:e>
                          <m:sub>
                            <m:r>
                              <a:rPr lang="en-US" altLang="zh-CN" i="1" smtClean="0">
                                <a:solidFill>
                                  <a:schemeClr val="accent1"/>
                                </a:solidFill>
                                <a:latin typeface="Cambria Math" panose="02040503050406030204" pitchFamily="18" charset="0"/>
                              </a:rPr>
                              <m:t>𝑖</m:t>
                            </m:r>
                          </m:sub>
                        </m:sSub>
                        <m:r>
                          <a:rPr lang="en-US" altLang="zh-CN" i="1" smtClean="0">
                            <a:solidFill>
                              <a:schemeClr val="accent1"/>
                            </a:solidFill>
                            <a:latin typeface="Cambria Math" panose="02040503050406030204" pitchFamily="18" charset="0"/>
                          </a:rPr>
                          <m:t>,</m:t>
                        </m:r>
                        <m:r>
                          <a:rPr lang="zh-CN" altLang="en-US" b="1" smtClean="0">
                            <a:solidFill>
                              <a:schemeClr val="accent1"/>
                            </a:solidFill>
                            <a:latin typeface="Cambria Math" panose="02040503050406030204" pitchFamily="18" charset="0"/>
                          </a:rPr>
                          <m:t>𝛉</m:t>
                        </m:r>
                      </m:e>
                    </m:d>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最接近</a:t>
                </a:r>
                <a14:m>
                  <m:oMath xmlns:m="http://schemas.openxmlformats.org/officeDocument/2006/math">
                    <m:r>
                      <a:rPr lang="en-US" altLang="zh-CN" smtClean="0">
                        <a:solidFill>
                          <a:schemeClr val="accent1"/>
                        </a:solidFill>
                        <a:latin typeface="Cambria Math" panose="02040503050406030204" pitchFamily="18" charset="0"/>
                      </a:rPr>
                      <m:t> </m:t>
                    </m:r>
                    <m:sSub>
                      <m:sSubPr>
                        <m:ctrlPr>
                          <a:rPr lang="en-US" altLang="zh-CN" i="1">
                            <a:solidFill>
                              <a:schemeClr val="accent1"/>
                            </a:solidFill>
                            <a:latin typeface="Cambria Math" panose="02040503050406030204" pitchFamily="18" charset="0"/>
                          </a:rPr>
                        </m:ctrlPr>
                      </m:sSubPr>
                      <m:e>
                        <m:r>
                          <a:rPr lang="en-US" altLang="zh-CN" i="1" smtClean="0">
                            <a:solidFill>
                              <a:schemeClr val="accent1"/>
                            </a:solidFill>
                            <a:latin typeface="Cambria Math" panose="02040503050406030204" pitchFamily="18" charset="0"/>
                          </a:rPr>
                          <m:t>𝑦</m:t>
                        </m:r>
                      </m:e>
                      <m:sub>
                        <m:r>
                          <a:rPr lang="en-US" altLang="zh-CN" i="1">
                            <a:solidFill>
                              <a:schemeClr val="accent1"/>
                            </a:solidFill>
                            <a:latin typeface="Cambria Math" panose="02040503050406030204" pitchFamily="18" charset="0"/>
                          </a:rPr>
                          <m:t>𝑖</m:t>
                        </m:r>
                      </m:sub>
                    </m:sSub>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的参数向量</a:t>
                </a:r>
                <a14:m>
                  <m:oMath xmlns:m="http://schemas.openxmlformats.org/officeDocument/2006/math">
                    <m:r>
                      <a:rPr lang="en-US" altLang="zh-CN" smtClean="0">
                        <a:solidFill>
                          <a:schemeClr val="accent1"/>
                        </a:solidFill>
                        <a:latin typeface="Cambria Math" panose="02040503050406030204" pitchFamily="18" charset="0"/>
                      </a:rPr>
                      <m:t> </m:t>
                    </m:r>
                    <m:r>
                      <a:rPr lang="zh-CN" altLang="en-US" b="1">
                        <a:solidFill>
                          <a:schemeClr val="accent1"/>
                        </a:solidFill>
                        <a:latin typeface="Cambria Math" panose="02040503050406030204" pitchFamily="18" charset="0"/>
                      </a:rPr>
                      <m:t>𝛉</m:t>
                    </m:r>
                  </m:oMath>
                </a14:m>
                <a:endParaRPr lang="en-US" altLang="zh-CN" b="1" dirty="0">
                  <a:solidFill>
                    <a:schemeClr val="accent1"/>
                  </a:solidFill>
                  <a:latin typeface="幼圆" panose="02010509060101010101" pitchFamily="49" charset="-122"/>
                  <a:ea typeface="幼圆" panose="02010509060101010101" pitchFamily="49" charset="-122"/>
                </a:endParaRPr>
              </a:p>
            </p:txBody>
          </p:sp>
        </mc:Choice>
        <mc:Fallback xmlns="">
          <p:sp>
            <p:nvSpPr>
              <p:cNvPr id="10" name="文本框 9">
                <a:extLst>
                  <a:ext uri="{FF2B5EF4-FFF2-40B4-BE49-F238E27FC236}">
                    <a16:creationId xmlns:a16="http://schemas.microsoft.com/office/drawing/2014/main" id="{973052F5-DA1C-4FFB-93CE-9ACCAD12271C}"/>
                  </a:ext>
                </a:extLst>
              </p:cNvPr>
              <p:cNvSpPr txBox="1">
                <a:spLocks noRot="1" noChangeAspect="1" noMove="1" noResize="1" noEditPoints="1" noAdjustHandles="1" noChangeArrowheads="1" noChangeShapeType="1" noTextEdit="1"/>
              </p:cNvSpPr>
              <p:nvPr/>
            </p:nvSpPr>
            <p:spPr>
              <a:xfrm>
                <a:off x="605875" y="1998292"/>
                <a:ext cx="4259739" cy="2250873"/>
              </a:xfrm>
              <a:prstGeom prst="rect">
                <a:avLst/>
              </a:prstGeom>
              <a:blipFill>
                <a:blip r:embed="rId2"/>
                <a:stretch>
                  <a:fillRect l="-3004" t="-2981" r="-3433" b="-32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D156EA3-DB88-47D5-BD3E-18D90A68D0FC}"/>
                  </a:ext>
                </a:extLst>
              </p:cNvPr>
              <p:cNvSpPr txBox="1"/>
              <p:nvPr/>
            </p:nvSpPr>
            <p:spPr>
              <a:xfrm>
                <a:off x="7326386" y="2210748"/>
                <a:ext cx="4259739" cy="1125436"/>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a:solidFill>
                      <a:schemeClr val="accent1"/>
                    </a:solidFill>
                    <a:latin typeface="幼圆" panose="02010509060101010101" pitchFamily="49" charset="-122"/>
                    <a:ea typeface="幼圆" panose="02010509060101010101" pitchFamily="49" charset="-122"/>
                  </a:rPr>
                  <a:t>已知函数</a:t>
                </a:r>
                <a14:m>
                  <m:oMath xmlns:m="http://schemas.openxmlformats.org/officeDocument/2006/math">
                    <m:r>
                      <a:rPr lang="en-US" altLang="zh-CN" smtClean="0">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𝑓</m:t>
                    </m:r>
                    <m:d>
                      <m:dPr>
                        <m:ctrlPr>
                          <a:rPr lang="en-US" altLang="zh-CN" i="1">
                            <a:solidFill>
                              <a:schemeClr val="accent1"/>
                            </a:solidFill>
                            <a:latin typeface="Cambria Math" panose="02040503050406030204" pitchFamily="18" charset="0"/>
                          </a:rPr>
                        </m:ctrlPr>
                      </m:dPr>
                      <m:e>
                        <m:r>
                          <a:rPr lang="en-US" altLang="zh-CN" b="1">
                            <a:solidFill>
                              <a:schemeClr val="accent1"/>
                            </a:solidFill>
                            <a:latin typeface="Cambria Math" panose="02040503050406030204" pitchFamily="18" charset="0"/>
                          </a:rPr>
                          <m:t>𝐱</m:t>
                        </m:r>
                      </m:e>
                    </m:d>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，每个解包含</a:t>
                </a:r>
                <a14:m>
                  <m:oMath xmlns:m="http://schemas.openxmlformats.org/officeDocument/2006/math">
                    <m:r>
                      <a:rPr lang="en-US" altLang="zh-CN" smtClean="0">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𝐷</m:t>
                    </m:r>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个决策变量</a:t>
                </a:r>
                <a14:m>
                  <m:oMath xmlns:m="http://schemas.openxmlformats.org/officeDocument/2006/math">
                    <m:r>
                      <a:rPr lang="en-US" altLang="zh-CN" smtClean="0">
                        <a:solidFill>
                          <a:schemeClr val="accent1"/>
                        </a:solidFill>
                        <a:latin typeface="Cambria Math" panose="02040503050406030204" pitchFamily="18" charset="0"/>
                      </a:rPr>
                      <m:t> </m:t>
                    </m:r>
                    <m:r>
                      <a:rPr lang="en-US" altLang="zh-CN" b="1">
                        <a:solidFill>
                          <a:schemeClr val="accent1"/>
                        </a:solidFill>
                        <a:latin typeface="Cambria Math" panose="02040503050406030204" pitchFamily="18" charset="0"/>
                      </a:rPr>
                      <m:t>𝐱</m:t>
                    </m:r>
                    <m:r>
                      <a:rPr lang="en-US" altLang="zh-CN" i="1">
                        <a:solidFill>
                          <a:schemeClr val="accent1"/>
                        </a:solidFill>
                        <a:latin typeface="Cambria Math" panose="02040503050406030204" pitchFamily="18" charset="0"/>
                      </a:rPr>
                      <m:t>=</m:t>
                    </m:r>
                    <m:d>
                      <m:dPr>
                        <m:begChr m:val="{"/>
                        <m:endChr m:val="}"/>
                        <m:ctrlPr>
                          <a:rPr lang="en-US" altLang="zh-CN" i="1">
                            <a:solidFill>
                              <a:schemeClr val="accent1"/>
                            </a:solidFill>
                            <a:latin typeface="Cambria Math" panose="02040503050406030204" pitchFamily="18" charset="0"/>
                          </a:rPr>
                        </m:ctrlPr>
                      </m:dPr>
                      <m:e>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smtClean="0">
                                <a:solidFill>
                                  <a:schemeClr val="accent1"/>
                                </a:solidFill>
                                <a:latin typeface="Cambria Math" panose="02040503050406030204" pitchFamily="18" charset="0"/>
                              </a:rPr>
                              <m:t>2</m:t>
                            </m:r>
                          </m:sub>
                        </m:sSub>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a:solidFill>
                                  <a:schemeClr val="accent1"/>
                                </a:solidFill>
                                <a:latin typeface="Cambria Math" panose="02040503050406030204" pitchFamily="18" charset="0"/>
                              </a:rPr>
                              <m:t>𝐷</m:t>
                            </m:r>
                          </m:sub>
                        </m:sSub>
                        <m:r>
                          <a:rPr lang="en-US" altLang="zh-CN" i="1">
                            <a:solidFill>
                              <a:schemeClr val="accent1"/>
                            </a:solidFill>
                            <a:latin typeface="Cambria Math" panose="02040503050406030204" pitchFamily="18" charset="0"/>
                          </a:rPr>
                          <m:t> </m:t>
                        </m:r>
                      </m:e>
                    </m:d>
                  </m:oMath>
                </a14:m>
                <a:endParaRPr lang="en-US" altLang="zh-CN" dirty="0">
                  <a:solidFill>
                    <a:schemeClr val="accent1"/>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a:solidFill>
                      <a:schemeClr val="accent1"/>
                    </a:solidFill>
                    <a:latin typeface="幼圆" panose="02010509060101010101" pitchFamily="49" charset="-122"/>
                    <a:ea typeface="幼圆" panose="02010509060101010101" pitchFamily="49" charset="-122"/>
                  </a:rPr>
                  <a:t>求使</a:t>
                </a:r>
                <a14:m>
                  <m:oMath xmlns:m="http://schemas.openxmlformats.org/officeDocument/2006/math">
                    <m:r>
                      <a:rPr lang="en-US" altLang="zh-CN" smtClean="0">
                        <a:solidFill>
                          <a:schemeClr val="accent1"/>
                        </a:solidFill>
                        <a:latin typeface="Cambria Math" panose="02040503050406030204" pitchFamily="18" charset="0"/>
                      </a:rPr>
                      <m:t> </m:t>
                    </m:r>
                    <m:r>
                      <a:rPr lang="en-US" altLang="zh-CN" i="1" smtClean="0">
                        <a:solidFill>
                          <a:schemeClr val="accent1"/>
                        </a:solidFill>
                        <a:latin typeface="Cambria Math" panose="02040503050406030204" pitchFamily="18" charset="0"/>
                      </a:rPr>
                      <m:t>𝑓</m:t>
                    </m:r>
                    <m:d>
                      <m:dPr>
                        <m:ctrlPr>
                          <a:rPr lang="en-US" altLang="zh-CN" i="1" smtClean="0">
                            <a:solidFill>
                              <a:schemeClr val="accent1"/>
                            </a:solidFill>
                            <a:latin typeface="Cambria Math" panose="02040503050406030204" pitchFamily="18" charset="0"/>
                          </a:rPr>
                        </m:ctrlPr>
                      </m:dPr>
                      <m:e>
                        <m:r>
                          <a:rPr lang="en-US" altLang="zh-CN" b="1" smtClean="0">
                            <a:solidFill>
                              <a:schemeClr val="accent1"/>
                            </a:solidFill>
                            <a:latin typeface="Cambria Math" panose="02040503050406030204" pitchFamily="18" charset="0"/>
                          </a:rPr>
                          <m:t>𝐱</m:t>
                        </m:r>
                      </m:e>
                    </m:d>
                    <m:r>
                      <a:rPr lang="en-US" altLang="zh-CN" i="1" smtClean="0">
                        <a:solidFill>
                          <a:schemeClr val="accent1"/>
                        </a:solidFill>
                        <a:latin typeface="Cambria Math" panose="02040503050406030204" pitchFamily="18" charset="0"/>
                      </a:rPr>
                      <m:t> </m:t>
                    </m:r>
                  </m:oMath>
                </a14:m>
                <a:r>
                  <a:rPr lang="zh-CN" altLang="en-US" dirty="0">
                    <a:solidFill>
                      <a:schemeClr val="accent1"/>
                    </a:solidFill>
                    <a:latin typeface="幼圆" panose="02010509060101010101" pitchFamily="49" charset="-122"/>
                    <a:ea typeface="幼圆" panose="02010509060101010101" pitchFamily="49" charset="-122"/>
                  </a:rPr>
                  <a:t>值最小的解</a:t>
                </a:r>
                <a14:m>
                  <m:oMath xmlns:m="http://schemas.openxmlformats.org/officeDocument/2006/math">
                    <m:r>
                      <a:rPr lang="en-US" altLang="zh-CN" smtClean="0">
                        <a:solidFill>
                          <a:schemeClr val="accent1"/>
                        </a:solidFill>
                        <a:latin typeface="Cambria Math" panose="02040503050406030204" pitchFamily="18" charset="0"/>
                      </a:rPr>
                      <m:t> </m:t>
                    </m:r>
                    <m:r>
                      <a:rPr lang="en-US" altLang="zh-CN" b="1">
                        <a:solidFill>
                          <a:schemeClr val="accent1"/>
                        </a:solidFill>
                        <a:latin typeface="Cambria Math" panose="02040503050406030204" pitchFamily="18" charset="0"/>
                      </a:rPr>
                      <m:t>𝐱</m:t>
                    </m:r>
                  </m:oMath>
                </a14:m>
                <a:endParaRPr lang="en-US" altLang="zh-CN" dirty="0">
                  <a:solidFill>
                    <a:schemeClr val="accent1"/>
                  </a:solidFill>
                  <a:latin typeface="幼圆" panose="02010509060101010101" pitchFamily="49" charset="-122"/>
                  <a:ea typeface="幼圆" panose="02010509060101010101" pitchFamily="49" charset="-122"/>
                </a:endParaRPr>
              </a:p>
            </p:txBody>
          </p:sp>
        </mc:Choice>
        <mc:Fallback xmlns="">
          <p:sp>
            <p:nvSpPr>
              <p:cNvPr id="11" name="文本框 10">
                <a:extLst>
                  <a:ext uri="{FF2B5EF4-FFF2-40B4-BE49-F238E27FC236}">
                    <a16:creationId xmlns:a16="http://schemas.microsoft.com/office/drawing/2014/main" id="{7D156EA3-DB88-47D5-BD3E-18D90A68D0FC}"/>
                  </a:ext>
                </a:extLst>
              </p:cNvPr>
              <p:cNvSpPr txBox="1">
                <a:spLocks noRot="1" noChangeAspect="1" noMove="1" noResize="1" noEditPoints="1" noAdjustHandles="1" noChangeArrowheads="1" noChangeShapeType="1" noTextEdit="1"/>
              </p:cNvSpPr>
              <p:nvPr/>
            </p:nvSpPr>
            <p:spPr>
              <a:xfrm>
                <a:off x="7326386" y="2210748"/>
                <a:ext cx="4259739" cy="1125436"/>
              </a:xfrm>
              <a:prstGeom prst="rect">
                <a:avLst/>
              </a:prstGeom>
              <a:blipFill>
                <a:blip r:embed="rId3"/>
                <a:stretch>
                  <a:fillRect l="-3147" t="-5978" r="-3290" b="-7609"/>
                </a:stretch>
              </a:blipFill>
            </p:spPr>
            <p:txBody>
              <a:bodyPr/>
              <a:lstStyle/>
              <a:p>
                <a:r>
                  <a:rPr lang="zh-CN" altLang="en-US">
                    <a:noFill/>
                  </a:rPr>
                  <a:t> </a:t>
                </a:r>
              </a:p>
            </p:txBody>
          </p:sp>
        </mc:Fallback>
      </mc:AlternateContent>
      <p:sp>
        <p:nvSpPr>
          <p:cNvPr id="12" name="箭头: 下 11">
            <a:extLst>
              <a:ext uri="{FF2B5EF4-FFF2-40B4-BE49-F238E27FC236}">
                <a16:creationId xmlns:a16="http://schemas.microsoft.com/office/drawing/2014/main" id="{A925E796-E58D-44EB-9A0E-8CDFE06BBE0E}"/>
              </a:ext>
            </a:extLst>
          </p:cNvPr>
          <p:cNvSpPr/>
          <p:nvPr/>
        </p:nvSpPr>
        <p:spPr>
          <a:xfrm>
            <a:off x="2366547" y="4592096"/>
            <a:ext cx="401934" cy="552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83B2D3D3-67D0-46FA-8AEE-CE261DEBF3B5}"/>
              </a:ext>
            </a:extLst>
          </p:cNvPr>
          <p:cNvSpPr/>
          <p:nvPr/>
        </p:nvSpPr>
        <p:spPr>
          <a:xfrm>
            <a:off x="9054321" y="4511710"/>
            <a:ext cx="401934" cy="552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ACA097E-0679-45FA-9ABE-2F02FDDB3444}"/>
              </a:ext>
            </a:extLst>
          </p:cNvPr>
          <p:cNvSpPr txBox="1"/>
          <p:nvPr/>
        </p:nvSpPr>
        <p:spPr>
          <a:xfrm>
            <a:off x="1261067" y="5265446"/>
            <a:ext cx="333103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人工神经网络</a:t>
            </a:r>
            <a:r>
              <a:rPr lang="en-US" altLang="zh-CN" sz="2400" dirty="0">
                <a:latin typeface="微软雅黑" panose="020B0503020204020204" pitchFamily="34" charset="-122"/>
                <a:ea typeface="微软雅黑" panose="020B0503020204020204" pitchFamily="34" charset="-122"/>
              </a:rPr>
              <a:t>(ANN)</a:t>
            </a:r>
            <a:endParaRPr lang="zh-CN" altLang="en-US" sz="2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E1DED351-B7D6-45ED-A9EF-B6A7F7480A84}"/>
              </a:ext>
            </a:extLst>
          </p:cNvPr>
          <p:cNvSpPr txBox="1"/>
          <p:nvPr/>
        </p:nvSpPr>
        <p:spPr>
          <a:xfrm>
            <a:off x="7991789" y="5265446"/>
            <a:ext cx="333103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多目标优化</a:t>
            </a:r>
            <a:r>
              <a:rPr lang="en-US" altLang="zh-CN" sz="2400" dirty="0">
                <a:latin typeface="微软雅黑" panose="020B0503020204020204" pitchFamily="34" charset="-122"/>
                <a:ea typeface="微软雅黑" panose="020B0503020204020204" pitchFamily="34" charset="-122"/>
              </a:rPr>
              <a:t>(EA)</a:t>
            </a:r>
            <a:endParaRPr lang="zh-CN" altLang="en-US" sz="24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CE4394BD-44B5-44BA-87C2-A4D5D84DCFEA}"/>
              </a:ext>
            </a:extLst>
          </p:cNvPr>
          <p:cNvSpPr txBox="1"/>
          <p:nvPr/>
        </p:nvSpPr>
        <p:spPr>
          <a:xfrm>
            <a:off x="4741304" y="6080496"/>
            <a:ext cx="3094892" cy="523220"/>
          </a:xfrm>
          <a:prstGeom prst="rect">
            <a:avLst/>
          </a:prstGeom>
          <a:noFill/>
        </p:spPr>
        <p:txBody>
          <a:bodyPr wrap="squar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值得思考！！！</a:t>
            </a:r>
          </a:p>
        </p:txBody>
      </p:sp>
    </p:spTree>
    <p:extLst>
      <p:ext uri="{BB962C8B-B14F-4D97-AF65-F5344CB8AC3E}">
        <p14:creationId xmlns:p14="http://schemas.microsoft.com/office/powerpoint/2010/main" val="29257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3AD3E-9465-4A88-B8D1-80EA2859C970}"/>
              </a:ext>
            </a:extLst>
          </p:cNvPr>
          <p:cNvSpPr>
            <a:spLocks noGrp="1"/>
          </p:cNvSpPr>
          <p:nvPr>
            <p:ph type="title"/>
          </p:nvPr>
        </p:nvSpPr>
        <p:spPr>
          <a:xfrm>
            <a:off x="479385" y="226427"/>
            <a:ext cx="10515600" cy="827067"/>
          </a:xfrm>
        </p:spPr>
        <p:txBody>
          <a:bodyPr>
            <a:normAutofit/>
          </a:bodyPr>
          <a:lstStyle/>
          <a:p>
            <a:r>
              <a:rPr lang="zh-CN" altLang="en-US" sz="3600" dirty="0">
                <a:latin typeface="微软雅黑" panose="020B0503020204020204" pitchFamily="34" charset="-122"/>
                <a:ea typeface="微软雅黑" panose="020B0503020204020204" pitchFamily="34" charset="-122"/>
              </a:rPr>
              <a:t>计算机自适应测评</a:t>
            </a:r>
            <a:r>
              <a:rPr lang="en-US" altLang="zh-CN" sz="3600" dirty="0">
                <a:latin typeface="微软雅黑" panose="020B0503020204020204" pitchFamily="34" charset="-122"/>
                <a:ea typeface="微软雅黑" panose="020B0503020204020204" pitchFamily="34" charset="-122"/>
              </a:rPr>
              <a:t>(CAT)</a:t>
            </a:r>
            <a:endParaRPr lang="zh-CN" altLang="en-US"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65DA60F-53DD-40DC-B547-5E6355123BAE}"/>
              </a:ext>
            </a:extLst>
          </p:cNvPr>
          <p:cNvSpPr>
            <a:spLocks noChangeArrowheads="1"/>
          </p:cNvSpPr>
          <p:nvPr/>
        </p:nvSpPr>
        <p:spPr bwMode="auto">
          <a:xfrm>
            <a:off x="479385" y="1905904"/>
            <a:ext cx="12028170" cy="19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9144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自适应测评方式</a:t>
            </a:r>
            <a:endPar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基于学生上一题及之前测评题上的作答情况，采用大数据及人工智能技术自适应选择下一道测评习题</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每个人最终形成一套个性化的测评题集</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高效：仅少量的题可测评出学生能力</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p:txBody>
      </p:sp>
      <p:sp>
        <p:nvSpPr>
          <p:cNvPr id="11" name="矩形 10">
            <a:extLst>
              <a:ext uri="{FF2B5EF4-FFF2-40B4-BE49-F238E27FC236}">
                <a16:creationId xmlns:a16="http://schemas.microsoft.com/office/drawing/2014/main" id="{04482E6B-7475-493F-B150-56C0474EBDBC}"/>
              </a:ext>
            </a:extLst>
          </p:cNvPr>
          <p:cNvSpPr>
            <a:spLocks noChangeArrowheads="1"/>
          </p:cNvSpPr>
          <p:nvPr/>
        </p:nvSpPr>
        <p:spPr bwMode="auto">
          <a:xfrm>
            <a:off x="479385" y="1201576"/>
            <a:ext cx="10047157" cy="97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传统的测评方式</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rPr>
              <a:t>：一张考试卷（纸质或电子），所有人相同的测评题集</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a:p>
            <a:pPr marL="0" marR="0" lvl="0" indent="0" algn="l" defTabSz="685800" rtl="0" eaLnBrk="1" fontAlgn="auto" latinLnBrk="0" hangingPunct="1">
              <a:lnSpc>
                <a:spcPct val="120000"/>
              </a:lnSpc>
              <a:spcBef>
                <a:spcPts val="750"/>
              </a:spcBef>
              <a:spcAft>
                <a:spcPts val="0"/>
              </a:spcAft>
              <a:buClr>
                <a:srgbClr val="5B9BD5"/>
              </a:buClr>
              <a:buSzPct val="80000"/>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微软雅黑" panose="020B0503020204020204" pitchFamily="34" charset="-122"/>
              <a:cs typeface="+mn-cs"/>
            </a:endParaRPr>
          </a:p>
        </p:txBody>
      </p:sp>
      <p:grpSp>
        <p:nvGrpSpPr>
          <p:cNvPr id="16" name="组合 15">
            <a:extLst>
              <a:ext uri="{FF2B5EF4-FFF2-40B4-BE49-F238E27FC236}">
                <a16:creationId xmlns:a16="http://schemas.microsoft.com/office/drawing/2014/main" id="{2B5EAF37-F77D-46AF-BB52-9C29DAF9B1E8}"/>
              </a:ext>
            </a:extLst>
          </p:cNvPr>
          <p:cNvGrpSpPr/>
          <p:nvPr/>
        </p:nvGrpSpPr>
        <p:grpSpPr>
          <a:xfrm>
            <a:off x="2407446" y="3749174"/>
            <a:ext cx="7286774" cy="3038983"/>
            <a:chOff x="5966460" y="2923719"/>
            <a:chExt cx="6225540" cy="2283246"/>
          </a:xfrm>
        </p:grpSpPr>
        <p:pic>
          <p:nvPicPr>
            <p:cNvPr id="17" name="图片 16">
              <a:extLst>
                <a:ext uri="{FF2B5EF4-FFF2-40B4-BE49-F238E27FC236}">
                  <a16:creationId xmlns:a16="http://schemas.microsoft.com/office/drawing/2014/main" id="{C949242B-ECE9-4A0C-AA4A-273F0967554F}"/>
                </a:ext>
              </a:extLst>
            </p:cNvPr>
            <p:cNvPicPr>
              <a:picLocks noChangeAspect="1"/>
            </p:cNvPicPr>
            <p:nvPr/>
          </p:nvPicPr>
          <p:blipFill>
            <a:blip r:embed="rId2"/>
            <a:stretch>
              <a:fillRect/>
            </a:stretch>
          </p:blipFill>
          <p:spPr>
            <a:xfrm>
              <a:off x="5966460" y="2923719"/>
              <a:ext cx="5974275" cy="2283246"/>
            </a:xfrm>
            <a:prstGeom prst="rect">
              <a:avLst/>
            </a:prstGeom>
          </p:spPr>
        </p:pic>
        <p:sp>
          <p:nvSpPr>
            <p:cNvPr id="18" name="矩形 17">
              <a:extLst>
                <a:ext uri="{FF2B5EF4-FFF2-40B4-BE49-F238E27FC236}">
                  <a16:creationId xmlns:a16="http://schemas.microsoft.com/office/drawing/2014/main" id="{9F8B47CA-5867-41C8-8F3D-0598C624F7E8}"/>
                </a:ext>
              </a:extLst>
            </p:cNvPr>
            <p:cNvSpPr/>
            <p:nvPr/>
          </p:nvSpPr>
          <p:spPr>
            <a:xfrm>
              <a:off x="10135650" y="3461540"/>
              <a:ext cx="1694404" cy="688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0AD0367A-1BBD-4B74-AD80-3EAC0BE205E5}"/>
                </a:ext>
              </a:extLst>
            </p:cNvPr>
            <p:cNvSpPr txBox="1"/>
            <p:nvPr/>
          </p:nvSpPr>
          <p:spPr>
            <a:xfrm>
              <a:off x="10058472" y="3149741"/>
              <a:ext cx="21335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个性化的测评题集</a:t>
              </a:r>
            </a:p>
          </p:txBody>
        </p:sp>
      </p:grpSp>
    </p:spTree>
    <p:extLst>
      <p:ext uri="{BB962C8B-B14F-4D97-AF65-F5344CB8AC3E}">
        <p14:creationId xmlns:p14="http://schemas.microsoft.com/office/powerpoint/2010/main" val="394417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1501F5-C27A-453C-807F-F40A8D20CCA4}"/>
              </a:ext>
            </a:extLst>
          </p:cNvPr>
          <p:cNvSpPr>
            <a:spLocks noGrp="1"/>
          </p:cNvSpPr>
          <p:nvPr>
            <p:ph type="title"/>
          </p:nvPr>
        </p:nvSpPr>
        <p:spPr>
          <a:xfrm>
            <a:off x="560407" y="307252"/>
            <a:ext cx="10515600" cy="827067"/>
          </a:xfrm>
        </p:spPr>
        <p:txBody>
          <a:bodyPr>
            <a:normAutofit/>
          </a:bodyPr>
          <a:lstStyle/>
          <a:p>
            <a:pPr algn="just" latinLnBrk="1"/>
            <a:r>
              <a:rPr lang="zh-CN" altLang="en-US" sz="3600" b="0" i="0" dirty="0">
                <a:solidFill>
                  <a:srgbClr val="222222"/>
                </a:solidFill>
                <a:effectLst/>
                <a:latin typeface="微软雅黑" panose="020B0503020204020204" pitchFamily="34" charset="-122"/>
                <a:ea typeface="微软雅黑" panose="020B0503020204020204" pitchFamily="34" charset="-122"/>
              </a:rPr>
              <a:t>计算机自适应测验的流程步骤</a:t>
            </a:r>
            <a:endParaRPr lang="zh-CN" altLang="en-US" sz="3600" dirty="0">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78D32355-2115-4539-B8F3-16AFEA4369F3}"/>
              </a:ext>
            </a:extLst>
          </p:cNvPr>
          <p:cNvPicPr/>
          <p:nvPr/>
        </p:nvPicPr>
        <p:blipFill>
          <a:blip r:embed="rId3">
            <a:extLst>
              <a:ext uri="{28A0092B-C50C-407E-A947-70E740481C1C}">
                <a14:useLocalDpi xmlns:a14="http://schemas.microsoft.com/office/drawing/2010/main" val="0"/>
              </a:ext>
            </a:extLst>
          </a:blip>
          <a:stretch>
            <a:fillRect/>
          </a:stretch>
        </p:blipFill>
        <p:spPr>
          <a:xfrm>
            <a:off x="680239" y="2053984"/>
            <a:ext cx="5164380" cy="3526684"/>
          </a:xfrm>
          <a:prstGeom prst="rect">
            <a:avLst/>
          </a:prstGeom>
        </p:spPr>
      </p:pic>
      <p:pic>
        <p:nvPicPr>
          <p:cNvPr id="2052" name="Picture 4">
            <a:extLst>
              <a:ext uri="{FF2B5EF4-FFF2-40B4-BE49-F238E27FC236}">
                <a16:creationId xmlns:a16="http://schemas.microsoft.com/office/drawing/2014/main" id="{35EA5634-C58F-4FFF-9E23-5E71CD23C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031" y="1231740"/>
            <a:ext cx="40576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9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教育背景</a:t>
            </a:r>
          </a:p>
        </p:txBody>
      </p:sp>
      <p:sp>
        <p:nvSpPr>
          <p:cNvPr id="25" name="矩形 24"/>
          <p:cNvSpPr/>
          <p:nvPr/>
        </p:nvSpPr>
        <p:spPr>
          <a:xfrm>
            <a:off x="482301" y="246919"/>
            <a:ext cx="3867084"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关键解决问题</a:t>
            </a: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Rounded Rectangle 8"/>
          <p:cNvSpPr>
            <a:spLocks noChangeArrowheads="1"/>
          </p:cNvSpPr>
          <p:nvPr/>
        </p:nvSpPr>
        <p:spPr bwMode="auto">
          <a:xfrm>
            <a:off x="509608" y="1085055"/>
            <a:ext cx="10751185" cy="4956930"/>
          </a:xfrm>
          <a:prstGeom prst="roundRect">
            <a:avLst>
              <a:gd name="adj" fmla="val 3789"/>
            </a:avLst>
          </a:prstGeom>
          <a:noFill/>
          <a:ln w="28575">
            <a:solidFill>
              <a:srgbClr val="00037F"/>
            </a:solidFill>
            <a:round/>
          </a:ln>
        </p:spPr>
        <p:txBody>
          <a:bodyPr wrap="none"/>
          <a:lstStyle>
            <a:lvl1pPr defTabSz="457200">
              <a:lnSpc>
                <a:spcPct val="90000"/>
              </a:lnSpc>
              <a:spcBef>
                <a:spcPts val="1000"/>
              </a:spcBef>
              <a:buFont typeface="ZapfDingbatsITC"/>
              <a:buChar char="❖"/>
              <a:defRPr sz="2800">
                <a:solidFill>
                  <a:schemeClr val="tx1"/>
                </a:solidFill>
                <a:latin typeface="黑体" panose="02010609060101010101" charset="-122"/>
                <a:ea typeface="黑体" panose="02010609060101010101" charset="-122"/>
              </a:defRPr>
            </a:lvl1pPr>
            <a:lvl2pPr marL="742950" indent="-285750" defTabSz="457200">
              <a:lnSpc>
                <a:spcPct val="90000"/>
              </a:lnSpc>
              <a:spcBef>
                <a:spcPts val="500"/>
              </a:spcBef>
              <a:buFont typeface="ZapfDingbatsITC"/>
              <a:buChar char="✤"/>
              <a:defRPr sz="2400">
                <a:solidFill>
                  <a:schemeClr val="tx1"/>
                </a:solidFill>
                <a:latin typeface="黑体" panose="02010609060101010101" charset="-122"/>
                <a:ea typeface="黑体" panose="02010609060101010101" charset="-122"/>
              </a:defRPr>
            </a:lvl2pPr>
            <a:lvl3pPr marL="1143000" indent="-228600" defTabSz="457200">
              <a:lnSpc>
                <a:spcPct val="90000"/>
              </a:lnSpc>
              <a:spcBef>
                <a:spcPts val="500"/>
              </a:spcBef>
              <a:buFont typeface="LucidaGrande"/>
              <a:buChar char="•"/>
              <a:defRPr sz="2000">
                <a:solidFill>
                  <a:schemeClr val="tx1"/>
                </a:solidFill>
                <a:latin typeface="黑体" panose="02010609060101010101" charset="-122"/>
                <a:ea typeface="黑体" panose="02010609060101010101" charset="-122"/>
              </a:defRPr>
            </a:lvl3pPr>
            <a:lvl4pPr marL="16002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4pPr>
            <a:lvl5pPr marL="20574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5pPr>
            <a:lvl6pPr marL="25146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6pPr>
            <a:lvl7pPr marL="29718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7pPr>
            <a:lvl8pPr marL="34290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8pPr>
            <a:lvl9pPr marL="38862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9pPr>
          </a:lstStyle>
          <a:p>
            <a:pPr marL="0" marR="0" lvl="0" indent="0" algn="ctr" defTabSz="457200" rtl="0" eaLnBrk="1" fontAlgn="auto" latinLnBrk="0" hangingPunct="1">
              <a:lnSpc>
                <a:spcPct val="100000"/>
              </a:lnSpc>
              <a:spcBef>
                <a:spcPts val="600"/>
              </a:spcBef>
              <a:spcAft>
                <a:spcPts val="0"/>
              </a:spcAft>
              <a:buClrTx/>
              <a:buSzTx/>
              <a:buFont typeface="ZapfDingbatsITC"/>
              <a:buNone/>
              <a:tabLst/>
              <a:defRPr/>
            </a:pPr>
            <a:endParaRPr kumimoji="0" lang="en-US" altLang="zh-CN"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931207" y="1905506"/>
            <a:ext cx="9810099"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关键要素：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底层的认知诊断模型</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：在已有的测试数据下，能最大程度准确估计学生能力，且根据学生交互式的做题数据，快速更新模型。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选题策略</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：量化选题目标，基于底层认知诊断模型的输出，确定测试题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能力评估</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：估计能力参数的常用方法有极大似然估计法和贝叶斯期望后验估计</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(EAP)</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终止规则</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固定测试长度，项目数累计到预设值即行停止；按预定的能力估计标准误的要求终止测验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a:bodyPr>
          <a:lstStyle/>
          <a:p>
            <a:r>
              <a:rPr lang="zh-CN" altLang="en-US" dirty="0"/>
              <a:t>计算机自适应测试</a:t>
            </a:r>
            <a:r>
              <a:rPr lang="en-US" altLang="zh-CN" dirty="0"/>
              <a:t>(CAT)</a:t>
            </a:r>
          </a:p>
          <a:p>
            <a:pPr marL="0" indent="0">
              <a:buNone/>
            </a:pPr>
            <a:endParaRPr lang="en-US" altLang="zh-CN" dirty="0"/>
          </a:p>
          <a:p>
            <a:r>
              <a:rPr lang="zh-CN" altLang="en-US" b="1" dirty="0"/>
              <a:t>基于</a:t>
            </a:r>
            <a:r>
              <a:rPr lang="en-US" altLang="zh-CN" b="1" dirty="0"/>
              <a:t>IRT</a:t>
            </a:r>
            <a:r>
              <a:rPr lang="zh-CN" altLang="en-US" b="1" dirty="0"/>
              <a:t>选题策略</a:t>
            </a:r>
            <a:endParaRPr lang="en-US" altLang="zh-CN" b="1" dirty="0"/>
          </a:p>
          <a:p>
            <a:pPr marL="0" indent="0">
              <a:buNone/>
            </a:pPr>
            <a:endParaRPr lang="en-US" altLang="zh-CN" dirty="0"/>
          </a:p>
          <a:p>
            <a:r>
              <a:rPr lang="en-US" altLang="zh-CN" dirty="0"/>
              <a:t>CAT</a:t>
            </a:r>
            <a:r>
              <a:rPr lang="zh-CN" altLang="en-US" dirty="0"/>
              <a:t>选题策略发展</a:t>
            </a:r>
            <a:endParaRPr lang="en-US" altLang="zh-CN" dirty="0"/>
          </a:p>
          <a:p>
            <a:pPr marL="0" indent="0">
              <a:buNone/>
            </a:pPr>
            <a:endParaRPr lang="en-US" altLang="zh-CN" dirty="0"/>
          </a:p>
          <a:p>
            <a:r>
              <a:rPr lang="zh-CN" altLang="en-US" dirty="0"/>
              <a:t>未来方向</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4755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教育背景</a:t>
            </a: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marL="342900" marR="0" lvl="0" indent="-342900" algn="l" defTabSz="685800" rtl="0" eaLnBrk="1" fontAlgn="auto" latinLnBrk="0" hangingPunct="1">
              <a:lnSpc>
                <a:spcPct val="120000"/>
              </a:lnSpc>
              <a:spcBef>
                <a:spcPts val="750"/>
              </a:spcBef>
              <a:spcAft>
                <a:spcPts val="0"/>
              </a:spcAft>
              <a:buClr>
                <a:srgbClr val="5B9BD5"/>
              </a:buClr>
              <a:buSzPct val="80000"/>
              <a:buFont typeface="Wingdings" panose="05000000000000000000" pitchFamily="2" charset="2"/>
              <a:buChar char="n"/>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传统的认知诊断模型</a:t>
            </a:r>
          </a:p>
        </p:txBody>
      </p:sp>
      <p:sp>
        <p:nvSpPr>
          <p:cNvPr id="299013" name="内容占位符 2"/>
          <p:cNvSpPr>
            <a:spLocks noGrp="1"/>
          </p:cNvSpPr>
          <p:nvPr/>
        </p:nvSpPr>
        <p:spPr bwMode="auto">
          <a:xfrm>
            <a:off x="0" y="1797464"/>
            <a:ext cx="8866188"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marR="0" lvl="1" indent="-34290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项目反应理论</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(IRT)</a:t>
            </a:r>
          </a:p>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三参数模型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670050" marR="0" lvl="3" indent="-34290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p"/>
              <a:tabLst/>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670050" marR="0" lvl="3" indent="-34290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p"/>
              <a:tabLst/>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640080" marR="0" lvl="1" indent="-273050" algn="l" defTabSz="914400" rtl="0" eaLnBrk="1" fontAlgn="auto" latinLnBrk="0" hangingPunct="1">
              <a:lnSpc>
                <a:spcPct val="100000"/>
              </a:lnSpc>
              <a:spcBef>
                <a:spcPts val="550"/>
              </a:spcBef>
              <a:spcAft>
                <a:spcPts val="0"/>
              </a:spcAft>
              <a:buClr>
                <a:srgbClr val="5B9BD5"/>
              </a:buClr>
              <a:buSzPct val="70000"/>
              <a:buFont typeface="Wingdings" panose="05000000000000000000" pitchFamily="2" charset="2"/>
              <a:buChar char="o"/>
              <a:tabLst/>
              <a:defRPr/>
            </a:pPr>
            <a:endParaRPr kumimoji="0" lang="en-US" altLang="zh-CN" sz="22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a:p>
            <a:pPr marL="319405" marR="0" lvl="0" indent="-319405" algn="l" defTabSz="914400" rtl="0" eaLnBrk="1" fontAlgn="auto" latinLnBrk="0" hangingPunct="1">
              <a:lnSpc>
                <a:spcPct val="100000"/>
              </a:lnSpc>
              <a:spcBef>
                <a:spcPts val="700"/>
              </a:spcBef>
              <a:spcAft>
                <a:spcPts val="0"/>
              </a:spcAft>
              <a:buClr>
                <a:srgbClr val="ED7D31"/>
              </a:buClr>
              <a:buSzPct val="60000"/>
              <a:buFont typeface="Wingdings" panose="05000000000000000000" pitchFamily="2" charset="2"/>
              <a:buChar char=""/>
              <a:tabLst/>
              <a:defRPr/>
            </a:pPr>
            <a:endParaRPr kumimoji="0" lang="en-US" altLang="zh-CN" sz="28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a:p>
            <a:pPr marL="319405" marR="0" lvl="0" indent="-319405" algn="l" defTabSz="914400" rtl="0" eaLnBrk="1" fontAlgn="auto" latinLnBrk="0" hangingPunct="1">
              <a:lnSpc>
                <a:spcPct val="100000"/>
              </a:lnSpc>
              <a:spcBef>
                <a:spcPts val="700"/>
              </a:spcBef>
              <a:spcAft>
                <a:spcPts val="0"/>
              </a:spcAft>
              <a:buClr>
                <a:srgbClr val="ED7D31"/>
              </a:buClr>
              <a:buSzPct val="60000"/>
              <a:buFont typeface="Wingdings" panose="05000000000000000000" pitchFamily="2" charset="2"/>
              <a:buChar char=""/>
              <a:tabLst/>
              <a:defRPr/>
            </a:pPr>
            <a:endParaRPr kumimoji="0" lang="en-US" altLang="zh-CN" sz="28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a:p>
            <a:pPr marL="319405" marR="0" lvl="0" indent="-319405" algn="l" defTabSz="914400" rtl="0" eaLnBrk="1" fontAlgn="auto" latinLnBrk="0" hangingPunct="1">
              <a:lnSpc>
                <a:spcPct val="100000"/>
              </a:lnSpc>
              <a:spcBef>
                <a:spcPts val="700"/>
              </a:spcBef>
              <a:spcAft>
                <a:spcPts val="0"/>
              </a:spcAft>
              <a:buClr>
                <a:srgbClr val="ED7D31"/>
              </a:buClr>
              <a:buSzPct val="60000"/>
              <a:buFont typeface="Wingdings" panose="05000000000000000000" pitchFamily="2" charset="2"/>
              <a:buChar char=""/>
              <a:tabLst/>
              <a:defRPr/>
            </a:pPr>
            <a:endParaRPr kumimoji="0" lang="zh-CN"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华文仿宋" panose="02010600040101010101" pitchFamily="2"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5" y="3599400"/>
            <a:ext cx="4804407" cy="728788"/>
          </a:xfrm>
          <a:prstGeom prst="rect">
            <a:avLst/>
          </a:prstGeom>
        </p:spPr>
      </p:pic>
      <p:grpSp>
        <p:nvGrpSpPr>
          <p:cNvPr id="10" name="组合 9"/>
          <p:cNvGrpSpPr/>
          <p:nvPr/>
        </p:nvGrpSpPr>
        <p:grpSpPr>
          <a:xfrm>
            <a:off x="3936057" y="3075432"/>
            <a:ext cx="1440160" cy="945580"/>
            <a:chOff x="3902589" y="2464340"/>
            <a:chExt cx="1440160" cy="945580"/>
          </a:xfrm>
        </p:grpSpPr>
        <p:sp>
          <p:nvSpPr>
            <p:cNvPr id="44" name="TextBox 15"/>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学生的能力</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5" name="直接箭头连接符 44"/>
            <p:cNvCxnSpPr/>
            <p:nvPr/>
          </p:nvCxnSpPr>
          <p:spPr>
            <a:xfrm flipH="1">
              <a:off x="4788024" y="2841045"/>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313364" y="3211752"/>
            <a:ext cx="1296319" cy="616668"/>
            <a:chOff x="4187636" y="2603769"/>
            <a:chExt cx="1224672" cy="616668"/>
          </a:xfrm>
        </p:grpSpPr>
        <p:sp>
          <p:nvSpPr>
            <p:cNvPr id="47" name="TextBox 15"/>
            <p:cNvSpPr txBox="1">
              <a:spLocks noChangeArrowheads="1"/>
            </p:cNvSpPr>
            <p:nvPr/>
          </p:nvSpPr>
          <p:spPr bwMode="auto">
            <a:xfrm>
              <a:off x="4187636" y="2603769"/>
              <a:ext cx="1224672"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试题的猜测度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箭头连接符 47"/>
            <p:cNvCxnSpPr/>
            <p:nvPr/>
          </p:nvCxnSpPr>
          <p:spPr>
            <a:xfrm flipH="1">
              <a:off x="4851488" y="2894877"/>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15"/>
          <p:cNvSpPr txBox="1">
            <a:spLocks noChangeArrowheads="1"/>
          </p:cNvSpPr>
          <p:nvPr/>
        </p:nvSpPr>
        <p:spPr bwMode="auto">
          <a:xfrm>
            <a:off x="2607534" y="4593451"/>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试题的区分度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50" name="直接箭头连接符 49"/>
          <p:cNvCxnSpPr/>
          <p:nvPr/>
        </p:nvCxnSpPr>
        <p:spPr>
          <a:xfrm flipV="1">
            <a:off x="3609683" y="4245976"/>
            <a:ext cx="966787" cy="3372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5"/>
          <p:cNvSpPr txBox="1">
            <a:spLocks noChangeArrowheads="1"/>
          </p:cNvSpPr>
          <p:nvPr/>
        </p:nvSpPr>
        <p:spPr bwMode="auto">
          <a:xfrm>
            <a:off x="4475482" y="4628149"/>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试题的难度</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52" name="直接箭头连接符 51"/>
          <p:cNvCxnSpPr/>
          <p:nvPr/>
        </p:nvCxnSpPr>
        <p:spPr>
          <a:xfrm flipV="1">
            <a:off x="5260500" y="4287817"/>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2602223"/>
            <a:ext cx="3018775" cy="400110"/>
          </a:xfrm>
          <a:prstGeom prst="rect">
            <a:avLst/>
          </a:prstGeom>
        </p:spPr>
        <p:txBody>
          <a:bodyPr wrap="none">
            <a:spAutoFit/>
          </a:bodyPr>
          <a:lstStyle/>
          <a:p>
            <a:pPr marL="1028700" marR="0" lvl="2" indent="-342900" algn="l" defTabSz="914400" rtl="0" eaLnBrk="1" fontAlgn="auto" latinLnBrk="0" hangingPunct="1">
              <a:lnSpc>
                <a:spcPct val="100000"/>
              </a:lnSpc>
              <a:spcBef>
                <a:spcPts val="500"/>
              </a:spcBef>
              <a:spcAft>
                <a:spcPts val="0"/>
              </a:spcAft>
              <a:buClr>
                <a:srgbClr val="5B9BD5"/>
              </a:buClr>
              <a:buSzPct val="7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项目反应函数：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D95F897E-B9C1-40A7-8791-E935E345A560}"/>
              </a:ext>
            </a:extLst>
          </p:cNvPr>
          <p:cNvSpPr/>
          <p:nvPr/>
        </p:nvSpPr>
        <p:spPr>
          <a:xfrm>
            <a:off x="482301" y="246919"/>
            <a:ext cx="364394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认知诊断模型</a:t>
            </a: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IRT</a:t>
            </a:r>
          </a:p>
        </p:txBody>
      </p:sp>
      <p:pic>
        <p:nvPicPr>
          <p:cNvPr id="2050" name="Picture 2">
            <a:extLst>
              <a:ext uri="{FF2B5EF4-FFF2-40B4-BE49-F238E27FC236}">
                <a16:creationId xmlns:a16="http://schemas.microsoft.com/office/drawing/2014/main" id="{B2712E59-F44D-43AB-BB21-6BD5D19D1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060" y="2584682"/>
            <a:ext cx="5807476" cy="4276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7B4E50-B53F-4767-AA82-6657339BC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939" y="512818"/>
            <a:ext cx="5795061" cy="201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教育背景</a:t>
            </a:r>
          </a:p>
        </p:txBody>
      </p:sp>
      <p:sp>
        <p:nvSpPr>
          <p:cNvPr id="25" name="矩形 24"/>
          <p:cNvSpPr/>
          <p:nvPr/>
        </p:nvSpPr>
        <p:spPr>
          <a:xfrm>
            <a:off x="482301" y="246919"/>
            <a:ext cx="753012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Fred Lord </a:t>
            </a:r>
            <a:r>
              <a:rPr lang="zh-CN" altLang="en-US" sz="3600" dirty="0">
                <a:solidFill>
                  <a:prstClr val="black"/>
                </a:solidFill>
                <a:latin typeface="微软雅黑" panose="020B0503020204020204" pitchFamily="34" charset="-122"/>
                <a:ea typeface="微软雅黑" panose="020B0503020204020204" pitchFamily="34" charset="-122"/>
              </a:rPr>
              <a:t>说法</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FD853091-DE55-4959-83F5-19B80BAB6EEE}"/>
              </a:ext>
            </a:extLst>
          </p:cNvPr>
          <p:cNvSpPr txBox="1"/>
          <p:nvPr/>
        </p:nvSpPr>
        <p:spPr>
          <a:xfrm>
            <a:off x="482301" y="927627"/>
            <a:ext cx="938403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当考题既不太难也不太容易时，就能有效地衡量考生。</a:t>
            </a:r>
          </a:p>
        </p:txBody>
      </p:sp>
      <p:sp>
        <p:nvSpPr>
          <p:cNvPr id="5" name="文本框 4">
            <a:extLst>
              <a:ext uri="{FF2B5EF4-FFF2-40B4-BE49-F238E27FC236}">
                <a16:creationId xmlns:a16="http://schemas.microsoft.com/office/drawing/2014/main" id="{119C6BC6-E1B3-4BBF-9714-62E2F0DAE5A3}"/>
              </a:ext>
            </a:extLst>
          </p:cNvPr>
          <p:cNvSpPr txBox="1"/>
          <p:nvPr/>
        </p:nvSpPr>
        <p:spPr>
          <a:xfrm>
            <a:off x="482301" y="1446427"/>
            <a:ext cx="11107719"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rPr>
              <a:t>执行分支规则</a:t>
            </a:r>
            <a:endPar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rPr>
              <a:t>设b1，b2，…，bn是已经管理给考生的n个试题的Rasch模型中的难度参数序列。</a:t>
            </a: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rPr>
              <a:t>b</a:t>
            </a: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rPr>
              <a:t>n+1 接近于兴趣点</a:t>
            </a:r>
            <a:r>
              <a:rPr lang="en-US" altLang="zh-CN"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b</a:t>
            </a: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rPr>
              <a:t>0(表示考生大概有50%机会正确回答的试题的难度级别)</a:t>
            </a:r>
            <a:endPar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if  bn</a:t>
            </a:r>
            <a:r>
              <a:rPr lang="zh-CN" altLang="en-US"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收敛到</a:t>
            </a:r>
            <a:r>
              <a:rPr lang="en-US" altLang="zh-CN"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b0</a:t>
            </a:r>
            <a:r>
              <a:rPr lang="zh-CN" altLang="en-US"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，且</a:t>
            </a:r>
            <a:r>
              <a:rPr lang="en-US" altLang="zh-CN" sz="2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lang="en-US" altLang="zh-CN" sz="2400" dirty="0">
                <a:effectLst/>
                <a:latin typeface="微软雅黑" panose="020B0503020204020204" pitchFamily="34" charset="-122"/>
                <a:ea typeface="微软雅黑" panose="020B0503020204020204" pitchFamily="34" charset="-122"/>
              </a:rPr>
              <a:t>b0</a:t>
            </a:r>
            <a:r>
              <a:rPr lang="zh-CN" altLang="en-US" sz="2400" dirty="0">
                <a:effectLst/>
                <a:latin typeface="微软雅黑" panose="020B0503020204020204" pitchFamily="34" charset="-122"/>
                <a:ea typeface="微软雅黑" panose="020B0503020204020204" pitchFamily="34" charset="-122"/>
              </a:rPr>
              <a:t>是对真实</a:t>
            </a:r>
            <a:r>
              <a:rPr lang="en-US" altLang="zh-CN" sz="2400" dirty="0">
                <a:effectLst/>
                <a:latin typeface="微软雅黑" panose="020B0503020204020204" pitchFamily="34" charset="-122"/>
                <a:ea typeface="微软雅黑" panose="020B0503020204020204" pitchFamily="34" charset="-122"/>
              </a:rPr>
              <a:t>θ</a:t>
            </a:r>
            <a:r>
              <a:rPr lang="zh-CN" altLang="en-US" sz="2400" dirty="0">
                <a:effectLst/>
                <a:latin typeface="微软雅黑" panose="020B0503020204020204" pitchFamily="34" charset="-122"/>
                <a:ea typeface="微软雅黑" panose="020B0503020204020204" pitchFamily="34" charset="-122"/>
              </a:rPr>
              <a:t>的合理猜测，</a:t>
            </a:r>
            <a:r>
              <a:rPr lang="el-GR" altLang="zh-CN" sz="2400" dirty="0">
                <a:effectLst/>
                <a:latin typeface="微软雅黑" panose="020B0503020204020204" pitchFamily="34" charset="-122"/>
                <a:ea typeface="微软雅黑" panose="020B0503020204020204" pitchFamily="34" charset="-122"/>
              </a:rPr>
              <a:t>ˆθ = </a:t>
            </a:r>
            <a:r>
              <a:rPr lang="en-US" altLang="zh-CN" sz="2400" dirty="0">
                <a:effectLst/>
                <a:latin typeface="微软雅黑" panose="020B0503020204020204" pitchFamily="34" charset="-122"/>
                <a:ea typeface="微软雅黑" panose="020B0503020204020204" pitchFamily="34" charset="-122"/>
              </a:rPr>
              <a:t>b0</a:t>
            </a: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C0EE9AF-E142-4855-82C4-618D37F9C74E}"/>
              </a:ext>
            </a:extLst>
          </p:cNvPr>
          <p:cNvSpPr txBox="1"/>
          <p:nvPr/>
        </p:nvSpPr>
        <p:spPr>
          <a:xfrm>
            <a:off x="7578913" y="4637711"/>
            <a:ext cx="4011107"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能力估计的有效性取决于所选模型与测试数据的拟合度</a:t>
            </a:r>
          </a:p>
        </p:txBody>
      </p:sp>
      <p:pic>
        <p:nvPicPr>
          <p:cNvPr id="6" name="图片 5">
            <a:extLst>
              <a:ext uri="{FF2B5EF4-FFF2-40B4-BE49-F238E27FC236}">
                <a16:creationId xmlns:a16="http://schemas.microsoft.com/office/drawing/2014/main" id="{2A438D2C-F0BD-4E93-974F-A914D62CEC6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5750" y="3872855"/>
            <a:ext cx="5734050" cy="3105150"/>
          </a:xfrm>
          <a:prstGeom prst="rect">
            <a:avLst/>
          </a:prstGeom>
        </p:spPr>
      </p:pic>
    </p:spTree>
    <p:extLst>
      <p:ext uri="{BB962C8B-B14F-4D97-AF65-F5344CB8AC3E}">
        <p14:creationId xmlns:p14="http://schemas.microsoft.com/office/powerpoint/2010/main" val="35648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A7D683-4BB1-4842-838D-396F78D1DAE8}"/>
              </a:ext>
            </a:extLst>
          </p:cNvPr>
          <p:cNvSpPr/>
          <p:nvPr/>
        </p:nvSpPr>
        <p:spPr>
          <a:xfrm>
            <a:off x="482301" y="246919"/>
            <a:ext cx="1102782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black"/>
                </a:solidFill>
                <a:latin typeface="微软雅黑" panose="020B0503020204020204" pitchFamily="34" charset="-122"/>
                <a:ea typeface="微软雅黑" panose="020B0503020204020204" pitchFamily="34" charset="-122"/>
              </a:rPr>
              <a:t>Maximum Fisher Information(MFI)</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ACD3AF3B-E595-4FB8-BA90-5B4AE30A622E}"/>
              </a:ext>
            </a:extLst>
          </p:cNvPr>
          <p:cNvSpPr txBox="1"/>
          <p:nvPr/>
        </p:nvSpPr>
        <p:spPr>
          <a:xfrm>
            <a:off x="482300" y="1017019"/>
            <a:ext cx="11027827"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方法：被试当前能力估计值去计算题库中剩下题目的信息量，然后从中选出具有最大信息量的题目作为下一道测试题目。</a:t>
            </a:r>
          </a:p>
        </p:txBody>
      </p:sp>
      <p:sp>
        <p:nvSpPr>
          <p:cNvPr id="7" name="文本框 6">
            <a:extLst>
              <a:ext uri="{FF2B5EF4-FFF2-40B4-BE49-F238E27FC236}">
                <a16:creationId xmlns:a16="http://schemas.microsoft.com/office/drawing/2014/main" id="{272806FB-7D8E-4F50-8657-E51F1BF8FC94}"/>
              </a:ext>
            </a:extLst>
          </p:cNvPr>
          <p:cNvSpPr txBox="1"/>
          <p:nvPr/>
        </p:nvSpPr>
        <p:spPr>
          <a:xfrm>
            <a:off x="482300" y="1971785"/>
            <a:ext cx="1124464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目的：可以通过用当前可用的数据递归地估计</a:t>
            </a:r>
            <a:r>
              <a:rPr lang="el-GR" altLang="zh-CN" sz="2400" dirty="0">
                <a:latin typeface="微软雅黑" panose="020B0503020204020204" pitchFamily="34" charset="-122"/>
                <a:ea typeface="微软雅黑" panose="020B0503020204020204" pitchFamily="34" charset="-122"/>
              </a:rPr>
              <a:t>θ</a:t>
            </a:r>
            <a:r>
              <a:rPr lang="zh-CN" altLang="en-US" sz="2400" dirty="0">
                <a:latin typeface="微软雅黑" panose="020B0503020204020204" pitchFamily="34" charset="-122"/>
                <a:ea typeface="微软雅黑" panose="020B0503020204020204" pitchFamily="34" charset="-122"/>
              </a:rPr>
              <a:t>并自适应地分配更多的项来实现</a:t>
            </a:r>
            <a:r>
              <a:rPr lang="zh-CN" altLang="en-US" sz="2400" dirty="0"/>
              <a:t>。</a:t>
            </a:r>
          </a:p>
        </p:txBody>
      </p:sp>
      <p:pic>
        <p:nvPicPr>
          <p:cNvPr id="11" name="图片 10">
            <a:extLst>
              <a:ext uri="{FF2B5EF4-FFF2-40B4-BE49-F238E27FC236}">
                <a16:creationId xmlns:a16="http://schemas.microsoft.com/office/drawing/2014/main" id="{8FDEC5CC-E116-4762-A324-3BD1EEC1D447}"/>
              </a:ext>
            </a:extLst>
          </p:cNvPr>
          <p:cNvPicPr>
            <a:picLocks noChangeAspect="1"/>
          </p:cNvPicPr>
          <p:nvPr/>
        </p:nvPicPr>
        <p:blipFill rotWithShape="1">
          <a:blip r:embed="rId3">
            <a:clrChange>
              <a:clrFrom>
                <a:srgbClr val="FFFFFF"/>
              </a:clrFrom>
              <a:clrTo>
                <a:srgbClr val="FFFFFF">
                  <a:alpha val="0"/>
                </a:srgbClr>
              </a:clrTo>
            </a:clrChange>
          </a:blip>
          <a:srcRect t="26657"/>
          <a:stretch/>
        </p:blipFill>
        <p:spPr>
          <a:xfrm>
            <a:off x="1352745" y="2261943"/>
            <a:ext cx="5662151" cy="1056361"/>
          </a:xfrm>
          <a:prstGeom prst="rect">
            <a:avLst/>
          </a:prstGeom>
        </p:spPr>
      </p:pic>
      <p:sp>
        <p:nvSpPr>
          <p:cNvPr id="12" name="文本框 11">
            <a:extLst>
              <a:ext uri="{FF2B5EF4-FFF2-40B4-BE49-F238E27FC236}">
                <a16:creationId xmlns:a16="http://schemas.microsoft.com/office/drawing/2014/main" id="{9D760FF8-FDF4-4ACF-A3F8-39AD3DED37A9}"/>
              </a:ext>
            </a:extLst>
          </p:cNvPr>
          <p:cNvSpPr txBox="1"/>
          <p:nvPr/>
        </p:nvSpPr>
        <p:spPr>
          <a:xfrm>
            <a:off x="592400" y="2634903"/>
            <a:ext cx="2488676" cy="46166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项目的函数定义</a:t>
            </a:r>
            <a:r>
              <a:rPr lang="zh-CN" altLang="en-US" sz="2400" dirty="0">
                <a:latin typeface="微软雅黑" panose="020B0503020204020204" pitchFamily="34" charset="-122"/>
                <a:ea typeface="微软雅黑" panose="020B0503020204020204" pitchFamily="34" charset="-122"/>
              </a:rPr>
              <a:t>：</a:t>
            </a:r>
          </a:p>
        </p:txBody>
      </p:sp>
      <p:sp>
        <p:nvSpPr>
          <p:cNvPr id="14" name="文本框 13">
            <a:extLst>
              <a:ext uri="{FF2B5EF4-FFF2-40B4-BE49-F238E27FC236}">
                <a16:creationId xmlns:a16="http://schemas.microsoft.com/office/drawing/2014/main" id="{DA3AA6AB-F937-42C6-8880-94A7732376E6}"/>
              </a:ext>
            </a:extLst>
          </p:cNvPr>
          <p:cNvSpPr txBox="1"/>
          <p:nvPr/>
        </p:nvSpPr>
        <p:spPr>
          <a:xfrm>
            <a:off x="584461" y="3298022"/>
            <a:ext cx="643043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能力值的项目信息函数等于每个项目信息函数的加和：</a:t>
            </a:r>
          </a:p>
        </p:txBody>
      </p:sp>
      <p:pic>
        <p:nvPicPr>
          <p:cNvPr id="16" name="图片 15">
            <a:extLst>
              <a:ext uri="{FF2B5EF4-FFF2-40B4-BE49-F238E27FC236}">
                <a16:creationId xmlns:a16="http://schemas.microsoft.com/office/drawing/2014/main" id="{ADD2C326-BCB3-491F-B567-A2E66C4EC66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482690" y="2811180"/>
            <a:ext cx="2888230" cy="1196444"/>
          </a:xfrm>
          <a:prstGeom prst="rect">
            <a:avLst/>
          </a:prstGeom>
        </p:spPr>
      </p:pic>
      <p:sp>
        <p:nvSpPr>
          <p:cNvPr id="20" name="文本框 19">
            <a:extLst>
              <a:ext uri="{FF2B5EF4-FFF2-40B4-BE49-F238E27FC236}">
                <a16:creationId xmlns:a16="http://schemas.microsoft.com/office/drawing/2014/main" id="{20656080-F72C-4180-B130-4383D84279E5}"/>
              </a:ext>
            </a:extLst>
          </p:cNvPr>
          <p:cNvSpPr txBox="1"/>
          <p:nvPr/>
        </p:nvSpPr>
        <p:spPr>
          <a:xfrm>
            <a:off x="584462" y="3994836"/>
            <a:ext cx="9991296"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假设被试对测试中每道题的反应记作𝑋</a:t>
            </a:r>
            <a:r>
              <a:rPr lang="en-US" altLang="zh-CN" sz="2000" dirty="0">
                <a:latin typeface="微软雅黑" panose="020B0503020204020204" pitchFamily="34" charset="-122"/>
                <a:ea typeface="微软雅黑" panose="020B0503020204020204" pitchFamily="34" charset="-122"/>
              </a:rPr>
              <a:t>1, ..., </a:t>
            </a:r>
            <a:r>
              <a:rPr lang="zh-CN" altLang="en-US" sz="2000" dirty="0">
                <a:latin typeface="微软雅黑" panose="020B0503020204020204" pitchFamily="34" charset="-122"/>
                <a:ea typeface="微软雅黑" panose="020B0503020204020204" pitchFamily="34" charset="-122"/>
              </a:rPr>
              <a:t>𝑋𝑛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则似然函数是：</a:t>
            </a:r>
          </a:p>
        </p:txBody>
      </p:sp>
      <p:pic>
        <p:nvPicPr>
          <p:cNvPr id="22" name="图片 21">
            <a:extLst>
              <a:ext uri="{FF2B5EF4-FFF2-40B4-BE49-F238E27FC236}">
                <a16:creationId xmlns:a16="http://schemas.microsoft.com/office/drawing/2014/main" id="{B455AD0E-F079-4DFB-BC4C-AC172AC31CC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409050" y="3660963"/>
            <a:ext cx="4694327" cy="1051651"/>
          </a:xfrm>
          <a:prstGeom prst="rect">
            <a:avLst/>
          </a:prstGeom>
        </p:spPr>
      </p:pic>
      <p:sp>
        <p:nvSpPr>
          <p:cNvPr id="24" name="文本框 23">
            <a:extLst>
              <a:ext uri="{FF2B5EF4-FFF2-40B4-BE49-F238E27FC236}">
                <a16:creationId xmlns:a16="http://schemas.microsoft.com/office/drawing/2014/main" id="{90324C7B-6982-4419-9ABE-89C52159CF91}"/>
              </a:ext>
            </a:extLst>
          </p:cNvPr>
          <p:cNvSpPr txBox="1"/>
          <p:nvPr/>
        </p:nvSpPr>
        <p:spPr>
          <a:xfrm>
            <a:off x="584461" y="4657352"/>
            <a:ext cx="8996614"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令̂𝜃表示被试能力的最大似然估计，则̂𝜃满足方程</a:t>
            </a:r>
          </a:p>
        </p:txBody>
      </p:sp>
      <p:pic>
        <p:nvPicPr>
          <p:cNvPr id="26" name="图片 25">
            <a:extLst>
              <a:ext uri="{FF2B5EF4-FFF2-40B4-BE49-F238E27FC236}">
                <a16:creationId xmlns:a16="http://schemas.microsoft.com/office/drawing/2014/main" id="{4F6790F7-7CD3-4DC2-AB76-99DB091C277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336910" y="4421635"/>
            <a:ext cx="4724809" cy="891617"/>
          </a:xfrm>
          <a:prstGeom prst="rect">
            <a:avLst/>
          </a:prstGeom>
        </p:spPr>
      </p:pic>
      <p:sp>
        <p:nvSpPr>
          <p:cNvPr id="28" name="文本框 27">
            <a:extLst>
              <a:ext uri="{FF2B5EF4-FFF2-40B4-BE49-F238E27FC236}">
                <a16:creationId xmlns:a16="http://schemas.microsoft.com/office/drawing/2014/main" id="{9AC3F450-AF6D-4D3C-812E-B04FE36D124C}"/>
              </a:ext>
            </a:extLst>
          </p:cNvPr>
          <p:cNvSpPr txBox="1"/>
          <p:nvPr/>
        </p:nvSpPr>
        <p:spPr>
          <a:xfrm>
            <a:off x="584461" y="5293179"/>
            <a:ext cx="1067661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在测试信息函数中，能力估计值̂𝜃的渐进方差是𝐼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的倒数。若估计标准差记为𝑆𝐸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，则有</a:t>
            </a:r>
          </a:p>
        </p:txBody>
      </p:sp>
      <p:pic>
        <p:nvPicPr>
          <p:cNvPr id="30" name="图片 29">
            <a:extLst>
              <a:ext uri="{FF2B5EF4-FFF2-40B4-BE49-F238E27FC236}">
                <a16:creationId xmlns:a16="http://schemas.microsoft.com/office/drawing/2014/main" id="{E5A8A995-DF36-44BB-9318-5796583F836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288879" y="5426842"/>
            <a:ext cx="3093988" cy="1158340"/>
          </a:xfrm>
          <a:prstGeom prst="rect">
            <a:avLst/>
          </a:prstGeom>
        </p:spPr>
      </p:pic>
    </p:spTree>
    <p:extLst>
      <p:ext uri="{BB962C8B-B14F-4D97-AF65-F5344CB8AC3E}">
        <p14:creationId xmlns:p14="http://schemas.microsoft.com/office/powerpoint/2010/main" val="14782468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6786</TotalTime>
  <Words>2910</Words>
  <Application>Microsoft Office PowerPoint</Application>
  <PresentationFormat>宽屏</PresentationFormat>
  <Paragraphs>248</Paragraphs>
  <Slides>27</Slides>
  <Notes>12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27</vt:i4>
      </vt:variant>
    </vt:vector>
  </HeadingPairs>
  <TitlesOfParts>
    <vt:vector size="42" baseType="lpstr">
      <vt:lpstr>-apple-system</vt:lpstr>
      <vt:lpstr>PingFang SC</vt:lpstr>
      <vt:lpstr>ZapfDingbatsITC</vt:lpstr>
      <vt:lpstr>等线</vt:lpstr>
      <vt:lpstr>等线 Light</vt:lpstr>
      <vt:lpstr>Microsoft YaHei</vt:lpstr>
      <vt:lpstr>Microsoft YaHei</vt:lpstr>
      <vt:lpstr>幼圆</vt:lpstr>
      <vt:lpstr>Arial</vt:lpstr>
      <vt:lpstr>Cambria Math</vt:lpstr>
      <vt:lpstr>Palatino Linotype</vt:lpstr>
      <vt:lpstr>Times New Roman</vt:lpstr>
      <vt:lpstr>Wingdings</vt:lpstr>
      <vt:lpstr>Office 主题​​</vt:lpstr>
      <vt:lpstr>1_Office 主题​​</vt:lpstr>
      <vt:lpstr>COMPUTERIZED ADAPTIVE TESTING （CAT）分享（二）</vt:lpstr>
      <vt:lpstr>目录</vt:lpstr>
      <vt:lpstr>计算机自适应测评(CAT)</vt:lpstr>
      <vt:lpstr>计算机自适应测验的流程步骤</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CD-CAT选题策略</vt:lpstr>
      <vt:lpstr>PowerPoint 演示文稿</vt:lpstr>
      <vt:lpstr>PowerPoint 演示文稿</vt:lpstr>
      <vt:lpstr>PowerPoint 演示文稿</vt:lpstr>
      <vt:lpstr>目录</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PSYCHOMETRICS BEHIND COMPUTERIZED ADAPTIVE TESTING</dc:title>
  <dc:creator>曾 毅</dc:creator>
  <cp:lastModifiedBy>曾 毅</cp:lastModifiedBy>
  <cp:revision>133</cp:revision>
  <dcterms:created xsi:type="dcterms:W3CDTF">2020-09-17T13:04:24Z</dcterms:created>
  <dcterms:modified xsi:type="dcterms:W3CDTF">2020-10-13T09:33:06Z</dcterms:modified>
</cp:coreProperties>
</file>