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7.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77" r:id="rId5"/>
    <p:sldId id="278" r:id="rId6"/>
    <p:sldId id="279" r:id="rId7"/>
    <p:sldId id="259" r:id="rId8"/>
    <p:sldId id="273" r:id="rId9"/>
    <p:sldId id="280" r:id="rId10"/>
    <p:sldId id="281" r:id="rId11"/>
    <p:sldId id="282" r:id="rId12"/>
    <p:sldId id="263" r:id="rId13"/>
    <p:sldId id="283" r:id="rId14"/>
    <p:sldId id="284" r:id="rId15"/>
    <p:sldId id="274" r:id="rId16"/>
    <p:sldId id="266" r:id="rId17"/>
    <p:sldId id="286" r:id="rId18"/>
    <p:sldId id="287" r:id="rId19"/>
    <p:sldId id="288" r:id="rId20"/>
    <p:sldId id="289" r:id="rId21"/>
    <p:sldId id="290" r:id="rId22"/>
    <p:sldId id="291" r:id="rId23"/>
    <p:sldId id="275" r:id="rId24"/>
    <p:sldId id="292" r:id="rId25"/>
    <p:sldId id="293" r:id="rId26"/>
    <p:sldId id="294" r:id="rId27"/>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p15:clr>
            <a:srgbClr val="A4A3A4"/>
          </p15:clr>
        </p15:guide>
        <p15:guide id="2" pos="408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998"/>
    <a:srgbClr val="D5A848"/>
    <a:srgbClr val="CD9C3F"/>
    <a:srgbClr val="D6A5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2"/>
      </p:cViewPr>
      <p:guideLst>
        <p:guide orient="horz" pos="2168"/>
        <p:guide pos="4089"/>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C3FF77-E1F1-4256-A9EB-34DD0ECE5FF7}" type="datetimeFigureOut">
              <a:rPr lang="zh-CN" altLang="en-US" smtClean="0"/>
              <a:t>2021/3/16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B377E4-AA64-4515-AD0A-969166BA7F5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t>16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t>17</a:t>
            </a:fld>
            <a:endParaRPr lang="zh-CN" altLang="en-US"/>
          </a:p>
        </p:txBody>
      </p:sp>
    </p:spTree>
    <p:extLst>
      <p:ext uri="{BB962C8B-B14F-4D97-AF65-F5344CB8AC3E}">
        <p14:creationId xmlns:p14="http://schemas.microsoft.com/office/powerpoint/2010/main" val="1373579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t>18</a:t>
            </a:fld>
            <a:endParaRPr lang="zh-CN" altLang="en-US"/>
          </a:p>
        </p:txBody>
      </p:sp>
    </p:spTree>
    <p:extLst>
      <p:ext uri="{BB962C8B-B14F-4D97-AF65-F5344CB8AC3E}">
        <p14:creationId xmlns:p14="http://schemas.microsoft.com/office/powerpoint/2010/main" val="57792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t>19</a:t>
            </a:fld>
            <a:endParaRPr lang="zh-CN" altLang="en-US"/>
          </a:p>
        </p:txBody>
      </p:sp>
    </p:spTree>
    <p:extLst>
      <p:ext uri="{BB962C8B-B14F-4D97-AF65-F5344CB8AC3E}">
        <p14:creationId xmlns:p14="http://schemas.microsoft.com/office/powerpoint/2010/main" val="4057735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t>20</a:t>
            </a:fld>
            <a:endParaRPr lang="zh-CN" altLang="en-US"/>
          </a:p>
        </p:txBody>
      </p:sp>
    </p:spTree>
    <p:extLst>
      <p:ext uri="{BB962C8B-B14F-4D97-AF65-F5344CB8AC3E}">
        <p14:creationId xmlns:p14="http://schemas.microsoft.com/office/powerpoint/2010/main" val="3524862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t>21</a:t>
            </a:fld>
            <a:endParaRPr lang="zh-CN" altLang="en-US"/>
          </a:p>
        </p:txBody>
      </p:sp>
    </p:spTree>
    <p:extLst>
      <p:ext uri="{BB962C8B-B14F-4D97-AF65-F5344CB8AC3E}">
        <p14:creationId xmlns:p14="http://schemas.microsoft.com/office/powerpoint/2010/main" val="3089396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t>22</a:t>
            </a:fld>
            <a:endParaRPr lang="zh-CN" altLang="en-US"/>
          </a:p>
        </p:txBody>
      </p:sp>
    </p:spTree>
    <p:extLst>
      <p:ext uri="{BB962C8B-B14F-4D97-AF65-F5344CB8AC3E}">
        <p14:creationId xmlns:p14="http://schemas.microsoft.com/office/powerpoint/2010/main" val="4078720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t>23</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t>24</a:t>
            </a:fld>
            <a:endParaRPr lang="zh-CN" altLang="en-US"/>
          </a:p>
        </p:txBody>
      </p:sp>
    </p:spTree>
    <p:extLst>
      <p:ext uri="{BB962C8B-B14F-4D97-AF65-F5344CB8AC3E}">
        <p14:creationId xmlns:p14="http://schemas.microsoft.com/office/powerpoint/2010/main" val="3612565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t>25</a:t>
            </a:fld>
            <a:endParaRPr lang="zh-CN" altLang="en-US"/>
          </a:p>
        </p:txBody>
      </p:sp>
    </p:spTree>
    <p:extLst>
      <p:ext uri="{BB962C8B-B14F-4D97-AF65-F5344CB8AC3E}">
        <p14:creationId xmlns:p14="http://schemas.microsoft.com/office/powerpoint/2010/main" val="10521304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t>26</a:t>
            </a:fld>
            <a:endParaRPr lang="zh-CN" altLang="en-US"/>
          </a:p>
        </p:txBody>
      </p:sp>
    </p:spTree>
    <p:extLst>
      <p:ext uri="{BB962C8B-B14F-4D97-AF65-F5344CB8AC3E}">
        <p14:creationId xmlns:p14="http://schemas.microsoft.com/office/powerpoint/2010/main" val="1309861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B377E4-AA64-4515-AD0A-969166BA7F5D}"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57881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t>13</a:t>
            </a:fld>
            <a:endParaRPr lang="zh-CN" altLang="en-US"/>
          </a:p>
        </p:txBody>
      </p:sp>
    </p:spTree>
    <p:extLst>
      <p:ext uri="{BB962C8B-B14F-4D97-AF65-F5344CB8AC3E}">
        <p14:creationId xmlns:p14="http://schemas.microsoft.com/office/powerpoint/2010/main" val="3020129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CB377E4-AA64-4515-AD0A-969166BA7F5D}" type="slidenum">
              <a:rPr lang="zh-CN" altLang="en-US" smtClean="0"/>
              <a:t>14</a:t>
            </a:fld>
            <a:endParaRPr lang="zh-CN" altLang="en-US"/>
          </a:p>
        </p:txBody>
      </p:sp>
    </p:spTree>
    <p:extLst>
      <p:ext uri="{BB962C8B-B14F-4D97-AF65-F5344CB8AC3E}">
        <p14:creationId xmlns:p14="http://schemas.microsoft.com/office/powerpoint/2010/main" val="2008500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66A4BE8-77FE-4CD6-9733-A84A79002F0B}" type="datetimeFigureOut">
              <a:rPr lang="zh-CN" altLang="en-US" smtClean="0"/>
              <a:t>2021/3/16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F02D07-F8B2-4C68-885F-AEF19BA69E6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6A4BE8-77FE-4CD6-9733-A84A79002F0B}" type="datetimeFigureOut">
              <a:rPr lang="zh-CN" altLang="en-US" smtClean="0"/>
              <a:t>2021/3/16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F02D07-F8B2-4C68-885F-AEF19BA69E6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7.xml"/><Relationship Id="rId7" Type="http://schemas.openxmlformats.org/officeDocument/2006/relationships/image" Target="../media/image23.png"/><Relationship Id="rId2" Type="http://schemas.openxmlformats.org/officeDocument/2006/relationships/slideLayout" Target="../slideLayouts/slideLayout1.xml"/><Relationship Id="rId1" Type="http://schemas.openxmlformats.org/officeDocument/2006/relationships/themeOverride" Target="../theme/themeOverride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hemeOverride" Target="../theme/themeOverride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7.png"/><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2.xml"/><Relationship Id="rId7"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hemeOverride" Target="../theme/themeOverride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5.png"/><Relationship Id="rId7"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3.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hemeOverride" Target="../theme/themeOverride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0.jpeg"/><Relationship Id="rId2" Type="http://schemas.openxmlformats.org/officeDocument/2006/relationships/slideLayout" Target="../slideLayouts/slideLayout1.xml"/><Relationship Id="rId1" Type="http://schemas.openxmlformats.org/officeDocument/2006/relationships/themeOverride" Target="../theme/themeOverride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463" y="4775199"/>
            <a:ext cx="3059365" cy="3655845"/>
          </a:xfrm>
          <a:prstGeom prst="rect">
            <a:avLst/>
          </a:prstGeom>
        </p:spPr>
      </p:pic>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0420" y="-1904986"/>
            <a:ext cx="4629180" cy="3809972"/>
          </a:xfrm>
          <a:prstGeom prst="rect">
            <a:avLst/>
          </a:prstGeom>
        </p:spPr>
      </p:pic>
      <p:pic>
        <p:nvPicPr>
          <p:cNvPr id="23" name="图片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414836">
            <a:off x="9016829" y="3626901"/>
            <a:ext cx="5896200" cy="3256697"/>
          </a:xfrm>
          <a:prstGeom prst="rect">
            <a:avLst/>
          </a:prstGeom>
        </p:spPr>
      </p:pic>
      <p:pic>
        <p:nvPicPr>
          <p:cNvPr id="25" name="图片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0862" y="4613699"/>
            <a:ext cx="2368347" cy="2991595"/>
          </a:xfrm>
          <a:prstGeom prst="rect">
            <a:avLst/>
          </a:prstGeom>
        </p:spPr>
      </p:pic>
      <p:pic>
        <p:nvPicPr>
          <p:cNvPr id="27" name="图片 2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21298" y="0"/>
            <a:ext cx="3242596" cy="2803493"/>
          </a:xfrm>
          <a:prstGeom prst="rect">
            <a:avLst/>
          </a:prstGeom>
        </p:spPr>
      </p:pic>
      <p:pic>
        <p:nvPicPr>
          <p:cNvPr id="11" name="图片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93816" y="1668808"/>
            <a:ext cx="3143632" cy="4256329"/>
          </a:xfrm>
          <a:prstGeom prst="rect">
            <a:avLst/>
          </a:prstGeom>
        </p:spPr>
      </p:pic>
      <p:pic>
        <p:nvPicPr>
          <p:cNvPr id="30" name="图片 2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84872" y="530890"/>
            <a:ext cx="9681780" cy="5576283"/>
          </a:xfrm>
          <a:prstGeom prst="rect">
            <a:avLst/>
          </a:prstGeom>
        </p:spPr>
      </p:pic>
      <p:sp>
        <p:nvSpPr>
          <p:cNvPr id="10" name="文本框 9"/>
          <p:cNvSpPr txBox="1"/>
          <p:nvPr/>
        </p:nvSpPr>
        <p:spPr>
          <a:xfrm>
            <a:off x="2032960" y="2882001"/>
            <a:ext cx="7626726" cy="5847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lang="zh-CN" altLang="en-US" sz="3200" b="1" dirty="0">
                <a:solidFill>
                  <a:srgbClr val="002060"/>
                </a:solidFill>
                <a:cs typeface="+mn-ea"/>
                <a:sym typeface="+mn-lt"/>
              </a:rPr>
              <a:t>认知诊断计算机化自适应测验（</a:t>
            </a:r>
            <a:r>
              <a:rPr lang="en-US" altLang="zh-CN" sz="3200" b="1" dirty="0">
                <a:solidFill>
                  <a:srgbClr val="002060"/>
                </a:solidFill>
                <a:cs typeface="+mn-ea"/>
                <a:sym typeface="+mn-lt"/>
              </a:rPr>
              <a:t>CD-CAT)</a:t>
            </a:r>
            <a:endParaRPr kumimoji="0" lang="zh-CN" altLang="en-US" sz="3200" b="1" i="0" u="none" strike="noStrike" kern="1200" cap="none" spc="0" normalizeH="0" baseline="0" noProof="0" dirty="0">
              <a:ln>
                <a:noFill/>
              </a:ln>
              <a:solidFill>
                <a:srgbClr val="002060"/>
              </a:solidFill>
              <a:effectLst/>
              <a:uLnTx/>
              <a:uFillTx/>
              <a:cs typeface="+mn-ea"/>
              <a:sym typeface="+mn-lt"/>
            </a:endParaRPr>
          </a:p>
        </p:txBody>
      </p:sp>
      <p:sp>
        <p:nvSpPr>
          <p:cNvPr id="13" name="文本框 12"/>
          <p:cNvSpPr txBox="1"/>
          <p:nvPr/>
        </p:nvSpPr>
        <p:spPr>
          <a:xfrm>
            <a:off x="4713618" y="3806041"/>
            <a:ext cx="2474521" cy="398780"/>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02060"/>
                </a:solidFill>
                <a:effectLst/>
                <a:uLnTx/>
                <a:uFillTx/>
                <a:cs typeface="+mn-ea"/>
                <a:sym typeface="+mn-lt"/>
              </a:rPr>
              <a:t>汇报人：</a:t>
            </a:r>
            <a:r>
              <a:rPr lang="zh-CN" altLang="en-US" sz="2000" dirty="0">
                <a:solidFill>
                  <a:srgbClr val="002060"/>
                </a:solidFill>
                <a:cs typeface="+mn-ea"/>
                <a:sym typeface="+mn-lt"/>
              </a:rPr>
              <a:t>曾毅</a:t>
            </a:r>
          </a:p>
        </p:txBody>
      </p:sp>
      <p:grpSp>
        <p:nvGrpSpPr>
          <p:cNvPr id="14" name="组合 13"/>
          <p:cNvGrpSpPr/>
          <p:nvPr/>
        </p:nvGrpSpPr>
        <p:grpSpPr>
          <a:xfrm>
            <a:off x="3305132" y="3969906"/>
            <a:ext cx="1369574" cy="72380"/>
            <a:chOff x="3580448" y="3392810"/>
            <a:chExt cx="1369574" cy="72380"/>
          </a:xfrm>
        </p:grpSpPr>
        <p:cxnSp>
          <p:nvCxnSpPr>
            <p:cNvPr id="20" name="直接连接符 19"/>
            <p:cNvCxnSpPr/>
            <p:nvPr/>
          </p:nvCxnSpPr>
          <p:spPr>
            <a:xfrm flipH="1" flipV="1">
              <a:off x="3580448" y="3416271"/>
              <a:ext cx="1329690" cy="12729"/>
            </a:xfrm>
            <a:prstGeom prst="line">
              <a:avLst/>
            </a:prstGeom>
            <a:ln w="6350" cap="rnd">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椭圆 15"/>
            <p:cNvSpPr/>
            <p:nvPr/>
          </p:nvSpPr>
          <p:spPr>
            <a:xfrm>
              <a:off x="4877642" y="3392810"/>
              <a:ext cx="72380" cy="723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5">
                    <a:lumMod val="50000"/>
                  </a:schemeClr>
                </a:solidFill>
                <a:effectLst/>
                <a:uLnTx/>
                <a:uFillTx/>
                <a:cs typeface="+mn-ea"/>
                <a:sym typeface="+mn-lt"/>
              </a:endParaRPr>
            </a:p>
          </p:txBody>
        </p:sp>
      </p:grpSp>
      <p:grpSp>
        <p:nvGrpSpPr>
          <p:cNvPr id="24" name="组合 23"/>
          <p:cNvGrpSpPr/>
          <p:nvPr/>
        </p:nvGrpSpPr>
        <p:grpSpPr>
          <a:xfrm>
            <a:off x="7227051" y="3957177"/>
            <a:ext cx="1473396" cy="72380"/>
            <a:chOff x="7436657" y="3772204"/>
            <a:chExt cx="1473396" cy="72380"/>
          </a:xfrm>
        </p:grpSpPr>
        <p:cxnSp>
          <p:nvCxnSpPr>
            <p:cNvPr id="26" name="直接连接符 25"/>
            <p:cNvCxnSpPr/>
            <p:nvPr/>
          </p:nvCxnSpPr>
          <p:spPr>
            <a:xfrm>
              <a:off x="7476541" y="3817918"/>
              <a:ext cx="1433512" cy="1101"/>
            </a:xfrm>
            <a:prstGeom prst="line">
              <a:avLst/>
            </a:prstGeom>
            <a:ln w="6350" cap="rnd">
              <a:solidFill>
                <a:srgbClr val="002060"/>
              </a:solidFill>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flipH="1" flipV="1">
              <a:off x="7436657" y="3772204"/>
              <a:ext cx="72380" cy="72380"/>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5">
                    <a:lumMod val="50000"/>
                  </a:schemeClr>
                </a:solidFill>
                <a:effectLst/>
                <a:uLnTx/>
                <a:uFillTx/>
                <a:cs typeface="+mn-ea"/>
                <a:sym typeface="+mn-lt"/>
              </a:endParaRPr>
            </a:p>
          </p:txBody>
        </p:sp>
      </p:grpSp>
      <p:pic>
        <p:nvPicPr>
          <p:cNvPr id="29" name="图片 2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60555" y="-301464"/>
            <a:ext cx="3143632" cy="4256329"/>
          </a:xfrm>
          <a:prstGeom prst="rect">
            <a:avLst/>
          </a:prstGeom>
        </p:spPr>
      </p:pic>
      <p:pic>
        <p:nvPicPr>
          <p:cNvPr id="2" name="图片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299609" y="970945"/>
            <a:ext cx="1189818" cy="118981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DA9568E-503C-4E87-A8E9-092FB581CD1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22228" y="83024"/>
            <a:ext cx="1072978" cy="1072978"/>
          </a:xfrm>
          <a:prstGeom prst="rect">
            <a:avLst/>
          </a:prstGeom>
        </p:spPr>
      </p:pic>
      <p:grpSp>
        <p:nvGrpSpPr>
          <p:cNvPr id="8" name="组合 7">
            <a:extLst>
              <a:ext uri="{FF2B5EF4-FFF2-40B4-BE49-F238E27FC236}">
                <a16:creationId xmlns:a16="http://schemas.microsoft.com/office/drawing/2014/main" id="{CEBA6D95-D9B1-41AE-9559-2B2BF69A766F}"/>
              </a:ext>
            </a:extLst>
          </p:cNvPr>
          <p:cNvGrpSpPr/>
          <p:nvPr/>
        </p:nvGrpSpPr>
        <p:grpSpPr>
          <a:xfrm>
            <a:off x="477086" y="440950"/>
            <a:ext cx="6651683" cy="739766"/>
            <a:chOff x="477086" y="440950"/>
            <a:chExt cx="6651683" cy="739766"/>
          </a:xfrm>
        </p:grpSpPr>
        <p:grpSp>
          <p:nvGrpSpPr>
            <p:cNvPr id="9" name="组合 8">
              <a:extLst>
                <a:ext uri="{FF2B5EF4-FFF2-40B4-BE49-F238E27FC236}">
                  <a16:creationId xmlns:a16="http://schemas.microsoft.com/office/drawing/2014/main" id="{13FA9F00-44E5-445B-9DCF-90D690264208}"/>
                </a:ext>
              </a:extLst>
            </p:cNvPr>
            <p:cNvGrpSpPr/>
            <p:nvPr/>
          </p:nvGrpSpPr>
          <p:grpSpPr>
            <a:xfrm>
              <a:off x="477086" y="440950"/>
              <a:ext cx="785657" cy="739766"/>
              <a:chOff x="4047600" y="12678"/>
              <a:chExt cx="3444796" cy="3243581"/>
            </a:xfrm>
          </p:grpSpPr>
          <p:pic>
            <p:nvPicPr>
              <p:cNvPr id="11" name="图片 10">
                <a:extLst>
                  <a:ext uri="{FF2B5EF4-FFF2-40B4-BE49-F238E27FC236}">
                    <a16:creationId xmlns:a16="http://schemas.microsoft.com/office/drawing/2014/main" id="{185AE4F3-BAC1-49EB-ADC4-790C0E88E0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12" name="图片 11">
                <a:extLst>
                  <a:ext uri="{FF2B5EF4-FFF2-40B4-BE49-F238E27FC236}">
                    <a16:creationId xmlns:a16="http://schemas.microsoft.com/office/drawing/2014/main" id="{3132C1C4-AEFC-43BB-B9BE-9937ECD6D1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sp>
          <p:nvSpPr>
            <p:cNvPr id="10" name="文本框 19">
              <a:extLst>
                <a:ext uri="{FF2B5EF4-FFF2-40B4-BE49-F238E27FC236}">
                  <a16:creationId xmlns:a16="http://schemas.microsoft.com/office/drawing/2014/main" id="{E98BBA21-04A8-4DF6-8BDD-C832441CA246}"/>
                </a:ext>
              </a:extLst>
            </p:cNvPr>
            <p:cNvSpPr txBox="1"/>
            <p:nvPr/>
          </p:nvSpPr>
          <p:spPr>
            <a:xfrm>
              <a:off x="1359733" y="594743"/>
              <a:ext cx="5769036"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i="0" dirty="0">
                  <a:solidFill>
                    <a:srgbClr val="4F4F4F"/>
                  </a:solidFill>
                  <a:effectLst/>
                  <a:latin typeface="PingFang SC"/>
                </a:rPr>
                <a:t>规则空间模型</a:t>
              </a:r>
            </a:p>
          </p:txBody>
        </p:sp>
      </p:grpSp>
      <p:sp>
        <p:nvSpPr>
          <p:cNvPr id="13" name="文本框 12">
            <a:extLst>
              <a:ext uri="{FF2B5EF4-FFF2-40B4-BE49-F238E27FC236}">
                <a16:creationId xmlns:a16="http://schemas.microsoft.com/office/drawing/2014/main" id="{729A34D9-E885-40D4-BD76-58C570823A40}"/>
              </a:ext>
            </a:extLst>
          </p:cNvPr>
          <p:cNvSpPr txBox="1"/>
          <p:nvPr/>
        </p:nvSpPr>
        <p:spPr>
          <a:xfrm>
            <a:off x="1262743" y="1299770"/>
            <a:ext cx="10566300" cy="3416320"/>
          </a:xfrm>
          <a:prstGeom prst="rect">
            <a:avLst/>
          </a:prstGeom>
          <a:noFill/>
        </p:spPr>
        <p:txBody>
          <a:bodyPr wrap="square">
            <a:spAutoFit/>
          </a:bodyPr>
          <a:lstStyle/>
          <a:p>
            <a:r>
              <a:rPr lang="zh-CN" altLang="en-US" b="1" dirty="0">
                <a:solidFill>
                  <a:srgbClr val="4D4D4D"/>
                </a:solidFill>
                <a:latin typeface="-apple-system"/>
              </a:rPr>
              <a:t>规则空间的构建及判别</a:t>
            </a:r>
            <a:endParaRPr lang="en-US" altLang="zh-CN" b="1" dirty="0">
              <a:solidFill>
                <a:srgbClr val="4D4D4D"/>
              </a:solidFill>
              <a:latin typeface="-apple-system"/>
            </a:endParaRPr>
          </a:p>
          <a:p>
            <a:endParaRPr lang="en-US" altLang="zh-CN" b="1" i="0" dirty="0">
              <a:solidFill>
                <a:srgbClr val="4D4D4D"/>
              </a:solidFill>
              <a:effectLst/>
              <a:latin typeface="-apple-system"/>
            </a:endParaRPr>
          </a:p>
          <a:p>
            <a:r>
              <a:rPr lang="zh-CN" altLang="en-US" dirty="0">
                <a:solidFill>
                  <a:srgbClr val="4D4D4D"/>
                </a:solidFill>
                <a:latin typeface="-apple-system"/>
              </a:rPr>
              <a:t>构建：把由</a:t>
            </a:r>
            <a:r>
              <a:rPr lang="en-US" altLang="zh-CN" dirty="0">
                <a:solidFill>
                  <a:srgbClr val="4D4D4D"/>
                </a:solidFill>
                <a:latin typeface="-apple-system"/>
              </a:rPr>
              <a:t>θ</a:t>
            </a:r>
            <a:r>
              <a:rPr lang="zh-CN" altLang="en-US" dirty="0">
                <a:solidFill>
                  <a:srgbClr val="4D4D4D"/>
                </a:solidFill>
                <a:latin typeface="-apple-system"/>
              </a:rPr>
              <a:t>和</a:t>
            </a:r>
            <a:r>
              <a:rPr lang="en-US" altLang="zh-CN" dirty="0">
                <a:solidFill>
                  <a:srgbClr val="4D4D4D"/>
                </a:solidFill>
                <a:latin typeface="-apple-system"/>
              </a:rPr>
              <a:t>ζ</a:t>
            </a:r>
            <a:r>
              <a:rPr lang="zh-CN" altLang="en-US" dirty="0">
                <a:solidFill>
                  <a:srgbClr val="4D4D4D"/>
                </a:solidFill>
                <a:latin typeface="-apple-system"/>
              </a:rPr>
              <a:t>构成的二维空间称为规则空间</a:t>
            </a:r>
            <a:r>
              <a:rPr lang="en-US" altLang="zh-CN" dirty="0">
                <a:solidFill>
                  <a:srgbClr val="4D4D4D"/>
                </a:solidFill>
                <a:latin typeface="-apple-system"/>
              </a:rPr>
              <a:t>,</a:t>
            </a:r>
            <a:r>
              <a:rPr lang="zh-CN" altLang="en-US" dirty="0">
                <a:solidFill>
                  <a:srgbClr val="4D4D4D"/>
                </a:solidFill>
                <a:latin typeface="-apple-system"/>
              </a:rPr>
              <a:t>而将典型项目反应模式在规则空间中的位置称为纯规则点</a:t>
            </a:r>
            <a:r>
              <a:rPr lang="en-US" altLang="zh-CN" dirty="0">
                <a:solidFill>
                  <a:srgbClr val="4D4D4D"/>
                </a:solidFill>
                <a:latin typeface="-apple-system"/>
              </a:rPr>
              <a:t>;</a:t>
            </a:r>
            <a:r>
              <a:rPr lang="zh-CN" altLang="en-US" dirty="0">
                <a:solidFill>
                  <a:srgbClr val="4D4D4D"/>
                </a:solidFill>
                <a:latin typeface="-apple-system"/>
              </a:rPr>
              <a:t>在特定测验获取实测资料后</a:t>
            </a:r>
            <a:r>
              <a:rPr lang="en-US" altLang="zh-CN" dirty="0">
                <a:solidFill>
                  <a:srgbClr val="4D4D4D"/>
                </a:solidFill>
                <a:latin typeface="-apple-system"/>
              </a:rPr>
              <a:t>,</a:t>
            </a:r>
            <a:r>
              <a:rPr lang="zh-CN" altLang="en-US" dirty="0">
                <a:solidFill>
                  <a:srgbClr val="4D4D4D"/>
                </a:solidFill>
                <a:latin typeface="-apple-system"/>
              </a:rPr>
              <a:t>就可按前述距离判别法等将被试划归为上述纯规则点中的某一个</a:t>
            </a:r>
            <a:r>
              <a:rPr lang="en-US" altLang="zh-CN" dirty="0">
                <a:solidFill>
                  <a:srgbClr val="4D4D4D"/>
                </a:solidFill>
                <a:latin typeface="-apple-system"/>
              </a:rPr>
              <a:t>,</a:t>
            </a:r>
            <a:r>
              <a:rPr lang="zh-CN" altLang="en-US" dirty="0">
                <a:solidFill>
                  <a:srgbClr val="4D4D4D"/>
                </a:solidFill>
                <a:latin typeface="-apple-system"/>
              </a:rPr>
              <a:t>从而实现对被试认知结构的诊断。</a:t>
            </a:r>
            <a:endParaRPr lang="en-US" altLang="zh-CN" dirty="0">
              <a:solidFill>
                <a:srgbClr val="4D4D4D"/>
              </a:solidFill>
              <a:latin typeface="-apple-system"/>
            </a:endParaRPr>
          </a:p>
          <a:p>
            <a:endParaRPr lang="en-US" altLang="zh-CN" dirty="0">
              <a:solidFill>
                <a:srgbClr val="4D4D4D"/>
              </a:solidFill>
              <a:latin typeface="等线" panose="02010600030101010101" pitchFamily="2" charset="-122"/>
              <a:ea typeface="等线" panose="02010600030101010101" pitchFamily="2" charset="-122"/>
            </a:endParaRPr>
          </a:p>
          <a:p>
            <a:r>
              <a:rPr lang="zh-CN" altLang="en-US" dirty="0">
                <a:solidFill>
                  <a:srgbClr val="4D4D4D"/>
                </a:solidFill>
                <a:latin typeface="-apple-system"/>
              </a:rPr>
              <a:t>判别：在规则空间中将被试的作答反应模式与理想反应模式</a:t>
            </a:r>
            <a:r>
              <a:rPr lang="en-US" altLang="zh-CN" dirty="0">
                <a:solidFill>
                  <a:srgbClr val="4D4D4D"/>
                </a:solidFill>
                <a:latin typeface="-apple-system"/>
              </a:rPr>
              <a:t>(</a:t>
            </a:r>
            <a:r>
              <a:rPr lang="zh-CN" altLang="en-US" dirty="0">
                <a:solidFill>
                  <a:srgbClr val="4D4D4D"/>
                </a:solidFill>
                <a:latin typeface="-apple-system"/>
              </a:rPr>
              <a:t>亦称典型项目反应模式</a:t>
            </a:r>
            <a:r>
              <a:rPr lang="en-US" altLang="zh-CN" dirty="0">
                <a:solidFill>
                  <a:srgbClr val="4D4D4D"/>
                </a:solidFill>
                <a:latin typeface="-apple-system"/>
              </a:rPr>
              <a:t>),</a:t>
            </a:r>
            <a:r>
              <a:rPr lang="zh-CN" altLang="en-US" dirty="0">
                <a:solidFill>
                  <a:srgbClr val="4D4D4D"/>
                </a:solidFill>
                <a:latin typeface="-apple-system"/>
              </a:rPr>
              <a:t>按</a:t>
            </a:r>
            <a:r>
              <a:rPr lang="zh-CN" altLang="en-US" dirty="0">
                <a:solidFill>
                  <a:srgbClr val="FF0000"/>
                </a:solidFill>
                <a:latin typeface="-apple-system"/>
              </a:rPr>
              <a:t>距离判别法</a:t>
            </a:r>
            <a:r>
              <a:rPr lang="zh-CN" altLang="en-US" dirty="0">
                <a:solidFill>
                  <a:srgbClr val="4D4D4D"/>
                </a:solidFill>
                <a:latin typeface="-apple-system"/>
              </a:rPr>
              <a:t>以及</a:t>
            </a:r>
            <a:r>
              <a:rPr lang="zh-CN" altLang="en-US" dirty="0">
                <a:solidFill>
                  <a:srgbClr val="FF0000"/>
                </a:solidFill>
                <a:latin typeface="-apple-system"/>
              </a:rPr>
              <a:t>贝叶斯方法</a:t>
            </a:r>
            <a:r>
              <a:rPr lang="zh-CN" altLang="en-US" dirty="0">
                <a:solidFill>
                  <a:srgbClr val="4D4D4D"/>
                </a:solidFill>
                <a:latin typeface="-apple-system"/>
              </a:rPr>
              <a:t>进行判别</a:t>
            </a:r>
            <a:r>
              <a:rPr lang="en-US" altLang="zh-CN" dirty="0">
                <a:solidFill>
                  <a:srgbClr val="4D4D4D"/>
                </a:solidFill>
                <a:latin typeface="-apple-system"/>
              </a:rPr>
              <a:t>,</a:t>
            </a:r>
            <a:r>
              <a:rPr lang="zh-CN" altLang="en-US" dirty="0">
                <a:solidFill>
                  <a:srgbClr val="4D4D4D"/>
                </a:solidFill>
                <a:latin typeface="-apple-system"/>
              </a:rPr>
              <a:t>对被试的认知结构进行诊断。</a:t>
            </a:r>
            <a:endParaRPr lang="en-US" altLang="zh-CN" dirty="0">
              <a:solidFill>
                <a:srgbClr val="4D4D4D"/>
              </a:solidFill>
              <a:latin typeface="-apple-system"/>
            </a:endParaRPr>
          </a:p>
          <a:p>
            <a:endParaRPr lang="en-US" altLang="zh-CN" dirty="0">
              <a:solidFill>
                <a:srgbClr val="4D4D4D"/>
              </a:solidFill>
              <a:latin typeface="-apple-system"/>
            </a:endParaRPr>
          </a:p>
          <a:p>
            <a:endParaRPr lang="en-US" altLang="zh-CN" dirty="0">
              <a:solidFill>
                <a:srgbClr val="4D4D4D"/>
              </a:solidFill>
              <a:latin typeface="-apple-system"/>
            </a:endParaRPr>
          </a:p>
          <a:p>
            <a:r>
              <a:rPr lang="en-US" altLang="zh-CN" b="0" i="0" dirty="0">
                <a:solidFill>
                  <a:srgbClr val="4D4D4D"/>
                </a:solidFill>
                <a:effectLst/>
                <a:latin typeface="-apple-system"/>
              </a:rPr>
              <a:t>ζ</a:t>
            </a:r>
            <a:r>
              <a:rPr lang="zh-CN" altLang="en-US" b="0" i="0" dirty="0">
                <a:solidFill>
                  <a:srgbClr val="4D4D4D"/>
                </a:solidFill>
                <a:effectLst/>
                <a:latin typeface="-apple-system"/>
              </a:rPr>
              <a:t>是一个基于</a:t>
            </a:r>
            <a:r>
              <a:rPr lang="en-US" altLang="zh-CN" b="0" i="0" dirty="0">
                <a:solidFill>
                  <a:srgbClr val="4D4D4D"/>
                </a:solidFill>
                <a:effectLst/>
                <a:latin typeface="-apple-system"/>
              </a:rPr>
              <a:t>IRT</a:t>
            </a:r>
            <a:r>
              <a:rPr lang="zh-CN" altLang="en-US" b="0" i="0" dirty="0">
                <a:solidFill>
                  <a:srgbClr val="4D4D4D"/>
                </a:solidFill>
                <a:effectLst/>
                <a:latin typeface="-apple-system"/>
              </a:rPr>
              <a:t>的警戒指标</a:t>
            </a:r>
            <a:r>
              <a:rPr lang="en-US" altLang="zh-CN" b="0" i="0" dirty="0">
                <a:solidFill>
                  <a:srgbClr val="4D4D4D"/>
                </a:solidFill>
                <a:effectLst/>
                <a:latin typeface="-apple-system"/>
              </a:rPr>
              <a:t>,</a:t>
            </a:r>
            <a:r>
              <a:rPr lang="zh-CN" altLang="en-US" b="0" i="0" dirty="0">
                <a:solidFill>
                  <a:srgbClr val="4D4D4D"/>
                </a:solidFill>
                <a:effectLst/>
                <a:latin typeface="-apple-system"/>
              </a:rPr>
              <a:t>它表示能力为</a:t>
            </a:r>
            <a:r>
              <a:rPr lang="en-US" altLang="zh-CN" b="0" i="0" dirty="0">
                <a:solidFill>
                  <a:srgbClr val="4D4D4D"/>
                </a:solidFill>
                <a:effectLst/>
                <a:latin typeface="-apple-system"/>
              </a:rPr>
              <a:t>θ</a:t>
            </a:r>
            <a:r>
              <a:rPr lang="zh-CN" altLang="en-US" b="0" i="0" dirty="0">
                <a:solidFill>
                  <a:srgbClr val="4D4D4D"/>
                </a:solidFill>
                <a:effectLst/>
                <a:latin typeface="-apple-system"/>
              </a:rPr>
              <a:t>的被试偏离其能力水平相对应的典型项目反应模式的程度</a:t>
            </a:r>
            <a:r>
              <a:rPr lang="en-US" altLang="zh-CN" b="0" i="0" dirty="0">
                <a:solidFill>
                  <a:srgbClr val="4D4D4D"/>
                </a:solidFill>
                <a:effectLst/>
                <a:latin typeface="-apple-system"/>
              </a:rPr>
              <a:t>,</a:t>
            </a:r>
            <a:r>
              <a:rPr lang="zh-CN" altLang="en-US" b="0" i="0" dirty="0">
                <a:solidFill>
                  <a:srgbClr val="4D4D4D"/>
                </a:solidFill>
                <a:effectLst/>
                <a:latin typeface="-apple-system"/>
              </a:rPr>
              <a:t>用下面公式表示：</a:t>
            </a:r>
            <a:endParaRPr lang="zh-CN" altLang="en-US" dirty="0">
              <a:solidFill>
                <a:srgbClr val="4D4D4D"/>
              </a:solidFill>
              <a:latin typeface="-apple-system"/>
            </a:endParaRPr>
          </a:p>
        </p:txBody>
      </p:sp>
      <p:pic>
        <p:nvPicPr>
          <p:cNvPr id="19" name="图片 18">
            <a:extLst>
              <a:ext uri="{FF2B5EF4-FFF2-40B4-BE49-F238E27FC236}">
                <a16:creationId xmlns:a16="http://schemas.microsoft.com/office/drawing/2014/main" id="{92F4E8AF-49CA-4F1C-95EA-F81A96A3CC70}"/>
              </a:ext>
            </a:extLst>
          </p:cNvPr>
          <p:cNvPicPr>
            <a:picLocks noChangeAspect="1"/>
          </p:cNvPicPr>
          <p:nvPr/>
        </p:nvPicPr>
        <p:blipFill>
          <a:blip r:embed="rId5"/>
          <a:stretch>
            <a:fillRect/>
          </a:stretch>
        </p:blipFill>
        <p:spPr>
          <a:xfrm>
            <a:off x="4244251" y="4611605"/>
            <a:ext cx="3610634" cy="782793"/>
          </a:xfrm>
          <a:prstGeom prst="rect">
            <a:avLst/>
          </a:prstGeom>
        </p:spPr>
      </p:pic>
      <p:sp>
        <p:nvSpPr>
          <p:cNvPr id="21" name="文本框 20">
            <a:extLst>
              <a:ext uri="{FF2B5EF4-FFF2-40B4-BE49-F238E27FC236}">
                <a16:creationId xmlns:a16="http://schemas.microsoft.com/office/drawing/2014/main" id="{122619EB-BA7F-4610-B777-0E9A379C923F}"/>
              </a:ext>
            </a:extLst>
          </p:cNvPr>
          <p:cNvSpPr txBox="1"/>
          <p:nvPr/>
        </p:nvSpPr>
        <p:spPr>
          <a:xfrm>
            <a:off x="1262743" y="5418984"/>
            <a:ext cx="10566300" cy="923330"/>
          </a:xfrm>
          <a:prstGeom prst="rect">
            <a:avLst/>
          </a:prstGeom>
          <a:noFill/>
        </p:spPr>
        <p:txBody>
          <a:bodyPr wrap="square">
            <a:spAutoFit/>
          </a:bodyPr>
          <a:lstStyle/>
          <a:p>
            <a:r>
              <a:rPr lang="zh-CN" altLang="en-US" b="0" i="0" dirty="0">
                <a:solidFill>
                  <a:srgbClr val="4D4D4D"/>
                </a:solidFill>
                <a:effectLst/>
                <a:latin typeface="-apple-system"/>
              </a:rPr>
              <a:t>优点：该模型不仅能估出被试的能力</a:t>
            </a:r>
            <a:r>
              <a:rPr lang="en-US" altLang="zh-CN" b="0" i="0" dirty="0">
                <a:solidFill>
                  <a:srgbClr val="4D4D4D"/>
                </a:solidFill>
                <a:effectLst/>
                <a:latin typeface="-apple-system"/>
              </a:rPr>
              <a:t>(θ),</a:t>
            </a:r>
            <a:r>
              <a:rPr lang="zh-CN" altLang="en-US" b="0" i="0" dirty="0">
                <a:solidFill>
                  <a:srgbClr val="4D4D4D"/>
                </a:solidFill>
                <a:effectLst/>
                <a:latin typeface="-apple-system"/>
              </a:rPr>
              <a:t>还能对学生的掌握属性模式进行判别、诊断。</a:t>
            </a:r>
            <a:endParaRPr lang="en-US" altLang="zh-CN" b="0" i="0" dirty="0">
              <a:solidFill>
                <a:srgbClr val="4D4D4D"/>
              </a:solidFill>
              <a:effectLst/>
              <a:latin typeface="-apple-system"/>
            </a:endParaRPr>
          </a:p>
          <a:p>
            <a:br>
              <a:rPr lang="zh-CN" altLang="en-US" dirty="0"/>
            </a:br>
            <a:r>
              <a:rPr lang="zh-CN" altLang="en-US" b="0" i="0" dirty="0">
                <a:solidFill>
                  <a:srgbClr val="4D4D4D"/>
                </a:solidFill>
                <a:effectLst/>
                <a:latin typeface="-apple-system"/>
              </a:rPr>
              <a:t>缺点：</a:t>
            </a:r>
            <a:r>
              <a:rPr lang="en-US" altLang="zh-CN" b="0" i="0" dirty="0">
                <a:solidFill>
                  <a:srgbClr val="4D4D4D"/>
                </a:solidFill>
                <a:effectLst/>
                <a:latin typeface="-apple-system"/>
              </a:rPr>
              <a:t>1</a:t>
            </a:r>
            <a:r>
              <a:rPr lang="zh-CN" altLang="en-US" b="0" i="0" dirty="0">
                <a:solidFill>
                  <a:srgbClr val="4D4D4D"/>
                </a:solidFill>
                <a:effectLst/>
                <a:latin typeface="-apple-system"/>
              </a:rPr>
              <a:t>、模型过于复杂、计算过于复杂 </a:t>
            </a:r>
            <a:r>
              <a:rPr lang="en-US" altLang="zh-CN" b="0" i="0" dirty="0">
                <a:solidFill>
                  <a:srgbClr val="4D4D4D"/>
                </a:solidFill>
                <a:effectLst/>
                <a:latin typeface="-apple-system"/>
              </a:rPr>
              <a:t>2</a:t>
            </a:r>
            <a:r>
              <a:rPr lang="zh-CN" altLang="en-US" b="0" i="0" dirty="0">
                <a:solidFill>
                  <a:srgbClr val="4D4D4D"/>
                </a:solidFill>
                <a:effectLst/>
                <a:latin typeface="-apple-system"/>
              </a:rPr>
              <a:t>、总有</a:t>
            </a:r>
            <a:r>
              <a:rPr lang="en-US" altLang="zh-CN" b="0" i="0" dirty="0">
                <a:solidFill>
                  <a:srgbClr val="4D4D4D"/>
                </a:solidFill>
                <a:effectLst/>
                <a:latin typeface="-apple-system"/>
              </a:rPr>
              <a:t>3%-18%</a:t>
            </a:r>
            <a:r>
              <a:rPr lang="zh-CN" altLang="en-US" b="0" i="0" dirty="0">
                <a:solidFill>
                  <a:srgbClr val="4D4D4D"/>
                </a:solidFill>
                <a:effectLst/>
                <a:latin typeface="-apple-system"/>
              </a:rPr>
              <a:t>的被试不能被它归为任何一类理论上的</a:t>
            </a:r>
            <a:r>
              <a:rPr lang="en-US" altLang="zh-CN" b="0" i="0" dirty="0">
                <a:solidFill>
                  <a:srgbClr val="4D4D4D"/>
                </a:solidFill>
                <a:effectLst/>
                <a:latin typeface="-apple-system"/>
              </a:rPr>
              <a:t>KS</a:t>
            </a:r>
            <a:endParaRPr lang="zh-CN" altLang="en-US" dirty="0"/>
          </a:p>
        </p:txBody>
      </p:sp>
    </p:spTree>
    <p:extLst>
      <p:ext uri="{BB962C8B-B14F-4D97-AF65-F5344CB8AC3E}">
        <p14:creationId xmlns:p14="http://schemas.microsoft.com/office/powerpoint/2010/main" val="1284589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A3CE000-D648-4643-A1A5-7750B5F175D0}"/>
              </a:ext>
            </a:extLst>
          </p:cNvPr>
          <p:cNvGrpSpPr/>
          <p:nvPr/>
        </p:nvGrpSpPr>
        <p:grpSpPr>
          <a:xfrm>
            <a:off x="477086" y="440950"/>
            <a:ext cx="6651683" cy="739766"/>
            <a:chOff x="477086" y="440950"/>
            <a:chExt cx="6651683" cy="739766"/>
          </a:xfrm>
        </p:grpSpPr>
        <p:grpSp>
          <p:nvGrpSpPr>
            <p:cNvPr id="3" name="组合 2">
              <a:extLst>
                <a:ext uri="{FF2B5EF4-FFF2-40B4-BE49-F238E27FC236}">
                  <a16:creationId xmlns:a16="http://schemas.microsoft.com/office/drawing/2014/main" id="{35C963F1-1C5D-4B37-90CB-D6F7EDE2ED6F}"/>
                </a:ext>
              </a:extLst>
            </p:cNvPr>
            <p:cNvGrpSpPr/>
            <p:nvPr/>
          </p:nvGrpSpPr>
          <p:grpSpPr>
            <a:xfrm>
              <a:off x="477086" y="440950"/>
              <a:ext cx="785657" cy="739766"/>
              <a:chOff x="4047600" y="12678"/>
              <a:chExt cx="3444796" cy="3243581"/>
            </a:xfrm>
          </p:grpSpPr>
          <p:pic>
            <p:nvPicPr>
              <p:cNvPr id="5" name="图片 4">
                <a:extLst>
                  <a:ext uri="{FF2B5EF4-FFF2-40B4-BE49-F238E27FC236}">
                    <a16:creationId xmlns:a16="http://schemas.microsoft.com/office/drawing/2014/main" id="{71FAD3FE-6327-48A3-A73E-155E9BE60F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6" name="图片 5">
                <a:extLst>
                  <a:ext uri="{FF2B5EF4-FFF2-40B4-BE49-F238E27FC236}">
                    <a16:creationId xmlns:a16="http://schemas.microsoft.com/office/drawing/2014/main" id="{CC015755-7513-482F-B1E6-E2CCD46920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sp>
          <p:nvSpPr>
            <p:cNvPr id="4" name="文本框 19">
              <a:extLst>
                <a:ext uri="{FF2B5EF4-FFF2-40B4-BE49-F238E27FC236}">
                  <a16:creationId xmlns:a16="http://schemas.microsoft.com/office/drawing/2014/main" id="{83921EC0-C728-47F3-B6ED-58D6B1916C94}"/>
                </a:ext>
              </a:extLst>
            </p:cNvPr>
            <p:cNvSpPr txBox="1"/>
            <p:nvPr/>
          </p:nvSpPr>
          <p:spPr>
            <a:xfrm>
              <a:off x="1359733" y="594743"/>
              <a:ext cx="5769036"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454545"/>
                  </a:solidFill>
                  <a:effectLst/>
                  <a:uLnTx/>
                  <a:uFillTx/>
                  <a:latin typeface="Microsoft YaHei"/>
                  <a:ea typeface="Microsoft YaHei"/>
                  <a:cs typeface="+mn-ea"/>
                  <a:sym typeface="+mn-lt"/>
                </a:rPr>
                <a:t>统一模型</a:t>
              </a:r>
            </a:p>
          </p:txBody>
        </p:sp>
      </p:grpSp>
      <p:pic>
        <p:nvPicPr>
          <p:cNvPr id="7" name="图片 6">
            <a:extLst>
              <a:ext uri="{FF2B5EF4-FFF2-40B4-BE49-F238E27FC236}">
                <a16:creationId xmlns:a16="http://schemas.microsoft.com/office/drawing/2014/main" id="{2DA9568E-503C-4E87-A8E9-092FB581CD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22228" y="83024"/>
            <a:ext cx="1072978" cy="1072978"/>
          </a:xfrm>
          <a:prstGeom prst="rect">
            <a:avLst/>
          </a:prstGeom>
        </p:spPr>
      </p:pic>
      <p:sp>
        <p:nvSpPr>
          <p:cNvPr id="9" name="文本框 8">
            <a:extLst>
              <a:ext uri="{FF2B5EF4-FFF2-40B4-BE49-F238E27FC236}">
                <a16:creationId xmlns:a16="http://schemas.microsoft.com/office/drawing/2014/main" id="{2DFAA24C-0FD8-41DC-9237-D971E1F5FE8E}"/>
              </a:ext>
            </a:extLst>
          </p:cNvPr>
          <p:cNvSpPr txBox="1"/>
          <p:nvPr/>
        </p:nvSpPr>
        <p:spPr>
          <a:xfrm>
            <a:off x="1262743" y="1293134"/>
            <a:ext cx="9662495" cy="646331"/>
          </a:xfrm>
          <a:prstGeom prst="rect">
            <a:avLst/>
          </a:prstGeom>
          <a:noFill/>
        </p:spPr>
        <p:txBody>
          <a:bodyPr wrap="square">
            <a:spAutoFit/>
          </a:bodyPr>
          <a:lstStyle/>
          <a:p>
            <a:r>
              <a:rPr lang="zh-CN" altLang="en-US" b="0" i="0" dirty="0">
                <a:solidFill>
                  <a:srgbClr val="4D4D4D"/>
                </a:solidFill>
                <a:effectLst/>
                <a:latin typeface="-apple-system"/>
              </a:rPr>
              <a:t>统一模型：是一个基于</a:t>
            </a:r>
            <a:r>
              <a:rPr lang="zh-CN" altLang="en-US" b="0" i="0" dirty="0">
                <a:solidFill>
                  <a:srgbClr val="FF0000"/>
                </a:solidFill>
                <a:effectLst/>
                <a:latin typeface="-apple-system"/>
              </a:rPr>
              <a:t>能力</a:t>
            </a:r>
            <a:r>
              <a:rPr lang="zh-CN" altLang="en-US" b="0" i="0" dirty="0">
                <a:solidFill>
                  <a:srgbClr val="4D4D4D"/>
                </a:solidFill>
                <a:effectLst/>
                <a:latin typeface="-apple-system"/>
              </a:rPr>
              <a:t>的题目参数和</a:t>
            </a:r>
            <a:r>
              <a:rPr lang="zh-CN" altLang="en-US" b="0" i="0" dirty="0">
                <a:solidFill>
                  <a:srgbClr val="FF0000"/>
                </a:solidFill>
                <a:effectLst/>
                <a:latin typeface="-apple-system"/>
              </a:rPr>
              <a:t>被试参数为特征</a:t>
            </a:r>
            <a:r>
              <a:rPr lang="zh-CN" altLang="en-US" b="0" i="0" dirty="0">
                <a:solidFill>
                  <a:srgbClr val="4D4D4D"/>
                </a:solidFill>
                <a:effectLst/>
                <a:latin typeface="-apple-system"/>
              </a:rPr>
              <a:t>的认知诊断模型，借鉴了先前的规则空间模型的</a:t>
            </a:r>
            <a:r>
              <a:rPr lang="en-US" altLang="zh-CN" b="0" i="0" dirty="0">
                <a:solidFill>
                  <a:srgbClr val="4D4D4D"/>
                </a:solidFill>
                <a:effectLst/>
                <a:latin typeface="-apple-system"/>
              </a:rPr>
              <a:t>Q</a:t>
            </a:r>
            <a:r>
              <a:rPr lang="zh-CN" altLang="en-US" b="0" i="0" dirty="0">
                <a:solidFill>
                  <a:srgbClr val="4D4D4D"/>
                </a:solidFill>
                <a:effectLst/>
                <a:latin typeface="-apple-system"/>
              </a:rPr>
              <a:t>矩阵和空间方法，在此基础上采用参数估计的方法，提高认知诊断的准确性。</a:t>
            </a:r>
            <a:endParaRPr lang="zh-CN" altLang="en-US" dirty="0"/>
          </a:p>
        </p:txBody>
      </p:sp>
      <p:pic>
        <p:nvPicPr>
          <p:cNvPr id="11" name="图片 10">
            <a:extLst>
              <a:ext uri="{FF2B5EF4-FFF2-40B4-BE49-F238E27FC236}">
                <a16:creationId xmlns:a16="http://schemas.microsoft.com/office/drawing/2014/main" id="{78BE5AFE-647C-41C8-BCDC-726B4441F2F2}"/>
              </a:ext>
            </a:extLst>
          </p:cNvPr>
          <p:cNvPicPr>
            <a:picLocks noChangeAspect="1"/>
          </p:cNvPicPr>
          <p:nvPr/>
        </p:nvPicPr>
        <p:blipFill rotWithShape="1">
          <a:blip r:embed="rId5">
            <a:clrChange>
              <a:clrFrom>
                <a:srgbClr val="FFFFFF"/>
              </a:clrFrom>
              <a:clrTo>
                <a:srgbClr val="FFFFFF">
                  <a:alpha val="0"/>
                </a:srgbClr>
              </a:clrTo>
            </a:clrChange>
          </a:blip>
          <a:srcRect t="85850"/>
          <a:stretch/>
        </p:blipFill>
        <p:spPr>
          <a:xfrm>
            <a:off x="-1060073" y="3008673"/>
            <a:ext cx="14927877" cy="1270792"/>
          </a:xfrm>
          <a:prstGeom prst="rect">
            <a:avLst/>
          </a:prstGeom>
        </p:spPr>
      </p:pic>
      <p:sp>
        <p:nvSpPr>
          <p:cNvPr id="17" name="文本框 16">
            <a:extLst>
              <a:ext uri="{FF2B5EF4-FFF2-40B4-BE49-F238E27FC236}">
                <a16:creationId xmlns:a16="http://schemas.microsoft.com/office/drawing/2014/main" id="{0315393D-5AAF-427D-A375-46970BBABF9D}"/>
              </a:ext>
            </a:extLst>
          </p:cNvPr>
          <p:cNvSpPr txBox="1"/>
          <p:nvPr/>
        </p:nvSpPr>
        <p:spPr>
          <a:xfrm>
            <a:off x="3092308" y="4887008"/>
            <a:ext cx="2431750" cy="1015663"/>
          </a:xfrm>
          <a:prstGeom prst="rect">
            <a:avLst/>
          </a:prstGeom>
          <a:noFill/>
        </p:spPr>
        <p:txBody>
          <a:bodyPr wrap="square">
            <a:spAutoFit/>
          </a:bodyPr>
          <a:lstStyle/>
          <a:p>
            <a:r>
              <a:rPr lang="zh-CN" altLang="en-US" sz="1400" dirty="0">
                <a:solidFill>
                  <a:srgbClr val="4D4D4D"/>
                </a:solidFill>
                <a:latin typeface="+mn-ea"/>
              </a:rPr>
              <a:t>二分变量，表示被试是否选择专家界定的</a:t>
            </a:r>
            <a:r>
              <a:rPr lang="en-US" altLang="zh-CN" sz="1400" dirty="0">
                <a:solidFill>
                  <a:srgbClr val="4D4D4D"/>
                </a:solidFill>
                <a:latin typeface="+mn-ea"/>
              </a:rPr>
              <a:t>Q</a:t>
            </a:r>
            <a:r>
              <a:rPr lang="zh-CN" altLang="en-US" sz="1400" dirty="0">
                <a:solidFill>
                  <a:srgbClr val="4D4D4D"/>
                </a:solidFill>
                <a:latin typeface="+mn-ea"/>
              </a:rPr>
              <a:t>矩阵所描述的解题策略来解答第</a:t>
            </a:r>
            <a:r>
              <a:rPr lang="en-US" altLang="zh-CN" sz="1400" dirty="0" err="1">
                <a:solidFill>
                  <a:srgbClr val="4D4D4D"/>
                </a:solidFill>
                <a:latin typeface="+mn-ea"/>
              </a:rPr>
              <a:t>i</a:t>
            </a:r>
            <a:r>
              <a:rPr lang="zh-CN" altLang="en-US" sz="1400" dirty="0">
                <a:solidFill>
                  <a:srgbClr val="4D4D4D"/>
                </a:solidFill>
                <a:latin typeface="+mn-ea"/>
              </a:rPr>
              <a:t>道题目</a:t>
            </a:r>
            <a:br>
              <a:rPr lang="zh-CN" altLang="en-US" dirty="0"/>
            </a:br>
            <a:endParaRPr lang="zh-CN" altLang="en-US" dirty="0"/>
          </a:p>
        </p:txBody>
      </p:sp>
      <p:sp>
        <p:nvSpPr>
          <p:cNvPr id="19" name="文本框 18">
            <a:extLst>
              <a:ext uri="{FF2B5EF4-FFF2-40B4-BE49-F238E27FC236}">
                <a16:creationId xmlns:a16="http://schemas.microsoft.com/office/drawing/2014/main" id="{76951210-F9A3-476E-BF38-9DFE646C8035}"/>
              </a:ext>
            </a:extLst>
          </p:cNvPr>
          <p:cNvSpPr txBox="1"/>
          <p:nvPr/>
        </p:nvSpPr>
        <p:spPr>
          <a:xfrm>
            <a:off x="4430753" y="1981183"/>
            <a:ext cx="2370024" cy="523220"/>
          </a:xfrm>
          <a:prstGeom prst="rect">
            <a:avLst/>
          </a:prstGeom>
          <a:noFill/>
        </p:spPr>
        <p:txBody>
          <a:bodyPr wrap="square">
            <a:spAutoFit/>
          </a:bodyPr>
          <a:lstStyle/>
          <a:p>
            <a:r>
              <a:rPr lang="zh-CN" altLang="en-US" sz="1400" b="0" i="0" dirty="0">
                <a:solidFill>
                  <a:srgbClr val="4D4D4D"/>
                </a:solidFill>
                <a:effectLst/>
                <a:latin typeface="+mn-ea"/>
              </a:rPr>
              <a:t>表示被试掌握属性</a:t>
            </a:r>
            <a:r>
              <a:rPr lang="en-US" altLang="zh-CN" sz="1400" b="0" i="0" dirty="0">
                <a:solidFill>
                  <a:srgbClr val="4D4D4D"/>
                </a:solidFill>
                <a:effectLst/>
                <a:latin typeface="+mn-ea"/>
              </a:rPr>
              <a:t>k</a:t>
            </a:r>
            <a:r>
              <a:rPr lang="zh-CN" altLang="en-US" sz="1400" b="0" i="0" dirty="0">
                <a:solidFill>
                  <a:srgbClr val="4D4D4D"/>
                </a:solidFill>
                <a:effectLst/>
                <a:latin typeface="+mn-ea"/>
              </a:rPr>
              <a:t>但在第</a:t>
            </a:r>
            <a:r>
              <a:rPr lang="en-US" altLang="zh-CN" sz="1400" b="0" i="0" dirty="0" err="1">
                <a:solidFill>
                  <a:srgbClr val="4D4D4D"/>
                </a:solidFill>
                <a:effectLst/>
                <a:latin typeface="+mn-ea"/>
              </a:rPr>
              <a:t>i</a:t>
            </a:r>
            <a:r>
              <a:rPr lang="zh-CN" altLang="en-US" sz="1400" b="0" i="0" dirty="0">
                <a:solidFill>
                  <a:srgbClr val="4D4D4D"/>
                </a:solidFill>
                <a:effectLst/>
                <a:latin typeface="+mn-ea"/>
              </a:rPr>
              <a:t>题上正确运用该属性的概率</a:t>
            </a:r>
            <a:endParaRPr lang="zh-CN" altLang="en-US" sz="1400" dirty="0">
              <a:latin typeface="+mn-ea"/>
            </a:endParaRPr>
          </a:p>
        </p:txBody>
      </p:sp>
      <p:sp>
        <p:nvSpPr>
          <p:cNvPr id="21" name="文本框 20">
            <a:extLst>
              <a:ext uri="{FF2B5EF4-FFF2-40B4-BE49-F238E27FC236}">
                <a16:creationId xmlns:a16="http://schemas.microsoft.com/office/drawing/2014/main" id="{BF909AD4-E1CC-4D77-8C80-EADECCA38F4E}"/>
              </a:ext>
            </a:extLst>
          </p:cNvPr>
          <p:cNvSpPr txBox="1"/>
          <p:nvPr/>
        </p:nvSpPr>
        <p:spPr>
          <a:xfrm>
            <a:off x="5847030" y="5033970"/>
            <a:ext cx="2431750" cy="523220"/>
          </a:xfrm>
          <a:prstGeom prst="rect">
            <a:avLst/>
          </a:prstGeom>
          <a:noFill/>
        </p:spPr>
        <p:txBody>
          <a:bodyPr wrap="square">
            <a:spAutoFit/>
          </a:bodyPr>
          <a:lstStyle/>
          <a:p>
            <a:r>
              <a:rPr lang="zh-CN" altLang="en-US" sz="1400" dirty="0">
                <a:solidFill>
                  <a:srgbClr val="4D4D4D"/>
                </a:solidFill>
                <a:latin typeface="+mn-ea"/>
              </a:rPr>
              <a:t>表示被试未掌握属性</a:t>
            </a:r>
            <a:r>
              <a:rPr lang="en-US" altLang="zh-CN" sz="1400" dirty="0">
                <a:solidFill>
                  <a:srgbClr val="4D4D4D"/>
                </a:solidFill>
                <a:latin typeface="+mn-ea"/>
              </a:rPr>
              <a:t>k</a:t>
            </a:r>
            <a:r>
              <a:rPr lang="zh-CN" altLang="en-US" sz="1400" dirty="0">
                <a:solidFill>
                  <a:srgbClr val="4D4D4D"/>
                </a:solidFill>
                <a:latin typeface="+mn-ea"/>
              </a:rPr>
              <a:t>但在第</a:t>
            </a:r>
            <a:r>
              <a:rPr lang="en-US" altLang="zh-CN" sz="1400" dirty="0" err="1">
                <a:solidFill>
                  <a:srgbClr val="4D4D4D"/>
                </a:solidFill>
                <a:latin typeface="+mn-ea"/>
              </a:rPr>
              <a:t>i</a:t>
            </a:r>
            <a:r>
              <a:rPr lang="zh-CN" altLang="en-US" sz="1400" dirty="0">
                <a:solidFill>
                  <a:srgbClr val="4D4D4D"/>
                </a:solidFill>
                <a:latin typeface="+mn-ea"/>
              </a:rPr>
              <a:t>题上正确运用该属性的概率</a:t>
            </a:r>
          </a:p>
        </p:txBody>
      </p:sp>
      <p:sp>
        <p:nvSpPr>
          <p:cNvPr id="23" name="文本框 22">
            <a:extLst>
              <a:ext uri="{FF2B5EF4-FFF2-40B4-BE49-F238E27FC236}">
                <a16:creationId xmlns:a16="http://schemas.microsoft.com/office/drawing/2014/main" id="{2B190197-DBA0-433E-9ABF-5A31C693D4D3}"/>
              </a:ext>
            </a:extLst>
          </p:cNvPr>
          <p:cNvSpPr txBox="1"/>
          <p:nvPr/>
        </p:nvSpPr>
        <p:spPr>
          <a:xfrm>
            <a:off x="7062905" y="1981183"/>
            <a:ext cx="2370024" cy="523220"/>
          </a:xfrm>
          <a:prstGeom prst="rect">
            <a:avLst/>
          </a:prstGeom>
          <a:noFill/>
        </p:spPr>
        <p:txBody>
          <a:bodyPr wrap="square">
            <a:spAutoFit/>
          </a:bodyPr>
          <a:lstStyle/>
          <a:p>
            <a:r>
              <a:rPr lang="zh-CN" altLang="en-US" sz="1400" dirty="0">
                <a:solidFill>
                  <a:srgbClr val="4D4D4D"/>
                </a:solidFill>
                <a:latin typeface="+mn-ea"/>
              </a:rPr>
              <a:t>表示第</a:t>
            </a:r>
            <a:r>
              <a:rPr lang="en-US" altLang="zh-CN" sz="1400" dirty="0" err="1">
                <a:solidFill>
                  <a:srgbClr val="4D4D4D"/>
                </a:solidFill>
                <a:latin typeface="+mn-ea"/>
              </a:rPr>
              <a:t>i</a:t>
            </a:r>
            <a:r>
              <a:rPr lang="zh-CN" altLang="en-US" sz="1400" dirty="0">
                <a:solidFill>
                  <a:srgbClr val="4D4D4D"/>
                </a:solidFill>
                <a:latin typeface="+mn-ea"/>
              </a:rPr>
              <a:t>题是否考察了属性</a:t>
            </a:r>
            <a:r>
              <a:rPr lang="en-US" altLang="zh-CN" sz="1400" dirty="0">
                <a:solidFill>
                  <a:srgbClr val="4D4D4D"/>
                </a:solidFill>
                <a:latin typeface="+mn-ea"/>
              </a:rPr>
              <a:t>K,</a:t>
            </a:r>
            <a:r>
              <a:rPr lang="zh-CN" altLang="en-US" sz="1400" dirty="0">
                <a:solidFill>
                  <a:srgbClr val="4D4D4D"/>
                </a:solidFill>
                <a:latin typeface="+mn-ea"/>
              </a:rPr>
              <a:t>考查了就是</a:t>
            </a:r>
            <a:r>
              <a:rPr lang="en-US" altLang="zh-CN" sz="1400" dirty="0">
                <a:solidFill>
                  <a:srgbClr val="4D4D4D"/>
                </a:solidFill>
                <a:latin typeface="+mn-ea"/>
              </a:rPr>
              <a:t>1</a:t>
            </a:r>
            <a:r>
              <a:rPr lang="zh-CN" altLang="en-US" sz="1400" dirty="0">
                <a:solidFill>
                  <a:srgbClr val="4D4D4D"/>
                </a:solidFill>
                <a:latin typeface="+mn-ea"/>
              </a:rPr>
              <a:t>，否则就是</a:t>
            </a:r>
            <a:r>
              <a:rPr lang="en-US" altLang="zh-CN" sz="1400" dirty="0">
                <a:solidFill>
                  <a:srgbClr val="4D4D4D"/>
                </a:solidFill>
                <a:latin typeface="+mn-ea"/>
              </a:rPr>
              <a:t>0</a:t>
            </a:r>
            <a:endParaRPr lang="zh-CN" altLang="en-US" sz="1400" dirty="0">
              <a:solidFill>
                <a:srgbClr val="4D4D4D"/>
              </a:solidFill>
              <a:latin typeface="+mn-ea"/>
            </a:endParaRPr>
          </a:p>
        </p:txBody>
      </p:sp>
      <p:sp>
        <p:nvSpPr>
          <p:cNvPr id="25" name="文本框 24">
            <a:extLst>
              <a:ext uri="{FF2B5EF4-FFF2-40B4-BE49-F238E27FC236}">
                <a16:creationId xmlns:a16="http://schemas.microsoft.com/office/drawing/2014/main" id="{0722828E-F5D2-451E-8F86-4A2586F14290}"/>
              </a:ext>
            </a:extLst>
          </p:cNvPr>
          <p:cNvSpPr txBox="1"/>
          <p:nvPr/>
        </p:nvSpPr>
        <p:spPr>
          <a:xfrm>
            <a:off x="932091" y="4825453"/>
            <a:ext cx="1749760" cy="523220"/>
          </a:xfrm>
          <a:prstGeom prst="rect">
            <a:avLst/>
          </a:prstGeom>
          <a:noFill/>
        </p:spPr>
        <p:txBody>
          <a:bodyPr wrap="square">
            <a:spAutoFit/>
          </a:bodyPr>
          <a:lstStyle/>
          <a:p>
            <a:r>
              <a:rPr lang="zh-CN" altLang="en-US" sz="1400" dirty="0">
                <a:solidFill>
                  <a:srgbClr val="4D4D4D"/>
                </a:solidFill>
                <a:latin typeface="+mn-ea"/>
              </a:rPr>
              <a:t>被试的作答情况，答对为</a:t>
            </a:r>
            <a:r>
              <a:rPr lang="en-US" altLang="zh-CN" sz="1400" dirty="0">
                <a:solidFill>
                  <a:srgbClr val="4D4D4D"/>
                </a:solidFill>
                <a:latin typeface="+mn-ea"/>
              </a:rPr>
              <a:t>1</a:t>
            </a:r>
            <a:r>
              <a:rPr lang="zh-CN" altLang="en-US" sz="1400" dirty="0">
                <a:solidFill>
                  <a:srgbClr val="4D4D4D"/>
                </a:solidFill>
                <a:latin typeface="+mn-ea"/>
              </a:rPr>
              <a:t>，答错为</a:t>
            </a:r>
            <a:r>
              <a:rPr lang="en-US" altLang="zh-CN" sz="1400" dirty="0">
                <a:solidFill>
                  <a:srgbClr val="4D4D4D"/>
                </a:solidFill>
                <a:latin typeface="+mn-ea"/>
              </a:rPr>
              <a:t>0</a:t>
            </a:r>
            <a:endParaRPr lang="zh-CN" altLang="en-US" sz="1400" dirty="0">
              <a:solidFill>
                <a:srgbClr val="4D4D4D"/>
              </a:solidFill>
              <a:latin typeface="+mn-ea"/>
            </a:endParaRPr>
          </a:p>
        </p:txBody>
      </p:sp>
      <p:cxnSp>
        <p:nvCxnSpPr>
          <p:cNvPr id="27" name="直接箭头连接符 26">
            <a:extLst>
              <a:ext uri="{FF2B5EF4-FFF2-40B4-BE49-F238E27FC236}">
                <a16:creationId xmlns:a16="http://schemas.microsoft.com/office/drawing/2014/main" id="{B7348898-770F-4145-A7BA-A9DBF87CC464}"/>
              </a:ext>
            </a:extLst>
          </p:cNvPr>
          <p:cNvCxnSpPr>
            <a:cxnSpLocks/>
            <a:stCxn id="25" idx="0"/>
          </p:cNvCxnSpPr>
          <p:nvPr/>
        </p:nvCxnSpPr>
        <p:spPr>
          <a:xfrm flipV="1">
            <a:off x="1806971" y="3841898"/>
            <a:ext cx="550974" cy="983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06FF0B45-1FB2-443D-A3D6-F9462A2D8E07}"/>
              </a:ext>
            </a:extLst>
          </p:cNvPr>
          <p:cNvCxnSpPr>
            <a:cxnSpLocks/>
          </p:cNvCxnSpPr>
          <p:nvPr/>
        </p:nvCxnSpPr>
        <p:spPr>
          <a:xfrm>
            <a:off x="5524058" y="2525325"/>
            <a:ext cx="1" cy="903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3634445F-7BAB-4E29-908C-08B3E95CBCBA}"/>
              </a:ext>
            </a:extLst>
          </p:cNvPr>
          <p:cNvCxnSpPr>
            <a:cxnSpLocks/>
            <a:stCxn id="17" idx="0"/>
          </p:cNvCxnSpPr>
          <p:nvPr/>
        </p:nvCxnSpPr>
        <p:spPr>
          <a:xfrm flipV="1">
            <a:off x="4308183" y="3841156"/>
            <a:ext cx="364401" cy="1045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088B8ACC-82BD-4D3D-9ADA-9E8F8D686EFD}"/>
              </a:ext>
            </a:extLst>
          </p:cNvPr>
          <p:cNvCxnSpPr>
            <a:cxnSpLocks/>
          </p:cNvCxnSpPr>
          <p:nvPr/>
        </p:nvCxnSpPr>
        <p:spPr>
          <a:xfrm flipH="1" flipV="1">
            <a:off x="6667944" y="3829475"/>
            <a:ext cx="394961" cy="12112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935CE6DA-8C60-4CA3-81C7-C8FA7E63504B}"/>
              </a:ext>
            </a:extLst>
          </p:cNvPr>
          <p:cNvCxnSpPr>
            <a:cxnSpLocks/>
            <a:stCxn id="23" idx="2"/>
          </p:cNvCxnSpPr>
          <p:nvPr/>
        </p:nvCxnSpPr>
        <p:spPr>
          <a:xfrm flipH="1">
            <a:off x="7452360" y="2504403"/>
            <a:ext cx="795557" cy="847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3BA62A59-EDA6-4AFC-9D6E-F69FB0A9E3B7}"/>
              </a:ext>
            </a:extLst>
          </p:cNvPr>
          <p:cNvSpPr txBox="1"/>
          <p:nvPr/>
        </p:nvSpPr>
        <p:spPr>
          <a:xfrm>
            <a:off x="5224989" y="4656341"/>
            <a:ext cx="1703439" cy="307777"/>
          </a:xfrm>
          <a:prstGeom prst="rect">
            <a:avLst/>
          </a:prstGeom>
          <a:noFill/>
        </p:spPr>
        <p:txBody>
          <a:bodyPr wrap="square">
            <a:spAutoFit/>
          </a:bodyPr>
          <a:lstStyle/>
          <a:p>
            <a:r>
              <a:rPr lang="zh-CN" altLang="en-US" sz="1400" dirty="0">
                <a:solidFill>
                  <a:srgbClr val="4D4D4D"/>
                </a:solidFill>
                <a:latin typeface="+mn-ea"/>
              </a:rPr>
              <a:t>长度为</a:t>
            </a:r>
            <a:r>
              <a:rPr lang="en-US" altLang="zh-CN" sz="1400" dirty="0">
                <a:solidFill>
                  <a:srgbClr val="4D4D4D"/>
                </a:solidFill>
                <a:latin typeface="+mn-ea"/>
              </a:rPr>
              <a:t>K</a:t>
            </a:r>
            <a:r>
              <a:rPr lang="zh-CN" altLang="en-US" sz="1400" dirty="0">
                <a:solidFill>
                  <a:srgbClr val="4D4D4D"/>
                </a:solidFill>
                <a:latin typeface="+mn-ea"/>
              </a:rPr>
              <a:t>的</a:t>
            </a:r>
            <a:r>
              <a:rPr lang="en-US" altLang="zh-CN" sz="1400" dirty="0">
                <a:solidFill>
                  <a:srgbClr val="4D4D4D"/>
                </a:solidFill>
                <a:latin typeface="+mn-ea"/>
              </a:rPr>
              <a:t>0-1</a:t>
            </a:r>
            <a:r>
              <a:rPr lang="zh-CN" altLang="en-US" sz="1400" dirty="0">
                <a:solidFill>
                  <a:srgbClr val="4D4D4D"/>
                </a:solidFill>
                <a:latin typeface="+mn-ea"/>
              </a:rPr>
              <a:t>向量</a:t>
            </a:r>
          </a:p>
        </p:txBody>
      </p:sp>
      <p:cxnSp>
        <p:nvCxnSpPr>
          <p:cNvPr id="48" name="直接箭头连接符 47">
            <a:extLst>
              <a:ext uri="{FF2B5EF4-FFF2-40B4-BE49-F238E27FC236}">
                <a16:creationId xmlns:a16="http://schemas.microsoft.com/office/drawing/2014/main" id="{EF093214-4274-4EFE-A0DF-991DB5D561EF}"/>
              </a:ext>
            </a:extLst>
          </p:cNvPr>
          <p:cNvCxnSpPr>
            <a:cxnSpLocks/>
          </p:cNvCxnSpPr>
          <p:nvPr/>
        </p:nvCxnSpPr>
        <p:spPr>
          <a:xfrm flipH="1" flipV="1">
            <a:off x="5888459" y="3644069"/>
            <a:ext cx="50430" cy="984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E4ED3472-3CD9-416C-A5ED-9A2184345A63}"/>
              </a:ext>
            </a:extLst>
          </p:cNvPr>
          <p:cNvSpPr txBox="1"/>
          <p:nvPr/>
        </p:nvSpPr>
        <p:spPr>
          <a:xfrm>
            <a:off x="9021491" y="4968230"/>
            <a:ext cx="2000737" cy="523220"/>
          </a:xfrm>
          <a:prstGeom prst="rect">
            <a:avLst/>
          </a:prstGeom>
          <a:noFill/>
        </p:spPr>
        <p:txBody>
          <a:bodyPr wrap="square">
            <a:spAutoFit/>
          </a:bodyPr>
          <a:lstStyle/>
          <a:p>
            <a:r>
              <a:rPr lang="zh-CN" altLang="en-US" sz="1400" b="0" i="0" dirty="0">
                <a:solidFill>
                  <a:srgbClr val="4D4D4D"/>
                </a:solidFill>
                <a:effectLst/>
                <a:latin typeface="+mn-ea"/>
              </a:rPr>
              <a:t>是拉希模型中</a:t>
            </a:r>
            <a:r>
              <a:rPr lang="en-US" altLang="zh-CN" sz="1400" b="0" i="1" dirty="0" err="1">
                <a:solidFill>
                  <a:srgbClr val="4D4D4D"/>
                </a:solidFill>
                <a:effectLst/>
                <a:latin typeface="+mn-ea"/>
              </a:rPr>
              <a:t>Pci</a:t>
            </a:r>
            <a:r>
              <a:rPr lang="en-US" altLang="zh-CN" sz="1400" b="0" i="0" dirty="0">
                <a:solidFill>
                  <a:srgbClr val="4D4D4D"/>
                </a:solidFill>
                <a:effectLst/>
                <a:latin typeface="+mn-ea"/>
              </a:rPr>
              <a:t>​​(</a:t>
            </a:r>
            <a:r>
              <a:rPr lang="el-GR" altLang="zh-CN" sz="1400" b="0" i="1" dirty="0">
                <a:solidFill>
                  <a:srgbClr val="4D4D4D"/>
                </a:solidFill>
                <a:effectLst/>
                <a:latin typeface="+mn-ea"/>
              </a:rPr>
              <a:t>θ</a:t>
            </a:r>
            <a:r>
              <a:rPr lang="en-US" altLang="zh-CN" sz="1400" b="0" i="1" dirty="0">
                <a:solidFill>
                  <a:srgbClr val="4D4D4D"/>
                </a:solidFill>
                <a:effectLst/>
                <a:latin typeface="+mn-ea"/>
              </a:rPr>
              <a:t>j</a:t>
            </a:r>
            <a:r>
              <a:rPr lang="en-US" altLang="zh-CN" sz="1400" b="0" i="0" dirty="0">
                <a:solidFill>
                  <a:srgbClr val="4D4D4D"/>
                </a:solidFill>
                <a:effectLst/>
                <a:latin typeface="+mn-ea"/>
              </a:rPr>
              <a:t>​)=0.5</a:t>
            </a:r>
            <a:r>
              <a:rPr lang="zh-CN" altLang="en-US" sz="1400" b="0" i="0" dirty="0">
                <a:solidFill>
                  <a:srgbClr val="4D4D4D"/>
                </a:solidFill>
                <a:effectLst/>
                <a:latin typeface="+mn-ea"/>
              </a:rPr>
              <a:t>时</a:t>
            </a:r>
            <a:r>
              <a:rPr lang="el-GR" altLang="zh-CN" sz="1400" b="0" i="1" dirty="0">
                <a:solidFill>
                  <a:srgbClr val="4D4D4D"/>
                </a:solidFill>
                <a:effectLst/>
                <a:latin typeface="+mn-ea"/>
              </a:rPr>
              <a:t>θ</a:t>
            </a:r>
            <a:r>
              <a:rPr lang="el-GR" altLang="zh-CN" sz="1400" b="0" i="0" dirty="0">
                <a:solidFill>
                  <a:srgbClr val="4D4D4D"/>
                </a:solidFill>
                <a:effectLst/>
                <a:latin typeface="+mn-ea"/>
              </a:rPr>
              <a:t> </a:t>
            </a:r>
            <a:r>
              <a:rPr lang="en-US" altLang="zh-CN" sz="1400" b="0" i="1" dirty="0">
                <a:solidFill>
                  <a:srgbClr val="4D4D4D"/>
                </a:solidFill>
                <a:effectLst/>
                <a:latin typeface="+mn-ea"/>
              </a:rPr>
              <a:t>j</a:t>
            </a:r>
            <a:r>
              <a:rPr lang="en-US" altLang="zh-CN" sz="1400" b="0" i="0" dirty="0">
                <a:solidFill>
                  <a:srgbClr val="4D4D4D"/>
                </a:solidFill>
                <a:effectLst/>
                <a:latin typeface="+mn-ea"/>
              </a:rPr>
              <a:t> </a:t>
            </a:r>
            <a:r>
              <a:rPr lang="zh-CN" altLang="en-US" sz="1400" b="0" i="0" dirty="0">
                <a:solidFill>
                  <a:srgbClr val="4D4D4D"/>
                </a:solidFill>
                <a:effectLst/>
                <a:latin typeface="+mn-ea"/>
              </a:rPr>
              <a:t>的值</a:t>
            </a:r>
            <a:endParaRPr lang="zh-CN" altLang="en-US" sz="1400" dirty="0">
              <a:latin typeface="+mn-ea"/>
            </a:endParaRPr>
          </a:p>
        </p:txBody>
      </p:sp>
      <p:cxnSp>
        <p:nvCxnSpPr>
          <p:cNvPr id="70" name="直接箭头连接符 69">
            <a:extLst>
              <a:ext uri="{FF2B5EF4-FFF2-40B4-BE49-F238E27FC236}">
                <a16:creationId xmlns:a16="http://schemas.microsoft.com/office/drawing/2014/main" id="{BE0E4CC6-100F-4BC6-A570-3BA70A4C64DD}"/>
              </a:ext>
            </a:extLst>
          </p:cNvPr>
          <p:cNvCxnSpPr>
            <a:stCxn id="68" idx="0"/>
          </p:cNvCxnSpPr>
          <p:nvPr/>
        </p:nvCxnSpPr>
        <p:spPr>
          <a:xfrm flipV="1">
            <a:off x="10021860" y="3829475"/>
            <a:ext cx="338292" cy="11387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E53404AB-040F-4A4F-A856-EE1988950DAD}"/>
              </a:ext>
            </a:extLst>
          </p:cNvPr>
          <p:cNvSpPr txBox="1"/>
          <p:nvPr/>
        </p:nvSpPr>
        <p:spPr>
          <a:xfrm>
            <a:off x="1344510" y="5729508"/>
            <a:ext cx="10426446" cy="923330"/>
          </a:xfrm>
          <a:prstGeom prst="rect">
            <a:avLst/>
          </a:prstGeom>
          <a:noFill/>
        </p:spPr>
        <p:txBody>
          <a:bodyPr wrap="square">
            <a:spAutoFit/>
          </a:bodyPr>
          <a:lstStyle/>
          <a:p>
            <a:r>
              <a:rPr lang="zh-CN" altLang="en-US" b="0" i="0" dirty="0">
                <a:solidFill>
                  <a:srgbClr val="4D4D4D"/>
                </a:solidFill>
                <a:effectLst/>
                <a:latin typeface="-apple-system"/>
              </a:rPr>
              <a:t>统一模型的优点：用一系列的参数对</a:t>
            </a:r>
            <a:r>
              <a:rPr lang="en-US" altLang="zh-CN" b="0" i="0" dirty="0">
                <a:solidFill>
                  <a:srgbClr val="4D4D4D"/>
                </a:solidFill>
                <a:effectLst/>
                <a:latin typeface="-apple-system"/>
              </a:rPr>
              <a:t>Q</a:t>
            </a:r>
            <a:r>
              <a:rPr lang="zh-CN" altLang="en-US" b="0" i="0" dirty="0">
                <a:solidFill>
                  <a:srgbClr val="4D4D4D"/>
                </a:solidFill>
                <a:effectLst/>
                <a:latin typeface="-apple-system"/>
              </a:rPr>
              <a:t>矩阵的完备性、项目答题策略的多样性、残余能力进行刻画。</a:t>
            </a:r>
            <a:endParaRPr lang="en-US" altLang="zh-CN" b="0" i="0" dirty="0">
              <a:solidFill>
                <a:srgbClr val="4D4D4D"/>
              </a:solidFill>
              <a:effectLst/>
              <a:latin typeface="-apple-system"/>
            </a:endParaRPr>
          </a:p>
          <a:p>
            <a:br>
              <a:rPr lang="zh-CN" altLang="en-US" dirty="0"/>
            </a:br>
            <a:r>
              <a:rPr lang="zh-CN" altLang="en-US" b="0" i="0" dirty="0">
                <a:solidFill>
                  <a:srgbClr val="4D4D4D"/>
                </a:solidFill>
                <a:effectLst/>
                <a:latin typeface="-apple-system"/>
              </a:rPr>
              <a:t>缺点：过于复杂，并非所有参数都能在统计上被估计出，是一个</a:t>
            </a:r>
            <a:r>
              <a:rPr lang="zh-CN" altLang="en-US" b="1" i="0" dirty="0">
                <a:solidFill>
                  <a:srgbClr val="4D4D4D"/>
                </a:solidFill>
                <a:effectLst/>
                <a:latin typeface="-apple-system"/>
              </a:rPr>
              <a:t>难以识别</a:t>
            </a:r>
            <a:r>
              <a:rPr lang="zh-CN" altLang="en-US" b="0" i="0" dirty="0">
                <a:solidFill>
                  <a:srgbClr val="4D4D4D"/>
                </a:solidFill>
                <a:effectLst/>
                <a:latin typeface="-apple-system"/>
              </a:rPr>
              <a:t>的模型</a:t>
            </a:r>
            <a:endParaRPr lang="zh-CN" altLang="en-US" dirty="0"/>
          </a:p>
        </p:txBody>
      </p:sp>
    </p:spTree>
    <p:extLst>
      <p:ext uri="{BB962C8B-B14F-4D97-AF65-F5344CB8AC3E}">
        <p14:creationId xmlns:p14="http://schemas.microsoft.com/office/powerpoint/2010/main" val="17003788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477086" y="440950"/>
            <a:ext cx="3436631" cy="1008508"/>
            <a:chOff x="477086" y="440950"/>
            <a:chExt cx="3436631" cy="1008508"/>
          </a:xfrm>
        </p:grpSpPr>
        <p:grpSp>
          <p:nvGrpSpPr>
            <p:cNvPr id="44" name="组合 43"/>
            <p:cNvGrpSpPr/>
            <p:nvPr/>
          </p:nvGrpSpPr>
          <p:grpSpPr>
            <a:xfrm>
              <a:off x="477086" y="440950"/>
              <a:ext cx="785657" cy="739766"/>
              <a:chOff x="4047600" y="12678"/>
              <a:chExt cx="3444796" cy="3243581"/>
            </a:xfrm>
          </p:grpSpPr>
          <p:pic>
            <p:nvPicPr>
              <p:cNvPr id="48" name="图片 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49" name="图片 4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sp>
          <p:nvSpPr>
            <p:cNvPr id="47" name="文本框 19"/>
            <p:cNvSpPr txBox="1"/>
            <p:nvPr/>
          </p:nvSpPr>
          <p:spPr>
            <a:xfrm>
              <a:off x="1350857" y="619513"/>
              <a:ext cx="2562860" cy="82994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a:solidFill>
                    <a:srgbClr val="002060"/>
                  </a:solidFill>
                  <a:cs typeface="+mn-ea"/>
                  <a:sym typeface="+mn-lt"/>
                </a:rPr>
                <a:t>融合模型</a:t>
              </a:r>
              <a:endParaRPr lang="zh-CN" altLang="en-US" sz="2400" b="1" dirty="0">
                <a:solidFill>
                  <a:srgbClr val="454545"/>
                </a:solidFill>
                <a:cs typeface="+mn-ea"/>
                <a:sym typeface="+mn-lt"/>
              </a:endParaRPr>
            </a:p>
            <a:p>
              <a:pPr algn="l"/>
              <a:endParaRPr lang="zh-CN" altLang="en-US" sz="2400" b="1" dirty="0">
                <a:solidFill>
                  <a:srgbClr val="454545"/>
                </a:solidFill>
                <a:cs typeface="+mn-ea"/>
                <a:sym typeface="+mn-lt"/>
              </a:endParaRPr>
            </a:p>
          </p:txBody>
        </p:sp>
      </p:grpSp>
      <p:pic>
        <p:nvPicPr>
          <p:cNvPr id="52" name="图片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22228" y="83024"/>
            <a:ext cx="1072978" cy="1072978"/>
          </a:xfrm>
          <a:prstGeom prst="rect">
            <a:avLst/>
          </a:prstGeom>
        </p:spPr>
      </p:pic>
      <p:sp>
        <p:nvSpPr>
          <p:cNvPr id="53" name="文本框 52">
            <a:extLst>
              <a:ext uri="{FF2B5EF4-FFF2-40B4-BE49-F238E27FC236}">
                <a16:creationId xmlns:a16="http://schemas.microsoft.com/office/drawing/2014/main" id="{5C2CF07A-A7C5-4BD3-83B0-372291B6AC9A}"/>
              </a:ext>
            </a:extLst>
          </p:cNvPr>
          <p:cNvSpPr txBox="1"/>
          <p:nvPr/>
        </p:nvSpPr>
        <p:spPr>
          <a:xfrm>
            <a:off x="1350857" y="1449458"/>
            <a:ext cx="6094520" cy="369332"/>
          </a:xfrm>
          <a:prstGeom prst="rect">
            <a:avLst/>
          </a:prstGeom>
          <a:noFill/>
        </p:spPr>
        <p:txBody>
          <a:bodyPr wrap="square">
            <a:spAutoFit/>
          </a:bodyPr>
          <a:lstStyle/>
          <a:p>
            <a:r>
              <a:rPr lang="zh-CN" altLang="en-US" b="0" i="0" dirty="0">
                <a:solidFill>
                  <a:srgbClr val="4D4D4D"/>
                </a:solidFill>
                <a:effectLst/>
                <a:latin typeface="-apple-system"/>
              </a:rPr>
              <a:t>再参数化的统一模型</a:t>
            </a:r>
            <a:r>
              <a:rPr lang="en-US" altLang="zh-CN" b="0" i="0" dirty="0">
                <a:solidFill>
                  <a:srgbClr val="4D4D4D"/>
                </a:solidFill>
                <a:effectLst/>
                <a:latin typeface="-apple-system"/>
              </a:rPr>
              <a:t>–FM</a:t>
            </a:r>
            <a:endParaRPr lang="zh-CN" altLang="en-US" dirty="0"/>
          </a:p>
        </p:txBody>
      </p:sp>
      <p:pic>
        <p:nvPicPr>
          <p:cNvPr id="33" name="图片 32">
            <a:extLst>
              <a:ext uri="{FF2B5EF4-FFF2-40B4-BE49-F238E27FC236}">
                <a16:creationId xmlns:a16="http://schemas.microsoft.com/office/drawing/2014/main" id="{6D5F62B8-F9C1-4850-BB90-651F7074AAEA}"/>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2962299" y="1692134"/>
            <a:ext cx="6049347" cy="1270639"/>
          </a:xfrm>
          <a:prstGeom prst="rect">
            <a:avLst/>
          </a:prstGeom>
        </p:spPr>
      </p:pic>
      <p:sp>
        <p:nvSpPr>
          <p:cNvPr id="54" name="文本框 53">
            <a:extLst>
              <a:ext uri="{FF2B5EF4-FFF2-40B4-BE49-F238E27FC236}">
                <a16:creationId xmlns:a16="http://schemas.microsoft.com/office/drawing/2014/main" id="{E55CB86A-9163-405C-A7B0-A87C08542ED0}"/>
              </a:ext>
            </a:extLst>
          </p:cNvPr>
          <p:cNvSpPr txBox="1"/>
          <p:nvPr/>
        </p:nvSpPr>
        <p:spPr>
          <a:xfrm>
            <a:off x="1350857" y="2962773"/>
            <a:ext cx="10127970" cy="646331"/>
          </a:xfrm>
          <a:prstGeom prst="rect">
            <a:avLst/>
          </a:prstGeom>
          <a:noFill/>
        </p:spPr>
        <p:txBody>
          <a:bodyPr wrap="square">
            <a:spAutoFit/>
          </a:bodyPr>
          <a:lstStyle/>
          <a:p>
            <a:r>
              <a:rPr lang="zh-CN" altLang="en-US" b="0" i="0" dirty="0">
                <a:solidFill>
                  <a:srgbClr val="4D4D4D"/>
                </a:solidFill>
                <a:effectLst/>
                <a:latin typeface="-apple-system"/>
              </a:rPr>
              <a:t>基线参数：被试正确运用第</a:t>
            </a:r>
            <a:r>
              <a:rPr lang="en-US" altLang="zh-CN" b="0" i="0" dirty="0" err="1">
                <a:solidFill>
                  <a:srgbClr val="4D4D4D"/>
                </a:solidFill>
                <a:effectLst/>
                <a:latin typeface="-apple-system"/>
              </a:rPr>
              <a:t>i</a:t>
            </a:r>
            <a:r>
              <a:rPr lang="zh-CN" altLang="en-US" b="0" i="0" dirty="0">
                <a:solidFill>
                  <a:srgbClr val="4D4D4D"/>
                </a:solidFill>
                <a:effectLst/>
                <a:latin typeface="-apple-system"/>
              </a:rPr>
              <a:t>题所有属性的概率，是以</a:t>
            </a:r>
            <a:r>
              <a:rPr lang="en-US" altLang="zh-CN" b="0" i="0" dirty="0">
                <a:solidFill>
                  <a:srgbClr val="4D4D4D"/>
                </a:solidFill>
                <a:effectLst/>
                <a:latin typeface="-apple-system"/>
              </a:rPr>
              <a:t>Q</a:t>
            </a:r>
            <a:r>
              <a:rPr lang="zh-CN" altLang="en-US" b="0" i="0" dirty="0">
                <a:solidFill>
                  <a:srgbClr val="4D4D4D"/>
                </a:solidFill>
                <a:effectLst/>
                <a:latin typeface="-apple-system"/>
              </a:rPr>
              <a:t>矩阵为基础的项目难度参数，值在</a:t>
            </a:r>
            <a:r>
              <a:rPr lang="en-US" altLang="zh-CN" b="0" i="0" dirty="0">
                <a:solidFill>
                  <a:srgbClr val="4D4D4D"/>
                </a:solidFill>
                <a:effectLst/>
                <a:latin typeface="-apple-system"/>
              </a:rPr>
              <a:t>[0,1]</a:t>
            </a:r>
            <a:r>
              <a:rPr lang="zh-CN" altLang="en-US" b="0" i="0" dirty="0">
                <a:solidFill>
                  <a:srgbClr val="4D4D4D"/>
                </a:solidFill>
                <a:effectLst/>
                <a:latin typeface="-apple-system"/>
              </a:rPr>
              <a:t>之间，值越大，说明越容易，一道题目只有一个难度参数。</a:t>
            </a:r>
            <a:endParaRPr lang="zh-CN" altLang="en-US" dirty="0"/>
          </a:p>
        </p:txBody>
      </p:sp>
      <p:pic>
        <p:nvPicPr>
          <p:cNvPr id="36" name="图片 35">
            <a:extLst>
              <a:ext uri="{FF2B5EF4-FFF2-40B4-BE49-F238E27FC236}">
                <a16:creationId xmlns:a16="http://schemas.microsoft.com/office/drawing/2014/main" id="{A84C3DB0-4D81-452C-A739-419DFC39F0E6}"/>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2632287" y="3524481"/>
            <a:ext cx="5401095" cy="1164549"/>
          </a:xfrm>
          <a:prstGeom prst="rect">
            <a:avLst/>
          </a:prstGeom>
        </p:spPr>
      </p:pic>
      <p:sp>
        <p:nvSpPr>
          <p:cNvPr id="55" name="文本框 54">
            <a:extLst>
              <a:ext uri="{FF2B5EF4-FFF2-40B4-BE49-F238E27FC236}">
                <a16:creationId xmlns:a16="http://schemas.microsoft.com/office/drawing/2014/main" id="{0691FB3F-AC89-4410-BEEB-A9543A19DD25}"/>
              </a:ext>
            </a:extLst>
          </p:cNvPr>
          <p:cNvSpPr txBox="1"/>
          <p:nvPr/>
        </p:nvSpPr>
        <p:spPr>
          <a:xfrm>
            <a:off x="1262743" y="4660252"/>
            <a:ext cx="10127970" cy="646331"/>
          </a:xfrm>
          <a:prstGeom prst="rect">
            <a:avLst/>
          </a:prstGeom>
          <a:noFill/>
        </p:spPr>
        <p:txBody>
          <a:bodyPr wrap="square">
            <a:spAutoFit/>
          </a:bodyPr>
          <a:lstStyle/>
          <a:p>
            <a:r>
              <a:rPr lang="zh-CN" altLang="en-US" b="0" i="0" dirty="0">
                <a:solidFill>
                  <a:srgbClr val="4D4D4D"/>
                </a:solidFill>
                <a:effectLst/>
                <a:latin typeface="-apple-system"/>
              </a:rPr>
              <a:t>惩罚参数：表示被试未掌握属性</a:t>
            </a:r>
            <a:r>
              <a:rPr lang="en-US" altLang="zh-CN" b="0" i="0" dirty="0">
                <a:solidFill>
                  <a:srgbClr val="4D4D4D"/>
                </a:solidFill>
                <a:effectLst/>
                <a:latin typeface="-apple-system"/>
              </a:rPr>
              <a:t>k</a:t>
            </a:r>
            <a:r>
              <a:rPr lang="zh-CN" altLang="en-US" b="0" i="0" dirty="0">
                <a:solidFill>
                  <a:srgbClr val="4D4D4D"/>
                </a:solidFill>
                <a:effectLst/>
                <a:latin typeface="-apple-system"/>
              </a:rPr>
              <a:t>却答对了第</a:t>
            </a:r>
            <a:r>
              <a:rPr lang="en-US" altLang="zh-CN" b="0" i="0" dirty="0" err="1">
                <a:solidFill>
                  <a:srgbClr val="4D4D4D"/>
                </a:solidFill>
                <a:effectLst/>
                <a:latin typeface="-apple-system"/>
              </a:rPr>
              <a:t>i</a:t>
            </a:r>
            <a:r>
              <a:rPr lang="zh-CN" altLang="en-US" b="0" i="0" dirty="0">
                <a:solidFill>
                  <a:srgbClr val="4D4D4D"/>
                </a:solidFill>
                <a:effectLst/>
                <a:latin typeface="-apple-system"/>
              </a:rPr>
              <a:t>题的概率与掌握了属性</a:t>
            </a:r>
            <a:r>
              <a:rPr lang="en-US" altLang="zh-CN" b="0" i="0" dirty="0">
                <a:solidFill>
                  <a:srgbClr val="4D4D4D"/>
                </a:solidFill>
                <a:effectLst/>
                <a:latin typeface="-apple-system"/>
              </a:rPr>
              <a:t>k</a:t>
            </a:r>
            <a:r>
              <a:rPr lang="zh-CN" altLang="en-US" b="0" i="0" dirty="0">
                <a:solidFill>
                  <a:srgbClr val="4D4D4D"/>
                </a:solidFill>
                <a:effectLst/>
                <a:latin typeface="-apple-system"/>
              </a:rPr>
              <a:t>并答对该题目的概率比，值越小说明第</a:t>
            </a:r>
            <a:r>
              <a:rPr lang="en-US" altLang="zh-CN" b="0" i="0" dirty="0">
                <a:solidFill>
                  <a:srgbClr val="4D4D4D"/>
                </a:solidFill>
                <a:effectLst/>
                <a:latin typeface="-apple-system"/>
              </a:rPr>
              <a:t>k</a:t>
            </a:r>
            <a:r>
              <a:rPr lang="zh-CN" altLang="en-US" b="0" i="0" dirty="0">
                <a:solidFill>
                  <a:srgbClr val="4D4D4D"/>
                </a:solidFill>
                <a:effectLst/>
                <a:latin typeface="-apple-system"/>
              </a:rPr>
              <a:t>个属性在第</a:t>
            </a:r>
            <a:r>
              <a:rPr lang="en-US" altLang="zh-CN" b="0" i="0" dirty="0" err="1">
                <a:solidFill>
                  <a:srgbClr val="4D4D4D"/>
                </a:solidFill>
                <a:effectLst/>
                <a:latin typeface="-apple-system"/>
              </a:rPr>
              <a:t>i</a:t>
            </a:r>
            <a:r>
              <a:rPr lang="zh-CN" altLang="en-US" b="0" i="0" dirty="0">
                <a:solidFill>
                  <a:srgbClr val="4D4D4D"/>
                </a:solidFill>
                <a:effectLst/>
                <a:latin typeface="-apple-system"/>
              </a:rPr>
              <a:t>道题目越重要。一道题目有多少属性就有多少区分度参数。</a:t>
            </a:r>
            <a:endParaRPr lang="zh-CN" altLang="en-US" dirty="0"/>
          </a:p>
        </p:txBody>
      </p:sp>
      <p:pic>
        <p:nvPicPr>
          <p:cNvPr id="56" name="图片 55">
            <a:extLst>
              <a:ext uri="{FF2B5EF4-FFF2-40B4-BE49-F238E27FC236}">
                <a16:creationId xmlns:a16="http://schemas.microsoft.com/office/drawing/2014/main" id="{29CAC2F9-763E-4E3B-B078-E0C09601CFB6}"/>
              </a:ext>
            </a:extLst>
          </p:cNvPr>
          <p:cNvPicPr>
            <a:picLocks noChangeAspect="1"/>
          </p:cNvPicPr>
          <p:nvPr/>
        </p:nvPicPr>
        <p:blipFill>
          <a:blip r:embed="rId9"/>
          <a:stretch>
            <a:fillRect/>
          </a:stretch>
        </p:blipFill>
        <p:spPr>
          <a:xfrm>
            <a:off x="2952512" y="5408543"/>
            <a:ext cx="5419131" cy="11009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477086" y="440950"/>
            <a:ext cx="3436631" cy="1008508"/>
            <a:chOff x="477086" y="440950"/>
            <a:chExt cx="3436631" cy="1008508"/>
          </a:xfrm>
        </p:grpSpPr>
        <p:grpSp>
          <p:nvGrpSpPr>
            <p:cNvPr id="44" name="组合 43"/>
            <p:cNvGrpSpPr/>
            <p:nvPr/>
          </p:nvGrpSpPr>
          <p:grpSpPr>
            <a:xfrm>
              <a:off x="477086" y="440950"/>
              <a:ext cx="785657" cy="739766"/>
              <a:chOff x="4047600" y="12678"/>
              <a:chExt cx="3444796" cy="3243581"/>
            </a:xfrm>
          </p:grpSpPr>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sp>
          <p:nvSpPr>
            <p:cNvPr id="47" name="文本框 19"/>
            <p:cNvSpPr txBox="1"/>
            <p:nvPr/>
          </p:nvSpPr>
          <p:spPr>
            <a:xfrm>
              <a:off x="1350857" y="619513"/>
              <a:ext cx="2562860" cy="82994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400" b="1" dirty="0">
                  <a:solidFill>
                    <a:srgbClr val="002060"/>
                  </a:solidFill>
                  <a:cs typeface="+mn-ea"/>
                  <a:sym typeface="+mn-lt"/>
                </a:rPr>
                <a:t>RRUM</a:t>
              </a:r>
              <a:r>
                <a:rPr lang="zh-CN" altLang="en-US" sz="2400" b="1" dirty="0">
                  <a:solidFill>
                    <a:srgbClr val="002060"/>
                  </a:solidFill>
                  <a:cs typeface="+mn-ea"/>
                  <a:sym typeface="+mn-lt"/>
                </a:rPr>
                <a:t>模型</a:t>
              </a:r>
              <a:endParaRPr lang="zh-CN" altLang="en-US" sz="2400" b="1" dirty="0">
                <a:solidFill>
                  <a:srgbClr val="454545"/>
                </a:solidFill>
                <a:cs typeface="+mn-ea"/>
                <a:sym typeface="+mn-lt"/>
              </a:endParaRPr>
            </a:p>
            <a:p>
              <a:pPr algn="l"/>
              <a:endParaRPr lang="zh-CN" altLang="en-US" sz="2400" b="1" dirty="0">
                <a:solidFill>
                  <a:srgbClr val="454545"/>
                </a:solidFill>
                <a:cs typeface="+mn-ea"/>
                <a:sym typeface="+mn-lt"/>
              </a:endParaRPr>
            </a:p>
          </p:txBody>
        </p:sp>
      </p:grpSp>
      <p:pic>
        <p:nvPicPr>
          <p:cNvPr id="52" name="图片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22228" y="83024"/>
            <a:ext cx="1072978" cy="1072978"/>
          </a:xfrm>
          <a:prstGeom prst="rect">
            <a:avLst/>
          </a:prstGeom>
        </p:spPr>
      </p:pic>
      <p:sp>
        <p:nvSpPr>
          <p:cNvPr id="9" name="文本框 8">
            <a:extLst>
              <a:ext uri="{FF2B5EF4-FFF2-40B4-BE49-F238E27FC236}">
                <a16:creationId xmlns:a16="http://schemas.microsoft.com/office/drawing/2014/main" id="{D9B5CF1A-EE33-42AF-B4F5-8AC953460439}"/>
              </a:ext>
            </a:extLst>
          </p:cNvPr>
          <p:cNvSpPr txBox="1"/>
          <p:nvPr/>
        </p:nvSpPr>
        <p:spPr>
          <a:xfrm>
            <a:off x="1350857" y="1449458"/>
            <a:ext cx="6094520" cy="369332"/>
          </a:xfrm>
          <a:prstGeom prst="rect">
            <a:avLst/>
          </a:prstGeom>
          <a:noFill/>
        </p:spPr>
        <p:txBody>
          <a:bodyPr wrap="square">
            <a:spAutoFit/>
          </a:bodyPr>
          <a:lstStyle/>
          <a:p>
            <a:r>
              <a:rPr lang="zh-CN" altLang="en-US" b="0" i="0" dirty="0">
                <a:solidFill>
                  <a:srgbClr val="4D4D4D"/>
                </a:solidFill>
                <a:effectLst/>
                <a:latin typeface="-apple-system"/>
              </a:rPr>
              <a:t>缩减的再参数化统一模型</a:t>
            </a:r>
            <a:r>
              <a:rPr lang="en-US" altLang="zh-CN" b="0" i="0" dirty="0">
                <a:solidFill>
                  <a:srgbClr val="4D4D4D"/>
                </a:solidFill>
                <a:effectLst/>
                <a:latin typeface="-apple-system"/>
              </a:rPr>
              <a:t>–RRUM</a:t>
            </a:r>
            <a:endParaRPr lang="zh-CN" altLang="en-US" dirty="0"/>
          </a:p>
        </p:txBody>
      </p:sp>
      <p:pic>
        <p:nvPicPr>
          <p:cNvPr id="4" name="图片 3">
            <a:extLst>
              <a:ext uri="{FF2B5EF4-FFF2-40B4-BE49-F238E27FC236}">
                <a16:creationId xmlns:a16="http://schemas.microsoft.com/office/drawing/2014/main" id="{4D97E9A3-D6E5-42DC-8C8A-806D92C7C4BF}"/>
              </a:ext>
            </a:extLst>
          </p:cNvPr>
          <p:cNvPicPr>
            <a:picLocks noChangeAspect="1"/>
          </p:cNvPicPr>
          <p:nvPr/>
        </p:nvPicPr>
        <p:blipFill>
          <a:blip r:embed="rId6"/>
          <a:stretch>
            <a:fillRect/>
          </a:stretch>
        </p:blipFill>
        <p:spPr>
          <a:xfrm>
            <a:off x="2893163" y="2250156"/>
            <a:ext cx="6758748" cy="1408587"/>
          </a:xfrm>
          <a:prstGeom prst="rect">
            <a:avLst/>
          </a:prstGeom>
        </p:spPr>
      </p:pic>
      <p:sp>
        <p:nvSpPr>
          <p:cNvPr id="13" name="文本框 12">
            <a:extLst>
              <a:ext uri="{FF2B5EF4-FFF2-40B4-BE49-F238E27FC236}">
                <a16:creationId xmlns:a16="http://schemas.microsoft.com/office/drawing/2014/main" id="{776F4C94-191E-4E68-A28E-BE6B9DC64CC7}"/>
              </a:ext>
            </a:extLst>
          </p:cNvPr>
          <p:cNvSpPr txBox="1"/>
          <p:nvPr/>
        </p:nvSpPr>
        <p:spPr>
          <a:xfrm>
            <a:off x="1350857" y="3992277"/>
            <a:ext cx="6094520" cy="369332"/>
          </a:xfrm>
          <a:prstGeom prst="rect">
            <a:avLst/>
          </a:prstGeom>
          <a:noFill/>
        </p:spPr>
        <p:txBody>
          <a:bodyPr wrap="square">
            <a:spAutoFit/>
          </a:bodyPr>
          <a:lstStyle/>
          <a:p>
            <a:r>
              <a:rPr lang="zh-CN" altLang="en-US" b="0" i="0" dirty="0">
                <a:solidFill>
                  <a:srgbClr val="4D4D4D"/>
                </a:solidFill>
                <a:effectLst/>
                <a:latin typeface="-apple-system"/>
              </a:rPr>
              <a:t>相比于</a:t>
            </a:r>
            <a:r>
              <a:rPr lang="en-US" altLang="zh-CN" b="0" i="0" dirty="0">
                <a:solidFill>
                  <a:srgbClr val="4D4D4D"/>
                </a:solidFill>
                <a:effectLst/>
                <a:latin typeface="-apple-system"/>
              </a:rPr>
              <a:t>RUM(FM)</a:t>
            </a:r>
            <a:r>
              <a:rPr lang="zh-CN" altLang="en-US" b="0" i="0" dirty="0">
                <a:solidFill>
                  <a:srgbClr val="4D4D4D"/>
                </a:solidFill>
                <a:effectLst/>
                <a:latin typeface="-apple-system"/>
              </a:rPr>
              <a:t>模型，删除了</a:t>
            </a:r>
            <a:r>
              <a:rPr lang="en-US" altLang="zh-CN" b="0" i="0" dirty="0" err="1">
                <a:solidFill>
                  <a:srgbClr val="4D4D4D"/>
                </a:solidFill>
                <a:effectLst/>
                <a:latin typeface="-apple-system"/>
              </a:rPr>
              <a:t>P</a:t>
            </a:r>
            <a:r>
              <a:rPr lang="en-US" altLang="zh-CN" b="0" i="0" baseline="-25000" dirty="0" err="1">
                <a:solidFill>
                  <a:srgbClr val="4D4D4D"/>
                </a:solidFill>
                <a:effectLst/>
                <a:latin typeface="-apple-system"/>
              </a:rPr>
              <a:t>ci</a:t>
            </a:r>
            <a:r>
              <a:rPr lang="en-US" altLang="zh-CN" b="0" i="0" dirty="0">
                <a:solidFill>
                  <a:srgbClr val="4D4D4D"/>
                </a:solidFill>
                <a:effectLst/>
                <a:latin typeface="-apple-system"/>
              </a:rPr>
              <a:t>(</a:t>
            </a:r>
            <a:r>
              <a:rPr lang="el-GR" altLang="zh-CN" b="0" i="0" dirty="0">
                <a:solidFill>
                  <a:srgbClr val="4D4D4D"/>
                </a:solidFill>
                <a:effectLst/>
                <a:latin typeface="-apple-system"/>
              </a:rPr>
              <a:t>θ</a:t>
            </a:r>
            <a:r>
              <a:rPr lang="en-US" altLang="zh-CN" b="0" i="0" baseline="-25000" dirty="0">
                <a:solidFill>
                  <a:srgbClr val="4D4D4D"/>
                </a:solidFill>
                <a:effectLst/>
                <a:latin typeface="-apple-system"/>
              </a:rPr>
              <a:t>j</a:t>
            </a:r>
            <a:r>
              <a:rPr lang="en-US" altLang="zh-CN" b="0" i="0" dirty="0">
                <a:solidFill>
                  <a:srgbClr val="4D4D4D"/>
                </a:solidFill>
                <a:effectLst/>
                <a:latin typeface="-apple-system"/>
              </a:rPr>
              <a:t>) =0.5</a:t>
            </a:r>
            <a:endParaRPr lang="zh-CN" altLang="en-US" dirty="0"/>
          </a:p>
        </p:txBody>
      </p:sp>
    </p:spTree>
    <p:extLst>
      <p:ext uri="{BB962C8B-B14F-4D97-AF65-F5344CB8AC3E}">
        <p14:creationId xmlns:p14="http://schemas.microsoft.com/office/powerpoint/2010/main" val="37916876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477086" y="440950"/>
            <a:ext cx="3436631" cy="1009560"/>
            <a:chOff x="477086" y="440950"/>
            <a:chExt cx="3436631" cy="1009560"/>
          </a:xfrm>
        </p:grpSpPr>
        <p:grpSp>
          <p:nvGrpSpPr>
            <p:cNvPr id="44" name="组合 43"/>
            <p:cNvGrpSpPr/>
            <p:nvPr/>
          </p:nvGrpSpPr>
          <p:grpSpPr>
            <a:xfrm>
              <a:off x="477086" y="440950"/>
              <a:ext cx="785657" cy="739766"/>
              <a:chOff x="4047600" y="12678"/>
              <a:chExt cx="3444796" cy="3243581"/>
            </a:xfrm>
          </p:grpSpPr>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sp>
          <p:nvSpPr>
            <p:cNvPr id="47" name="文本框 19"/>
            <p:cNvSpPr txBox="1"/>
            <p:nvPr/>
          </p:nvSpPr>
          <p:spPr>
            <a:xfrm>
              <a:off x="1350857" y="619513"/>
              <a:ext cx="2562860" cy="830997"/>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i="0" dirty="0">
                  <a:solidFill>
                    <a:srgbClr val="4F4F4F"/>
                  </a:solidFill>
                  <a:effectLst/>
                  <a:latin typeface="PingFang SC"/>
                </a:rPr>
                <a:t>DINA </a:t>
              </a:r>
              <a:r>
                <a:rPr lang="zh-CN" altLang="en-US" sz="2400" b="1" i="0" dirty="0">
                  <a:solidFill>
                    <a:srgbClr val="4F4F4F"/>
                  </a:solidFill>
                  <a:effectLst/>
                  <a:latin typeface="PingFang SC"/>
                </a:rPr>
                <a:t>模型</a:t>
              </a:r>
              <a:endParaRPr lang="zh-CN" altLang="en-US" sz="2400" b="1" dirty="0">
                <a:solidFill>
                  <a:srgbClr val="454545"/>
                </a:solidFill>
                <a:cs typeface="+mn-ea"/>
                <a:sym typeface="+mn-lt"/>
              </a:endParaRPr>
            </a:p>
            <a:p>
              <a:pPr algn="l"/>
              <a:endParaRPr lang="zh-CN" altLang="en-US" sz="2400" b="1" dirty="0">
                <a:solidFill>
                  <a:srgbClr val="454545"/>
                </a:solidFill>
                <a:cs typeface="+mn-ea"/>
                <a:sym typeface="+mn-lt"/>
              </a:endParaRPr>
            </a:p>
          </p:txBody>
        </p:sp>
      </p:grpSp>
      <p:pic>
        <p:nvPicPr>
          <p:cNvPr id="52" name="图片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22228" y="83024"/>
            <a:ext cx="1072978" cy="1072978"/>
          </a:xfrm>
          <a:prstGeom prst="rect">
            <a:avLst/>
          </a:prstGeom>
        </p:spPr>
      </p:pic>
      <p:pic>
        <p:nvPicPr>
          <p:cNvPr id="3" name="图片 2">
            <a:extLst>
              <a:ext uri="{FF2B5EF4-FFF2-40B4-BE49-F238E27FC236}">
                <a16:creationId xmlns:a16="http://schemas.microsoft.com/office/drawing/2014/main" id="{EAB7D3EC-292A-45DA-B000-B58362FDFD9A}"/>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2373348" y="2444846"/>
            <a:ext cx="6872742" cy="1472730"/>
          </a:xfrm>
          <a:prstGeom prst="rect">
            <a:avLst/>
          </a:prstGeom>
        </p:spPr>
      </p:pic>
      <p:sp>
        <p:nvSpPr>
          <p:cNvPr id="11" name="文本框 10">
            <a:extLst>
              <a:ext uri="{FF2B5EF4-FFF2-40B4-BE49-F238E27FC236}">
                <a16:creationId xmlns:a16="http://schemas.microsoft.com/office/drawing/2014/main" id="{224E3BA3-72F5-4E56-B22B-E2717A89367D}"/>
              </a:ext>
            </a:extLst>
          </p:cNvPr>
          <p:cNvSpPr txBox="1"/>
          <p:nvPr/>
        </p:nvSpPr>
        <p:spPr>
          <a:xfrm>
            <a:off x="2373348" y="4156183"/>
            <a:ext cx="2650974" cy="923330"/>
          </a:xfrm>
          <a:prstGeom prst="rect">
            <a:avLst/>
          </a:prstGeom>
          <a:noFill/>
        </p:spPr>
        <p:txBody>
          <a:bodyPr wrap="square">
            <a:spAutoFit/>
          </a:bodyPr>
          <a:lstStyle/>
          <a:p>
            <a:r>
              <a:rPr lang="zh-CN" altLang="en-US" b="0" i="0" dirty="0">
                <a:solidFill>
                  <a:srgbClr val="4D4D4D"/>
                </a:solidFill>
                <a:effectLst/>
                <a:latin typeface="-apple-system"/>
              </a:rPr>
              <a:t>是一个二分变量，表示被试</a:t>
            </a:r>
            <a:r>
              <a:rPr lang="en-US" altLang="zh-CN" b="0" i="0" dirty="0">
                <a:solidFill>
                  <a:srgbClr val="4D4D4D"/>
                </a:solidFill>
                <a:effectLst/>
                <a:latin typeface="-apple-system"/>
              </a:rPr>
              <a:t>j</a:t>
            </a:r>
            <a:r>
              <a:rPr lang="zh-CN" altLang="en-US" b="0" i="0" dirty="0">
                <a:solidFill>
                  <a:srgbClr val="4D4D4D"/>
                </a:solidFill>
                <a:effectLst/>
                <a:latin typeface="-apple-system"/>
              </a:rPr>
              <a:t>是否掌握第</a:t>
            </a:r>
            <a:r>
              <a:rPr lang="en-US" altLang="zh-CN" b="0" i="0" dirty="0" err="1">
                <a:solidFill>
                  <a:srgbClr val="4D4D4D"/>
                </a:solidFill>
                <a:effectLst/>
                <a:latin typeface="-apple-system"/>
              </a:rPr>
              <a:t>i</a:t>
            </a:r>
            <a:r>
              <a:rPr lang="zh-CN" altLang="en-US" b="0" i="0" dirty="0">
                <a:solidFill>
                  <a:srgbClr val="4D4D4D"/>
                </a:solidFill>
                <a:effectLst/>
                <a:latin typeface="-apple-system"/>
              </a:rPr>
              <a:t>道题目的所考查的全部属性</a:t>
            </a:r>
            <a:endParaRPr lang="zh-CN" altLang="en-US" dirty="0"/>
          </a:p>
        </p:txBody>
      </p:sp>
      <p:sp>
        <p:nvSpPr>
          <p:cNvPr id="13" name="文本框 12">
            <a:extLst>
              <a:ext uri="{FF2B5EF4-FFF2-40B4-BE49-F238E27FC236}">
                <a16:creationId xmlns:a16="http://schemas.microsoft.com/office/drawing/2014/main" id="{0D022733-E08D-425B-A0E9-1371AD8E5511}"/>
              </a:ext>
            </a:extLst>
          </p:cNvPr>
          <p:cNvSpPr txBox="1"/>
          <p:nvPr/>
        </p:nvSpPr>
        <p:spPr>
          <a:xfrm>
            <a:off x="5346577" y="4280856"/>
            <a:ext cx="2776491" cy="646331"/>
          </a:xfrm>
          <a:prstGeom prst="rect">
            <a:avLst/>
          </a:prstGeom>
          <a:noFill/>
        </p:spPr>
        <p:txBody>
          <a:bodyPr wrap="square">
            <a:spAutoFit/>
          </a:bodyPr>
          <a:lstStyle/>
          <a:p>
            <a:r>
              <a:rPr lang="zh-CN" altLang="en-US" b="0" i="0" dirty="0">
                <a:solidFill>
                  <a:srgbClr val="4D4D4D"/>
                </a:solidFill>
                <a:effectLst/>
                <a:latin typeface="-apple-system"/>
              </a:rPr>
              <a:t>表示第</a:t>
            </a:r>
            <a:r>
              <a:rPr lang="en-US" altLang="zh-CN" b="0" i="0" dirty="0" err="1">
                <a:solidFill>
                  <a:srgbClr val="4D4D4D"/>
                </a:solidFill>
                <a:effectLst/>
                <a:latin typeface="-apple-system"/>
              </a:rPr>
              <a:t>i</a:t>
            </a:r>
            <a:r>
              <a:rPr lang="zh-CN" altLang="en-US" b="0" i="0" dirty="0">
                <a:solidFill>
                  <a:srgbClr val="4D4D4D"/>
                </a:solidFill>
                <a:effectLst/>
                <a:latin typeface="-apple-system"/>
              </a:rPr>
              <a:t>题的猜测参数（未掌握该题所测全部属性）</a:t>
            </a:r>
            <a:endParaRPr lang="zh-CN" altLang="en-US" dirty="0"/>
          </a:p>
        </p:txBody>
      </p:sp>
      <p:sp>
        <p:nvSpPr>
          <p:cNvPr id="15" name="文本框 14">
            <a:extLst>
              <a:ext uri="{FF2B5EF4-FFF2-40B4-BE49-F238E27FC236}">
                <a16:creationId xmlns:a16="http://schemas.microsoft.com/office/drawing/2014/main" id="{A703E35E-8461-41A3-A646-5B33C9055FFA}"/>
              </a:ext>
            </a:extLst>
          </p:cNvPr>
          <p:cNvSpPr txBox="1"/>
          <p:nvPr/>
        </p:nvSpPr>
        <p:spPr>
          <a:xfrm>
            <a:off x="8520893" y="4413590"/>
            <a:ext cx="2448018" cy="369332"/>
          </a:xfrm>
          <a:prstGeom prst="rect">
            <a:avLst/>
          </a:prstGeom>
          <a:noFill/>
        </p:spPr>
        <p:txBody>
          <a:bodyPr wrap="square">
            <a:spAutoFit/>
          </a:bodyPr>
          <a:lstStyle/>
          <a:p>
            <a:r>
              <a:rPr lang="zh-CN" altLang="en-US" b="0" i="0" dirty="0">
                <a:solidFill>
                  <a:srgbClr val="4D4D4D"/>
                </a:solidFill>
                <a:effectLst/>
                <a:latin typeface="-apple-system"/>
              </a:rPr>
              <a:t>表示第</a:t>
            </a:r>
            <a:r>
              <a:rPr lang="en-US" altLang="zh-CN" b="0" i="0" dirty="0" err="1">
                <a:solidFill>
                  <a:srgbClr val="4D4D4D"/>
                </a:solidFill>
                <a:effectLst/>
                <a:latin typeface="-apple-system"/>
              </a:rPr>
              <a:t>i</a:t>
            </a:r>
            <a:r>
              <a:rPr lang="zh-CN" altLang="en-US" b="0" i="0" dirty="0">
                <a:solidFill>
                  <a:srgbClr val="4D4D4D"/>
                </a:solidFill>
                <a:effectLst/>
                <a:latin typeface="-apple-system"/>
              </a:rPr>
              <a:t>题的失误参数</a:t>
            </a:r>
            <a:endParaRPr lang="zh-CN" altLang="en-US" dirty="0"/>
          </a:p>
        </p:txBody>
      </p:sp>
      <p:cxnSp>
        <p:nvCxnSpPr>
          <p:cNvPr id="8" name="直接箭头连接符 7">
            <a:extLst>
              <a:ext uri="{FF2B5EF4-FFF2-40B4-BE49-F238E27FC236}">
                <a16:creationId xmlns:a16="http://schemas.microsoft.com/office/drawing/2014/main" id="{7CEF857B-23C0-4896-970C-589101A71188}"/>
              </a:ext>
            </a:extLst>
          </p:cNvPr>
          <p:cNvCxnSpPr>
            <a:stCxn id="11" idx="0"/>
          </p:cNvCxnSpPr>
          <p:nvPr/>
        </p:nvCxnSpPr>
        <p:spPr>
          <a:xfrm flipV="1">
            <a:off x="3698835" y="3431829"/>
            <a:ext cx="1325487" cy="72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14B6EF90-49CA-4093-9D04-E1ACF710EAF8}"/>
              </a:ext>
            </a:extLst>
          </p:cNvPr>
          <p:cNvCxnSpPr>
            <a:cxnSpLocks/>
            <a:stCxn id="13" idx="0"/>
          </p:cNvCxnSpPr>
          <p:nvPr/>
        </p:nvCxnSpPr>
        <p:spPr>
          <a:xfrm flipH="1" flipV="1">
            <a:off x="6096000" y="3429000"/>
            <a:ext cx="638823" cy="851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EC71FEEC-B657-4585-80CB-E30509E0FC43}"/>
              </a:ext>
            </a:extLst>
          </p:cNvPr>
          <p:cNvCxnSpPr>
            <a:cxnSpLocks/>
          </p:cNvCxnSpPr>
          <p:nvPr/>
        </p:nvCxnSpPr>
        <p:spPr>
          <a:xfrm flipH="1" flipV="1">
            <a:off x="7806501" y="3429000"/>
            <a:ext cx="1590230" cy="989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3A6B0D0C-B1CF-40DF-9AED-84FC5358E2B2}"/>
              </a:ext>
            </a:extLst>
          </p:cNvPr>
          <p:cNvSpPr txBox="1"/>
          <p:nvPr/>
        </p:nvSpPr>
        <p:spPr>
          <a:xfrm>
            <a:off x="873630" y="5517552"/>
            <a:ext cx="10321111" cy="646331"/>
          </a:xfrm>
          <a:prstGeom prst="rect">
            <a:avLst/>
          </a:prstGeom>
          <a:noFill/>
        </p:spPr>
        <p:txBody>
          <a:bodyPr wrap="square">
            <a:spAutoFit/>
          </a:bodyPr>
          <a:lstStyle/>
          <a:p>
            <a:r>
              <a:rPr lang="en-US" altLang="zh-CN" b="0" i="0" dirty="0">
                <a:solidFill>
                  <a:srgbClr val="4D4D4D"/>
                </a:solidFill>
                <a:effectLst/>
                <a:latin typeface="-apple-system"/>
              </a:rPr>
              <a:t>DINA </a:t>
            </a:r>
            <a:r>
              <a:rPr lang="zh-CN" altLang="en-US" b="0" i="0" dirty="0">
                <a:solidFill>
                  <a:srgbClr val="4D4D4D"/>
                </a:solidFill>
                <a:effectLst/>
                <a:latin typeface="-apple-system"/>
              </a:rPr>
              <a:t>与前面介绍的模型的区别：</a:t>
            </a:r>
            <a:r>
              <a:rPr lang="en-US" altLang="zh-CN" b="0" i="0" dirty="0">
                <a:solidFill>
                  <a:srgbClr val="4D4D4D"/>
                </a:solidFill>
                <a:effectLst/>
                <a:latin typeface="-apple-system"/>
              </a:rPr>
              <a:t>DINA</a:t>
            </a:r>
            <a:r>
              <a:rPr lang="zh-CN" altLang="en-US" b="0" i="0" dirty="0">
                <a:solidFill>
                  <a:srgbClr val="4D4D4D"/>
                </a:solidFill>
                <a:effectLst/>
                <a:latin typeface="-apple-system"/>
              </a:rPr>
              <a:t>模型不允许属性间有补偿作用，属于非补偿类型。前文提到的规则空间模型、统一模型、融合模型、</a:t>
            </a:r>
            <a:r>
              <a:rPr lang="en-US" altLang="zh-CN" b="0" i="0" dirty="0">
                <a:solidFill>
                  <a:srgbClr val="4D4D4D"/>
                </a:solidFill>
                <a:effectLst/>
                <a:latin typeface="-apple-system"/>
              </a:rPr>
              <a:t>RRUM</a:t>
            </a:r>
            <a:r>
              <a:rPr lang="zh-CN" altLang="en-US" b="0" i="0" dirty="0">
                <a:solidFill>
                  <a:srgbClr val="4D4D4D"/>
                </a:solidFill>
                <a:effectLst/>
                <a:latin typeface="-apple-system"/>
              </a:rPr>
              <a:t>模型都是允许属性间补偿作用的模型。</a:t>
            </a:r>
            <a:endParaRPr lang="zh-CN" altLang="en-US" dirty="0"/>
          </a:p>
        </p:txBody>
      </p:sp>
      <p:sp>
        <p:nvSpPr>
          <p:cNvPr id="28" name="文本框 27">
            <a:extLst>
              <a:ext uri="{FF2B5EF4-FFF2-40B4-BE49-F238E27FC236}">
                <a16:creationId xmlns:a16="http://schemas.microsoft.com/office/drawing/2014/main" id="{257B582F-BBDA-4442-BDBD-74B701E762A0}"/>
              </a:ext>
            </a:extLst>
          </p:cNvPr>
          <p:cNvSpPr txBox="1"/>
          <p:nvPr/>
        </p:nvSpPr>
        <p:spPr>
          <a:xfrm>
            <a:off x="1240800" y="1586484"/>
            <a:ext cx="9728111" cy="646331"/>
          </a:xfrm>
          <a:prstGeom prst="rect">
            <a:avLst/>
          </a:prstGeom>
          <a:noFill/>
        </p:spPr>
        <p:txBody>
          <a:bodyPr wrap="square">
            <a:spAutoFit/>
          </a:bodyPr>
          <a:lstStyle/>
          <a:p>
            <a:r>
              <a:rPr lang="zh-CN" altLang="en-US" b="0" i="0" dirty="0">
                <a:solidFill>
                  <a:srgbClr val="4D4D4D"/>
                </a:solidFill>
                <a:effectLst/>
                <a:latin typeface="-apple-system"/>
              </a:rPr>
              <a:t>在</a:t>
            </a:r>
            <a:r>
              <a:rPr lang="en-US" altLang="zh-CN" b="0" i="0" dirty="0">
                <a:solidFill>
                  <a:srgbClr val="4D4D4D"/>
                </a:solidFill>
                <a:effectLst/>
                <a:latin typeface="-apple-system"/>
              </a:rPr>
              <a:t>DINA</a:t>
            </a:r>
            <a:r>
              <a:rPr lang="zh-CN" altLang="en-US" b="0" i="0" dirty="0">
                <a:solidFill>
                  <a:srgbClr val="4D4D4D"/>
                </a:solidFill>
                <a:effectLst/>
                <a:latin typeface="-apple-system"/>
              </a:rPr>
              <a:t>模型中，被试答对题目有两种情况：一种是掌握了所考查的全部属性，那么答对的概率是（</a:t>
            </a:r>
            <a:r>
              <a:rPr lang="en-US" altLang="zh-CN" b="0" i="0" dirty="0">
                <a:solidFill>
                  <a:srgbClr val="4D4D4D"/>
                </a:solidFill>
                <a:effectLst/>
                <a:latin typeface="-apple-system"/>
              </a:rPr>
              <a:t>1-s</a:t>
            </a:r>
            <a:r>
              <a:rPr lang="en-US" altLang="zh-CN" b="0" i="0" baseline="-25000" dirty="0">
                <a:solidFill>
                  <a:srgbClr val="4D4D4D"/>
                </a:solidFill>
                <a:effectLst/>
                <a:latin typeface="-apple-system"/>
              </a:rPr>
              <a:t>i</a:t>
            </a:r>
            <a:r>
              <a:rPr lang="zh-CN" altLang="en-US" b="0" i="0" dirty="0">
                <a:solidFill>
                  <a:srgbClr val="4D4D4D"/>
                </a:solidFill>
                <a:effectLst/>
                <a:latin typeface="-apple-system"/>
              </a:rPr>
              <a:t>），另一种是未掌握该题所测量的全部属性的被试者，为</a:t>
            </a:r>
            <a:r>
              <a:rPr lang="en-US" altLang="zh-CN" b="0" i="0" dirty="0" err="1">
                <a:solidFill>
                  <a:srgbClr val="4D4D4D"/>
                </a:solidFill>
                <a:effectLst/>
                <a:latin typeface="-apple-system"/>
              </a:rPr>
              <a:t>g</a:t>
            </a:r>
            <a:r>
              <a:rPr lang="en-US" altLang="zh-CN" b="0" i="0" baseline="-25000" dirty="0" err="1">
                <a:solidFill>
                  <a:srgbClr val="4D4D4D"/>
                </a:solidFill>
                <a:effectLst/>
                <a:latin typeface="-apple-system"/>
              </a:rPr>
              <a:t>i</a:t>
            </a:r>
            <a:r>
              <a:rPr lang="zh-CN" altLang="en-US" b="0" i="0" baseline="-25000" dirty="0">
                <a:solidFill>
                  <a:srgbClr val="4D4D4D"/>
                </a:solidFill>
                <a:effectLst/>
                <a:latin typeface="-apple-system"/>
              </a:rPr>
              <a:t>。</a:t>
            </a:r>
            <a:endParaRPr lang="zh-CN" altLang="en-US" dirty="0"/>
          </a:p>
        </p:txBody>
      </p:sp>
    </p:spTree>
    <p:extLst>
      <p:ext uri="{BB962C8B-B14F-4D97-AF65-F5344CB8AC3E}">
        <p14:creationId xmlns:p14="http://schemas.microsoft.com/office/powerpoint/2010/main" val="3103106375"/>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039" y="2427855"/>
            <a:ext cx="3334358" cy="274429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616650">
            <a:off x="2851967" y="3901311"/>
            <a:ext cx="3137543" cy="1732985"/>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2428420">
            <a:off x="2396229" y="2132529"/>
            <a:ext cx="2368347" cy="2991595"/>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0406" y="966315"/>
            <a:ext cx="5098810" cy="4925370"/>
          </a:xfrm>
          <a:prstGeom prst="rect">
            <a:avLst/>
          </a:prstGeom>
          <a:solidFill>
            <a:schemeClr val="bg1"/>
          </a:solidFill>
        </p:spPr>
      </p:pic>
      <p:sp>
        <p:nvSpPr>
          <p:cNvPr id="7" name="TextBox 3"/>
          <p:cNvSpPr txBox="1"/>
          <p:nvPr/>
        </p:nvSpPr>
        <p:spPr>
          <a:xfrm>
            <a:off x="4420739" y="2296793"/>
            <a:ext cx="3836588" cy="2902911"/>
          </a:xfrm>
          <a:prstGeom prst="rect">
            <a:avLst/>
          </a:prstGeom>
          <a:noFill/>
        </p:spPr>
        <p:txBody>
          <a:bodyPr wrap="square" lIns="0" rtlCol="0">
            <a:spAutoFit/>
          </a:bodyPr>
          <a:lstStyle/>
          <a:p>
            <a:pPr>
              <a:lnSpc>
                <a:spcPct val="150000"/>
              </a:lnSpc>
            </a:pPr>
            <a:r>
              <a:rPr lang="en-US" sz="5400" b="1" dirty="0">
                <a:solidFill>
                  <a:srgbClr val="002060"/>
                </a:solidFill>
                <a:cs typeface="+mn-ea"/>
                <a:sym typeface="+mn-lt"/>
              </a:rPr>
              <a:t>PART 03</a:t>
            </a:r>
          </a:p>
          <a:p>
            <a:pPr>
              <a:lnSpc>
                <a:spcPct val="150000"/>
              </a:lnSpc>
            </a:pPr>
            <a:r>
              <a:rPr lang="en-US" altLang="zh-CN" sz="3600" b="1" dirty="0">
                <a:solidFill>
                  <a:srgbClr val="002060"/>
                </a:solidFill>
                <a:cs typeface="+mn-ea"/>
              </a:rPr>
              <a:t>CD-CAT</a:t>
            </a:r>
            <a:r>
              <a:rPr lang="zh-CN" altLang="en-US" sz="3600" b="1" dirty="0">
                <a:solidFill>
                  <a:srgbClr val="002060"/>
                </a:solidFill>
                <a:cs typeface="+mn-ea"/>
              </a:rPr>
              <a:t>选题方法</a:t>
            </a:r>
          </a:p>
          <a:p>
            <a:pPr>
              <a:lnSpc>
                <a:spcPct val="150000"/>
              </a:lnSpc>
            </a:pPr>
            <a:endParaRPr lang="en-US" sz="3600" b="1" dirty="0">
              <a:solidFill>
                <a:srgbClr val="002060"/>
              </a:solidFill>
              <a:cs typeface="+mn-ea"/>
              <a:sym typeface="+mn-lt"/>
            </a:endParaRPr>
          </a:p>
        </p:txBody>
      </p:sp>
      <p:cxnSp>
        <p:nvCxnSpPr>
          <p:cNvPr id="8" name="Straight Connector 4"/>
          <p:cNvCxnSpPr/>
          <p:nvPr/>
        </p:nvCxnSpPr>
        <p:spPr>
          <a:xfrm>
            <a:off x="4420738" y="3454400"/>
            <a:ext cx="57242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9"/>
          <p:cNvSpPr/>
          <p:nvPr/>
        </p:nvSpPr>
        <p:spPr bwMode="auto">
          <a:xfrm>
            <a:off x="2267335" y="1875824"/>
            <a:ext cx="1812266" cy="1553373"/>
          </a:xfrm>
          <a:custGeom>
            <a:avLst/>
            <a:gdLst>
              <a:gd name="T0" fmla="*/ 246 w 987"/>
              <a:gd name="T1" fmla="*/ 846 h 846"/>
              <a:gd name="T2" fmla="*/ 0 w 987"/>
              <a:gd name="T3" fmla="*/ 423 h 846"/>
              <a:gd name="T4" fmla="*/ 246 w 987"/>
              <a:gd name="T5" fmla="*/ 0 h 846"/>
              <a:gd name="T6" fmla="*/ 740 w 987"/>
              <a:gd name="T7" fmla="*/ 0 h 846"/>
              <a:gd name="T8" fmla="*/ 987 w 987"/>
              <a:gd name="T9" fmla="*/ 423 h 846"/>
              <a:gd name="T10" fmla="*/ 740 w 987"/>
              <a:gd name="T11" fmla="*/ 846 h 846"/>
              <a:gd name="T12" fmla="*/ 246 w 987"/>
              <a:gd name="T13" fmla="*/ 846 h 846"/>
            </a:gdLst>
            <a:ahLst/>
            <a:cxnLst>
              <a:cxn ang="0">
                <a:pos x="T0" y="T1"/>
              </a:cxn>
              <a:cxn ang="0">
                <a:pos x="T2" y="T3"/>
              </a:cxn>
              <a:cxn ang="0">
                <a:pos x="T4" y="T5"/>
              </a:cxn>
              <a:cxn ang="0">
                <a:pos x="T6" y="T7"/>
              </a:cxn>
              <a:cxn ang="0">
                <a:pos x="T8" y="T9"/>
              </a:cxn>
              <a:cxn ang="0">
                <a:pos x="T10" y="T11"/>
              </a:cxn>
              <a:cxn ang="0">
                <a:pos x="T12" y="T13"/>
              </a:cxn>
            </a:cxnLst>
            <a:rect l="0" t="0" r="r" b="b"/>
            <a:pathLst>
              <a:path w="987" h="846">
                <a:moveTo>
                  <a:pt x="246" y="846"/>
                </a:moveTo>
                <a:lnTo>
                  <a:pt x="0" y="423"/>
                </a:lnTo>
                <a:lnTo>
                  <a:pt x="246" y="0"/>
                </a:lnTo>
                <a:lnTo>
                  <a:pt x="740" y="0"/>
                </a:lnTo>
                <a:lnTo>
                  <a:pt x="987" y="423"/>
                </a:lnTo>
                <a:lnTo>
                  <a:pt x="740" y="846"/>
                </a:lnTo>
                <a:lnTo>
                  <a:pt x="246" y="846"/>
                </a:lnTo>
                <a:close/>
              </a:path>
            </a:pathLst>
          </a:custGeom>
          <a:solidFill>
            <a:schemeClr val="accent5"/>
          </a:solidFill>
          <a:ln w="12700" cap="flat" cmpd="sng" algn="ctr">
            <a:noFill/>
            <a:prstDash val="solid"/>
            <a:miter lim="800000"/>
          </a:ln>
          <a:effectLst/>
        </p:spPr>
        <p:txBody>
          <a:bodyPr rtlCol="0" anchor="ctr"/>
          <a:lstStyle/>
          <a:p>
            <a:pPr algn="ctr"/>
            <a:r>
              <a:rPr lang="zh-CN" altLang="en-US" kern="0" dirty="0">
                <a:solidFill>
                  <a:schemeClr val="bg2">
                    <a:lumMod val="25000"/>
                  </a:schemeClr>
                </a:solidFill>
                <a:cs typeface="+mn-ea"/>
                <a:sym typeface="+mn-lt"/>
              </a:rPr>
              <a:t>选题策略</a:t>
            </a:r>
          </a:p>
        </p:txBody>
      </p:sp>
      <p:sp>
        <p:nvSpPr>
          <p:cNvPr id="4" name="Freeform 10"/>
          <p:cNvSpPr/>
          <p:nvPr/>
        </p:nvSpPr>
        <p:spPr bwMode="auto">
          <a:xfrm>
            <a:off x="8052812" y="1875824"/>
            <a:ext cx="1812266" cy="1553373"/>
          </a:xfrm>
          <a:custGeom>
            <a:avLst/>
            <a:gdLst>
              <a:gd name="T0" fmla="*/ 246 w 987"/>
              <a:gd name="T1" fmla="*/ 846 h 846"/>
              <a:gd name="T2" fmla="*/ 0 w 987"/>
              <a:gd name="T3" fmla="*/ 423 h 846"/>
              <a:gd name="T4" fmla="*/ 246 w 987"/>
              <a:gd name="T5" fmla="*/ 0 h 846"/>
              <a:gd name="T6" fmla="*/ 740 w 987"/>
              <a:gd name="T7" fmla="*/ 0 h 846"/>
              <a:gd name="T8" fmla="*/ 987 w 987"/>
              <a:gd name="T9" fmla="*/ 423 h 846"/>
              <a:gd name="T10" fmla="*/ 740 w 987"/>
              <a:gd name="T11" fmla="*/ 846 h 846"/>
              <a:gd name="T12" fmla="*/ 246 w 987"/>
              <a:gd name="T13" fmla="*/ 846 h 846"/>
            </a:gdLst>
            <a:ahLst/>
            <a:cxnLst>
              <a:cxn ang="0">
                <a:pos x="T0" y="T1"/>
              </a:cxn>
              <a:cxn ang="0">
                <a:pos x="T2" y="T3"/>
              </a:cxn>
              <a:cxn ang="0">
                <a:pos x="T4" y="T5"/>
              </a:cxn>
              <a:cxn ang="0">
                <a:pos x="T6" y="T7"/>
              </a:cxn>
              <a:cxn ang="0">
                <a:pos x="T8" y="T9"/>
              </a:cxn>
              <a:cxn ang="0">
                <a:pos x="T10" y="T11"/>
              </a:cxn>
              <a:cxn ang="0">
                <a:pos x="T12" y="T13"/>
              </a:cxn>
            </a:cxnLst>
            <a:rect l="0" t="0" r="r" b="b"/>
            <a:pathLst>
              <a:path w="987" h="846">
                <a:moveTo>
                  <a:pt x="246" y="846"/>
                </a:moveTo>
                <a:lnTo>
                  <a:pt x="0" y="423"/>
                </a:lnTo>
                <a:lnTo>
                  <a:pt x="246" y="0"/>
                </a:lnTo>
                <a:lnTo>
                  <a:pt x="740" y="0"/>
                </a:lnTo>
                <a:lnTo>
                  <a:pt x="987" y="423"/>
                </a:lnTo>
                <a:lnTo>
                  <a:pt x="740" y="846"/>
                </a:lnTo>
                <a:lnTo>
                  <a:pt x="246" y="846"/>
                </a:lnTo>
                <a:close/>
              </a:path>
            </a:pathLst>
          </a:custGeom>
          <a:solidFill>
            <a:srgbClr val="FFC000"/>
          </a:solidFill>
          <a:ln w="12700" cap="flat" cmpd="sng" algn="ctr">
            <a:noFill/>
            <a:prstDash val="solid"/>
            <a:miter lim="800000"/>
          </a:ln>
          <a:effectLst/>
        </p:spPr>
        <p:txBody>
          <a:bodyPr rtlCol="0" anchor="ctr"/>
          <a:lstStyle/>
          <a:p>
            <a:pPr algn="ctr"/>
            <a:r>
              <a:rPr lang="zh-CN" altLang="en-US" sz="1600" kern="0" dirty="0">
                <a:solidFill>
                  <a:schemeClr val="bg2">
                    <a:lumMod val="25000"/>
                  </a:schemeClr>
                </a:solidFill>
                <a:cs typeface="+mn-ea"/>
              </a:rPr>
              <a:t>认知状态的选题</a:t>
            </a:r>
            <a:endParaRPr lang="en-US" altLang="zh-CN" sz="1600" kern="0" dirty="0">
              <a:solidFill>
                <a:schemeClr val="bg2">
                  <a:lumMod val="25000"/>
                </a:schemeClr>
              </a:solidFill>
              <a:cs typeface="+mn-ea"/>
            </a:endParaRPr>
          </a:p>
          <a:p>
            <a:pPr algn="ctr"/>
            <a:r>
              <a:rPr lang="zh-CN" altLang="en-US" sz="1600" kern="0" dirty="0">
                <a:solidFill>
                  <a:schemeClr val="bg2">
                    <a:lumMod val="25000"/>
                  </a:schemeClr>
                </a:solidFill>
                <a:cs typeface="+mn-ea"/>
                <a:sym typeface="+mn-lt"/>
              </a:rPr>
              <a:t>兼顾认知状态和能力选题</a:t>
            </a:r>
          </a:p>
        </p:txBody>
      </p:sp>
      <p:sp>
        <p:nvSpPr>
          <p:cNvPr id="10" name="Freeform 11"/>
          <p:cNvSpPr/>
          <p:nvPr/>
        </p:nvSpPr>
        <p:spPr bwMode="auto">
          <a:xfrm>
            <a:off x="5171505" y="1875824"/>
            <a:ext cx="1812266" cy="1553373"/>
          </a:xfrm>
          <a:custGeom>
            <a:avLst/>
            <a:gdLst>
              <a:gd name="T0" fmla="*/ 247 w 987"/>
              <a:gd name="T1" fmla="*/ 846 h 846"/>
              <a:gd name="T2" fmla="*/ 0 w 987"/>
              <a:gd name="T3" fmla="*/ 423 h 846"/>
              <a:gd name="T4" fmla="*/ 247 w 987"/>
              <a:gd name="T5" fmla="*/ 0 h 846"/>
              <a:gd name="T6" fmla="*/ 740 w 987"/>
              <a:gd name="T7" fmla="*/ 0 h 846"/>
              <a:gd name="T8" fmla="*/ 987 w 987"/>
              <a:gd name="T9" fmla="*/ 423 h 846"/>
              <a:gd name="T10" fmla="*/ 740 w 987"/>
              <a:gd name="T11" fmla="*/ 846 h 846"/>
              <a:gd name="T12" fmla="*/ 247 w 987"/>
              <a:gd name="T13" fmla="*/ 846 h 846"/>
            </a:gdLst>
            <a:ahLst/>
            <a:cxnLst>
              <a:cxn ang="0">
                <a:pos x="T0" y="T1"/>
              </a:cxn>
              <a:cxn ang="0">
                <a:pos x="T2" y="T3"/>
              </a:cxn>
              <a:cxn ang="0">
                <a:pos x="T4" y="T5"/>
              </a:cxn>
              <a:cxn ang="0">
                <a:pos x="T6" y="T7"/>
              </a:cxn>
              <a:cxn ang="0">
                <a:pos x="T8" y="T9"/>
              </a:cxn>
              <a:cxn ang="0">
                <a:pos x="T10" y="T11"/>
              </a:cxn>
              <a:cxn ang="0">
                <a:pos x="T12" y="T13"/>
              </a:cxn>
            </a:cxnLst>
            <a:rect l="0" t="0" r="r" b="b"/>
            <a:pathLst>
              <a:path w="987" h="846">
                <a:moveTo>
                  <a:pt x="247" y="846"/>
                </a:moveTo>
                <a:lnTo>
                  <a:pt x="0" y="423"/>
                </a:lnTo>
                <a:lnTo>
                  <a:pt x="247" y="0"/>
                </a:lnTo>
                <a:lnTo>
                  <a:pt x="740" y="0"/>
                </a:lnTo>
                <a:lnTo>
                  <a:pt x="987" y="423"/>
                </a:lnTo>
                <a:lnTo>
                  <a:pt x="740" y="846"/>
                </a:lnTo>
                <a:lnTo>
                  <a:pt x="247" y="846"/>
                </a:lnTo>
                <a:close/>
              </a:path>
            </a:pathLst>
          </a:custGeom>
          <a:solidFill>
            <a:schemeClr val="accent4"/>
          </a:solidFill>
          <a:ln w="12700" cap="flat" cmpd="sng" algn="ctr">
            <a:noFill/>
            <a:prstDash val="solid"/>
            <a:miter lim="800000"/>
          </a:ln>
          <a:effectLst/>
        </p:spPr>
        <p:txBody>
          <a:bodyPr rtlCol="0" anchor="ctr"/>
          <a:lstStyle/>
          <a:p>
            <a:pPr algn="ctr"/>
            <a:r>
              <a:rPr lang="zh-CN" altLang="en-US" kern="0" dirty="0">
                <a:solidFill>
                  <a:schemeClr val="bg2">
                    <a:lumMod val="25000"/>
                  </a:schemeClr>
                </a:solidFill>
                <a:cs typeface="+mn-ea"/>
                <a:sym typeface="+mn-lt"/>
              </a:rPr>
              <a:t>高效、快速</a:t>
            </a:r>
          </a:p>
        </p:txBody>
      </p:sp>
      <p:sp>
        <p:nvSpPr>
          <p:cNvPr id="14" name="矩形 13"/>
          <p:cNvSpPr/>
          <p:nvPr/>
        </p:nvSpPr>
        <p:spPr>
          <a:xfrm>
            <a:off x="1566830" y="4675533"/>
            <a:ext cx="9888323" cy="923330"/>
          </a:xfrm>
          <a:prstGeom prst="rect">
            <a:avLst/>
          </a:prstGeom>
        </p:spPr>
        <p:txBody>
          <a:bodyPr wrap="square">
            <a:spAutoFit/>
          </a:bodyPr>
          <a:lstStyle/>
          <a:p>
            <a:r>
              <a:rPr lang="zh-CN" altLang="en-US" dirty="0"/>
              <a:t>所选题目是否真的“</a:t>
            </a:r>
            <a:r>
              <a:rPr lang="zh-CN" altLang="en-US" dirty="0">
                <a:solidFill>
                  <a:srgbClr val="FF0000"/>
                </a:solidFill>
              </a:rPr>
              <a:t>适配</a:t>
            </a:r>
            <a:r>
              <a:rPr lang="zh-CN" altLang="en-US" dirty="0"/>
              <a:t>”被试者当前的</a:t>
            </a:r>
            <a:r>
              <a:rPr lang="zh-CN" altLang="en-US" dirty="0">
                <a:solidFill>
                  <a:srgbClr val="FF0000"/>
                </a:solidFill>
              </a:rPr>
              <a:t>认知状态和能力</a:t>
            </a:r>
            <a:r>
              <a:rPr lang="zh-CN" altLang="en-US" dirty="0"/>
              <a:t>，以及“适配”的</a:t>
            </a:r>
            <a:r>
              <a:rPr lang="zh-CN" altLang="en-US" dirty="0">
                <a:solidFill>
                  <a:srgbClr val="FF0000"/>
                </a:solidFill>
              </a:rPr>
              <a:t>程度</a:t>
            </a:r>
            <a:r>
              <a:rPr lang="zh-CN" altLang="en-US" dirty="0"/>
              <a:t>，也是能够直接影响到效果因素。如果选出的题目不适配被试，那么</a:t>
            </a:r>
            <a:r>
              <a:rPr lang="zh-CN" altLang="en-US" dirty="0">
                <a:solidFill>
                  <a:srgbClr val="FF0000"/>
                </a:solidFill>
              </a:rPr>
              <a:t>错误诊断的概率就会变大</a:t>
            </a:r>
            <a:r>
              <a:rPr lang="zh-CN" altLang="en-US" dirty="0"/>
              <a:t>，从而诊断评估的</a:t>
            </a:r>
            <a:r>
              <a:rPr lang="zh-CN" altLang="en-US" dirty="0">
                <a:solidFill>
                  <a:srgbClr val="FF0000"/>
                </a:solidFill>
              </a:rPr>
              <a:t>准确性</a:t>
            </a:r>
            <a:r>
              <a:rPr lang="zh-CN" altLang="en-US" dirty="0"/>
              <a:t>就会</a:t>
            </a:r>
            <a:r>
              <a:rPr lang="zh-CN" altLang="en-US" dirty="0">
                <a:solidFill>
                  <a:srgbClr val="FF0000"/>
                </a:solidFill>
              </a:rPr>
              <a:t>降低</a:t>
            </a:r>
            <a:r>
              <a:rPr lang="zh-CN" altLang="en-US" dirty="0"/>
              <a:t>。同时，为了确保准确性，就选的题目</a:t>
            </a:r>
            <a:r>
              <a:rPr lang="zh-CN" altLang="en-US" dirty="0">
                <a:solidFill>
                  <a:srgbClr val="FF0000"/>
                </a:solidFill>
              </a:rPr>
              <a:t>数量增多</a:t>
            </a:r>
            <a:r>
              <a:rPr lang="zh-CN" altLang="en-US" dirty="0"/>
              <a:t>，也就大大降低了</a:t>
            </a:r>
            <a:r>
              <a:rPr lang="zh-CN" altLang="en-US" dirty="0">
                <a:solidFill>
                  <a:srgbClr val="FF0000"/>
                </a:solidFill>
              </a:rPr>
              <a:t>测试效率</a:t>
            </a:r>
            <a:r>
              <a:rPr lang="zh-CN" altLang="en-US" dirty="0"/>
              <a:t>。</a:t>
            </a:r>
            <a:endParaRPr lang="en-US" altLang="zh-CN" sz="1400" dirty="0"/>
          </a:p>
        </p:txBody>
      </p:sp>
      <p:sp>
        <p:nvSpPr>
          <p:cNvPr id="15" name="矩形 14"/>
          <p:cNvSpPr/>
          <p:nvPr/>
        </p:nvSpPr>
        <p:spPr>
          <a:xfrm>
            <a:off x="2242520" y="3557223"/>
            <a:ext cx="1861896" cy="430374"/>
          </a:xfrm>
          <a:prstGeom prst="rect">
            <a:avLst/>
          </a:prstGeom>
        </p:spPr>
        <p:txBody>
          <a:bodyPr wrap="square">
            <a:spAutoFit/>
          </a:bodyPr>
          <a:lstStyle/>
          <a:p>
            <a:pPr algn="ctr">
              <a:lnSpc>
                <a:spcPct val="120000"/>
              </a:lnSpc>
            </a:pPr>
            <a:r>
              <a:rPr lang="en-US" altLang="zh-CN" sz="2000" b="1" dirty="0">
                <a:solidFill>
                  <a:schemeClr val="bg2">
                    <a:lumMod val="25000"/>
                  </a:schemeClr>
                </a:solidFill>
                <a:cs typeface="+mn-ea"/>
                <a:sym typeface="+mn-lt"/>
              </a:rPr>
              <a:t>CD-CAT</a:t>
            </a:r>
            <a:r>
              <a:rPr lang="zh-CN" altLang="en-US" sz="2000" b="1" dirty="0">
                <a:solidFill>
                  <a:schemeClr val="bg2">
                    <a:lumMod val="25000"/>
                  </a:schemeClr>
                </a:solidFill>
                <a:cs typeface="+mn-ea"/>
                <a:sym typeface="+mn-lt"/>
              </a:rPr>
              <a:t>关键</a:t>
            </a:r>
          </a:p>
        </p:txBody>
      </p:sp>
      <p:sp>
        <p:nvSpPr>
          <p:cNvPr id="16" name="矩形 15"/>
          <p:cNvSpPr/>
          <p:nvPr/>
        </p:nvSpPr>
        <p:spPr>
          <a:xfrm>
            <a:off x="5165052" y="3557223"/>
            <a:ext cx="1861896" cy="430374"/>
          </a:xfrm>
          <a:prstGeom prst="rect">
            <a:avLst/>
          </a:prstGeom>
        </p:spPr>
        <p:txBody>
          <a:bodyPr wrap="square">
            <a:spAutoFit/>
          </a:bodyPr>
          <a:lstStyle/>
          <a:p>
            <a:pPr algn="ctr">
              <a:lnSpc>
                <a:spcPct val="120000"/>
              </a:lnSpc>
            </a:pPr>
            <a:r>
              <a:rPr lang="zh-CN" altLang="en-US" sz="2000" b="1" dirty="0">
                <a:solidFill>
                  <a:schemeClr val="bg2">
                    <a:lumMod val="25000"/>
                  </a:schemeClr>
                </a:solidFill>
                <a:cs typeface="+mn-ea"/>
                <a:sym typeface="+mn-lt"/>
              </a:rPr>
              <a:t>选题目标</a:t>
            </a:r>
          </a:p>
        </p:txBody>
      </p:sp>
      <p:sp>
        <p:nvSpPr>
          <p:cNvPr id="17" name="矩形 16"/>
          <p:cNvSpPr/>
          <p:nvPr/>
        </p:nvSpPr>
        <p:spPr>
          <a:xfrm>
            <a:off x="8087584" y="3557223"/>
            <a:ext cx="1861896" cy="430374"/>
          </a:xfrm>
          <a:prstGeom prst="rect">
            <a:avLst/>
          </a:prstGeom>
        </p:spPr>
        <p:txBody>
          <a:bodyPr wrap="square">
            <a:spAutoFit/>
          </a:bodyPr>
          <a:lstStyle/>
          <a:p>
            <a:pPr algn="ctr">
              <a:lnSpc>
                <a:spcPct val="120000"/>
              </a:lnSpc>
            </a:pPr>
            <a:r>
              <a:rPr lang="zh-CN" altLang="en-US" sz="2000" b="1" dirty="0">
                <a:solidFill>
                  <a:schemeClr val="bg2">
                    <a:lumMod val="25000"/>
                  </a:schemeClr>
                </a:solidFill>
                <a:cs typeface="+mn-ea"/>
                <a:sym typeface="+mn-lt"/>
              </a:rPr>
              <a:t>选题分类</a:t>
            </a:r>
          </a:p>
        </p:txBody>
      </p:sp>
      <p:pic>
        <p:nvPicPr>
          <p:cNvPr id="25" name="图片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22228" y="83024"/>
            <a:ext cx="1072978" cy="1072978"/>
          </a:xfrm>
          <a:prstGeom prst="rect">
            <a:avLst/>
          </a:prstGeom>
        </p:spPr>
      </p:pic>
      <p:grpSp>
        <p:nvGrpSpPr>
          <p:cNvPr id="26" name="组合 25">
            <a:extLst>
              <a:ext uri="{FF2B5EF4-FFF2-40B4-BE49-F238E27FC236}">
                <a16:creationId xmlns:a16="http://schemas.microsoft.com/office/drawing/2014/main" id="{2E2A039D-4223-4744-86C2-15A46523FCB1}"/>
              </a:ext>
            </a:extLst>
          </p:cNvPr>
          <p:cNvGrpSpPr/>
          <p:nvPr/>
        </p:nvGrpSpPr>
        <p:grpSpPr>
          <a:xfrm>
            <a:off x="477086" y="440950"/>
            <a:ext cx="3454386" cy="1378892"/>
            <a:chOff x="477086" y="440950"/>
            <a:chExt cx="3454386" cy="1378892"/>
          </a:xfrm>
        </p:grpSpPr>
        <p:grpSp>
          <p:nvGrpSpPr>
            <p:cNvPr id="27" name="组合 26">
              <a:extLst>
                <a:ext uri="{FF2B5EF4-FFF2-40B4-BE49-F238E27FC236}">
                  <a16:creationId xmlns:a16="http://schemas.microsoft.com/office/drawing/2014/main" id="{464FB342-DC6F-423F-BE7E-4A961F805317}"/>
                </a:ext>
              </a:extLst>
            </p:cNvPr>
            <p:cNvGrpSpPr/>
            <p:nvPr/>
          </p:nvGrpSpPr>
          <p:grpSpPr>
            <a:xfrm>
              <a:off x="477086" y="440950"/>
              <a:ext cx="785657" cy="739766"/>
              <a:chOff x="4047600" y="12678"/>
              <a:chExt cx="3444796" cy="3243581"/>
            </a:xfrm>
          </p:grpSpPr>
          <p:pic>
            <p:nvPicPr>
              <p:cNvPr id="29" name="图片 28">
                <a:extLst>
                  <a:ext uri="{FF2B5EF4-FFF2-40B4-BE49-F238E27FC236}">
                    <a16:creationId xmlns:a16="http://schemas.microsoft.com/office/drawing/2014/main" id="{B261719D-EF87-4E23-A7AC-56BC78AC8E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30" name="图片 29">
                <a:extLst>
                  <a:ext uri="{FF2B5EF4-FFF2-40B4-BE49-F238E27FC236}">
                    <a16:creationId xmlns:a16="http://schemas.microsoft.com/office/drawing/2014/main" id="{D7407362-F275-433A-A34C-C63429E229D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sp>
          <p:nvSpPr>
            <p:cNvPr id="28" name="文本框 19">
              <a:extLst>
                <a:ext uri="{FF2B5EF4-FFF2-40B4-BE49-F238E27FC236}">
                  <a16:creationId xmlns:a16="http://schemas.microsoft.com/office/drawing/2014/main" id="{E40896E0-4B33-4C5A-8780-CE7156359481}"/>
                </a:ext>
              </a:extLst>
            </p:cNvPr>
            <p:cNvSpPr txBox="1"/>
            <p:nvPr/>
          </p:nvSpPr>
          <p:spPr>
            <a:xfrm>
              <a:off x="1368612" y="619513"/>
              <a:ext cx="2562860" cy="1200329"/>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i="0" dirty="0">
                  <a:solidFill>
                    <a:srgbClr val="4F4F4F"/>
                  </a:solidFill>
                  <a:effectLst/>
                  <a:latin typeface="PingFang SC"/>
                </a:rPr>
                <a:t>CD-CAT</a:t>
              </a:r>
              <a:r>
                <a:rPr lang="zh-CN" altLang="en-US" sz="2400" b="1" i="0" dirty="0">
                  <a:solidFill>
                    <a:srgbClr val="4F4F4F"/>
                  </a:solidFill>
                  <a:effectLst/>
                  <a:latin typeface="PingFang SC"/>
                </a:rPr>
                <a:t>选题方法</a:t>
              </a:r>
            </a:p>
            <a:p>
              <a:pPr algn="l"/>
              <a:endParaRPr lang="zh-CN" altLang="en-US" sz="2400" b="1" dirty="0">
                <a:solidFill>
                  <a:srgbClr val="454545"/>
                </a:solidFill>
                <a:cs typeface="+mn-ea"/>
                <a:sym typeface="+mn-lt"/>
              </a:endParaRPr>
            </a:p>
            <a:p>
              <a:pPr algn="l"/>
              <a:endParaRPr lang="zh-CN" altLang="en-US" sz="2400" b="1" dirty="0">
                <a:solidFill>
                  <a:srgbClr val="454545"/>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477086" y="440950"/>
            <a:ext cx="8856783" cy="739766"/>
            <a:chOff x="477086" y="440950"/>
            <a:chExt cx="8856783" cy="739766"/>
          </a:xfrm>
        </p:grpSpPr>
        <p:grpSp>
          <p:nvGrpSpPr>
            <p:cNvPr id="44" name="组合 43"/>
            <p:cNvGrpSpPr/>
            <p:nvPr/>
          </p:nvGrpSpPr>
          <p:grpSpPr>
            <a:xfrm>
              <a:off x="477086" y="440950"/>
              <a:ext cx="785657" cy="739766"/>
              <a:chOff x="4047600" y="12678"/>
              <a:chExt cx="3444796" cy="3243581"/>
            </a:xfrm>
          </p:grpSpPr>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sp>
          <p:nvSpPr>
            <p:cNvPr id="47" name="文本框 19"/>
            <p:cNvSpPr txBox="1"/>
            <p:nvPr/>
          </p:nvSpPr>
          <p:spPr>
            <a:xfrm>
              <a:off x="1434194" y="619513"/>
              <a:ext cx="7899675"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i="0" dirty="0">
                  <a:solidFill>
                    <a:srgbClr val="4F4F4F"/>
                  </a:solidFill>
                  <a:effectLst/>
                  <a:latin typeface="PingFang SC"/>
                </a:rPr>
                <a:t>基于认知状态的选题</a:t>
              </a:r>
              <a:endParaRPr lang="zh-CN" altLang="en-US" sz="2400" b="1" dirty="0">
                <a:solidFill>
                  <a:srgbClr val="454545"/>
                </a:solidFill>
                <a:cs typeface="+mn-ea"/>
                <a:sym typeface="+mn-lt"/>
              </a:endParaRPr>
            </a:p>
          </p:txBody>
        </p:sp>
      </p:grpSp>
      <p:pic>
        <p:nvPicPr>
          <p:cNvPr id="52" name="图片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22228" y="83024"/>
            <a:ext cx="1072978" cy="1072978"/>
          </a:xfrm>
          <a:prstGeom prst="rect">
            <a:avLst/>
          </a:prstGeom>
        </p:spPr>
      </p:pic>
      <p:sp>
        <p:nvSpPr>
          <p:cNvPr id="9" name="文本框 8">
            <a:extLst>
              <a:ext uri="{FF2B5EF4-FFF2-40B4-BE49-F238E27FC236}">
                <a16:creationId xmlns:a16="http://schemas.microsoft.com/office/drawing/2014/main" id="{B76E7488-815A-4714-A9EA-AADB81F02A23}"/>
              </a:ext>
            </a:extLst>
          </p:cNvPr>
          <p:cNvSpPr txBox="1"/>
          <p:nvPr/>
        </p:nvSpPr>
        <p:spPr>
          <a:xfrm>
            <a:off x="1434194" y="1558005"/>
            <a:ext cx="9061987" cy="646331"/>
          </a:xfrm>
          <a:prstGeom prst="rect">
            <a:avLst/>
          </a:prstGeom>
          <a:noFill/>
        </p:spPr>
        <p:txBody>
          <a:bodyPr wrap="square">
            <a:spAutoFit/>
          </a:bodyPr>
          <a:lstStyle/>
          <a:p>
            <a:r>
              <a:rPr lang="zh-CN" altLang="en-US" b="0" i="0" dirty="0">
                <a:solidFill>
                  <a:srgbClr val="4D4D4D"/>
                </a:solidFill>
                <a:effectLst/>
                <a:latin typeface="-apple-system"/>
              </a:rPr>
              <a:t>对于</a:t>
            </a:r>
            <a:r>
              <a:rPr lang="en-US" altLang="zh-CN" b="0" i="0" dirty="0">
                <a:solidFill>
                  <a:srgbClr val="4D4D4D"/>
                </a:solidFill>
                <a:effectLst/>
                <a:latin typeface="-apple-system"/>
              </a:rPr>
              <a:t>CD-CAT</a:t>
            </a:r>
            <a:r>
              <a:rPr lang="zh-CN" altLang="en-US" b="0" i="0" dirty="0">
                <a:solidFill>
                  <a:srgbClr val="4D4D4D"/>
                </a:solidFill>
                <a:effectLst/>
                <a:latin typeface="-apple-system"/>
              </a:rPr>
              <a:t>，在认知状态的选题，是认知诊断与</a:t>
            </a:r>
            <a:r>
              <a:rPr lang="en-US" altLang="zh-CN" b="0" i="0" dirty="0">
                <a:solidFill>
                  <a:srgbClr val="4D4D4D"/>
                </a:solidFill>
                <a:effectLst/>
                <a:latin typeface="-apple-system"/>
              </a:rPr>
              <a:t>CAT</a:t>
            </a:r>
            <a:r>
              <a:rPr lang="zh-CN" altLang="en-US" b="0" i="0" dirty="0">
                <a:solidFill>
                  <a:srgbClr val="4D4D4D"/>
                </a:solidFill>
                <a:effectLst/>
                <a:latin typeface="-apple-system"/>
              </a:rPr>
              <a:t>两种测验在原理上的嫁接，将传统的</a:t>
            </a:r>
            <a:r>
              <a:rPr lang="en-US" altLang="zh-CN" b="0" i="0" dirty="0">
                <a:solidFill>
                  <a:srgbClr val="4D4D4D"/>
                </a:solidFill>
                <a:effectLst/>
                <a:latin typeface="-apple-system"/>
              </a:rPr>
              <a:t>CAT</a:t>
            </a:r>
            <a:r>
              <a:rPr lang="zh-CN" altLang="en-US" b="0" i="0" dirty="0">
                <a:solidFill>
                  <a:srgbClr val="4D4D4D"/>
                </a:solidFill>
                <a:effectLst/>
                <a:latin typeface="-apple-system"/>
              </a:rPr>
              <a:t>自适应被试能力的目标嫁接到被试估计的状态估计上。</a:t>
            </a:r>
            <a:endParaRPr lang="zh-CN" altLang="en-US" dirty="0"/>
          </a:p>
        </p:txBody>
      </p:sp>
      <p:sp>
        <p:nvSpPr>
          <p:cNvPr id="11" name="文本框 10">
            <a:extLst>
              <a:ext uri="{FF2B5EF4-FFF2-40B4-BE49-F238E27FC236}">
                <a16:creationId xmlns:a16="http://schemas.microsoft.com/office/drawing/2014/main" id="{E491F411-0685-4131-A82B-964835B484C1}"/>
              </a:ext>
            </a:extLst>
          </p:cNvPr>
          <p:cNvSpPr txBox="1"/>
          <p:nvPr/>
        </p:nvSpPr>
        <p:spPr>
          <a:xfrm>
            <a:off x="1434194" y="2431814"/>
            <a:ext cx="6094520" cy="369332"/>
          </a:xfrm>
          <a:prstGeom prst="rect">
            <a:avLst/>
          </a:prstGeom>
          <a:noFill/>
        </p:spPr>
        <p:txBody>
          <a:bodyPr wrap="square">
            <a:spAutoFit/>
          </a:bodyPr>
          <a:lstStyle/>
          <a:p>
            <a:pPr algn="l"/>
            <a:r>
              <a:rPr lang="zh-CN" altLang="en-US" b="1" i="0" dirty="0">
                <a:solidFill>
                  <a:srgbClr val="4F4F4F"/>
                </a:solidFill>
                <a:effectLst/>
                <a:latin typeface="PingFang SC"/>
              </a:rPr>
              <a:t>香农熵（信息熵）</a:t>
            </a:r>
          </a:p>
        </p:txBody>
      </p:sp>
      <p:pic>
        <p:nvPicPr>
          <p:cNvPr id="5" name="图片 4">
            <a:extLst>
              <a:ext uri="{FF2B5EF4-FFF2-40B4-BE49-F238E27FC236}">
                <a16:creationId xmlns:a16="http://schemas.microsoft.com/office/drawing/2014/main" id="{28A37028-BBDC-427E-ABD7-9F1E5AE5EB6B}"/>
              </a:ext>
            </a:extLst>
          </p:cNvPr>
          <p:cNvPicPr>
            <a:picLocks noChangeAspect="1"/>
          </p:cNvPicPr>
          <p:nvPr/>
        </p:nvPicPr>
        <p:blipFill>
          <a:blip r:embed="rId6"/>
          <a:stretch>
            <a:fillRect/>
          </a:stretch>
        </p:blipFill>
        <p:spPr>
          <a:xfrm>
            <a:off x="2643802" y="2783535"/>
            <a:ext cx="5224499" cy="1201295"/>
          </a:xfrm>
          <a:prstGeom prst="rect">
            <a:avLst/>
          </a:prstGeom>
        </p:spPr>
      </p:pic>
      <p:pic>
        <p:nvPicPr>
          <p:cNvPr id="7" name="图片 6">
            <a:extLst>
              <a:ext uri="{FF2B5EF4-FFF2-40B4-BE49-F238E27FC236}">
                <a16:creationId xmlns:a16="http://schemas.microsoft.com/office/drawing/2014/main" id="{221617AB-AFD0-4C30-9C3B-DDCA98BB94D1}"/>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2119555" y="3808316"/>
            <a:ext cx="7952889" cy="1690697"/>
          </a:xfrm>
          <a:prstGeom prst="rect">
            <a:avLst/>
          </a:prstGeom>
        </p:spPr>
      </p:pic>
      <p:sp>
        <p:nvSpPr>
          <p:cNvPr id="17" name="文本框 16">
            <a:extLst>
              <a:ext uri="{FF2B5EF4-FFF2-40B4-BE49-F238E27FC236}">
                <a16:creationId xmlns:a16="http://schemas.microsoft.com/office/drawing/2014/main" id="{DE703359-FCC0-4F74-A43F-BC5BD3B127C0}"/>
              </a:ext>
            </a:extLst>
          </p:cNvPr>
          <p:cNvSpPr txBox="1"/>
          <p:nvPr/>
        </p:nvSpPr>
        <p:spPr>
          <a:xfrm>
            <a:off x="1434194" y="5691882"/>
            <a:ext cx="10517925" cy="646331"/>
          </a:xfrm>
          <a:prstGeom prst="rect">
            <a:avLst/>
          </a:prstGeom>
          <a:noFill/>
        </p:spPr>
        <p:txBody>
          <a:bodyPr wrap="square">
            <a:spAutoFit/>
          </a:bodyPr>
          <a:lstStyle/>
          <a:p>
            <a:r>
              <a:rPr lang="zh-CN" altLang="en-US" b="0" i="0" dirty="0">
                <a:solidFill>
                  <a:srgbClr val="4D4D4D"/>
                </a:solidFill>
                <a:effectLst/>
                <a:latin typeface="-apple-system"/>
              </a:rPr>
              <a:t>在做了</a:t>
            </a:r>
            <a:r>
              <a:rPr lang="en-US" altLang="zh-CN" b="0" i="0" dirty="0">
                <a:solidFill>
                  <a:srgbClr val="4D4D4D"/>
                </a:solidFill>
                <a:effectLst/>
                <a:latin typeface="-apple-system"/>
              </a:rPr>
              <a:t>n</a:t>
            </a:r>
            <a:r>
              <a:rPr lang="zh-CN" altLang="en-US" b="0" i="0" dirty="0">
                <a:solidFill>
                  <a:srgbClr val="4D4D4D"/>
                </a:solidFill>
                <a:effectLst/>
                <a:latin typeface="-apple-system"/>
              </a:rPr>
              <a:t>个题之后</a:t>
            </a:r>
            <a:r>
              <a:rPr lang="en-US" altLang="zh-CN" b="0" i="0" dirty="0">
                <a:solidFill>
                  <a:srgbClr val="4D4D4D"/>
                </a:solidFill>
                <a:effectLst/>
                <a:latin typeface="-apple-system"/>
              </a:rPr>
              <a:t>,</a:t>
            </a:r>
            <a:r>
              <a:rPr lang="zh-CN" altLang="en-US" b="0" i="0" dirty="0">
                <a:solidFill>
                  <a:srgbClr val="4D4D4D"/>
                </a:solidFill>
                <a:effectLst/>
                <a:latin typeface="-apple-system"/>
              </a:rPr>
              <a:t>通过让</a:t>
            </a:r>
            <a:r>
              <a:rPr lang="en-US" altLang="zh-CN" b="0" i="0" dirty="0">
                <a:solidFill>
                  <a:srgbClr val="4D4D4D"/>
                </a:solidFill>
                <a:effectLst/>
                <a:latin typeface="-apple-system"/>
              </a:rPr>
              <a:t>a</a:t>
            </a:r>
            <a:r>
              <a:rPr lang="zh-CN" altLang="en-US" b="0" i="0" dirty="0">
                <a:solidFill>
                  <a:srgbClr val="4D4D4D"/>
                </a:solidFill>
                <a:effectLst/>
                <a:latin typeface="-apple-system"/>
              </a:rPr>
              <a:t>后验分布的</a:t>
            </a:r>
            <a:r>
              <a:rPr lang="zh-CN" altLang="en-US" b="1" i="0" dirty="0">
                <a:solidFill>
                  <a:srgbClr val="4D4D4D"/>
                </a:solidFill>
                <a:effectLst/>
                <a:latin typeface="-apple-system"/>
              </a:rPr>
              <a:t>香农熵最小化</a:t>
            </a:r>
            <a:r>
              <a:rPr lang="zh-CN" altLang="en-US" b="0" i="0" dirty="0">
                <a:solidFill>
                  <a:srgbClr val="4D4D4D"/>
                </a:solidFill>
                <a:effectLst/>
                <a:latin typeface="-apple-system"/>
              </a:rPr>
              <a:t>来选出下一题</a:t>
            </a:r>
            <a:r>
              <a:rPr lang="en-US" altLang="zh-CN" b="0" i="0" dirty="0">
                <a:solidFill>
                  <a:srgbClr val="4D4D4D"/>
                </a:solidFill>
                <a:effectLst/>
                <a:latin typeface="-apple-system"/>
              </a:rPr>
              <a:t>,</a:t>
            </a:r>
            <a:r>
              <a:rPr lang="zh-CN" altLang="en-US" b="0" i="0" dirty="0">
                <a:solidFill>
                  <a:srgbClr val="4D4D4D"/>
                </a:solidFill>
                <a:effectLst/>
                <a:latin typeface="-apple-system"/>
              </a:rPr>
              <a:t>就可以让不确定性最小</a:t>
            </a:r>
            <a:r>
              <a:rPr lang="en-US" altLang="zh-CN" b="0" i="0" dirty="0">
                <a:solidFill>
                  <a:srgbClr val="4D4D4D"/>
                </a:solidFill>
                <a:effectLst/>
                <a:latin typeface="-apple-system"/>
              </a:rPr>
              <a:t>,</a:t>
            </a:r>
            <a:r>
              <a:rPr lang="zh-CN" altLang="en-US" b="0" i="0" dirty="0">
                <a:solidFill>
                  <a:srgbClr val="4D4D4D"/>
                </a:solidFill>
                <a:effectLst/>
                <a:latin typeface="-apple-system"/>
              </a:rPr>
              <a:t>让估计出的</a:t>
            </a:r>
            <a:r>
              <a:rPr lang="en-US" altLang="zh-CN" b="0" i="0" dirty="0">
                <a:solidFill>
                  <a:srgbClr val="4D4D4D"/>
                </a:solidFill>
                <a:effectLst/>
                <a:latin typeface="-apple-system"/>
              </a:rPr>
              <a:t>KS</a:t>
            </a:r>
            <a:r>
              <a:rPr lang="zh-CN" altLang="en-US" b="0" i="0" dirty="0">
                <a:solidFill>
                  <a:srgbClr val="4D4D4D"/>
                </a:solidFill>
                <a:effectLst/>
                <a:latin typeface="-apple-system"/>
              </a:rPr>
              <a:t>向量更接近于</a:t>
            </a:r>
            <a:r>
              <a:rPr lang="en-US" altLang="zh-CN" b="0" i="0" dirty="0">
                <a:solidFill>
                  <a:srgbClr val="4D4D4D"/>
                </a:solidFill>
                <a:effectLst/>
                <a:latin typeface="-apple-system"/>
              </a:rPr>
              <a:t>KS</a:t>
            </a:r>
            <a:r>
              <a:rPr lang="zh-CN" altLang="en-US" b="0" i="0" dirty="0">
                <a:solidFill>
                  <a:srgbClr val="4D4D4D"/>
                </a:solidFill>
                <a:effectLst/>
                <a:latin typeface="-apple-system"/>
              </a:rPr>
              <a:t>向量的真值。</a:t>
            </a:r>
            <a:endParaRPr lang="zh-CN" altLang="en-US" dirty="0"/>
          </a:p>
        </p:txBody>
      </p:sp>
    </p:spTree>
    <p:extLst>
      <p:ext uri="{BB962C8B-B14F-4D97-AF65-F5344CB8AC3E}">
        <p14:creationId xmlns:p14="http://schemas.microsoft.com/office/powerpoint/2010/main" val="337645334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图片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2228" y="83024"/>
            <a:ext cx="1072978" cy="1072978"/>
          </a:xfrm>
          <a:prstGeom prst="rect">
            <a:avLst/>
          </a:prstGeom>
        </p:spPr>
      </p:pic>
      <p:grpSp>
        <p:nvGrpSpPr>
          <p:cNvPr id="8" name="组合 7">
            <a:extLst>
              <a:ext uri="{FF2B5EF4-FFF2-40B4-BE49-F238E27FC236}">
                <a16:creationId xmlns:a16="http://schemas.microsoft.com/office/drawing/2014/main" id="{CE3A4851-6061-4FE0-BB7B-5CB1AD7EBABC}"/>
              </a:ext>
            </a:extLst>
          </p:cNvPr>
          <p:cNvGrpSpPr/>
          <p:nvPr/>
        </p:nvGrpSpPr>
        <p:grpSpPr>
          <a:xfrm>
            <a:off x="477086" y="440950"/>
            <a:ext cx="8856783" cy="739766"/>
            <a:chOff x="477086" y="440950"/>
            <a:chExt cx="8856783" cy="739766"/>
          </a:xfrm>
        </p:grpSpPr>
        <p:grpSp>
          <p:nvGrpSpPr>
            <p:cNvPr id="9" name="组合 8">
              <a:extLst>
                <a:ext uri="{FF2B5EF4-FFF2-40B4-BE49-F238E27FC236}">
                  <a16:creationId xmlns:a16="http://schemas.microsoft.com/office/drawing/2014/main" id="{F10C332F-317E-4B83-909E-3FDC76CE1EBF}"/>
                </a:ext>
              </a:extLst>
            </p:cNvPr>
            <p:cNvGrpSpPr/>
            <p:nvPr/>
          </p:nvGrpSpPr>
          <p:grpSpPr>
            <a:xfrm>
              <a:off x="477086" y="440950"/>
              <a:ext cx="785657" cy="739766"/>
              <a:chOff x="4047600" y="12678"/>
              <a:chExt cx="3444796" cy="3243581"/>
            </a:xfrm>
          </p:grpSpPr>
          <p:pic>
            <p:nvPicPr>
              <p:cNvPr id="11" name="图片 10">
                <a:extLst>
                  <a:ext uri="{FF2B5EF4-FFF2-40B4-BE49-F238E27FC236}">
                    <a16:creationId xmlns:a16="http://schemas.microsoft.com/office/drawing/2014/main" id="{95A45FD0-6CC5-4D26-83B2-2C7782D031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12" name="图片 11">
                <a:extLst>
                  <a:ext uri="{FF2B5EF4-FFF2-40B4-BE49-F238E27FC236}">
                    <a16:creationId xmlns:a16="http://schemas.microsoft.com/office/drawing/2014/main" id="{53F3886E-72AE-433B-9B99-5F05CEA7F65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sp>
          <p:nvSpPr>
            <p:cNvPr id="10" name="文本框 19">
              <a:extLst>
                <a:ext uri="{FF2B5EF4-FFF2-40B4-BE49-F238E27FC236}">
                  <a16:creationId xmlns:a16="http://schemas.microsoft.com/office/drawing/2014/main" id="{C1DA4E39-8109-471E-A0A2-778526E62E81}"/>
                </a:ext>
              </a:extLst>
            </p:cNvPr>
            <p:cNvSpPr txBox="1"/>
            <p:nvPr/>
          </p:nvSpPr>
          <p:spPr>
            <a:xfrm>
              <a:off x="1434194" y="619513"/>
              <a:ext cx="7899675"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i="0" dirty="0">
                  <a:solidFill>
                    <a:srgbClr val="4F4F4F"/>
                  </a:solidFill>
                  <a:effectLst/>
                  <a:latin typeface="PingFang SC"/>
                </a:rPr>
                <a:t>基于认知状态的选题</a:t>
              </a:r>
              <a:endParaRPr lang="zh-CN" altLang="en-US" sz="2400" b="1" dirty="0">
                <a:solidFill>
                  <a:srgbClr val="454545"/>
                </a:solidFill>
                <a:cs typeface="+mn-ea"/>
                <a:sym typeface="+mn-lt"/>
              </a:endParaRPr>
            </a:p>
          </p:txBody>
        </p:sp>
      </p:grpSp>
      <p:sp>
        <p:nvSpPr>
          <p:cNvPr id="14" name="文本框 13">
            <a:extLst>
              <a:ext uri="{FF2B5EF4-FFF2-40B4-BE49-F238E27FC236}">
                <a16:creationId xmlns:a16="http://schemas.microsoft.com/office/drawing/2014/main" id="{9D082C5A-5D12-4215-AE79-1A9CFF3B5AAC}"/>
              </a:ext>
            </a:extLst>
          </p:cNvPr>
          <p:cNvSpPr txBox="1"/>
          <p:nvPr/>
        </p:nvSpPr>
        <p:spPr>
          <a:xfrm>
            <a:off x="1434194" y="1293134"/>
            <a:ext cx="6094520" cy="369332"/>
          </a:xfrm>
          <a:prstGeom prst="rect">
            <a:avLst/>
          </a:prstGeom>
          <a:noFill/>
        </p:spPr>
        <p:txBody>
          <a:bodyPr wrap="square">
            <a:spAutoFit/>
          </a:bodyPr>
          <a:lstStyle/>
          <a:p>
            <a:pPr algn="l"/>
            <a:r>
              <a:rPr lang="en-US" altLang="zh-CN" b="1" i="0" dirty="0">
                <a:solidFill>
                  <a:srgbClr val="4F4F4F"/>
                </a:solidFill>
                <a:effectLst/>
                <a:latin typeface="PingFang SC"/>
              </a:rPr>
              <a:t>KL</a:t>
            </a:r>
            <a:r>
              <a:rPr lang="zh-CN" altLang="en-US" b="1" i="0" dirty="0">
                <a:solidFill>
                  <a:srgbClr val="4F4F4F"/>
                </a:solidFill>
                <a:effectLst/>
                <a:latin typeface="PingFang SC"/>
              </a:rPr>
              <a:t>信息量（相对熵）</a:t>
            </a:r>
          </a:p>
        </p:txBody>
      </p:sp>
      <p:sp>
        <p:nvSpPr>
          <p:cNvPr id="16" name="文本框 15">
            <a:extLst>
              <a:ext uri="{FF2B5EF4-FFF2-40B4-BE49-F238E27FC236}">
                <a16:creationId xmlns:a16="http://schemas.microsoft.com/office/drawing/2014/main" id="{85FE8838-A630-4491-8E6F-0D4352BDB659}"/>
              </a:ext>
            </a:extLst>
          </p:cNvPr>
          <p:cNvSpPr txBox="1"/>
          <p:nvPr/>
        </p:nvSpPr>
        <p:spPr>
          <a:xfrm>
            <a:off x="1434194" y="1803054"/>
            <a:ext cx="9698404" cy="646331"/>
          </a:xfrm>
          <a:prstGeom prst="rect">
            <a:avLst/>
          </a:prstGeom>
          <a:noFill/>
        </p:spPr>
        <p:txBody>
          <a:bodyPr wrap="square">
            <a:spAutoFit/>
          </a:bodyPr>
          <a:lstStyle/>
          <a:p>
            <a:r>
              <a:rPr lang="en-US" altLang="zh-CN" b="0" i="0" dirty="0">
                <a:solidFill>
                  <a:srgbClr val="4D4D4D"/>
                </a:solidFill>
                <a:effectLst/>
                <a:latin typeface="-apple-system"/>
              </a:rPr>
              <a:t>KL</a:t>
            </a:r>
            <a:r>
              <a:rPr lang="zh-CN" altLang="en-US" b="0" i="0" dirty="0">
                <a:solidFill>
                  <a:srgbClr val="4D4D4D"/>
                </a:solidFill>
                <a:effectLst/>
                <a:latin typeface="-apple-system"/>
              </a:rPr>
              <a:t>信息量是用来描述两种可能的概率分布之间差异大小或‘距离</a:t>
            </a:r>
            <a:r>
              <a:rPr lang="en-US" altLang="zh-CN" b="0" i="0" dirty="0">
                <a:solidFill>
                  <a:srgbClr val="4D4D4D"/>
                </a:solidFill>
                <a:effectLst/>
                <a:latin typeface="-apple-system"/>
              </a:rPr>
              <a:t>’</a:t>
            </a:r>
            <a:r>
              <a:rPr lang="zh-CN" altLang="en-US" b="0" i="0" dirty="0">
                <a:solidFill>
                  <a:srgbClr val="4D4D4D"/>
                </a:solidFill>
                <a:effectLst/>
                <a:latin typeface="-apple-system"/>
              </a:rPr>
              <a:t>，两个分布相差越大，</a:t>
            </a:r>
            <a:r>
              <a:rPr lang="en-US" altLang="zh-CN" b="0" i="0" dirty="0">
                <a:solidFill>
                  <a:srgbClr val="4D4D4D"/>
                </a:solidFill>
                <a:effectLst/>
                <a:latin typeface="-apple-system"/>
              </a:rPr>
              <a:t>KL</a:t>
            </a:r>
            <a:r>
              <a:rPr lang="zh-CN" altLang="en-US" b="0" i="0" dirty="0">
                <a:solidFill>
                  <a:srgbClr val="4D4D4D"/>
                </a:solidFill>
                <a:effectLst/>
                <a:latin typeface="-apple-system"/>
              </a:rPr>
              <a:t>值也就越大；在特殊情况下，两个分布完全相同时，</a:t>
            </a:r>
            <a:r>
              <a:rPr lang="en-US" altLang="zh-CN" b="0" i="0" dirty="0">
                <a:solidFill>
                  <a:srgbClr val="4D4D4D"/>
                </a:solidFill>
                <a:effectLst/>
                <a:latin typeface="-apple-system"/>
              </a:rPr>
              <a:t>KL</a:t>
            </a:r>
            <a:r>
              <a:rPr lang="zh-CN" altLang="en-US" b="0" i="0" dirty="0">
                <a:solidFill>
                  <a:srgbClr val="4D4D4D"/>
                </a:solidFill>
                <a:effectLst/>
                <a:latin typeface="-apple-system"/>
              </a:rPr>
              <a:t>值等于</a:t>
            </a:r>
            <a:r>
              <a:rPr lang="en-US" altLang="zh-CN" b="0" i="0" dirty="0">
                <a:solidFill>
                  <a:srgbClr val="4D4D4D"/>
                </a:solidFill>
                <a:effectLst/>
                <a:latin typeface="-apple-system"/>
              </a:rPr>
              <a:t>0</a:t>
            </a:r>
            <a:r>
              <a:rPr lang="zh-CN" altLang="en-US" b="0" i="0" dirty="0">
                <a:solidFill>
                  <a:srgbClr val="4D4D4D"/>
                </a:solidFill>
                <a:effectLst/>
                <a:latin typeface="-apple-system"/>
              </a:rPr>
              <a:t>。</a:t>
            </a:r>
            <a:endParaRPr lang="zh-CN" altLang="en-US" dirty="0"/>
          </a:p>
        </p:txBody>
      </p:sp>
      <p:sp>
        <p:nvSpPr>
          <p:cNvPr id="18" name="文本框 17">
            <a:extLst>
              <a:ext uri="{FF2B5EF4-FFF2-40B4-BE49-F238E27FC236}">
                <a16:creationId xmlns:a16="http://schemas.microsoft.com/office/drawing/2014/main" id="{C9D6D588-B74C-4AEC-963C-CC402E83E8F6}"/>
              </a:ext>
            </a:extLst>
          </p:cNvPr>
          <p:cNvSpPr txBox="1"/>
          <p:nvPr/>
        </p:nvSpPr>
        <p:spPr>
          <a:xfrm>
            <a:off x="1434194" y="2701551"/>
            <a:ext cx="9588034" cy="646331"/>
          </a:xfrm>
          <a:prstGeom prst="rect">
            <a:avLst/>
          </a:prstGeom>
          <a:noFill/>
        </p:spPr>
        <p:txBody>
          <a:bodyPr wrap="square">
            <a:spAutoFit/>
          </a:bodyPr>
          <a:lstStyle/>
          <a:p>
            <a:r>
              <a:rPr lang="zh-CN" altLang="en-US" b="0" i="0" dirty="0">
                <a:solidFill>
                  <a:srgbClr val="4D4D4D"/>
                </a:solidFill>
                <a:effectLst/>
                <a:latin typeface="-apple-system"/>
              </a:rPr>
              <a:t>第</a:t>
            </a:r>
            <a:r>
              <a:rPr lang="en-US" altLang="zh-CN" b="0" i="0" dirty="0" err="1">
                <a:solidFill>
                  <a:srgbClr val="4D4D4D"/>
                </a:solidFill>
                <a:effectLst/>
                <a:latin typeface="-apple-system"/>
              </a:rPr>
              <a:t>i</a:t>
            </a:r>
            <a:r>
              <a:rPr lang="zh-CN" altLang="en-US" b="0" i="0" dirty="0">
                <a:solidFill>
                  <a:srgbClr val="4D4D4D"/>
                </a:solidFill>
                <a:effectLst/>
                <a:latin typeface="-apple-system"/>
              </a:rPr>
              <a:t>题对被试</a:t>
            </a:r>
            <a:r>
              <a:rPr lang="en-US" altLang="zh-CN" b="0" i="0" dirty="0">
                <a:solidFill>
                  <a:srgbClr val="4D4D4D"/>
                </a:solidFill>
                <a:effectLst/>
                <a:latin typeface="-apple-system"/>
              </a:rPr>
              <a:t>j</a:t>
            </a:r>
            <a:r>
              <a:rPr lang="zh-CN" altLang="en-US" b="0" i="0" dirty="0">
                <a:solidFill>
                  <a:srgbClr val="4D4D4D"/>
                </a:solidFill>
                <a:effectLst/>
                <a:latin typeface="-apple-system"/>
              </a:rPr>
              <a:t>的当前</a:t>
            </a:r>
            <a:r>
              <a:rPr lang="en-US" altLang="zh-CN" b="0" i="0" dirty="0">
                <a:solidFill>
                  <a:srgbClr val="4D4D4D"/>
                </a:solidFill>
                <a:effectLst/>
                <a:latin typeface="-apple-system"/>
              </a:rPr>
              <a:t>KS</a:t>
            </a:r>
            <a:r>
              <a:rPr lang="zh-CN" altLang="en-US" b="0" i="0" dirty="0">
                <a:solidFill>
                  <a:srgbClr val="4D4D4D"/>
                </a:solidFill>
                <a:effectLst/>
                <a:latin typeface="-apple-system"/>
              </a:rPr>
              <a:t>估计值的</a:t>
            </a:r>
            <a:r>
              <a:rPr lang="en-US" altLang="zh-CN" b="0" i="0" dirty="0">
                <a:solidFill>
                  <a:srgbClr val="4D4D4D"/>
                </a:solidFill>
                <a:effectLst/>
                <a:latin typeface="-apple-system"/>
              </a:rPr>
              <a:t>KL</a:t>
            </a:r>
            <a:r>
              <a:rPr lang="zh-CN" altLang="en-US" b="0" i="0" dirty="0">
                <a:solidFill>
                  <a:srgbClr val="4D4D4D"/>
                </a:solidFill>
                <a:effectLst/>
                <a:latin typeface="-apple-system"/>
              </a:rPr>
              <a:t>指标，定义为第</a:t>
            </a:r>
            <a:r>
              <a:rPr lang="en-US" altLang="zh-CN" b="0" i="0" dirty="0" err="1">
                <a:solidFill>
                  <a:srgbClr val="4D4D4D"/>
                </a:solidFill>
                <a:effectLst/>
                <a:latin typeface="-apple-system"/>
              </a:rPr>
              <a:t>i</a:t>
            </a:r>
            <a:r>
              <a:rPr lang="zh-CN" altLang="en-US" b="0" i="0" dirty="0">
                <a:solidFill>
                  <a:srgbClr val="4D4D4D"/>
                </a:solidFill>
                <a:effectLst/>
                <a:latin typeface="-apple-system"/>
              </a:rPr>
              <a:t>题对</a:t>
            </a:r>
            <a:r>
              <a:rPr lang="en-US" altLang="zh-CN" b="0" i="0" dirty="0">
                <a:solidFill>
                  <a:srgbClr val="4D4D4D"/>
                </a:solidFill>
                <a:effectLst/>
                <a:latin typeface="-apple-system"/>
              </a:rPr>
              <a:t>KS</a:t>
            </a:r>
            <a:r>
              <a:rPr lang="zh-CN" altLang="en-US" b="0" i="0" dirty="0">
                <a:solidFill>
                  <a:srgbClr val="4D4D4D"/>
                </a:solidFill>
                <a:effectLst/>
                <a:latin typeface="-apple-system"/>
              </a:rPr>
              <a:t>估计值和各种可能的</a:t>
            </a:r>
            <a:r>
              <a:rPr lang="en-US" altLang="zh-CN" b="0" i="0" dirty="0">
                <a:solidFill>
                  <a:srgbClr val="4D4D4D"/>
                </a:solidFill>
                <a:effectLst/>
                <a:latin typeface="-apple-system"/>
              </a:rPr>
              <a:t>KS</a:t>
            </a:r>
            <a:r>
              <a:rPr lang="zh-CN" altLang="en-US" b="0" i="0" dirty="0">
                <a:solidFill>
                  <a:srgbClr val="4D4D4D"/>
                </a:solidFill>
                <a:effectLst/>
                <a:latin typeface="-apple-system"/>
              </a:rPr>
              <a:t>向量之间的</a:t>
            </a:r>
            <a:r>
              <a:rPr lang="en-US" altLang="zh-CN" b="0" i="0" dirty="0">
                <a:solidFill>
                  <a:srgbClr val="4D4D4D"/>
                </a:solidFill>
                <a:effectLst/>
                <a:latin typeface="-apple-system"/>
              </a:rPr>
              <a:t>KL</a:t>
            </a:r>
            <a:r>
              <a:rPr lang="zh-CN" altLang="en-US" b="0" i="0" dirty="0">
                <a:solidFill>
                  <a:srgbClr val="4D4D4D"/>
                </a:solidFill>
                <a:effectLst/>
                <a:latin typeface="-apple-system"/>
              </a:rPr>
              <a:t>信息量之和：</a:t>
            </a:r>
            <a:endParaRPr lang="zh-CN" altLang="en-US" dirty="0"/>
          </a:p>
        </p:txBody>
      </p:sp>
      <p:pic>
        <p:nvPicPr>
          <p:cNvPr id="6" name="图片 5">
            <a:extLst>
              <a:ext uri="{FF2B5EF4-FFF2-40B4-BE49-F238E27FC236}">
                <a16:creationId xmlns:a16="http://schemas.microsoft.com/office/drawing/2014/main" id="{CC3FCFD6-0C6C-49D6-9AB4-4BF857FBD797}"/>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633816" y="3156293"/>
            <a:ext cx="7500429" cy="1199666"/>
          </a:xfrm>
          <a:prstGeom prst="rect">
            <a:avLst/>
          </a:prstGeom>
        </p:spPr>
      </p:pic>
      <p:pic>
        <p:nvPicPr>
          <p:cNvPr id="13" name="图片 12">
            <a:extLst>
              <a:ext uri="{FF2B5EF4-FFF2-40B4-BE49-F238E27FC236}">
                <a16:creationId xmlns:a16="http://schemas.microsoft.com/office/drawing/2014/main" id="{1AF814FD-FFB4-488B-A91C-E643E23035E9}"/>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2816655" y="4044293"/>
            <a:ext cx="9600820" cy="1072978"/>
          </a:xfrm>
          <a:prstGeom prst="rect">
            <a:avLst/>
          </a:prstGeom>
        </p:spPr>
      </p:pic>
      <p:pic>
        <p:nvPicPr>
          <p:cNvPr id="17" name="图片 16">
            <a:extLst>
              <a:ext uri="{FF2B5EF4-FFF2-40B4-BE49-F238E27FC236}">
                <a16:creationId xmlns:a16="http://schemas.microsoft.com/office/drawing/2014/main" id="{163B29C2-3530-497B-BFE2-5E76C1EDF9B6}"/>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2816655" y="4780899"/>
            <a:ext cx="5683577" cy="1113554"/>
          </a:xfrm>
          <a:prstGeom prst="rect">
            <a:avLst/>
          </a:prstGeom>
        </p:spPr>
      </p:pic>
      <p:sp>
        <p:nvSpPr>
          <p:cNvPr id="26" name="文本框 25">
            <a:extLst>
              <a:ext uri="{FF2B5EF4-FFF2-40B4-BE49-F238E27FC236}">
                <a16:creationId xmlns:a16="http://schemas.microsoft.com/office/drawing/2014/main" id="{8B5266B1-A6C5-4DD6-B4F0-9942AB4CE438}"/>
              </a:ext>
            </a:extLst>
          </p:cNvPr>
          <p:cNvSpPr txBox="1"/>
          <p:nvPr/>
        </p:nvSpPr>
        <p:spPr>
          <a:xfrm>
            <a:off x="1434194" y="5894453"/>
            <a:ext cx="10732653" cy="646331"/>
          </a:xfrm>
          <a:prstGeom prst="rect">
            <a:avLst/>
          </a:prstGeom>
          <a:noFill/>
        </p:spPr>
        <p:txBody>
          <a:bodyPr wrap="square">
            <a:spAutoFit/>
          </a:bodyPr>
          <a:lstStyle/>
          <a:p>
            <a:r>
              <a:rPr lang="en-US" altLang="zh-CN" b="0" i="0" dirty="0">
                <a:solidFill>
                  <a:srgbClr val="4D4D4D"/>
                </a:solidFill>
                <a:effectLst/>
                <a:latin typeface="-apple-system"/>
              </a:rPr>
              <a:t>KL</a:t>
            </a:r>
            <a:r>
              <a:rPr lang="zh-CN" altLang="en-US" b="0" i="0" dirty="0">
                <a:solidFill>
                  <a:srgbClr val="4D4D4D"/>
                </a:solidFill>
                <a:effectLst/>
                <a:latin typeface="-apple-system"/>
              </a:rPr>
              <a:t>值越大，表明该题区分该被试当前</a:t>
            </a:r>
            <a:r>
              <a:rPr lang="en-US" altLang="zh-CN" b="0" i="0" dirty="0">
                <a:solidFill>
                  <a:srgbClr val="4D4D4D"/>
                </a:solidFill>
                <a:effectLst/>
                <a:latin typeface="-apple-system"/>
              </a:rPr>
              <a:t>KS</a:t>
            </a:r>
            <a:r>
              <a:rPr lang="zh-CN" altLang="en-US" b="0" i="0" dirty="0">
                <a:solidFill>
                  <a:srgbClr val="4D4D4D"/>
                </a:solidFill>
                <a:effectLst/>
                <a:latin typeface="-apple-system"/>
              </a:rPr>
              <a:t>估计值与任意</a:t>
            </a:r>
            <a:r>
              <a:rPr lang="en-US" altLang="zh-CN" b="0" i="0" dirty="0">
                <a:solidFill>
                  <a:srgbClr val="4D4D4D"/>
                </a:solidFill>
                <a:effectLst/>
                <a:latin typeface="-apple-system"/>
              </a:rPr>
              <a:t>KS</a:t>
            </a:r>
            <a:r>
              <a:rPr lang="zh-CN" altLang="en-US" b="0" i="0" dirty="0">
                <a:solidFill>
                  <a:srgbClr val="4D4D4D"/>
                </a:solidFill>
                <a:effectLst/>
                <a:latin typeface="-apple-system"/>
              </a:rPr>
              <a:t>的能力越强。因此，我们将当前被试具有最大</a:t>
            </a:r>
            <a:r>
              <a:rPr lang="en-US" altLang="zh-CN" b="0" i="0" dirty="0">
                <a:solidFill>
                  <a:srgbClr val="4D4D4D"/>
                </a:solidFill>
                <a:effectLst/>
                <a:latin typeface="-apple-system"/>
              </a:rPr>
              <a:t>KL</a:t>
            </a:r>
            <a:r>
              <a:rPr lang="zh-CN" altLang="en-US" b="0" i="0" dirty="0">
                <a:solidFill>
                  <a:srgbClr val="4D4D4D"/>
                </a:solidFill>
                <a:effectLst/>
                <a:latin typeface="-apple-system"/>
              </a:rPr>
              <a:t>指标的题目选出来。</a:t>
            </a:r>
            <a:endParaRPr lang="zh-CN" altLang="en-US" dirty="0"/>
          </a:p>
        </p:txBody>
      </p:sp>
    </p:spTree>
    <p:extLst>
      <p:ext uri="{BB962C8B-B14F-4D97-AF65-F5344CB8AC3E}">
        <p14:creationId xmlns:p14="http://schemas.microsoft.com/office/powerpoint/2010/main" val="3129297929"/>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477086" y="440950"/>
            <a:ext cx="5169111" cy="1009560"/>
            <a:chOff x="477086" y="440950"/>
            <a:chExt cx="5169111" cy="1009560"/>
          </a:xfrm>
        </p:grpSpPr>
        <p:grpSp>
          <p:nvGrpSpPr>
            <p:cNvPr id="44" name="组合 43"/>
            <p:cNvGrpSpPr/>
            <p:nvPr/>
          </p:nvGrpSpPr>
          <p:grpSpPr>
            <a:xfrm>
              <a:off x="477086" y="440950"/>
              <a:ext cx="785657" cy="739766"/>
              <a:chOff x="4047600" y="12678"/>
              <a:chExt cx="3444796" cy="3243581"/>
            </a:xfrm>
          </p:grpSpPr>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sp>
          <p:nvSpPr>
            <p:cNvPr id="47" name="文本框 19"/>
            <p:cNvSpPr txBox="1"/>
            <p:nvPr/>
          </p:nvSpPr>
          <p:spPr>
            <a:xfrm>
              <a:off x="1350856" y="619513"/>
              <a:ext cx="4295341" cy="830997"/>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i="0" dirty="0">
                  <a:solidFill>
                    <a:srgbClr val="4F4F4F"/>
                  </a:solidFill>
                  <a:effectLst/>
                  <a:latin typeface="PingFang SC"/>
                </a:rPr>
                <a:t>兼顾认知状态与能力的选题</a:t>
              </a:r>
            </a:p>
            <a:p>
              <a:pPr algn="l"/>
              <a:endParaRPr lang="zh-CN" altLang="en-US" sz="2400" b="1" dirty="0">
                <a:solidFill>
                  <a:srgbClr val="454545"/>
                </a:solidFill>
                <a:cs typeface="+mn-ea"/>
                <a:sym typeface="+mn-lt"/>
              </a:endParaRPr>
            </a:p>
          </p:txBody>
        </p:sp>
      </p:grpSp>
      <p:pic>
        <p:nvPicPr>
          <p:cNvPr id="52" name="图片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22228" y="83024"/>
            <a:ext cx="1072978" cy="1072978"/>
          </a:xfrm>
          <a:prstGeom prst="rect">
            <a:avLst/>
          </a:prstGeom>
        </p:spPr>
      </p:pic>
      <p:pic>
        <p:nvPicPr>
          <p:cNvPr id="3" name="图片 2">
            <a:extLst>
              <a:ext uri="{FF2B5EF4-FFF2-40B4-BE49-F238E27FC236}">
                <a16:creationId xmlns:a16="http://schemas.microsoft.com/office/drawing/2014/main" id="{ACAC20FF-087A-4862-B0EA-05992CB3C492}"/>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29646" y="1780501"/>
            <a:ext cx="11989276" cy="3945596"/>
          </a:xfrm>
          <a:prstGeom prst="rect">
            <a:avLst/>
          </a:prstGeom>
        </p:spPr>
      </p:pic>
    </p:spTree>
    <p:extLst>
      <p:ext uri="{BB962C8B-B14F-4D97-AF65-F5344CB8AC3E}">
        <p14:creationId xmlns:p14="http://schemas.microsoft.com/office/powerpoint/2010/main" val="218323042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4972" y="3465109"/>
            <a:ext cx="5335636" cy="4576546"/>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94972" y="2444284"/>
            <a:ext cx="3559211" cy="1969432"/>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234" y="-643584"/>
            <a:ext cx="3135376" cy="3960474"/>
          </a:xfrm>
          <a:prstGeom prst="rect">
            <a:avLst/>
          </a:prstGeom>
        </p:spPr>
      </p:pic>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66514" y="-2275497"/>
            <a:ext cx="2235007" cy="4550993"/>
          </a:xfrm>
          <a:prstGeom prst="rect">
            <a:avLst/>
          </a:prstGeom>
        </p:spPr>
      </p:pic>
      <p:pic>
        <p:nvPicPr>
          <p:cNvPr id="8" name="图片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898744" y="4833511"/>
            <a:ext cx="2564000" cy="2116203"/>
          </a:xfrm>
          <a:prstGeom prst="rect">
            <a:avLst/>
          </a:prstGeom>
        </p:spPr>
      </p:pic>
      <p:pic>
        <p:nvPicPr>
          <p:cNvPr id="9" name="图片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28556" y="1634651"/>
            <a:ext cx="2849475" cy="3660915"/>
          </a:xfrm>
          <a:prstGeom prst="rect">
            <a:avLst/>
          </a:prstGeom>
        </p:spPr>
      </p:pic>
      <p:pic>
        <p:nvPicPr>
          <p:cNvPr id="10" name="图片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4276" y="548564"/>
            <a:ext cx="9681780" cy="5576283"/>
          </a:xfrm>
          <a:prstGeom prst="rect">
            <a:avLst/>
          </a:prstGeom>
        </p:spPr>
      </p:pic>
      <p:grpSp>
        <p:nvGrpSpPr>
          <p:cNvPr id="55" name="组合 54"/>
          <p:cNvGrpSpPr/>
          <p:nvPr/>
        </p:nvGrpSpPr>
        <p:grpSpPr>
          <a:xfrm>
            <a:off x="6419912" y="3679825"/>
            <a:ext cx="4074261" cy="1069975"/>
            <a:chOff x="6419912" y="3679825"/>
            <a:chExt cx="4074261" cy="1069975"/>
          </a:xfrm>
        </p:grpSpPr>
        <p:sp>
          <p:nvSpPr>
            <p:cNvPr id="39" name="矩形 38"/>
            <p:cNvSpPr/>
            <p:nvPr/>
          </p:nvSpPr>
          <p:spPr>
            <a:xfrm>
              <a:off x="6419912" y="3679825"/>
              <a:ext cx="4074261" cy="1069975"/>
            </a:xfrm>
            <a:prstGeom prst="rect">
              <a:avLst/>
            </a:prstGeom>
            <a:solidFill>
              <a:srgbClr val="FDFDFD"/>
            </a:solidFill>
            <a:ln>
              <a:gradFill flip="none" rotWithShape="1">
                <a:gsLst>
                  <a:gs pos="0">
                    <a:srgbClr val="CD9C3F"/>
                  </a:gs>
                  <a:gs pos="74000">
                    <a:srgbClr val="D5A848"/>
                  </a:gs>
                  <a:gs pos="38000">
                    <a:srgbClr val="FDE998"/>
                  </a:gs>
                  <a:gs pos="100000">
                    <a:srgbClr val="FDE998"/>
                  </a:gs>
                </a:gsLst>
                <a:lin ang="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41" name="矩形 40"/>
            <p:cNvSpPr/>
            <p:nvPr/>
          </p:nvSpPr>
          <p:spPr>
            <a:xfrm>
              <a:off x="7453869" y="3979987"/>
              <a:ext cx="2519444" cy="400110"/>
            </a:xfrm>
            <a:prstGeom prst="rect">
              <a:avLst/>
            </a:prstGeom>
          </p:spPr>
          <p:txBody>
            <a:bodyPr wrap="square">
              <a:spAutoFit/>
            </a:bodyPr>
            <a:lstStyle/>
            <a:p>
              <a:r>
                <a:rPr lang="zh-CN" altLang="en-US" sz="2000" b="1" dirty="0">
                  <a:solidFill>
                    <a:srgbClr val="002060"/>
                  </a:solidFill>
                  <a:cs typeface="+mn-ea"/>
                  <a:sym typeface="+mn-lt"/>
                </a:rPr>
                <a:t>参数估计和终止规则</a:t>
              </a:r>
            </a:p>
          </p:txBody>
        </p:sp>
        <p:sp>
          <p:nvSpPr>
            <p:cNvPr id="42" name="矩形 41"/>
            <p:cNvSpPr/>
            <p:nvPr/>
          </p:nvSpPr>
          <p:spPr>
            <a:xfrm>
              <a:off x="6627211" y="4106403"/>
              <a:ext cx="2321780" cy="295145"/>
            </a:xfrm>
            <a:prstGeom prst="rect">
              <a:avLst/>
            </a:prstGeom>
            <a:noFill/>
          </p:spPr>
          <p:txBody>
            <a:bodyPr wrap="square" rtlCol="0">
              <a:spAutoFit/>
            </a:bodyPr>
            <a:lstStyle/>
            <a:p>
              <a:pPr>
                <a:lnSpc>
                  <a:spcPct val="120000"/>
                </a:lnSpc>
              </a:pPr>
              <a:r>
                <a:rPr lang="zh-CN" altLang="en-US" sz="1200" dirty="0">
                  <a:solidFill>
                    <a:schemeClr val="tx1">
                      <a:lumMod val="75000"/>
                      <a:lumOff val="25000"/>
                    </a:schemeClr>
                  </a:solidFill>
                  <a:cs typeface="+mn-ea"/>
                  <a:sym typeface="+mn-lt"/>
                </a:rPr>
                <a:t> </a:t>
              </a:r>
              <a:endParaRPr lang="en-US" altLang="zh-CN" sz="1200" dirty="0">
                <a:solidFill>
                  <a:schemeClr val="tx1">
                    <a:lumMod val="75000"/>
                    <a:lumOff val="25000"/>
                  </a:schemeClr>
                </a:solidFill>
                <a:cs typeface="+mn-ea"/>
                <a:sym typeface="+mn-lt"/>
              </a:endParaRPr>
            </a:p>
          </p:txBody>
        </p:sp>
      </p:grpSp>
      <p:grpSp>
        <p:nvGrpSpPr>
          <p:cNvPr id="3" name="组合 2"/>
          <p:cNvGrpSpPr/>
          <p:nvPr/>
        </p:nvGrpSpPr>
        <p:grpSpPr>
          <a:xfrm>
            <a:off x="1881284" y="3679825"/>
            <a:ext cx="4074261" cy="1069975"/>
            <a:chOff x="1881284" y="3679825"/>
            <a:chExt cx="4074261" cy="1069975"/>
          </a:xfrm>
        </p:grpSpPr>
        <p:sp>
          <p:nvSpPr>
            <p:cNvPr id="31" name="矩形 30"/>
            <p:cNvSpPr/>
            <p:nvPr/>
          </p:nvSpPr>
          <p:spPr>
            <a:xfrm>
              <a:off x="1881284" y="3679825"/>
              <a:ext cx="4074261" cy="1069975"/>
            </a:xfrm>
            <a:prstGeom prst="rect">
              <a:avLst/>
            </a:prstGeom>
            <a:solidFill>
              <a:srgbClr val="FDFDFD"/>
            </a:solidFill>
            <a:ln>
              <a:gradFill flip="none" rotWithShape="1">
                <a:gsLst>
                  <a:gs pos="0">
                    <a:srgbClr val="CD9C3F"/>
                  </a:gs>
                  <a:gs pos="74000">
                    <a:srgbClr val="D5A848"/>
                  </a:gs>
                  <a:gs pos="38000">
                    <a:srgbClr val="FDE998"/>
                  </a:gs>
                  <a:gs pos="100000">
                    <a:srgbClr val="FDE998"/>
                  </a:gs>
                </a:gsLst>
                <a:lin ang="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33" name="矩形 32"/>
            <p:cNvSpPr/>
            <p:nvPr/>
          </p:nvSpPr>
          <p:spPr>
            <a:xfrm>
              <a:off x="2814045" y="3939277"/>
              <a:ext cx="2950147" cy="400110"/>
            </a:xfrm>
            <a:prstGeom prst="rect">
              <a:avLst/>
            </a:prstGeom>
          </p:spPr>
          <p:txBody>
            <a:bodyPr wrap="square">
              <a:spAutoFit/>
            </a:bodyPr>
            <a:lstStyle/>
            <a:p>
              <a:r>
                <a:rPr lang="en-US" altLang="zh-CN" sz="2000" b="1" dirty="0">
                  <a:solidFill>
                    <a:srgbClr val="002060"/>
                  </a:solidFill>
                  <a:cs typeface="+mn-ea"/>
                  <a:sym typeface="+mn-lt"/>
                </a:rPr>
                <a:t>CD-CAT</a:t>
              </a:r>
              <a:r>
                <a:rPr lang="zh-CN" altLang="en-US" sz="2000" b="1" dirty="0">
                  <a:solidFill>
                    <a:srgbClr val="002060"/>
                  </a:solidFill>
                  <a:cs typeface="+mn-ea"/>
                  <a:sym typeface="+mn-lt"/>
                </a:rPr>
                <a:t>选题策略</a:t>
              </a:r>
            </a:p>
          </p:txBody>
        </p:sp>
        <p:sp>
          <p:nvSpPr>
            <p:cNvPr id="34" name="矩形 33"/>
            <p:cNvSpPr/>
            <p:nvPr/>
          </p:nvSpPr>
          <p:spPr>
            <a:xfrm>
              <a:off x="2088583" y="4106403"/>
              <a:ext cx="2321780" cy="295145"/>
            </a:xfrm>
            <a:prstGeom prst="rect">
              <a:avLst/>
            </a:prstGeom>
            <a:noFill/>
          </p:spPr>
          <p:txBody>
            <a:bodyPr wrap="square" rtlCol="0">
              <a:spAutoFit/>
            </a:bodyPr>
            <a:lstStyle/>
            <a:p>
              <a:pPr>
                <a:lnSpc>
                  <a:spcPct val="120000"/>
                </a:lnSpc>
              </a:pPr>
              <a:r>
                <a:rPr lang="zh-CN" altLang="en-US" sz="1200" dirty="0">
                  <a:solidFill>
                    <a:schemeClr val="tx1">
                      <a:lumMod val="75000"/>
                      <a:lumOff val="25000"/>
                    </a:schemeClr>
                  </a:solidFill>
                  <a:cs typeface="+mn-ea"/>
                  <a:sym typeface="+mn-lt"/>
                </a:rPr>
                <a:t> </a:t>
              </a:r>
              <a:endParaRPr lang="en-US" altLang="zh-CN" sz="1200" dirty="0">
                <a:solidFill>
                  <a:schemeClr val="tx1">
                    <a:lumMod val="75000"/>
                    <a:lumOff val="25000"/>
                  </a:schemeClr>
                </a:solidFill>
                <a:cs typeface="+mn-ea"/>
                <a:sym typeface="+mn-lt"/>
              </a:endParaRPr>
            </a:p>
          </p:txBody>
        </p:sp>
      </p:grpSp>
      <p:grpSp>
        <p:nvGrpSpPr>
          <p:cNvPr id="56" name="组合 55"/>
          <p:cNvGrpSpPr/>
          <p:nvPr/>
        </p:nvGrpSpPr>
        <p:grpSpPr>
          <a:xfrm>
            <a:off x="6419912" y="2359025"/>
            <a:ext cx="4074261" cy="1069975"/>
            <a:chOff x="6419912" y="2359025"/>
            <a:chExt cx="4074261" cy="1069975"/>
          </a:xfrm>
        </p:grpSpPr>
        <p:sp>
          <p:nvSpPr>
            <p:cNvPr id="40" name="矩形 39"/>
            <p:cNvSpPr/>
            <p:nvPr/>
          </p:nvSpPr>
          <p:spPr>
            <a:xfrm>
              <a:off x="6419912" y="2359025"/>
              <a:ext cx="4074261" cy="1069975"/>
            </a:xfrm>
            <a:prstGeom prst="rect">
              <a:avLst/>
            </a:prstGeom>
            <a:solidFill>
              <a:srgbClr val="FDFDFD"/>
            </a:solidFill>
            <a:ln>
              <a:gradFill flip="none" rotWithShape="1">
                <a:gsLst>
                  <a:gs pos="0">
                    <a:srgbClr val="CD9C3F"/>
                  </a:gs>
                  <a:gs pos="74000">
                    <a:srgbClr val="D5A848"/>
                  </a:gs>
                  <a:gs pos="38000">
                    <a:srgbClr val="FDE998"/>
                  </a:gs>
                  <a:gs pos="100000">
                    <a:srgbClr val="FDE998"/>
                  </a:gs>
                </a:gsLst>
                <a:lin ang="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43" name="矩形 42"/>
            <p:cNvSpPr/>
            <p:nvPr/>
          </p:nvSpPr>
          <p:spPr>
            <a:xfrm>
              <a:off x="7010452" y="2735193"/>
              <a:ext cx="3300264" cy="400110"/>
            </a:xfrm>
            <a:prstGeom prst="rect">
              <a:avLst/>
            </a:prstGeom>
          </p:spPr>
          <p:txBody>
            <a:bodyPr wrap="square">
              <a:spAutoFit/>
            </a:bodyPr>
            <a:lstStyle/>
            <a:p>
              <a:r>
                <a:rPr lang="en-US" altLang="zh-CN" sz="2000" b="1" dirty="0">
                  <a:solidFill>
                    <a:srgbClr val="002060"/>
                  </a:solidFill>
                  <a:cs typeface="+mn-ea"/>
                  <a:sym typeface="+mn-lt"/>
                </a:rPr>
                <a:t>CD-CAT</a:t>
              </a:r>
              <a:r>
                <a:rPr lang="zh-CN" altLang="en-US" sz="2000" b="1" dirty="0">
                  <a:solidFill>
                    <a:srgbClr val="002060"/>
                  </a:solidFill>
                  <a:cs typeface="+mn-ea"/>
                  <a:sym typeface="+mn-lt"/>
                </a:rPr>
                <a:t>常用认知诊断模型</a:t>
              </a:r>
            </a:p>
          </p:txBody>
        </p:sp>
        <p:sp>
          <p:nvSpPr>
            <p:cNvPr id="44" name="矩形 43"/>
            <p:cNvSpPr/>
            <p:nvPr/>
          </p:nvSpPr>
          <p:spPr>
            <a:xfrm>
              <a:off x="6627211" y="2785603"/>
              <a:ext cx="2321780" cy="295145"/>
            </a:xfrm>
            <a:prstGeom prst="rect">
              <a:avLst/>
            </a:prstGeom>
            <a:noFill/>
          </p:spPr>
          <p:txBody>
            <a:bodyPr wrap="square" rtlCol="0">
              <a:spAutoFit/>
            </a:bodyPr>
            <a:lstStyle/>
            <a:p>
              <a:pPr>
                <a:lnSpc>
                  <a:spcPct val="120000"/>
                </a:lnSpc>
              </a:pPr>
              <a:r>
                <a:rPr lang="zh-CN" altLang="en-US" sz="1200" dirty="0">
                  <a:solidFill>
                    <a:schemeClr val="tx1">
                      <a:lumMod val="75000"/>
                      <a:lumOff val="25000"/>
                    </a:schemeClr>
                  </a:solidFill>
                  <a:cs typeface="+mn-ea"/>
                  <a:sym typeface="+mn-lt"/>
                </a:rPr>
                <a:t> </a:t>
              </a:r>
              <a:endParaRPr lang="en-US" altLang="zh-CN" sz="1200" dirty="0">
                <a:solidFill>
                  <a:schemeClr val="tx1">
                    <a:lumMod val="75000"/>
                    <a:lumOff val="25000"/>
                  </a:schemeClr>
                </a:solidFill>
                <a:cs typeface="+mn-ea"/>
                <a:sym typeface="+mn-lt"/>
              </a:endParaRPr>
            </a:p>
          </p:txBody>
        </p:sp>
      </p:grpSp>
      <p:grpSp>
        <p:nvGrpSpPr>
          <p:cNvPr id="2" name="组合 1"/>
          <p:cNvGrpSpPr/>
          <p:nvPr/>
        </p:nvGrpSpPr>
        <p:grpSpPr>
          <a:xfrm>
            <a:off x="1881284" y="2359025"/>
            <a:ext cx="4074261" cy="1069975"/>
            <a:chOff x="1881284" y="2359025"/>
            <a:chExt cx="4074261" cy="1069975"/>
          </a:xfrm>
        </p:grpSpPr>
        <p:sp>
          <p:nvSpPr>
            <p:cNvPr id="32" name="矩形 31"/>
            <p:cNvSpPr/>
            <p:nvPr/>
          </p:nvSpPr>
          <p:spPr>
            <a:xfrm>
              <a:off x="1881284" y="2359025"/>
              <a:ext cx="4074261" cy="1069975"/>
            </a:xfrm>
            <a:prstGeom prst="rect">
              <a:avLst/>
            </a:prstGeom>
            <a:solidFill>
              <a:srgbClr val="FDFDFD"/>
            </a:solidFill>
            <a:ln>
              <a:gradFill flip="none" rotWithShape="1">
                <a:gsLst>
                  <a:gs pos="0">
                    <a:srgbClr val="CD9C3F"/>
                  </a:gs>
                  <a:gs pos="74000">
                    <a:srgbClr val="D5A848"/>
                  </a:gs>
                  <a:gs pos="38000">
                    <a:srgbClr val="FDE998"/>
                  </a:gs>
                  <a:gs pos="100000">
                    <a:srgbClr val="FDE998"/>
                  </a:gs>
                </a:gsLst>
                <a:lin ang="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cs typeface="+mn-ea"/>
                <a:sym typeface="+mn-lt"/>
              </a:endParaRPr>
            </a:p>
          </p:txBody>
        </p:sp>
        <p:sp>
          <p:nvSpPr>
            <p:cNvPr id="35" name="矩形 34"/>
            <p:cNvSpPr/>
            <p:nvPr/>
          </p:nvSpPr>
          <p:spPr>
            <a:xfrm>
              <a:off x="2986959" y="2735193"/>
              <a:ext cx="2013944" cy="400110"/>
            </a:xfrm>
            <a:prstGeom prst="rect">
              <a:avLst/>
            </a:prstGeom>
          </p:spPr>
          <p:txBody>
            <a:bodyPr wrap="square">
              <a:spAutoFit/>
            </a:bodyPr>
            <a:lstStyle/>
            <a:p>
              <a:r>
                <a:rPr lang="en-US" altLang="zh-CN" sz="2000" b="1" dirty="0">
                  <a:solidFill>
                    <a:srgbClr val="002060"/>
                  </a:solidFill>
                  <a:cs typeface="+mn-ea"/>
                  <a:sym typeface="+mn-lt"/>
                </a:rPr>
                <a:t>CD-CAT</a:t>
              </a:r>
              <a:r>
                <a:rPr lang="zh-CN" altLang="en-US" sz="2000" b="1" dirty="0">
                  <a:solidFill>
                    <a:srgbClr val="002060"/>
                  </a:solidFill>
                  <a:cs typeface="+mn-ea"/>
                  <a:sym typeface="+mn-lt"/>
                </a:rPr>
                <a:t>简介</a:t>
              </a:r>
            </a:p>
          </p:txBody>
        </p:sp>
        <p:sp>
          <p:nvSpPr>
            <p:cNvPr id="36" name="矩形 35"/>
            <p:cNvSpPr/>
            <p:nvPr/>
          </p:nvSpPr>
          <p:spPr>
            <a:xfrm>
              <a:off x="2088583" y="2785603"/>
              <a:ext cx="2321780" cy="295145"/>
            </a:xfrm>
            <a:prstGeom prst="rect">
              <a:avLst/>
            </a:prstGeom>
            <a:noFill/>
          </p:spPr>
          <p:txBody>
            <a:bodyPr wrap="square" rtlCol="0">
              <a:spAutoFit/>
            </a:bodyPr>
            <a:lstStyle/>
            <a:p>
              <a:pPr>
                <a:lnSpc>
                  <a:spcPct val="120000"/>
                </a:lnSpc>
              </a:pPr>
              <a:r>
                <a:rPr lang="zh-CN" altLang="en-US" sz="1200" dirty="0">
                  <a:solidFill>
                    <a:schemeClr val="tx1">
                      <a:lumMod val="75000"/>
                      <a:lumOff val="25000"/>
                    </a:schemeClr>
                  </a:solidFill>
                  <a:cs typeface="+mn-ea"/>
                  <a:sym typeface="+mn-lt"/>
                </a:rPr>
                <a:t> </a:t>
              </a:r>
              <a:endParaRPr lang="en-US" altLang="zh-CN" sz="1200" dirty="0">
                <a:solidFill>
                  <a:schemeClr val="tx1">
                    <a:lumMod val="75000"/>
                    <a:lumOff val="25000"/>
                  </a:schemeClr>
                </a:solidFill>
                <a:cs typeface="+mn-ea"/>
                <a:sym typeface="+mn-lt"/>
              </a:endParaRPr>
            </a:p>
          </p:txBody>
        </p:sp>
      </p:grpSp>
      <p:sp>
        <p:nvSpPr>
          <p:cNvPr id="53" name="TextBox 1"/>
          <p:cNvSpPr txBox="1"/>
          <p:nvPr/>
        </p:nvSpPr>
        <p:spPr>
          <a:xfrm>
            <a:off x="5465435" y="1364942"/>
            <a:ext cx="1358385" cy="313932"/>
          </a:xfrm>
          <a:prstGeom prst="rect">
            <a:avLst/>
          </a:prstGeom>
          <a:noFill/>
        </p:spPr>
        <p:txBody>
          <a:bodyPr wrap="none" lIns="0" rtlCol="0">
            <a:spAutoFit/>
          </a:bodyPr>
          <a:lstStyle/>
          <a:p>
            <a:pPr>
              <a:lnSpc>
                <a:spcPct val="80000"/>
              </a:lnSpc>
            </a:pPr>
            <a:r>
              <a:rPr lang="en-US" spc="300" dirty="0">
                <a:solidFill>
                  <a:srgbClr val="002060"/>
                </a:solidFill>
                <a:cs typeface="+mn-ea"/>
                <a:sym typeface="+mn-lt"/>
              </a:rPr>
              <a:t>contents</a:t>
            </a:r>
          </a:p>
        </p:txBody>
      </p:sp>
      <p:sp>
        <p:nvSpPr>
          <p:cNvPr id="54" name="TextBox 1"/>
          <p:cNvSpPr txBox="1"/>
          <p:nvPr/>
        </p:nvSpPr>
        <p:spPr>
          <a:xfrm>
            <a:off x="5465435" y="830424"/>
            <a:ext cx="1118255" cy="594202"/>
          </a:xfrm>
          <a:prstGeom prst="rect">
            <a:avLst/>
          </a:prstGeom>
          <a:noFill/>
        </p:spPr>
        <p:txBody>
          <a:bodyPr wrap="none" lIns="0" rtlCol="0">
            <a:spAutoFit/>
          </a:bodyPr>
          <a:lstStyle/>
          <a:p>
            <a:pPr>
              <a:lnSpc>
                <a:spcPct val="80000"/>
              </a:lnSpc>
            </a:pPr>
            <a:r>
              <a:rPr lang="zh-CN" altLang="en-US" sz="4000" b="1" dirty="0">
                <a:solidFill>
                  <a:srgbClr val="002060"/>
                </a:solidFill>
                <a:cs typeface="+mn-ea"/>
                <a:sym typeface="+mn-lt"/>
              </a:rPr>
              <a:t>目录</a:t>
            </a:r>
            <a:endParaRPr lang="en-US" sz="4000" b="1" dirty="0">
              <a:solidFill>
                <a:srgbClr val="002060"/>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477086" y="440950"/>
            <a:ext cx="4165935" cy="1009560"/>
            <a:chOff x="477086" y="440950"/>
            <a:chExt cx="4165935" cy="1009560"/>
          </a:xfrm>
        </p:grpSpPr>
        <p:grpSp>
          <p:nvGrpSpPr>
            <p:cNvPr id="44" name="组合 43"/>
            <p:cNvGrpSpPr/>
            <p:nvPr/>
          </p:nvGrpSpPr>
          <p:grpSpPr>
            <a:xfrm>
              <a:off x="477086" y="440950"/>
              <a:ext cx="785657" cy="739766"/>
              <a:chOff x="4047600" y="12678"/>
              <a:chExt cx="3444796" cy="3243581"/>
            </a:xfrm>
          </p:grpSpPr>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sp>
          <p:nvSpPr>
            <p:cNvPr id="47" name="文本框 19"/>
            <p:cNvSpPr txBox="1"/>
            <p:nvPr/>
          </p:nvSpPr>
          <p:spPr>
            <a:xfrm>
              <a:off x="1350857" y="619513"/>
              <a:ext cx="3292164" cy="830997"/>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i="0" dirty="0">
                  <a:solidFill>
                    <a:srgbClr val="4F4F4F"/>
                  </a:solidFill>
                  <a:effectLst/>
                  <a:latin typeface="PingFang SC"/>
                </a:rPr>
                <a:t>使用影子测验的算法</a:t>
              </a:r>
            </a:p>
            <a:p>
              <a:pPr algn="l"/>
              <a:endParaRPr lang="zh-CN" altLang="en-US" sz="2400" b="1" dirty="0">
                <a:solidFill>
                  <a:srgbClr val="454545"/>
                </a:solidFill>
                <a:cs typeface="+mn-ea"/>
                <a:sym typeface="+mn-lt"/>
              </a:endParaRPr>
            </a:p>
          </p:txBody>
        </p:sp>
      </p:grpSp>
      <p:pic>
        <p:nvPicPr>
          <p:cNvPr id="52" name="图片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22228" y="83024"/>
            <a:ext cx="1072978" cy="1072978"/>
          </a:xfrm>
          <a:prstGeom prst="rect">
            <a:avLst/>
          </a:prstGeom>
        </p:spPr>
      </p:pic>
      <p:sp>
        <p:nvSpPr>
          <p:cNvPr id="9" name="文本框 8">
            <a:extLst>
              <a:ext uri="{FF2B5EF4-FFF2-40B4-BE49-F238E27FC236}">
                <a16:creationId xmlns:a16="http://schemas.microsoft.com/office/drawing/2014/main" id="{4789BA66-64F8-4C6E-BFE6-A5DCACD44FDC}"/>
              </a:ext>
            </a:extLst>
          </p:cNvPr>
          <p:cNvSpPr txBox="1"/>
          <p:nvPr/>
        </p:nvSpPr>
        <p:spPr>
          <a:xfrm>
            <a:off x="1262743" y="1701722"/>
            <a:ext cx="9346073" cy="3416320"/>
          </a:xfrm>
          <a:prstGeom prst="rect">
            <a:avLst/>
          </a:prstGeom>
          <a:noFill/>
        </p:spPr>
        <p:txBody>
          <a:bodyPr wrap="square">
            <a:spAutoFit/>
          </a:bodyPr>
          <a:lstStyle/>
          <a:p>
            <a:r>
              <a:rPr lang="zh-CN" altLang="en-US" dirty="0"/>
              <a:t>算法一：先按估计的能力来选若干道适应当前被试能力的试题，构建影子测验（备选题库），再用香农熵法或</a:t>
            </a:r>
            <a:r>
              <a:rPr lang="en-US" altLang="zh-CN" dirty="0"/>
              <a:t>KL</a:t>
            </a:r>
            <a:r>
              <a:rPr lang="zh-CN" altLang="en-US" dirty="0"/>
              <a:t>法，按照估计的认知状态从影子测验中选出最适合当前被试认知状态的一道题目。</a:t>
            </a:r>
            <a:endParaRPr lang="en-US" altLang="zh-CN" dirty="0"/>
          </a:p>
          <a:p>
            <a:endParaRPr lang="en-US" altLang="zh-CN" dirty="0"/>
          </a:p>
          <a:p>
            <a:endParaRPr lang="en-US" altLang="zh-CN" dirty="0"/>
          </a:p>
          <a:p>
            <a:r>
              <a:rPr lang="zh-CN" altLang="en-US" dirty="0"/>
              <a:t>算法二：先用香农熵法，按估计的认知状态选出若干道题构成影子测验，再用</a:t>
            </a:r>
            <a:r>
              <a:rPr lang="en-US" altLang="zh-CN" dirty="0"/>
              <a:t>IRT</a:t>
            </a:r>
            <a:r>
              <a:rPr lang="zh-CN" altLang="en-US" dirty="0"/>
              <a:t>里的最大</a:t>
            </a:r>
            <a:r>
              <a:rPr lang="en-US" altLang="zh-CN" dirty="0"/>
              <a:t>Fisher</a:t>
            </a:r>
            <a:r>
              <a:rPr lang="zh-CN" altLang="en-US" dirty="0"/>
              <a:t>信息量法，按照估计的能力从影子测验中选出最适应当前被试能力的一道题目。</a:t>
            </a:r>
            <a:endParaRPr lang="en-US" altLang="zh-CN" dirty="0"/>
          </a:p>
          <a:p>
            <a:endParaRPr lang="en-US" altLang="zh-CN" dirty="0"/>
          </a:p>
          <a:p>
            <a:endParaRPr lang="en-US" altLang="zh-CN" dirty="0"/>
          </a:p>
          <a:p>
            <a:endParaRPr lang="en-US" altLang="zh-CN" dirty="0"/>
          </a:p>
          <a:p>
            <a:r>
              <a:rPr lang="zh-CN" altLang="en-US" dirty="0"/>
              <a:t>缺点：在第一第二步都会达到“局部最优”，但未必是“全局最优”，因此需要设计兼顾认知状态与能力的“综合指标” 的算法</a:t>
            </a:r>
          </a:p>
        </p:txBody>
      </p:sp>
    </p:spTree>
    <p:extLst>
      <p:ext uri="{BB962C8B-B14F-4D97-AF65-F5344CB8AC3E}">
        <p14:creationId xmlns:p14="http://schemas.microsoft.com/office/powerpoint/2010/main" val="4001662086"/>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477086" y="440950"/>
            <a:ext cx="3436631" cy="1378892"/>
            <a:chOff x="477086" y="440950"/>
            <a:chExt cx="3436631" cy="1378892"/>
          </a:xfrm>
        </p:grpSpPr>
        <p:grpSp>
          <p:nvGrpSpPr>
            <p:cNvPr id="44" name="组合 43"/>
            <p:cNvGrpSpPr/>
            <p:nvPr/>
          </p:nvGrpSpPr>
          <p:grpSpPr>
            <a:xfrm>
              <a:off x="477086" y="440950"/>
              <a:ext cx="785657" cy="739766"/>
              <a:chOff x="4047600" y="12678"/>
              <a:chExt cx="3444796" cy="3243581"/>
            </a:xfrm>
          </p:grpSpPr>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sp>
          <p:nvSpPr>
            <p:cNvPr id="47" name="文本框 19"/>
            <p:cNvSpPr txBox="1"/>
            <p:nvPr/>
          </p:nvSpPr>
          <p:spPr>
            <a:xfrm>
              <a:off x="1350857" y="619513"/>
              <a:ext cx="2562860" cy="1200329"/>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i="0" dirty="0">
                  <a:solidFill>
                    <a:srgbClr val="4F4F4F"/>
                  </a:solidFill>
                  <a:effectLst/>
                  <a:latin typeface="PingFang SC"/>
                </a:rPr>
                <a:t>综合指标算法</a:t>
              </a:r>
            </a:p>
            <a:p>
              <a:pPr algn="l"/>
              <a:endParaRPr lang="zh-CN" altLang="en-US" sz="2400" b="1" dirty="0">
                <a:solidFill>
                  <a:srgbClr val="454545"/>
                </a:solidFill>
                <a:cs typeface="+mn-ea"/>
                <a:sym typeface="+mn-lt"/>
              </a:endParaRPr>
            </a:p>
            <a:p>
              <a:pPr algn="l"/>
              <a:endParaRPr lang="zh-CN" altLang="en-US" sz="2400" b="1" dirty="0">
                <a:solidFill>
                  <a:srgbClr val="454545"/>
                </a:solidFill>
                <a:cs typeface="+mn-ea"/>
                <a:sym typeface="+mn-lt"/>
              </a:endParaRPr>
            </a:p>
          </p:txBody>
        </p:sp>
      </p:grpSp>
      <p:pic>
        <p:nvPicPr>
          <p:cNvPr id="52" name="图片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22228" y="83024"/>
            <a:ext cx="1072978" cy="1072978"/>
          </a:xfrm>
          <a:prstGeom prst="rect">
            <a:avLst/>
          </a:prstGeom>
        </p:spPr>
      </p:pic>
      <p:sp>
        <p:nvSpPr>
          <p:cNvPr id="9" name="文本框 8">
            <a:extLst>
              <a:ext uri="{FF2B5EF4-FFF2-40B4-BE49-F238E27FC236}">
                <a16:creationId xmlns:a16="http://schemas.microsoft.com/office/drawing/2014/main" id="{EBC69B03-B7A8-4DA8-9706-45ADFC30C692}"/>
              </a:ext>
            </a:extLst>
          </p:cNvPr>
          <p:cNvSpPr txBox="1"/>
          <p:nvPr/>
        </p:nvSpPr>
        <p:spPr>
          <a:xfrm>
            <a:off x="1350857" y="1219677"/>
            <a:ext cx="6094520" cy="369332"/>
          </a:xfrm>
          <a:prstGeom prst="rect">
            <a:avLst/>
          </a:prstGeom>
          <a:noFill/>
        </p:spPr>
        <p:txBody>
          <a:bodyPr wrap="square">
            <a:spAutoFit/>
          </a:bodyPr>
          <a:lstStyle/>
          <a:p>
            <a:pPr algn="l"/>
            <a:r>
              <a:rPr lang="zh-CN" altLang="en-US" b="1" i="0" dirty="0">
                <a:solidFill>
                  <a:srgbClr val="4F4F4F"/>
                </a:solidFill>
                <a:effectLst/>
                <a:latin typeface="PingFang SC"/>
              </a:rPr>
              <a:t>双信息选题法（</a:t>
            </a:r>
            <a:r>
              <a:rPr lang="en-US" altLang="zh-CN" b="1" i="0" dirty="0">
                <a:solidFill>
                  <a:srgbClr val="4F4F4F"/>
                </a:solidFill>
                <a:effectLst/>
                <a:latin typeface="PingFang SC"/>
              </a:rPr>
              <a:t>DI</a:t>
            </a:r>
            <a:r>
              <a:rPr lang="zh-CN" altLang="en-US" b="1" i="0" dirty="0">
                <a:solidFill>
                  <a:srgbClr val="4F4F4F"/>
                </a:solidFill>
                <a:effectLst/>
                <a:latin typeface="PingFang SC"/>
              </a:rPr>
              <a:t>）</a:t>
            </a:r>
          </a:p>
        </p:txBody>
      </p:sp>
      <p:sp>
        <p:nvSpPr>
          <p:cNvPr id="13" name="文本框 12">
            <a:extLst>
              <a:ext uri="{FF2B5EF4-FFF2-40B4-BE49-F238E27FC236}">
                <a16:creationId xmlns:a16="http://schemas.microsoft.com/office/drawing/2014/main" id="{D112F4E2-A93D-4C4B-BA0F-4BDD55981887}"/>
              </a:ext>
            </a:extLst>
          </p:cNvPr>
          <p:cNvSpPr txBox="1"/>
          <p:nvPr/>
        </p:nvSpPr>
        <p:spPr>
          <a:xfrm>
            <a:off x="1350857" y="1798128"/>
            <a:ext cx="6094520" cy="369332"/>
          </a:xfrm>
          <a:prstGeom prst="rect">
            <a:avLst/>
          </a:prstGeom>
          <a:noFill/>
        </p:spPr>
        <p:txBody>
          <a:bodyPr wrap="square">
            <a:spAutoFit/>
          </a:bodyPr>
          <a:lstStyle/>
          <a:p>
            <a:r>
              <a:rPr lang="zh-CN" altLang="en-US" b="0" i="0" dirty="0">
                <a:solidFill>
                  <a:srgbClr val="4D4D4D"/>
                </a:solidFill>
                <a:effectLst/>
                <a:latin typeface="-apple-system"/>
              </a:rPr>
              <a:t>算法思想：由</a:t>
            </a:r>
            <a:r>
              <a:rPr lang="en-US" altLang="zh-CN" b="0" i="0" dirty="0">
                <a:solidFill>
                  <a:srgbClr val="4D4D4D"/>
                </a:solidFill>
                <a:effectLst/>
                <a:latin typeface="-apple-system"/>
              </a:rPr>
              <a:t>θ</a:t>
            </a:r>
            <a:r>
              <a:rPr lang="zh-CN" altLang="en-US" b="0" i="0" dirty="0">
                <a:solidFill>
                  <a:srgbClr val="4D4D4D"/>
                </a:solidFill>
                <a:effectLst/>
                <a:latin typeface="-apple-system"/>
              </a:rPr>
              <a:t>的</a:t>
            </a:r>
            <a:r>
              <a:rPr lang="en-US" altLang="zh-CN" b="0" i="0" dirty="0">
                <a:solidFill>
                  <a:srgbClr val="4D4D4D"/>
                </a:solidFill>
                <a:effectLst/>
                <a:latin typeface="-apple-system"/>
              </a:rPr>
              <a:t>KL</a:t>
            </a:r>
            <a:r>
              <a:rPr lang="zh-CN" altLang="en-US" b="0" i="0" dirty="0">
                <a:solidFill>
                  <a:srgbClr val="4D4D4D"/>
                </a:solidFill>
                <a:effectLst/>
                <a:latin typeface="-apple-system"/>
              </a:rPr>
              <a:t>信息量和</a:t>
            </a:r>
            <a:r>
              <a:rPr lang="en-US" altLang="zh-CN" b="0" i="0" dirty="0">
                <a:solidFill>
                  <a:srgbClr val="4D4D4D"/>
                </a:solidFill>
                <a:effectLst/>
                <a:latin typeface="-apple-system"/>
              </a:rPr>
              <a:t>KS</a:t>
            </a:r>
            <a:r>
              <a:rPr lang="zh-CN" altLang="en-US" b="0" i="0" dirty="0">
                <a:solidFill>
                  <a:srgbClr val="4D4D4D"/>
                </a:solidFill>
                <a:effectLst/>
                <a:latin typeface="-apple-system"/>
              </a:rPr>
              <a:t>的</a:t>
            </a:r>
            <a:r>
              <a:rPr lang="en-US" altLang="zh-CN" b="0" i="0" dirty="0">
                <a:solidFill>
                  <a:srgbClr val="4D4D4D"/>
                </a:solidFill>
                <a:effectLst/>
                <a:latin typeface="-apple-system"/>
              </a:rPr>
              <a:t>KL</a:t>
            </a:r>
            <a:r>
              <a:rPr lang="zh-CN" altLang="en-US" b="0" i="0" dirty="0">
                <a:solidFill>
                  <a:srgbClr val="4D4D4D"/>
                </a:solidFill>
                <a:effectLst/>
                <a:latin typeface="-apple-system"/>
              </a:rPr>
              <a:t>信息量加权相加而来。</a:t>
            </a:r>
            <a:endParaRPr lang="zh-CN" altLang="en-US" dirty="0"/>
          </a:p>
        </p:txBody>
      </p:sp>
      <p:pic>
        <p:nvPicPr>
          <p:cNvPr id="6" name="图片 5">
            <a:extLst>
              <a:ext uri="{FF2B5EF4-FFF2-40B4-BE49-F238E27FC236}">
                <a16:creationId xmlns:a16="http://schemas.microsoft.com/office/drawing/2014/main" id="{08628B00-A3F1-4CC0-A368-EB1B6A5AEDAB}"/>
              </a:ext>
            </a:extLst>
          </p:cNvPr>
          <p:cNvPicPr>
            <a:picLocks noChangeAspect="1"/>
          </p:cNvPicPr>
          <p:nvPr/>
        </p:nvPicPr>
        <p:blipFill>
          <a:blip r:embed="rId6"/>
          <a:stretch>
            <a:fillRect/>
          </a:stretch>
        </p:blipFill>
        <p:spPr>
          <a:xfrm>
            <a:off x="3913717" y="2263603"/>
            <a:ext cx="4895948" cy="668045"/>
          </a:xfrm>
          <a:prstGeom prst="rect">
            <a:avLst/>
          </a:prstGeom>
        </p:spPr>
      </p:pic>
      <p:sp>
        <p:nvSpPr>
          <p:cNvPr id="17" name="文本框 16">
            <a:extLst>
              <a:ext uri="{FF2B5EF4-FFF2-40B4-BE49-F238E27FC236}">
                <a16:creationId xmlns:a16="http://schemas.microsoft.com/office/drawing/2014/main" id="{08116DD4-46A4-4EED-B1FD-B266181D441C}"/>
              </a:ext>
            </a:extLst>
          </p:cNvPr>
          <p:cNvSpPr txBox="1"/>
          <p:nvPr/>
        </p:nvSpPr>
        <p:spPr>
          <a:xfrm>
            <a:off x="1350857" y="3069077"/>
            <a:ext cx="9080405" cy="369332"/>
          </a:xfrm>
          <a:prstGeom prst="rect">
            <a:avLst/>
          </a:prstGeom>
          <a:noFill/>
        </p:spPr>
        <p:txBody>
          <a:bodyPr wrap="square">
            <a:spAutoFit/>
          </a:bodyPr>
          <a:lstStyle/>
          <a:p>
            <a:r>
              <a:rPr lang="zh-CN" altLang="en-US" b="0" i="0" dirty="0">
                <a:solidFill>
                  <a:srgbClr val="4D4D4D"/>
                </a:solidFill>
                <a:effectLst/>
                <a:latin typeface="-apple-system"/>
              </a:rPr>
              <a:t>缺点：只要二者权重相对不要太极端，权重对估计精度的影响就很小。</a:t>
            </a:r>
            <a:endParaRPr lang="zh-CN" altLang="en-US" dirty="0"/>
          </a:p>
        </p:txBody>
      </p:sp>
      <p:sp>
        <p:nvSpPr>
          <p:cNvPr id="19" name="文本框 18">
            <a:extLst>
              <a:ext uri="{FF2B5EF4-FFF2-40B4-BE49-F238E27FC236}">
                <a16:creationId xmlns:a16="http://schemas.microsoft.com/office/drawing/2014/main" id="{116A2AB2-C89D-4965-BF8F-4D253F0E3629}"/>
              </a:ext>
            </a:extLst>
          </p:cNvPr>
          <p:cNvSpPr txBox="1"/>
          <p:nvPr/>
        </p:nvSpPr>
        <p:spPr>
          <a:xfrm>
            <a:off x="1350857" y="3703129"/>
            <a:ext cx="6094520" cy="369332"/>
          </a:xfrm>
          <a:prstGeom prst="rect">
            <a:avLst/>
          </a:prstGeom>
          <a:noFill/>
        </p:spPr>
        <p:txBody>
          <a:bodyPr wrap="square">
            <a:spAutoFit/>
          </a:bodyPr>
          <a:lstStyle/>
          <a:p>
            <a:pPr algn="l"/>
            <a:r>
              <a:rPr lang="zh-CN" altLang="en-US" b="1" i="0" dirty="0">
                <a:solidFill>
                  <a:srgbClr val="4F4F4F"/>
                </a:solidFill>
                <a:effectLst/>
                <a:latin typeface="PingFang SC"/>
              </a:rPr>
              <a:t>最大信息量 </a:t>
            </a:r>
            <a:r>
              <a:rPr lang="en-US" altLang="zh-CN" b="1" i="0" dirty="0">
                <a:solidFill>
                  <a:srgbClr val="4F4F4F"/>
                </a:solidFill>
                <a:effectLst/>
                <a:latin typeface="PingFang SC"/>
              </a:rPr>
              <a:t>(MI)</a:t>
            </a:r>
          </a:p>
        </p:txBody>
      </p:sp>
      <p:sp>
        <p:nvSpPr>
          <p:cNvPr id="21" name="文本框 20">
            <a:extLst>
              <a:ext uri="{FF2B5EF4-FFF2-40B4-BE49-F238E27FC236}">
                <a16:creationId xmlns:a16="http://schemas.microsoft.com/office/drawing/2014/main" id="{D981D6AA-0581-4AD6-BC80-0AAC106D6E41}"/>
              </a:ext>
            </a:extLst>
          </p:cNvPr>
          <p:cNvSpPr txBox="1"/>
          <p:nvPr/>
        </p:nvSpPr>
        <p:spPr>
          <a:xfrm>
            <a:off x="1350857" y="4277594"/>
            <a:ext cx="9009384" cy="369332"/>
          </a:xfrm>
          <a:prstGeom prst="rect">
            <a:avLst/>
          </a:prstGeom>
          <a:noFill/>
        </p:spPr>
        <p:txBody>
          <a:bodyPr wrap="square">
            <a:spAutoFit/>
          </a:bodyPr>
          <a:lstStyle/>
          <a:p>
            <a:r>
              <a:rPr lang="zh-CN" altLang="en-US" b="0" i="0" dirty="0">
                <a:solidFill>
                  <a:srgbClr val="4D4D4D"/>
                </a:solidFill>
                <a:effectLst/>
                <a:latin typeface="-apple-system"/>
              </a:rPr>
              <a:t>基于最大信息量的方法是</a:t>
            </a:r>
            <a:r>
              <a:rPr lang="en-US" altLang="zh-CN" b="0" i="0" dirty="0">
                <a:solidFill>
                  <a:srgbClr val="4D4D4D"/>
                </a:solidFill>
                <a:effectLst/>
                <a:latin typeface="-apple-system"/>
              </a:rPr>
              <a:t>KS</a:t>
            </a:r>
            <a:r>
              <a:rPr lang="zh-CN" altLang="en-US" b="0" i="0" dirty="0">
                <a:solidFill>
                  <a:srgbClr val="4D4D4D"/>
                </a:solidFill>
                <a:effectLst/>
                <a:latin typeface="-apple-system"/>
              </a:rPr>
              <a:t>和能力估计精度最高的方法。提出了一个优先指标：</a:t>
            </a:r>
            <a:endParaRPr lang="zh-CN" altLang="en-US" dirty="0"/>
          </a:p>
        </p:txBody>
      </p:sp>
      <p:pic>
        <p:nvPicPr>
          <p:cNvPr id="14" name="图片 13">
            <a:extLst>
              <a:ext uri="{FF2B5EF4-FFF2-40B4-BE49-F238E27FC236}">
                <a16:creationId xmlns:a16="http://schemas.microsoft.com/office/drawing/2014/main" id="{B6F11239-D3CB-42B1-A5B9-235B555E1B88}"/>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3889676" y="4508909"/>
            <a:ext cx="3555701" cy="1192735"/>
          </a:xfrm>
          <a:prstGeom prst="rect">
            <a:avLst/>
          </a:prstGeom>
        </p:spPr>
      </p:pic>
      <p:sp>
        <p:nvSpPr>
          <p:cNvPr id="25" name="文本框 24">
            <a:extLst>
              <a:ext uri="{FF2B5EF4-FFF2-40B4-BE49-F238E27FC236}">
                <a16:creationId xmlns:a16="http://schemas.microsoft.com/office/drawing/2014/main" id="{CCA28C45-981E-4753-A4D0-A4BF2792A37B}"/>
              </a:ext>
            </a:extLst>
          </p:cNvPr>
          <p:cNvSpPr txBox="1"/>
          <p:nvPr/>
        </p:nvSpPr>
        <p:spPr>
          <a:xfrm>
            <a:off x="1350857" y="5744976"/>
            <a:ext cx="8914321" cy="646331"/>
          </a:xfrm>
          <a:prstGeom prst="rect">
            <a:avLst/>
          </a:prstGeom>
          <a:noFill/>
        </p:spPr>
        <p:txBody>
          <a:bodyPr wrap="square">
            <a:spAutoFit/>
          </a:bodyPr>
          <a:lstStyle/>
          <a:p>
            <a:r>
              <a:rPr lang="en-US" altLang="zh-CN" b="0" i="0" dirty="0" err="1">
                <a:solidFill>
                  <a:srgbClr val="4D4D4D"/>
                </a:solidFill>
                <a:effectLst/>
                <a:latin typeface="-apple-system"/>
              </a:rPr>
              <a:t>d</a:t>
            </a:r>
            <a:r>
              <a:rPr lang="en-US" altLang="zh-CN" b="0" i="0" baseline="-25000" dirty="0" err="1">
                <a:solidFill>
                  <a:srgbClr val="4D4D4D"/>
                </a:solidFill>
                <a:effectLst/>
                <a:latin typeface="-apple-system"/>
              </a:rPr>
              <a:t>ik</a:t>
            </a:r>
            <a:r>
              <a:rPr lang="zh-CN" altLang="en-US" b="0" i="0" dirty="0">
                <a:solidFill>
                  <a:srgbClr val="4D4D4D"/>
                </a:solidFill>
                <a:effectLst/>
                <a:latin typeface="-apple-system"/>
              </a:rPr>
              <a:t>是第</a:t>
            </a:r>
            <a:r>
              <a:rPr lang="en-US" altLang="zh-CN" b="0" i="0" dirty="0" err="1">
                <a:solidFill>
                  <a:srgbClr val="4D4D4D"/>
                </a:solidFill>
                <a:effectLst/>
                <a:latin typeface="-apple-system"/>
              </a:rPr>
              <a:t>i</a:t>
            </a:r>
            <a:r>
              <a:rPr lang="zh-CN" altLang="en-US" b="0" i="0" dirty="0">
                <a:solidFill>
                  <a:srgbClr val="4D4D4D"/>
                </a:solidFill>
                <a:effectLst/>
                <a:latin typeface="-apple-system"/>
              </a:rPr>
              <a:t>题在属性</a:t>
            </a:r>
            <a:r>
              <a:rPr lang="en-US" altLang="zh-CN" b="0" i="0" dirty="0">
                <a:solidFill>
                  <a:srgbClr val="4D4D4D"/>
                </a:solidFill>
                <a:effectLst/>
                <a:latin typeface="-apple-system"/>
              </a:rPr>
              <a:t>k</a:t>
            </a:r>
            <a:r>
              <a:rPr lang="zh-CN" altLang="en-US" b="0" i="0" dirty="0">
                <a:solidFill>
                  <a:srgbClr val="4D4D4D"/>
                </a:solidFill>
                <a:effectLst/>
                <a:latin typeface="-apple-system"/>
              </a:rPr>
              <a:t>上的信息量指标，表示第</a:t>
            </a:r>
            <a:r>
              <a:rPr lang="en-US" altLang="zh-CN" b="0" i="0" dirty="0" err="1">
                <a:solidFill>
                  <a:srgbClr val="4D4D4D"/>
                </a:solidFill>
                <a:effectLst/>
                <a:latin typeface="-apple-system"/>
              </a:rPr>
              <a:t>i</a:t>
            </a:r>
            <a:r>
              <a:rPr lang="zh-CN" altLang="en-US" b="0" i="0" dirty="0">
                <a:solidFill>
                  <a:srgbClr val="4D4D4D"/>
                </a:solidFill>
                <a:effectLst/>
                <a:latin typeface="-apple-system"/>
              </a:rPr>
              <a:t>题对是否掌握属性</a:t>
            </a:r>
            <a:r>
              <a:rPr lang="en-US" altLang="zh-CN" b="0" i="0" dirty="0">
                <a:solidFill>
                  <a:srgbClr val="4D4D4D"/>
                </a:solidFill>
                <a:effectLst/>
                <a:latin typeface="-apple-system"/>
              </a:rPr>
              <a:t>k</a:t>
            </a:r>
            <a:r>
              <a:rPr lang="zh-CN" altLang="en-US" b="0" i="0" dirty="0">
                <a:solidFill>
                  <a:srgbClr val="4D4D4D"/>
                </a:solidFill>
                <a:effectLst/>
                <a:latin typeface="-apple-system"/>
              </a:rPr>
              <a:t>的被试的区分能力；</a:t>
            </a:r>
            <a:endParaRPr lang="en-US" altLang="zh-CN" b="0" i="0" dirty="0">
              <a:solidFill>
                <a:srgbClr val="4D4D4D"/>
              </a:solidFill>
              <a:effectLst/>
              <a:latin typeface="-apple-system"/>
            </a:endParaRPr>
          </a:p>
          <a:p>
            <a:endParaRPr lang="zh-CN" altLang="en-US" dirty="0"/>
          </a:p>
        </p:txBody>
      </p:sp>
      <p:sp>
        <p:nvSpPr>
          <p:cNvPr id="27" name="文本框 26">
            <a:extLst>
              <a:ext uri="{FF2B5EF4-FFF2-40B4-BE49-F238E27FC236}">
                <a16:creationId xmlns:a16="http://schemas.microsoft.com/office/drawing/2014/main" id="{BC378EF6-196B-4047-A8C6-31205DEEDB78}"/>
              </a:ext>
            </a:extLst>
          </p:cNvPr>
          <p:cNvSpPr txBox="1"/>
          <p:nvPr/>
        </p:nvSpPr>
        <p:spPr>
          <a:xfrm>
            <a:off x="1350857" y="6291138"/>
            <a:ext cx="7109562" cy="369332"/>
          </a:xfrm>
          <a:prstGeom prst="rect">
            <a:avLst/>
          </a:prstGeom>
          <a:noFill/>
        </p:spPr>
        <p:txBody>
          <a:bodyPr wrap="square">
            <a:spAutoFit/>
          </a:bodyPr>
          <a:lstStyle/>
          <a:p>
            <a:r>
              <a:rPr lang="en-US" altLang="zh-CN" b="0" i="0" dirty="0" err="1">
                <a:solidFill>
                  <a:srgbClr val="4D4D4D"/>
                </a:solidFill>
                <a:effectLst/>
                <a:latin typeface="-apple-system"/>
              </a:rPr>
              <a:t>U</a:t>
            </a:r>
            <a:r>
              <a:rPr lang="en-US" altLang="zh-CN" b="0" i="0" baseline="-25000" dirty="0" err="1">
                <a:solidFill>
                  <a:srgbClr val="4D4D4D"/>
                </a:solidFill>
                <a:effectLst/>
                <a:latin typeface="-apple-system"/>
              </a:rPr>
              <a:t>k</a:t>
            </a:r>
            <a:r>
              <a:rPr lang="en-US" altLang="zh-CN" b="0" i="0" dirty="0" err="1">
                <a:solidFill>
                  <a:srgbClr val="4D4D4D"/>
                </a:solidFill>
                <a:effectLst/>
                <a:latin typeface="-apple-system"/>
              </a:rPr>
              <a:t>-X</a:t>
            </a:r>
            <a:r>
              <a:rPr lang="en-US" altLang="zh-CN" b="0" i="0" baseline="-25000" dirty="0" err="1">
                <a:solidFill>
                  <a:srgbClr val="4D4D4D"/>
                </a:solidFill>
                <a:effectLst/>
                <a:latin typeface="-apple-system"/>
              </a:rPr>
              <a:t>k</a:t>
            </a:r>
            <a:r>
              <a:rPr lang="en-US" altLang="zh-CN" b="0" i="0" dirty="0">
                <a:solidFill>
                  <a:srgbClr val="4D4D4D"/>
                </a:solidFill>
                <a:effectLst/>
                <a:latin typeface="-apple-system"/>
              </a:rPr>
              <a:t> </a:t>
            </a:r>
            <a:r>
              <a:rPr lang="zh-CN" altLang="en-US" b="0" i="0" dirty="0">
                <a:solidFill>
                  <a:srgbClr val="4D4D4D"/>
                </a:solidFill>
                <a:effectLst/>
                <a:latin typeface="-apple-system"/>
              </a:rPr>
              <a:t>是属性水平的信息量权重，表示属性</a:t>
            </a:r>
            <a:r>
              <a:rPr lang="en-US" altLang="zh-CN" b="0" i="0" dirty="0">
                <a:solidFill>
                  <a:srgbClr val="4D4D4D"/>
                </a:solidFill>
                <a:effectLst/>
                <a:latin typeface="-apple-system"/>
              </a:rPr>
              <a:t>k</a:t>
            </a:r>
            <a:r>
              <a:rPr lang="zh-CN" altLang="en-US" b="0" i="0" dirty="0">
                <a:solidFill>
                  <a:srgbClr val="4D4D4D"/>
                </a:solidFill>
                <a:effectLst/>
                <a:latin typeface="-apple-system"/>
              </a:rPr>
              <a:t>的信息量的重要性。</a:t>
            </a:r>
            <a:endParaRPr lang="zh-CN" altLang="en-US" dirty="0"/>
          </a:p>
        </p:txBody>
      </p:sp>
    </p:spTree>
    <p:extLst>
      <p:ext uri="{BB962C8B-B14F-4D97-AF65-F5344CB8AC3E}">
        <p14:creationId xmlns:p14="http://schemas.microsoft.com/office/powerpoint/2010/main" val="377135934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477086" y="440950"/>
            <a:ext cx="3436631" cy="1008508"/>
            <a:chOff x="477086" y="440950"/>
            <a:chExt cx="3436631" cy="1008508"/>
          </a:xfrm>
        </p:grpSpPr>
        <p:grpSp>
          <p:nvGrpSpPr>
            <p:cNvPr id="44" name="组合 43"/>
            <p:cNvGrpSpPr/>
            <p:nvPr/>
          </p:nvGrpSpPr>
          <p:grpSpPr>
            <a:xfrm>
              <a:off x="477086" y="440950"/>
              <a:ext cx="785657" cy="739766"/>
              <a:chOff x="4047600" y="12678"/>
              <a:chExt cx="3444796" cy="3243581"/>
            </a:xfrm>
          </p:grpSpPr>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sp>
          <p:nvSpPr>
            <p:cNvPr id="47" name="文本框 19"/>
            <p:cNvSpPr txBox="1"/>
            <p:nvPr/>
          </p:nvSpPr>
          <p:spPr>
            <a:xfrm>
              <a:off x="1350857" y="619513"/>
              <a:ext cx="2562860" cy="82994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i="0" dirty="0">
                  <a:solidFill>
                    <a:srgbClr val="4F4F4F"/>
                  </a:solidFill>
                  <a:effectLst/>
                  <a:latin typeface="PingFang SC"/>
                </a:rPr>
                <a:t>综合指标算法</a:t>
              </a:r>
            </a:p>
            <a:p>
              <a:pPr algn="l"/>
              <a:endParaRPr lang="zh-CN" altLang="en-US" sz="2400" b="1" dirty="0">
                <a:solidFill>
                  <a:srgbClr val="454545"/>
                </a:solidFill>
                <a:cs typeface="+mn-ea"/>
                <a:sym typeface="+mn-lt"/>
              </a:endParaRPr>
            </a:p>
          </p:txBody>
        </p:sp>
      </p:grpSp>
      <p:pic>
        <p:nvPicPr>
          <p:cNvPr id="52" name="图片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22228" y="83024"/>
            <a:ext cx="1072978" cy="1072978"/>
          </a:xfrm>
          <a:prstGeom prst="rect">
            <a:avLst/>
          </a:prstGeom>
        </p:spPr>
      </p:pic>
      <p:sp>
        <p:nvSpPr>
          <p:cNvPr id="9" name="文本框 8">
            <a:extLst>
              <a:ext uri="{FF2B5EF4-FFF2-40B4-BE49-F238E27FC236}">
                <a16:creationId xmlns:a16="http://schemas.microsoft.com/office/drawing/2014/main" id="{4BE4B737-1C06-42A6-A9BF-E9ECE153EA37}"/>
              </a:ext>
            </a:extLst>
          </p:cNvPr>
          <p:cNvSpPr txBox="1"/>
          <p:nvPr/>
        </p:nvSpPr>
        <p:spPr>
          <a:xfrm>
            <a:off x="1350857" y="1293134"/>
            <a:ext cx="6094520" cy="369332"/>
          </a:xfrm>
          <a:prstGeom prst="rect">
            <a:avLst/>
          </a:prstGeom>
          <a:noFill/>
        </p:spPr>
        <p:txBody>
          <a:bodyPr wrap="square">
            <a:spAutoFit/>
          </a:bodyPr>
          <a:lstStyle/>
          <a:p>
            <a:pPr algn="l"/>
            <a:r>
              <a:rPr lang="zh-CN" altLang="en-US" b="1" i="0" dirty="0">
                <a:solidFill>
                  <a:srgbClr val="4F4F4F"/>
                </a:solidFill>
                <a:effectLst/>
                <a:latin typeface="PingFang SC"/>
              </a:rPr>
              <a:t>综合指标</a:t>
            </a:r>
            <a:r>
              <a:rPr lang="en-US" altLang="zh-CN" b="1" i="0" dirty="0">
                <a:solidFill>
                  <a:srgbClr val="4F4F4F"/>
                </a:solidFill>
                <a:effectLst/>
                <a:latin typeface="PingFang SC"/>
              </a:rPr>
              <a:t>DWI</a:t>
            </a:r>
            <a:r>
              <a:rPr lang="zh-CN" altLang="en-US" b="1" i="0" dirty="0">
                <a:solidFill>
                  <a:srgbClr val="4F4F4F"/>
                </a:solidFill>
                <a:effectLst/>
                <a:latin typeface="PingFang SC"/>
              </a:rPr>
              <a:t>法</a:t>
            </a:r>
          </a:p>
        </p:txBody>
      </p:sp>
      <p:sp>
        <p:nvSpPr>
          <p:cNvPr id="11" name="文本框 10">
            <a:extLst>
              <a:ext uri="{FF2B5EF4-FFF2-40B4-BE49-F238E27FC236}">
                <a16:creationId xmlns:a16="http://schemas.microsoft.com/office/drawing/2014/main" id="{29FE6139-0002-4F19-AE75-292B55C412D3}"/>
              </a:ext>
            </a:extLst>
          </p:cNvPr>
          <p:cNvSpPr txBox="1"/>
          <p:nvPr/>
        </p:nvSpPr>
        <p:spPr>
          <a:xfrm>
            <a:off x="1350857" y="1874422"/>
            <a:ext cx="9852762" cy="923330"/>
          </a:xfrm>
          <a:prstGeom prst="rect">
            <a:avLst/>
          </a:prstGeom>
          <a:noFill/>
        </p:spPr>
        <p:txBody>
          <a:bodyPr wrap="square">
            <a:spAutoFit/>
          </a:bodyPr>
          <a:lstStyle/>
          <a:p>
            <a:r>
              <a:rPr lang="zh-CN" altLang="en-US" b="0" i="0" dirty="0">
                <a:solidFill>
                  <a:srgbClr val="4D4D4D"/>
                </a:solidFill>
                <a:effectLst/>
                <a:latin typeface="-apple-system"/>
              </a:rPr>
              <a:t>根据前文已经知道在认知状态选题中，选择</a:t>
            </a:r>
            <a:r>
              <a:rPr lang="en-US" altLang="zh-CN" b="0" i="0" dirty="0">
                <a:solidFill>
                  <a:srgbClr val="4D4D4D"/>
                </a:solidFill>
                <a:effectLst/>
                <a:latin typeface="-apple-system"/>
              </a:rPr>
              <a:t>SHE</a:t>
            </a:r>
            <a:r>
              <a:rPr lang="zh-CN" altLang="en-US" b="0" i="0" dirty="0">
                <a:solidFill>
                  <a:srgbClr val="4D4D4D"/>
                </a:solidFill>
                <a:effectLst/>
                <a:latin typeface="-apple-system"/>
              </a:rPr>
              <a:t>最小化的作为最佳选题；在基于能力选题中，选择</a:t>
            </a:r>
            <a:r>
              <a:rPr lang="en-US" altLang="zh-CN" b="0" i="0" dirty="0">
                <a:solidFill>
                  <a:srgbClr val="4D4D4D"/>
                </a:solidFill>
                <a:effectLst/>
                <a:latin typeface="-apple-system"/>
              </a:rPr>
              <a:t>Fisher</a:t>
            </a:r>
            <a:r>
              <a:rPr lang="zh-CN" altLang="en-US" b="0" i="0" dirty="0">
                <a:solidFill>
                  <a:srgbClr val="4D4D4D"/>
                </a:solidFill>
                <a:effectLst/>
                <a:latin typeface="-apple-system"/>
              </a:rPr>
              <a:t>信息量最大的题。因此，将</a:t>
            </a:r>
            <a:r>
              <a:rPr lang="en-US" altLang="zh-CN" b="0" i="0" dirty="0">
                <a:solidFill>
                  <a:srgbClr val="4D4D4D"/>
                </a:solidFill>
                <a:effectLst/>
                <a:latin typeface="-apple-system"/>
              </a:rPr>
              <a:t>Fisher</a:t>
            </a:r>
            <a:r>
              <a:rPr lang="zh-CN" altLang="en-US" b="0" i="0" dirty="0">
                <a:solidFill>
                  <a:srgbClr val="4D4D4D"/>
                </a:solidFill>
                <a:effectLst/>
                <a:latin typeface="-apple-system"/>
              </a:rPr>
              <a:t>信息量除以</a:t>
            </a:r>
            <a:r>
              <a:rPr lang="en-US" altLang="zh-CN" b="0" i="0" dirty="0">
                <a:solidFill>
                  <a:srgbClr val="4D4D4D"/>
                </a:solidFill>
                <a:effectLst/>
                <a:latin typeface="-apple-system"/>
              </a:rPr>
              <a:t>SHE</a:t>
            </a:r>
            <a:r>
              <a:rPr lang="zh-CN" altLang="en-US" b="0" i="0" dirty="0">
                <a:solidFill>
                  <a:srgbClr val="4D4D4D"/>
                </a:solidFill>
                <a:effectLst/>
                <a:latin typeface="-apple-system"/>
              </a:rPr>
              <a:t>所得的结果，就是兼顾认知状态和能力的综合指标。提出带有信息量的有序度指标</a:t>
            </a:r>
            <a:r>
              <a:rPr lang="en-US" altLang="zh-CN" b="0" i="0" dirty="0">
                <a:solidFill>
                  <a:srgbClr val="4D4D4D"/>
                </a:solidFill>
                <a:effectLst/>
                <a:latin typeface="-apple-system"/>
              </a:rPr>
              <a:t>(DWI)</a:t>
            </a:r>
            <a:endParaRPr lang="zh-CN" altLang="en-US" dirty="0"/>
          </a:p>
        </p:txBody>
      </p:sp>
      <p:pic>
        <p:nvPicPr>
          <p:cNvPr id="5" name="图片 4">
            <a:extLst>
              <a:ext uri="{FF2B5EF4-FFF2-40B4-BE49-F238E27FC236}">
                <a16:creationId xmlns:a16="http://schemas.microsoft.com/office/drawing/2014/main" id="{9C4895E0-24B5-40B0-A519-1FAE75E5A7B2}"/>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337963" y="2892705"/>
            <a:ext cx="3516073" cy="1303467"/>
          </a:xfrm>
          <a:prstGeom prst="rect">
            <a:avLst/>
          </a:prstGeom>
        </p:spPr>
      </p:pic>
      <p:sp>
        <p:nvSpPr>
          <p:cNvPr id="15" name="文本框 14">
            <a:extLst>
              <a:ext uri="{FF2B5EF4-FFF2-40B4-BE49-F238E27FC236}">
                <a16:creationId xmlns:a16="http://schemas.microsoft.com/office/drawing/2014/main" id="{44CAEEC3-9625-4612-A744-C3DB1FA0013F}"/>
              </a:ext>
            </a:extLst>
          </p:cNvPr>
          <p:cNvSpPr txBox="1"/>
          <p:nvPr/>
        </p:nvSpPr>
        <p:spPr>
          <a:xfrm>
            <a:off x="1290702" y="4484161"/>
            <a:ext cx="9992815" cy="1477328"/>
          </a:xfrm>
          <a:prstGeom prst="rect">
            <a:avLst/>
          </a:prstGeom>
          <a:noFill/>
        </p:spPr>
        <p:txBody>
          <a:bodyPr wrap="square">
            <a:spAutoFit/>
          </a:bodyPr>
          <a:lstStyle/>
          <a:p>
            <a:pPr algn="l"/>
            <a:r>
              <a:rPr lang="zh-CN" altLang="en-US" b="0" i="0" dirty="0">
                <a:solidFill>
                  <a:srgbClr val="4D4D4D"/>
                </a:solidFill>
                <a:effectLst/>
                <a:latin typeface="-apple-system"/>
              </a:rPr>
              <a:t>优点：与其他几种方法相比，</a:t>
            </a:r>
            <a:r>
              <a:rPr lang="en-US" altLang="zh-CN" b="0" i="0" dirty="0">
                <a:solidFill>
                  <a:srgbClr val="4D4D4D"/>
                </a:solidFill>
                <a:effectLst/>
                <a:latin typeface="-apple-system"/>
              </a:rPr>
              <a:t>DWI</a:t>
            </a:r>
            <a:r>
              <a:rPr lang="zh-CN" altLang="en-US" b="0" i="0" dirty="0">
                <a:solidFill>
                  <a:srgbClr val="4D4D4D"/>
                </a:solidFill>
                <a:effectLst/>
                <a:latin typeface="-apple-system"/>
              </a:rPr>
              <a:t>在认知状态估计方面略优于</a:t>
            </a:r>
            <a:r>
              <a:rPr lang="en-US" altLang="zh-CN" b="0" i="0" dirty="0">
                <a:solidFill>
                  <a:srgbClr val="4D4D4D"/>
                </a:solidFill>
                <a:effectLst/>
                <a:latin typeface="-apple-system"/>
              </a:rPr>
              <a:t>MI</a:t>
            </a:r>
            <a:r>
              <a:rPr lang="zh-CN" altLang="en-US" b="0" i="0" dirty="0">
                <a:solidFill>
                  <a:srgbClr val="4D4D4D"/>
                </a:solidFill>
                <a:effectLst/>
                <a:latin typeface="-apple-system"/>
              </a:rPr>
              <a:t>算法，在能力估计方面后者略优于前者。在实际工作中，对认知状态估计的需求高于能力估计，</a:t>
            </a:r>
            <a:r>
              <a:rPr lang="en-US" altLang="zh-CN" b="0" i="0" dirty="0">
                <a:solidFill>
                  <a:srgbClr val="4D4D4D"/>
                </a:solidFill>
                <a:effectLst/>
                <a:latin typeface="-apple-system"/>
              </a:rPr>
              <a:t>DWI</a:t>
            </a:r>
            <a:r>
              <a:rPr lang="zh-CN" altLang="en-US" b="0" i="0" dirty="0">
                <a:solidFill>
                  <a:srgbClr val="4D4D4D"/>
                </a:solidFill>
                <a:effectLst/>
                <a:latin typeface="-apple-system"/>
              </a:rPr>
              <a:t>方法更加适合。</a:t>
            </a:r>
            <a:endParaRPr lang="en-US" altLang="zh-CN" b="0" i="0" dirty="0">
              <a:solidFill>
                <a:srgbClr val="4D4D4D"/>
              </a:solidFill>
              <a:effectLst/>
              <a:latin typeface="-apple-system"/>
            </a:endParaRPr>
          </a:p>
          <a:p>
            <a:pPr algn="l"/>
            <a:endParaRPr lang="zh-CN" altLang="en-US" b="0" i="0" dirty="0">
              <a:solidFill>
                <a:srgbClr val="4D4D4D"/>
              </a:solidFill>
              <a:effectLst/>
              <a:latin typeface="-apple-system"/>
            </a:endParaRPr>
          </a:p>
          <a:p>
            <a:pPr algn="l"/>
            <a:r>
              <a:rPr lang="zh-CN" altLang="en-US" b="0" i="0" dirty="0">
                <a:solidFill>
                  <a:srgbClr val="4D4D4D"/>
                </a:solidFill>
                <a:effectLst/>
                <a:latin typeface="-apple-system"/>
              </a:rPr>
              <a:t>缺点：当所测量认知属性较多时（</a:t>
            </a:r>
            <a:r>
              <a:rPr lang="en-US" altLang="zh-CN" b="0" i="0" dirty="0">
                <a:solidFill>
                  <a:srgbClr val="4D4D4D"/>
                </a:solidFill>
                <a:effectLst/>
                <a:latin typeface="-apple-system"/>
              </a:rPr>
              <a:t>K=8</a:t>
            </a:r>
            <a:r>
              <a:rPr lang="zh-CN" altLang="en-US" b="0" i="0" dirty="0">
                <a:solidFill>
                  <a:srgbClr val="4D4D4D"/>
                </a:solidFill>
                <a:effectLst/>
                <a:latin typeface="-apple-system"/>
              </a:rPr>
              <a:t>）</a:t>
            </a:r>
            <a:r>
              <a:rPr lang="en-US" altLang="zh-CN" b="0" i="0" dirty="0">
                <a:solidFill>
                  <a:srgbClr val="4D4D4D"/>
                </a:solidFill>
                <a:effectLst/>
                <a:latin typeface="-apple-system"/>
              </a:rPr>
              <a:t>,</a:t>
            </a:r>
            <a:r>
              <a:rPr lang="zh-CN" altLang="en-US" b="0" i="0" dirty="0">
                <a:solidFill>
                  <a:srgbClr val="4D4D4D"/>
                </a:solidFill>
                <a:effectLst/>
                <a:latin typeface="-apple-system"/>
              </a:rPr>
              <a:t>五种选题方法的能力估计误差都较大，不太适用于属性数量较多的测验。</a:t>
            </a:r>
          </a:p>
        </p:txBody>
      </p:sp>
    </p:spTree>
    <p:extLst>
      <p:ext uri="{BB962C8B-B14F-4D97-AF65-F5344CB8AC3E}">
        <p14:creationId xmlns:p14="http://schemas.microsoft.com/office/powerpoint/2010/main" val="322801148"/>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039" y="2427855"/>
            <a:ext cx="3334358" cy="274429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616650">
            <a:off x="2851967" y="3901311"/>
            <a:ext cx="3137543" cy="1732985"/>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2428420">
            <a:off x="2396229" y="2132529"/>
            <a:ext cx="2368347" cy="2991595"/>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0406" y="966315"/>
            <a:ext cx="5098810" cy="4925370"/>
          </a:xfrm>
          <a:prstGeom prst="rect">
            <a:avLst/>
          </a:prstGeom>
          <a:solidFill>
            <a:schemeClr val="bg1"/>
          </a:solidFill>
        </p:spPr>
      </p:pic>
      <p:sp>
        <p:nvSpPr>
          <p:cNvPr id="7" name="TextBox 3"/>
          <p:cNvSpPr txBox="1"/>
          <p:nvPr/>
        </p:nvSpPr>
        <p:spPr>
          <a:xfrm>
            <a:off x="4256298" y="2287915"/>
            <a:ext cx="4633680" cy="1892826"/>
          </a:xfrm>
          <a:prstGeom prst="rect">
            <a:avLst/>
          </a:prstGeom>
          <a:noFill/>
        </p:spPr>
        <p:txBody>
          <a:bodyPr wrap="square" lIns="0" rtlCol="0">
            <a:spAutoFit/>
          </a:bodyPr>
          <a:lstStyle/>
          <a:p>
            <a:pPr>
              <a:lnSpc>
                <a:spcPct val="150000"/>
              </a:lnSpc>
            </a:pPr>
            <a:r>
              <a:rPr lang="en-US" sz="5400" b="1" dirty="0">
                <a:solidFill>
                  <a:srgbClr val="002060"/>
                </a:solidFill>
                <a:cs typeface="+mn-ea"/>
                <a:sym typeface="+mn-lt"/>
              </a:rPr>
              <a:t>PART 04</a:t>
            </a:r>
          </a:p>
          <a:p>
            <a:r>
              <a:rPr lang="zh-CN" altLang="en-US" sz="3600" b="1" dirty="0">
                <a:solidFill>
                  <a:srgbClr val="002060"/>
                </a:solidFill>
                <a:cs typeface="+mn-ea"/>
                <a:sym typeface="+mn-lt"/>
              </a:rPr>
              <a:t>参数估计和终止规则</a:t>
            </a:r>
          </a:p>
        </p:txBody>
      </p:sp>
      <p:cxnSp>
        <p:nvCxnSpPr>
          <p:cNvPr id="8" name="Straight Connector 4"/>
          <p:cNvCxnSpPr/>
          <p:nvPr/>
        </p:nvCxnSpPr>
        <p:spPr>
          <a:xfrm>
            <a:off x="4256298" y="3429000"/>
            <a:ext cx="57242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477086" y="440950"/>
            <a:ext cx="3436631" cy="1008508"/>
            <a:chOff x="477086" y="440950"/>
            <a:chExt cx="3436631" cy="1008508"/>
          </a:xfrm>
        </p:grpSpPr>
        <p:grpSp>
          <p:nvGrpSpPr>
            <p:cNvPr id="44" name="组合 43"/>
            <p:cNvGrpSpPr/>
            <p:nvPr/>
          </p:nvGrpSpPr>
          <p:grpSpPr>
            <a:xfrm>
              <a:off x="477086" y="440950"/>
              <a:ext cx="785657" cy="739766"/>
              <a:chOff x="4047600" y="12678"/>
              <a:chExt cx="3444796" cy="3243581"/>
            </a:xfrm>
          </p:grpSpPr>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sp>
          <p:nvSpPr>
            <p:cNvPr id="47" name="文本框 19"/>
            <p:cNvSpPr txBox="1"/>
            <p:nvPr/>
          </p:nvSpPr>
          <p:spPr>
            <a:xfrm>
              <a:off x="1350857" y="619513"/>
              <a:ext cx="2562860" cy="82994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a:solidFill>
                    <a:srgbClr val="002060"/>
                  </a:solidFill>
                  <a:cs typeface="+mn-ea"/>
                  <a:sym typeface="+mn-lt"/>
                </a:rPr>
                <a:t>参数估计</a:t>
              </a:r>
              <a:endParaRPr lang="zh-CN" altLang="en-US" sz="2400" b="1" dirty="0">
                <a:solidFill>
                  <a:srgbClr val="454545"/>
                </a:solidFill>
                <a:cs typeface="+mn-ea"/>
                <a:sym typeface="+mn-lt"/>
              </a:endParaRPr>
            </a:p>
            <a:p>
              <a:pPr algn="l"/>
              <a:endParaRPr lang="zh-CN" altLang="en-US" sz="2400" b="1" dirty="0">
                <a:solidFill>
                  <a:srgbClr val="454545"/>
                </a:solidFill>
                <a:cs typeface="+mn-ea"/>
                <a:sym typeface="+mn-lt"/>
              </a:endParaRPr>
            </a:p>
          </p:txBody>
        </p:sp>
      </p:grpSp>
      <p:pic>
        <p:nvPicPr>
          <p:cNvPr id="52" name="图片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22228" y="83024"/>
            <a:ext cx="1072978" cy="1072978"/>
          </a:xfrm>
          <a:prstGeom prst="rect">
            <a:avLst/>
          </a:prstGeom>
        </p:spPr>
      </p:pic>
      <p:sp>
        <p:nvSpPr>
          <p:cNvPr id="9" name="文本框 8">
            <a:extLst>
              <a:ext uri="{FF2B5EF4-FFF2-40B4-BE49-F238E27FC236}">
                <a16:creationId xmlns:a16="http://schemas.microsoft.com/office/drawing/2014/main" id="{A6076D43-87F4-46FC-9117-02A8E99EB661}"/>
              </a:ext>
            </a:extLst>
          </p:cNvPr>
          <p:cNvSpPr txBox="1"/>
          <p:nvPr/>
        </p:nvSpPr>
        <p:spPr>
          <a:xfrm>
            <a:off x="1350857" y="1293134"/>
            <a:ext cx="6094520" cy="369332"/>
          </a:xfrm>
          <a:prstGeom prst="rect">
            <a:avLst/>
          </a:prstGeom>
          <a:noFill/>
        </p:spPr>
        <p:txBody>
          <a:bodyPr wrap="square">
            <a:spAutoFit/>
          </a:bodyPr>
          <a:lstStyle/>
          <a:p>
            <a:pPr algn="l"/>
            <a:r>
              <a:rPr lang="zh-CN" altLang="en-US" b="1" i="0" dirty="0">
                <a:solidFill>
                  <a:srgbClr val="4F4F4F"/>
                </a:solidFill>
                <a:effectLst/>
                <a:latin typeface="PingFang SC"/>
              </a:rPr>
              <a:t>最大后验概率法</a:t>
            </a:r>
          </a:p>
        </p:txBody>
      </p:sp>
      <p:sp>
        <p:nvSpPr>
          <p:cNvPr id="11" name="文本框 10">
            <a:extLst>
              <a:ext uri="{FF2B5EF4-FFF2-40B4-BE49-F238E27FC236}">
                <a16:creationId xmlns:a16="http://schemas.microsoft.com/office/drawing/2014/main" id="{B0F9D20A-366B-464F-8CA9-B6E3D871F055}"/>
              </a:ext>
            </a:extLst>
          </p:cNvPr>
          <p:cNvSpPr txBox="1"/>
          <p:nvPr/>
        </p:nvSpPr>
        <p:spPr>
          <a:xfrm>
            <a:off x="1350857" y="1829508"/>
            <a:ext cx="9488778" cy="646331"/>
          </a:xfrm>
          <a:prstGeom prst="rect">
            <a:avLst/>
          </a:prstGeom>
          <a:noFill/>
        </p:spPr>
        <p:txBody>
          <a:bodyPr wrap="square">
            <a:spAutoFit/>
          </a:bodyPr>
          <a:lstStyle/>
          <a:p>
            <a:r>
              <a:rPr lang="zh-CN" altLang="en-US" b="0" i="0" dirty="0">
                <a:solidFill>
                  <a:srgbClr val="4D4D4D"/>
                </a:solidFill>
                <a:effectLst/>
                <a:latin typeface="-apple-system"/>
              </a:rPr>
              <a:t>思想：令</a:t>
            </a:r>
            <a:r>
              <a:rPr lang="en-US" altLang="zh-CN" b="0" i="0" dirty="0" err="1">
                <a:solidFill>
                  <a:srgbClr val="4D4D4D"/>
                </a:solidFill>
                <a:effectLst/>
                <a:latin typeface="-apple-system"/>
              </a:rPr>
              <a:t>Y</a:t>
            </a:r>
            <a:r>
              <a:rPr lang="en-US" altLang="zh-CN" b="0" i="0" baseline="-25000" dirty="0" err="1">
                <a:solidFill>
                  <a:srgbClr val="4D4D4D"/>
                </a:solidFill>
                <a:effectLst/>
                <a:latin typeface="-apple-system"/>
              </a:rPr>
              <a:t>j</a:t>
            </a:r>
            <a:r>
              <a:rPr lang="zh-CN" altLang="en-US" b="0" i="0" dirty="0">
                <a:solidFill>
                  <a:srgbClr val="4D4D4D"/>
                </a:solidFill>
                <a:effectLst/>
                <a:latin typeface="-apple-system"/>
              </a:rPr>
              <a:t>为被试</a:t>
            </a:r>
            <a:r>
              <a:rPr lang="en-US" altLang="zh-CN" b="0" i="0" dirty="0">
                <a:solidFill>
                  <a:srgbClr val="4D4D4D"/>
                </a:solidFill>
                <a:effectLst/>
                <a:latin typeface="-apple-system"/>
              </a:rPr>
              <a:t>j</a:t>
            </a:r>
            <a:r>
              <a:rPr lang="zh-CN" altLang="en-US" b="0" i="0" dirty="0">
                <a:solidFill>
                  <a:srgbClr val="4D4D4D"/>
                </a:solidFill>
                <a:effectLst/>
                <a:latin typeface="-apple-system"/>
              </a:rPr>
              <a:t>的作答向量</a:t>
            </a:r>
            <a:r>
              <a:rPr lang="en-US" altLang="zh-CN" b="0" i="0" dirty="0">
                <a:solidFill>
                  <a:srgbClr val="4D4D4D"/>
                </a:solidFill>
                <a:effectLst/>
                <a:latin typeface="-apple-system"/>
              </a:rPr>
              <a:t>( Response Vector)</a:t>
            </a:r>
            <a:r>
              <a:rPr lang="zh-CN" altLang="en-US" b="0" i="0" dirty="0">
                <a:solidFill>
                  <a:srgbClr val="4D4D4D"/>
                </a:solidFill>
                <a:effectLst/>
                <a:latin typeface="-apple-system"/>
              </a:rPr>
              <a:t>。使用</a:t>
            </a:r>
            <a:r>
              <a:rPr lang="en-US" altLang="zh-CN" b="0" i="0" dirty="0">
                <a:solidFill>
                  <a:srgbClr val="4D4D4D"/>
                </a:solidFill>
                <a:effectLst/>
                <a:latin typeface="-apple-system"/>
              </a:rPr>
              <a:t>MAP</a:t>
            </a:r>
            <a:r>
              <a:rPr lang="zh-CN" altLang="en-US" b="0" i="0" dirty="0">
                <a:solidFill>
                  <a:srgbClr val="4D4D4D"/>
                </a:solidFill>
                <a:effectLst/>
                <a:latin typeface="-apple-system"/>
              </a:rPr>
              <a:t>法估计被试的</a:t>
            </a:r>
            <a:r>
              <a:rPr lang="en-US" altLang="zh-CN" b="0" i="0" dirty="0">
                <a:solidFill>
                  <a:srgbClr val="4D4D4D"/>
                </a:solidFill>
                <a:effectLst/>
                <a:latin typeface="-apple-system"/>
              </a:rPr>
              <a:t>KS,</a:t>
            </a:r>
            <a:r>
              <a:rPr lang="zh-CN" altLang="en-US" b="0" i="0" dirty="0">
                <a:solidFill>
                  <a:srgbClr val="4D4D4D"/>
                </a:solidFill>
                <a:effectLst/>
                <a:latin typeface="-apple-system"/>
              </a:rPr>
              <a:t>就是在给定</a:t>
            </a:r>
            <a:r>
              <a:rPr lang="en-US" altLang="zh-CN" b="0" i="0" dirty="0" err="1">
                <a:solidFill>
                  <a:srgbClr val="4D4D4D"/>
                </a:solidFill>
                <a:effectLst/>
                <a:latin typeface="-apple-system"/>
              </a:rPr>
              <a:t>Y</a:t>
            </a:r>
            <a:r>
              <a:rPr lang="en-US" altLang="zh-CN" b="0" i="0" baseline="-25000" dirty="0" err="1">
                <a:solidFill>
                  <a:srgbClr val="4D4D4D"/>
                </a:solidFill>
                <a:effectLst/>
                <a:latin typeface="-apple-system"/>
              </a:rPr>
              <a:t>j</a:t>
            </a:r>
            <a:r>
              <a:rPr lang="zh-CN" altLang="en-US" b="0" i="0" dirty="0">
                <a:solidFill>
                  <a:srgbClr val="4D4D4D"/>
                </a:solidFill>
                <a:effectLst/>
                <a:latin typeface="-apple-system"/>
              </a:rPr>
              <a:t>的条件下</a:t>
            </a:r>
            <a:r>
              <a:rPr lang="en-US" altLang="zh-CN" b="0" i="0" dirty="0">
                <a:solidFill>
                  <a:srgbClr val="4D4D4D"/>
                </a:solidFill>
                <a:effectLst/>
                <a:latin typeface="-apple-system"/>
              </a:rPr>
              <a:t>,</a:t>
            </a:r>
            <a:r>
              <a:rPr lang="zh-CN" altLang="en-US" b="0" i="0" dirty="0">
                <a:solidFill>
                  <a:srgbClr val="4D4D4D"/>
                </a:solidFill>
                <a:effectLst/>
                <a:latin typeface="-apple-system"/>
              </a:rPr>
              <a:t>用具有最大后验概率的</a:t>
            </a:r>
            <a:r>
              <a:rPr lang="en-US" altLang="zh-CN" b="0" i="0" dirty="0">
                <a:solidFill>
                  <a:srgbClr val="4D4D4D"/>
                </a:solidFill>
                <a:effectLst/>
                <a:latin typeface="-apple-system"/>
              </a:rPr>
              <a:t>α</a:t>
            </a:r>
            <a:r>
              <a:rPr lang="en-US" altLang="zh-CN" b="0" i="0" baseline="-25000" dirty="0">
                <a:solidFill>
                  <a:srgbClr val="4D4D4D"/>
                </a:solidFill>
                <a:effectLst/>
                <a:latin typeface="-apple-system"/>
              </a:rPr>
              <a:t>l</a:t>
            </a:r>
            <a:r>
              <a:rPr lang="zh-CN" altLang="en-US" b="0" i="0" dirty="0">
                <a:solidFill>
                  <a:srgbClr val="4D4D4D"/>
                </a:solidFill>
                <a:effectLst/>
                <a:latin typeface="-apple-system"/>
              </a:rPr>
              <a:t>作为被试</a:t>
            </a:r>
            <a:r>
              <a:rPr lang="en-US" altLang="zh-CN" b="0" i="0" dirty="0">
                <a:solidFill>
                  <a:srgbClr val="4D4D4D"/>
                </a:solidFill>
                <a:effectLst/>
                <a:latin typeface="-apple-system"/>
              </a:rPr>
              <a:t>j</a:t>
            </a:r>
            <a:r>
              <a:rPr lang="zh-CN" altLang="en-US" b="0" i="0" dirty="0">
                <a:solidFill>
                  <a:srgbClr val="4D4D4D"/>
                </a:solidFill>
                <a:effectLst/>
                <a:latin typeface="-apple-system"/>
              </a:rPr>
              <a:t>的</a:t>
            </a:r>
            <a:r>
              <a:rPr lang="en-US" altLang="zh-CN" b="0" i="0" dirty="0">
                <a:solidFill>
                  <a:srgbClr val="4D4D4D"/>
                </a:solidFill>
                <a:effectLst/>
                <a:latin typeface="-apple-system"/>
              </a:rPr>
              <a:t>KS</a:t>
            </a:r>
            <a:r>
              <a:rPr lang="zh-CN" altLang="en-US" b="0" i="0" dirty="0">
                <a:solidFill>
                  <a:srgbClr val="4D4D4D"/>
                </a:solidFill>
                <a:effectLst/>
                <a:latin typeface="-apple-system"/>
              </a:rPr>
              <a:t>的估计值。</a:t>
            </a:r>
            <a:endParaRPr lang="zh-CN" altLang="en-US" dirty="0"/>
          </a:p>
        </p:txBody>
      </p:sp>
      <p:pic>
        <p:nvPicPr>
          <p:cNvPr id="5" name="图片 4">
            <a:extLst>
              <a:ext uri="{FF2B5EF4-FFF2-40B4-BE49-F238E27FC236}">
                <a16:creationId xmlns:a16="http://schemas.microsoft.com/office/drawing/2014/main" id="{4E6043F3-7316-4A5E-B906-C82D90B5AB65}"/>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1963935" y="2410594"/>
            <a:ext cx="8875700" cy="1334458"/>
          </a:xfrm>
          <a:prstGeom prst="rect">
            <a:avLst/>
          </a:prstGeom>
        </p:spPr>
      </p:pic>
      <p:sp>
        <p:nvSpPr>
          <p:cNvPr id="15" name="文本框 14">
            <a:extLst>
              <a:ext uri="{FF2B5EF4-FFF2-40B4-BE49-F238E27FC236}">
                <a16:creationId xmlns:a16="http://schemas.microsoft.com/office/drawing/2014/main" id="{A1A6D9B8-BA15-492B-B43E-A14D7B7A1FE6}"/>
              </a:ext>
            </a:extLst>
          </p:cNvPr>
          <p:cNvSpPr txBox="1"/>
          <p:nvPr/>
        </p:nvSpPr>
        <p:spPr>
          <a:xfrm>
            <a:off x="1350857" y="3593395"/>
            <a:ext cx="10375882" cy="369332"/>
          </a:xfrm>
          <a:prstGeom prst="rect">
            <a:avLst/>
          </a:prstGeom>
          <a:noFill/>
        </p:spPr>
        <p:txBody>
          <a:bodyPr wrap="square">
            <a:spAutoFit/>
          </a:bodyPr>
          <a:lstStyle/>
          <a:p>
            <a:r>
              <a:rPr lang="zh-CN" altLang="en-US" b="0" i="0" dirty="0">
                <a:solidFill>
                  <a:srgbClr val="4D4D4D"/>
                </a:solidFill>
                <a:effectLst/>
                <a:latin typeface="-apple-system"/>
              </a:rPr>
              <a:t>将各种</a:t>
            </a:r>
            <a:r>
              <a:rPr lang="en-US" altLang="zh-CN" b="0" i="0" dirty="0">
                <a:solidFill>
                  <a:srgbClr val="4D4D4D"/>
                </a:solidFill>
                <a:effectLst/>
                <a:latin typeface="-apple-system"/>
              </a:rPr>
              <a:t>KS</a:t>
            </a:r>
            <a:r>
              <a:rPr lang="zh-CN" altLang="en-US" b="0" i="0" dirty="0">
                <a:solidFill>
                  <a:srgbClr val="4D4D4D"/>
                </a:solidFill>
                <a:effectLst/>
                <a:latin typeface="-apple-system"/>
              </a:rPr>
              <a:t>的先验概率</a:t>
            </a:r>
            <a:r>
              <a:rPr lang="en-US" altLang="zh-CN" b="0" i="0" dirty="0">
                <a:solidFill>
                  <a:srgbClr val="4D4D4D"/>
                </a:solidFill>
                <a:effectLst/>
                <a:latin typeface="-apple-system"/>
              </a:rPr>
              <a:t>λ</a:t>
            </a:r>
            <a:r>
              <a:rPr lang="zh-CN" altLang="en-US" b="0" i="0" dirty="0">
                <a:solidFill>
                  <a:srgbClr val="4D4D4D"/>
                </a:solidFill>
                <a:effectLst/>
                <a:latin typeface="-apple-system"/>
              </a:rPr>
              <a:t>代入公式，选出具有最大后验概率的</a:t>
            </a:r>
            <a:r>
              <a:rPr lang="en-US" altLang="zh-CN" b="0" i="0" dirty="0">
                <a:solidFill>
                  <a:srgbClr val="4D4D4D"/>
                </a:solidFill>
                <a:effectLst/>
                <a:latin typeface="-apple-system"/>
              </a:rPr>
              <a:t>KS</a:t>
            </a:r>
            <a:r>
              <a:rPr lang="zh-CN" altLang="en-US" b="0" i="0" dirty="0">
                <a:solidFill>
                  <a:srgbClr val="4D4D4D"/>
                </a:solidFill>
                <a:effectLst/>
                <a:latin typeface="-apple-system"/>
              </a:rPr>
              <a:t>作为该被试的</a:t>
            </a:r>
            <a:r>
              <a:rPr lang="en-US" altLang="zh-CN" b="0" i="0" dirty="0">
                <a:solidFill>
                  <a:srgbClr val="4D4D4D"/>
                </a:solidFill>
                <a:effectLst/>
                <a:latin typeface="-apple-system"/>
              </a:rPr>
              <a:t>KS</a:t>
            </a:r>
            <a:r>
              <a:rPr lang="zh-CN" altLang="en-US" b="0" i="0" dirty="0">
                <a:solidFill>
                  <a:srgbClr val="4D4D4D"/>
                </a:solidFill>
                <a:effectLst/>
                <a:latin typeface="-apple-system"/>
              </a:rPr>
              <a:t>的估计值：</a:t>
            </a:r>
            <a:endParaRPr lang="zh-CN" altLang="en-US" dirty="0"/>
          </a:p>
        </p:txBody>
      </p:sp>
      <p:pic>
        <p:nvPicPr>
          <p:cNvPr id="8" name="图片 7">
            <a:extLst>
              <a:ext uri="{FF2B5EF4-FFF2-40B4-BE49-F238E27FC236}">
                <a16:creationId xmlns:a16="http://schemas.microsoft.com/office/drawing/2014/main" id="{126814C1-04AA-4FD2-BC1A-279616BD4836}"/>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3619871" y="3932573"/>
            <a:ext cx="5837853" cy="786994"/>
          </a:xfrm>
          <a:prstGeom prst="rect">
            <a:avLst/>
          </a:prstGeom>
        </p:spPr>
      </p:pic>
      <p:sp>
        <p:nvSpPr>
          <p:cNvPr id="19" name="文本框 18">
            <a:extLst>
              <a:ext uri="{FF2B5EF4-FFF2-40B4-BE49-F238E27FC236}">
                <a16:creationId xmlns:a16="http://schemas.microsoft.com/office/drawing/2014/main" id="{754B128F-8B64-46BA-8BC8-2DD9131B615D}"/>
              </a:ext>
            </a:extLst>
          </p:cNvPr>
          <p:cNvSpPr txBox="1"/>
          <p:nvPr/>
        </p:nvSpPr>
        <p:spPr>
          <a:xfrm>
            <a:off x="1350857" y="5037940"/>
            <a:ext cx="6094520" cy="369332"/>
          </a:xfrm>
          <a:prstGeom prst="rect">
            <a:avLst/>
          </a:prstGeom>
          <a:noFill/>
        </p:spPr>
        <p:txBody>
          <a:bodyPr wrap="square">
            <a:spAutoFit/>
          </a:bodyPr>
          <a:lstStyle/>
          <a:p>
            <a:r>
              <a:rPr lang="zh-CN" altLang="en-US" b="0" i="0" dirty="0">
                <a:solidFill>
                  <a:srgbClr val="4D4D4D"/>
                </a:solidFill>
                <a:effectLst/>
                <a:latin typeface="-apple-system"/>
              </a:rPr>
              <a:t>而是将所有可能的</a:t>
            </a:r>
            <a:r>
              <a:rPr lang="en-US" altLang="zh-CN" b="0" i="0" dirty="0">
                <a:solidFill>
                  <a:srgbClr val="4D4D4D"/>
                </a:solidFill>
                <a:effectLst/>
                <a:latin typeface="-apple-system"/>
              </a:rPr>
              <a:t>KS</a:t>
            </a:r>
            <a:r>
              <a:rPr lang="zh-CN" altLang="en-US" b="0" i="0" dirty="0">
                <a:solidFill>
                  <a:srgbClr val="4D4D4D"/>
                </a:solidFill>
                <a:effectLst/>
                <a:latin typeface="-apple-system"/>
              </a:rPr>
              <a:t>与其对应的概率相乘后求期望值：</a:t>
            </a:r>
            <a:endParaRPr lang="zh-CN" altLang="en-US" dirty="0"/>
          </a:p>
        </p:txBody>
      </p:sp>
      <p:sp>
        <p:nvSpPr>
          <p:cNvPr id="21" name="文本框 20">
            <a:extLst>
              <a:ext uri="{FF2B5EF4-FFF2-40B4-BE49-F238E27FC236}">
                <a16:creationId xmlns:a16="http://schemas.microsoft.com/office/drawing/2014/main" id="{4278A971-AF32-4025-BE59-2794652CF6C1}"/>
              </a:ext>
            </a:extLst>
          </p:cNvPr>
          <p:cNvSpPr txBox="1"/>
          <p:nvPr/>
        </p:nvSpPr>
        <p:spPr>
          <a:xfrm>
            <a:off x="1350857" y="4558521"/>
            <a:ext cx="6094520" cy="369332"/>
          </a:xfrm>
          <a:prstGeom prst="rect">
            <a:avLst/>
          </a:prstGeom>
          <a:noFill/>
        </p:spPr>
        <p:txBody>
          <a:bodyPr wrap="square">
            <a:spAutoFit/>
          </a:bodyPr>
          <a:lstStyle/>
          <a:p>
            <a:pPr algn="l"/>
            <a:r>
              <a:rPr lang="zh-CN" altLang="en-US" b="1" i="0" dirty="0">
                <a:solidFill>
                  <a:srgbClr val="4F4F4F"/>
                </a:solidFill>
                <a:effectLst/>
                <a:latin typeface="PingFang SC"/>
              </a:rPr>
              <a:t>期望后验概率法</a:t>
            </a:r>
          </a:p>
        </p:txBody>
      </p:sp>
      <p:pic>
        <p:nvPicPr>
          <p:cNvPr id="14" name="图片 13">
            <a:extLst>
              <a:ext uri="{FF2B5EF4-FFF2-40B4-BE49-F238E27FC236}">
                <a16:creationId xmlns:a16="http://schemas.microsoft.com/office/drawing/2014/main" id="{FA3F267E-7C85-4477-9975-2FE5A4A17D8C}"/>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3387303" y="5391083"/>
            <a:ext cx="5694137" cy="1273287"/>
          </a:xfrm>
          <a:prstGeom prst="rect">
            <a:avLst/>
          </a:prstGeom>
        </p:spPr>
      </p:pic>
    </p:spTree>
    <p:extLst>
      <p:ext uri="{BB962C8B-B14F-4D97-AF65-F5344CB8AC3E}">
        <p14:creationId xmlns:p14="http://schemas.microsoft.com/office/powerpoint/2010/main" val="1288086497"/>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485964" y="426524"/>
            <a:ext cx="3436631" cy="1008508"/>
            <a:chOff x="477086" y="440950"/>
            <a:chExt cx="3436631" cy="1008508"/>
          </a:xfrm>
        </p:grpSpPr>
        <p:grpSp>
          <p:nvGrpSpPr>
            <p:cNvPr id="44" name="组合 43"/>
            <p:cNvGrpSpPr/>
            <p:nvPr/>
          </p:nvGrpSpPr>
          <p:grpSpPr>
            <a:xfrm>
              <a:off x="477086" y="440950"/>
              <a:ext cx="785657" cy="739766"/>
              <a:chOff x="4047600" y="12678"/>
              <a:chExt cx="3444796" cy="3243581"/>
            </a:xfrm>
          </p:grpSpPr>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sp>
          <p:nvSpPr>
            <p:cNvPr id="47" name="文本框 19"/>
            <p:cNvSpPr txBox="1"/>
            <p:nvPr/>
          </p:nvSpPr>
          <p:spPr>
            <a:xfrm>
              <a:off x="1350857" y="619513"/>
              <a:ext cx="2562860" cy="82994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a:solidFill>
                    <a:srgbClr val="002060"/>
                  </a:solidFill>
                  <a:cs typeface="+mn-ea"/>
                  <a:sym typeface="+mn-lt"/>
                </a:rPr>
                <a:t>参数估计</a:t>
              </a:r>
              <a:endParaRPr lang="zh-CN" altLang="en-US" sz="2400" b="1" dirty="0">
                <a:solidFill>
                  <a:srgbClr val="454545"/>
                </a:solidFill>
                <a:cs typeface="+mn-ea"/>
                <a:sym typeface="+mn-lt"/>
              </a:endParaRPr>
            </a:p>
            <a:p>
              <a:pPr algn="l"/>
              <a:endParaRPr lang="zh-CN" altLang="en-US" sz="2400" b="1" dirty="0">
                <a:solidFill>
                  <a:srgbClr val="454545"/>
                </a:solidFill>
                <a:cs typeface="+mn-ea"/>
                <a:sym typeface="+mn-lt"/>
              </a:endParaRPr>
            </a:p>
          </p:txBody>
        </p:sp>
      </p:grpSp>
      <p:pic>
        <p:nvPicPr>
          <p:cNvPr id="52" name="图片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22228" y="83024"/>
            <a:ext cx="1072978" cy="1072978"/>
          </a:xfrm>
          <a:prstGeom prst="rect">
            <a:avLst/>
          </a:prstGeom>
        </p:spPr>
      </p:pic>
      <p:sp>
        <p:nvSpPr>
          <p:cNvPr id="10" name="文本框 9">
            <a:extLst>
              <a:ext uri="{FF2B5EF4-FFF2-40B4-BE49-F238E27FC236}">
                <a16:creationId xmlns:a16="http://schemas.microsoft.com/office/drawing/2014/main" id="{D8EF18E3-DF93-4941-90AB-5B9660A0CE45}"/>
              </a:ext>
            </a:extLst>
          </p:cNvPr>
          <p:cNvSpPr txBox="1"/>
          <p:nvPr/>
        </p:nvSpPr>
        <p:spPr>
          <a:xfrm>
            <a:off x="1350857" y="1272738"/>
            <a:ext cx="6094520" cy="369332"/>
          </a:xfrm>
          <a:prstGeom prst="rect">
            <a:avLst/>
          </a:prstGeom>
          <a:noFill/>
        </p:spPr>
        <p:txBody>
          <a:bodyPr wrap="square">
            <a:spAutoFit/>
          </a:bodyPr>
          <a:lstStyle/>
          <a:p>
            <a:pPr algn="l"/>
            <a:r>
              <a:rPr lang="zh-CN" altLang="en-US" b="1" i="0" dirty="0">
                <a:solidFill>
                  <a:srgbClr val="4F4F4F"/>
                </a:solidFill>
                <a:effectLst/>
                <a:latin typeface="PingFang SC"/>
              </a:rPr>
              <a:t>极大似然估计法</a:t>
            </a:r>
          </a:p>
        </p:txBody>
      </p:sp>
      <p:sp>
        <p:nvSpPr>
          <p:cNvPr id="12" name="文本框 11">
            <a:extLst>
              <a:ext uri="{FF2B5EF4-FFF2-40B4-BE49-F238E27FC236}">
                <a16:creationId xmlns:a16="http://schemas.microsoft.com/office/drawing/2014/main" id="{73852317-28F8-4333-9263-079D89F3E3BD}"/>
              </a:ext>
            </a:extLst>
          </p:cNvPr>
          <p:cNvSpPr txBox="1"/>
          <p:nvPr/>
        </p:nvSpPr>
        <p:spPr>
          <a:xfrm>
            <a:off x="1350857" y="1733351"/>
            <a:ext cx="9826129" cy="369332"/>
          </a:xfrm>
          <a:prstGeom prst="rect">
            <a:avLst/>
          </a:prstGeom>
          <a:noFill/>
        </p:spPr>
        <p:txBody>
          <a:bodyPr wrap="square">
            <a:spAutoFit/>
          </a:bodyPr>
          <a:lstStyle/>
          <a:p>
            <a:r>
              <a:rPr lang="zh-CN" altLang="en-US" b="0" i="0" dirty="0">
                <a:solidFill>
                  <a:srgbClr val="4D4D4D"/>
                </a:solidFill>
                <a:effectLst/>
                <a:latin typeface="-apple-system"/>
              </a:rPr>
              <a:t>原理：利用已知的样本结果，反推最有可能（最大概率）导致这样结果的参数值</a:t>
            </a:r>
            <a:endParaRPr lang="zh-CN" altLang="en-US" dirty="0"/>
          </a:p>
        </p:txBody>
      </p:sp>
      <p:pic>
        <p:nvPicPr>
          <p:cNvPr id="1026" name="Picture 2">
            <a:extLst>
              <a:ext uri="{FF2B5EF4-FFF2-40B4-BE49-F238E27FC236}">
                <a16:creationId xmlns:a16="http://schemas.microsoft.com/office/drawing/2014/main" id="{98D282F1-70BA-4E23-880B-54F961DCC4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1165" y="2219419"/>
            <a:ext cx="5552925" cy="3710466"/>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CFABB365-AC6B-43B2-A560-0DA28381E179}"/>
              </a:ext>
            </a:extLst>
          </p:cNvPr>
          <p:cNvSpPr txBox="1"/>
          <p:nvPr/>
        </p:nvSpPr>
        <p:spPr>
          <a:xfrm>
            <a:off x="1480721" y="5929885"/>
            <a:ext cx="9230557" cy="646331"/>
          </a:xfrm>
          <a:prstGeom prst="rect">
            <a:avLst/>
          </a:prstGeom>
          <a:noFill/>
        </p:spPr>
        <p:txBody>
          <a:bodyPr wrap="square">
            <a:spAutoFit/>
          </a:bodyPr>
          <a:lstStyle/>
          <a:p>
            <a:r>
              <a:rPr lang="zh-CN" altLang="en-US" b="0" i="0" dirty="0">
                <a:solidFill>
                  <a:srgbClr val="4D4D4D"/>
                </a:solidFill>
                <a:effectLst/>
                <a:latin typeface="-apple-system"/>
              </a:rPr>
              <a:t>在</a:t>
            </a:r>
            <a:r>
              <a:rPr lang="en-US" altLang="zh-CN" b="0" i="0" dirty="0">
                <a:solidFill>
                  <a:srgbClr val="4D4D4D"/>
                </a:solidFill>
                <a:effectLst/>
                <a:latin typeface="-apple-system"/>
              </a:rPr>
              <a:t>CD-CAT</a:t>
            </a:r>
            <a:r>
              <a:rPr lang="zh-CN" altLang="en-US" b="0" i="0" dirty="0">
                <a:solidFill>
                  <a:srgbClr val="4D4D4D"/>
                </a:solidFill>
                <a:effectLst/>
                <a:latin typeface="-apple-system"/>
              </a:rPr>
              <a:t>中，</a:t>
            </a:r>
            <a:r>
              <a:rPr lang="en-US" altLang="zh-CN" b="0" i="0" dirty="0">
                <a:solidFill>
                  <a:srgbClr val="4D4D4D"/>
                </a:solidFill>
                <a:effectLst/>
                <a:latin typeface="-apple-system"/>
              </a:rPr>
              <a:t>MLE</a:t>
            </a:r>
            <a:r>
              <a:rPr lang="zh-CN" altLang="en-US" b="0" i="0" dirty="0">
                <a:solidFill>
                  <a:srgbClr val="4D4D4D"/>
                </a:solidFill>
                <a:effectLst/>
                <a:latin typeface="-apple-system"/>
              </a:rPr>
              <a:t>法就是将所有可能的</a:t>
            </a:r>
            <a:r>
              <a:rPr lang="en-US" altLang="zh-CN" b="0" i="0" dirty="0">
                <a:solidFill>
                  <a:srgbClr val="4D4D4D"/>
                </a:solidFill>
                <a:effectLst/>
                <a:latin typeface="-apple-system"/>
              </a:rPr>
              <a:t>KS</a:t>
            </a:r>
            <a:r>
              <a:rPr lang="zh-CN" altLang="en-US" b="0" i="0" dirty="0">
                <a:solidFill>
                  <a:srgbClr val="4D4D4D"/>
                </a:solidFill>
                <a:effectLst/>
                <a:latin typeface="-apple-system"/>
              </a:rPr>
              <a:t>代入似然函数中，看哪个</a:t>
            </a:r>
            <a:r>
              <a:rPr lang="en-US" altLang="zh-CN" b="0" i="0" dirty="0">
                <a:solidFill>
                  <a:srgbClr val="4D4D4D"/>
                </a:solidFill>
                <a:effectLst/>
                <a:latin typeface="-apple-system"/>
              </a:rPr>
              <a:t>KS</a:t>
            </a:r>
            <a:r>
              <a:rPr lang="zh-CN" altLang="en-US" b="0" i="0" dirty="0">
                <a:solidFill>
                  <a:srgbClr val="4D4D4D"/>
                </a:solidFill>
                <a:effectLst/>
                <a:latin typeface="-apple-system"/>
              </a:rPr>
              <a:t>对应的似然函数值最大，就将</a:t>
            </a:r>
            <a:r>
              <a:rPr lang="en-US" altLang="zh-CN" b="0" i="0" dirty="0">
                <a:solidFill>
                  <a:srgbClr val="4D4D4D"/>
                </a:solidFill>
                <a:effectLst/>
                <a:latin typeface="-apple-system"/>
              </a:rPr>
              <a:t>KS</a:t>
            </a:r>
            <a:r>
              <a:rPr lang="zh-CN" altLang="en-US" b="0" i="0" dirty="0">
                <a:solidFill>
                  <a:srgbClr val="4D4D4D"/>
                </a:solidFill>
                <a:effectLst/>
                <a:latin typeface="-apple-system"/>
              </a:rPr>
              <a:t>作为该被试的</a:t>
            </a:r>
            <a:r>
              <a:rPr lang="en-US" altLang="zh-CN" b="0" i="0" dirty="0">
                <a:solidFill>
                  <a:srgbClr val="4D4D4D"/>
                </a:solidFill>
                <a:effectLst/>
                <a:latin typeface="-apple-system"/>
              </a:rPr>
              <a:t>KS</a:t>
            </a:r>
            <a:r>
              <a:rPr lang="zh-CN" altLang="en-US" b="0" i="0" dirty="0">
                <a:solidFill>
                  <a:srgbClr val="4D4D4D"/>
                </a:solidFill>
                <a:effectLst/>
                <a:latin typeface="-apple-system"/>
              </a:rPr>
              <a:t>估计值。</a:t>
            </a:r>
            <a:endParaRPr lang="zh-CN" altLang="en-US" dirty="0"/>
          </a:p>
        </p:txBody>
      </p:sp>
    </p:spTree>
    <p:extLst>
      <p:ext uri="{BB962C8B-B14F-4D97-AF65-F5344CB8AC3E}">
        <p14:creationId xmlns:p14="http://schemas.microsoft.com/office/powerpoint/2010/main" val="1119097633"/>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477086" y="440950"/>
            <a:ext cx="3436631" cy="1008508"/>
            <a:chOff x="477086" y="440950"/>
            <a:chExt cx="3436631" cy="1008508"/>
          </a:xfrm>
        </p:grpSpPr>
        <p:grpSp>
          <p:nvGrpSpPr>
            <p:cNvPr id="44" name="组合 43"/>
            <p:cNvGrpSpPr/>
            <p:nvPr/>
          </p:nvGrpSpPr>
          <p:grpSpPr>
            <a:xfrm>
              <a:off x="477086" y="440950"/>
              <a:ext cx="785657" cy="739766"/>
              <a:chOff x="4047600" y="12678"/>
              <a:chExt cx="3444796" cy="3243581"/>
            </a:xfrm>
          </p:grpSpPr>
          <p:pic>
            <p:nvPicPr>
              <p:cNvPr id="48" name="图片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49" name="图片 4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sp>
          <p:nvSpPr>
            <p:cNvPr id="47" name="文本框 19"/>
            <p:cNvSpPr txBox="1"/>
            <p:nvPr/>
          </p:nvSpPr>
          <p:spPr>
            <a:xfrm>
              <a:off x="1350857" y="619513"/>
              <a:ext cx="2562860" cy="82994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dirty="0">
                  <a:solidFill>
                    <a:srgbClr val="002060"/>
                  </a:solidFill>
                  <a:cs typeface="+mn-ea"/>
                  <a:sym typeface="+mn-lt"/>
                </a:rPr>
                <a:t>终止规则</a:t>
              </a:r>
              <a:endParaRPr lang="zh-CN" altLang="en-US" sz="2400" b="1" dirty="0">
                <a:solidFill>
                  <a:srgbClr val="454545"/>
                </a:solidFill>
                <a:cs typeface="+mn-ea"/>
                <a:sym typeface="+mn-lt"/>
              </a:endParaRPr>
            </a:p>
            <a:p>
              <a:pPr algn="l"/>
              <a:endParaRPr lang="zh-CN" altLang="en-US" sz="2400" b="1" dirty="0">
                <a:solidFill>
                  <a:srgbClr val="454545"/>
                </a:solidFill>
                <a:cs typeface="+mn-ea"/>
                <a:sym typeface="+mn-lt"/>
              </a:endParaRPr>
            </a:p>
          </p:txBody>
        </p:sp>
      </p:grpSp>
      <p:pic>
        <p:nvPicPr>
          <p:cNvPr id="52" name="图片 5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22228" y="83024"/>
            <a:ext cx="1072978" cy="1072978"/>
          </a:xfrm>
          <a:prstGeom prst="rect">
            <a:avLst/>
          </a:prstGeom>
        </p:spPr>
      </p:pic>
      <p:sp>
        <p:nvSpPr>
          <p:cNvPr id="11" name="文本框 10">
            <a:extLst>
              <a:ext uri="{FF2B5EF4-FFF2-40B4-BE49-F238E27FC236}">
                <a16:creationId xmlns:a16="http://schemas.microsoft.com/office/drawing/2014/main" id="{E0422939-DD2B-4EFE-B7C5-533E51A682B8}"/>
              </a:ext>
            </a:extLst>
          </p:cNvPr>
          <p:cNvSpPr txBox="1"/>
          <p:nvPr/>
        </p:nvSpPr>
        <p:spPr>
          <a:xfrm>
            <a:off x="1350856" y="1293134"/>
            <a:ext cx="9671371" cy="1200329"/>
          </a:xfrm>
          <a:prstGeom prst="rect">
            <a:avLst/>
          </a:prstGeom>
          <a:noFill/>
        </p:spPr>
        <p:txBody>
          <a:bodyPr wrap="square">
            <a:spAutoFit/>
          </a:bodyPr>
          <a:lstStyle/>
          <a:p>
            <a:pPr algn="l"/>
            <a:r>
              <a:rPr lang="zh-CN" altLang="en-US" b="1" i="0" dirty="0">
                <a:solidFill>
                  <a:srgbClr val="4F4F4F"/>
                </a:solidFill>
                <a:effectLst/>
                <a:latin typeface="PingFang SC"/>
              </a:rPr>
              <a:t>定长测验</a:t>
            </a:r>
            <a:r>
              <a:rPr lang="zh-CN" altLang="en-US" b="1" dirty="0">
                <a:solidFill>
                  <a:srgbClr val="4F4F4F"/>
                </a:solidFill>
                <a:latin typeface="PingFang SC"/>
              </a:rPr>
              <a:t>：</a:t>
            </a:r>
            <a:r>
              <a:rPr lang="zh-CN" altLang="en-US" b="0" i="0" dirty="0">
                <a:solidFill>
                  <a:srgbClr val="4D4D4D"/>
                </a:solidFill>
                <a:effectLst/>
                <a:latin typeface="-apple-system"/>
              </a:rPr>
              <a:t>事先固定测验长度，当被试做的题目达到预设数值的时候就终止选题操作。</a:t>
            </a:r>
            <a:r>
              <a:rPr lang="en-US" altLang="zh-CN" b="0" i="0" dirty="0">
                <a:solidFill>
                  <a:srgbClr val="4D4D4D"/>
                </a:solidFill>
                <a:effectLst/>
                <a:latin typeface="-apple-system"/>
              </a:rPr>
              <a:t>CD-CAT</a:t>
            </a:r>
            <a:r>
              <a:rPr lang="zh-CN" altLang="en-US" b="0" i="0" dirty="0">
                <a:solidFill>
                  <a:srgbClr val="4D4D4D"/>
                </a:solidFill>
                <a:effectLst/>
                <a:latin typeface="-apple-system"/>
              </a:rPr>
              <a:t>的测验长度可以与测验所考察的属性数量成正比。</a:t>
            </a:r>
            <a:endParaRPr lang="en-US" altLang="zh-CN" b="0" i="0" dirty="0">
              <a:solidFill>
                <a:srgbClr val="4D4D4D"/>
              </a:solidFill>
              <a:effectLst/>
              <a:latin typeface="-apple-system"/>
            </a:endParaRPr>
          </a:p>
          <a:p>
            <a:pPr algn="l"/>
            <a:br>
              <a:rPr lang="zh-CN" altLang="en-US" b="0" i="0" dirty="0">
                <a:solidFill>
                  <a:srgbClr val="4D4D4D"/>
                </a:solidFill>
                <a:effectLst/>
                <a:latin typeface="-apple-system"/>
              </a:rPr>
            </a:br>
            <a:r>
              <a:rPr lang="zh-CN" altLang="en-US" b="0" i="0" dirty="0">
                <a:solidFill>
                  <a:srgbClr val="4D4D4D"/>
                </a:solidFill>
                <a:effectLst/>
                <a:latin typeface="-apple-system"/>
              </a:rPr>
              <a:t>优点：简单、操作方便</a:t>
            </a:r>
          </a:p>
        </p:txBody>
      </p:sp>
      <p:sp>
        <p:nvSpPr>
          <p:cNvPr id="13" name="文本框 12">
            <a:extLst>
              <a:ext uri="{FF2B5EF4-FFF2-40B4-BE49-F238E27FC236}">
                <a16:creationId xmlns:a16="http://schemas.microsoft.com/office/drawing/2014/main" id="{E5C466D1-991C-402F-AE40-33653F0F0F4E}"/>
              </a:ext>
            </a:extLst>
          </p:cNvPr>
          <p:cNvSpPr txBox="1"/>
          <p:nvPr/>
        </p:nvSpPr>
        <p:spPr>
          <a:xfrm>
            <a:off x="1350857" y="2843918"/>
            <a:ext cx="9755108" cy="646331"/>
          </a:xfrm>
          <a:prstGeom prst="rect">
            <a:avLst/>
          </a:prstGeom>
          <a:noFill/>
        </p:spPr>
        <p:txBody>
          <a:bodyPr wrap="square">
            <a:spAutoFit/>
          </a:bodyPr>
          <a:lstStyle/>
          <a:p>
            <a:pPr algn="l"/>
            <a:r>
              <a:rPr lang="zh-CN" altLang="en-US" b="1" i="0" dirty="0">
                <a:solidFill>
                  <a:srgbClr val="4F4F4F"/>
                </a:solidFill>
                <a:effectLst/>
                <a:latin typeface="PingFang SC"/>
              </a:rPr>
              <a:t>变长测验</a:t>
            </a:r>
            <a:r>
              <a:rPr lang="zh-CN" altLang="en-US" b="1" dirty="0">
                <a:solidFill>
                  <a:srgbClr val="4F4F4F"/>
                </a:solidFill>
                <a:latin typeface="PingFang SC"/>
              </a:rPr>
              <a:t>：</a:t>
            </a:r>
            <a:r>
              <a:rPr lang="zh-CN" altLang="en-US" b="0" i="0" dirty="0">
                <a:solidFill>
                  <a:srgbClr val="4D4D4D"/>
                </a:solidFill>
                <a:effectLst/>
                <a:latin typeface="-apple-system"/>
              </a:rPr>
              <a:t>在</a:t>
            </a:r>
            <a:r>
              <a:rPr lang="en-US" altLang="zh-CN" b="0" i="0" dirty="0">
                <a:solidFill>
                  <a:srgbClr val="4D4D4D"/>
                </a:solidFill>
                <a:effectLst/>
                <a:latin typeface="-apple-system"/>
              </a:rPr>
              <a:t>IRT-CAT</a:t>
            </a:r>
            <a:r>
              <a:rPr lang="zh-CN" altLang="en-US" b="0" i="0" dirty="0">
                <a:solidFill>
                  <a:srgbClr val="4D4D4D"/>
                </a:solidFill>
                <a:effectLst/>
                <a:latin typeface="-apple-system"/>
              </a:rPr>
              <a:t>中，思想是，当能力估计值精度达到预设精度时就终止。由此类推，变长测验的思想是，当</a:t>
            </a:r>
            <a:r>
              <a:rPr lang="en-US" altLang="zh-CN" b="0" i="0" dirty="0">
                <a:solidFill>
                  <a:srgbClr val="4D4D4D"/>
                </a:solidFill>
                <a:effectLst/>
                <a:latin typeface="-apple-system"/>
              </a:rPr>
              <a:t>KS</a:t>
            </a:r>
            <a:r>
              <a:rPr lang="zh-CN" altLang="en-US" b="0" i="0" dirty="0">
                <a:solidFill>
                  <a:srgbClr val="4D4D4D"/>
                </a:solidFill>
                <a:effectLst/>
                <a:latin typeface="-apple-system"/>
              </a:rPr>
              <a:t>估计精度达到预设的精度就终止，这样更符合自适应的思想。</a:t>
            </a:r>
          </a:p>
        </p:txBody>
      </p:sp>
      <p:sp>
        <p:nvSpPr>
          <p:cNvPr id="14" name="文本框 13">
            <a:extLst>
              <a:ext uri="{FF2B5EF4-FFF2-40B4-BE49-F238E27FC236}">
                <a16:creationId xmlns:a16="http://schemas.microsoft.com/office/drawing/2014/main" id="{FF3F59B4-89EE-4068-87FA-31C536F62463}"/>
              </a:ext>
            </a:extLst>
          </p:cNvPr>
          <p:cNvSpPr txBox="1"/>
          <p:nvPr/>
        </p:nvSpPr>
        <p:spPr>
          <a:xfrm>
            <a:off x="1417516" y="3656038"/>
            <a:ext cx="6094520" cy="369332"/>
          </a:xfrm>
          <a:prstGeom prst="rect">
            <a:avLst/>
          </a:prstGeom>
          <a:noFill/>
        </p:spPr>
        <p:txBody>
          <a:bodyPr wrap="square">
            <a:spAutoFit/>
          </a:bodyPr>
          <a:lstStyle/>
          <a:p>
            <a:pPr algn="l"/>
            <a:r>
              <a:rPr lang="zh-CN" altLang="en-US" b="1" i="0" dirty="0">
                <a:solidFill>
                  <a:srgbClr val="4F4F4F"/>
                </a:solidFill>
                <a:effectLst/>
                <a:latin typeface="PingFang SC"/>
              </a:rPr>
              <a:t>基于被试</a:t>
            </a:r>
            <a:r>
              <a:rPr lang="en-US" altLang="zh-CN" b="1" i="0" dirty="0">
                <a:solidFill>
                  <a:srgbClr val="4F4F4F"/>
                </a:solidFill>
                <a:effectLst/>
                <a:latin typeface="PingFang SC"/>
              </a:rPr>
              <a:t>KS</a:t>
            </a:r>
            <a:r>
              <a:rPr lang="zh-CN" altLang="en-US" b="1" i="0" dirty="0">
                <a:solidFill>
                  <a:srgbClr val="4F4F4F"/>
                </a:solidFill>
                <a:effectLst/>
                <a:latin typeface="PingFang SC"/>
              </a:rPr>
              <a:t>的后验概率的终止规则</a:t>
            </a:r>
          </a:p>
        </p:txBody>
      </p:sp>
      <p:sp>
        <p:nvSpPr>
          <p:cNvPr id="15" name="文本框 14">
            <a:extLst>
              <a:ext uri="{FF2B5EF4-FFF2-40B4-BE49-F238E27FC236}">
                <a16:creationId xmlns:a16="http://schemas.microsoft.com/office/drawing/2014/main" id="{8C67C0A5-EC9B-46D4-9A98-F6D18B32207E}"/>
              </a:ext>
            </a:extLst>
          </p:cNvPr>
          <p:cNvSpPr txBox="1"/>
          <p:nvPr/>
        </p:nvSpPr>
        <p:spPr>
          <a:xfrm>
            <a:off x="1400437" y="4181379"/>
            <a:ext cx="9621790" cy="923330"/>
          </a:xfrm>
          <a:prstGeom prst="rect">
            <a:avLst/>
          </a:prstGeom>
          <a:noFill/>
        </p:spPr>
        <p:txBody>
          <a:bodyPr wrap="square">
            <a:spAutoFit/>
          </a:bodyPr>
          <a:lstStyle/>
          <a:p>
            <a:pPr algn="l"/>
            <a:r>
              <a:rPr lang="zh-CN" altLang="en-US" b="0" i="0" dirty="0">
                <a:solidFill>
                  <a:srgbClr val="4D4D4D"/>
                </a:solidFill>
                <a:effectLst/>
                <a:latin typeface="-apple-system"/>
              </a:rPr>
              <a:t>当一个被试属于某一类</a:t>
            </a:r>
            <a:r>
              <a:rPr lang="en-US" altLang="zh-CN" b="0" i="0" dirty="0">
                <a:solidFill>
                  <a:srgbClr val="4D4D4D"/>
                </a:solidFill>
                <a:effectLst/>
                <a:latin typeface="-apple-system"/>
              </a:rPr>
              <a:t>KS</a:t>
            </a:r>
            <a:r>
              <a:rPr lang="zh-CN" altLang="en-US" b="0" i="0" dirty="0">
                <a:solidFill>
                  <a:srgbClr val="4D4D4D"/>
                </a:solidFill>
                <a:effectLst/>
                <a:latin typeface="-apple-system"/>
              </a:rPr>
              <a:t>的最大后验概率达到</a:t>
            </a:r>
            <a:r>
              <a:rPr lang="en-US" altLang="zh-CN" b="0" i="0" dirty="0">
                <a:solidFill>
                  <a:srgbClr val="4D4D4D"/>
                </a:solidFill>
                <a:effectLst/>
                <a:latin typeface="-apple-system"/>
              </a:rPr>
              <a:t>0.8</a:t>
            </a:r>
            <a:r>
              <a:rPr lang="zh-CN" altLang="en-US" b="0" i="0" dirty="0">
                <a:solidFill>
                  <a:srgbClr val="4D4D4D"/>
                </a:solidFill>
                <a:effectLst/>
                <a:latin typeface="-apple-system"/>
              </a:rPr>
              <a:t>时，就终止测验。</a:t>
            </a:r>
          </a:p>
          <a:p>
            <a:pPr algn="l"/>
            <a:r>
              <a:rPr lang="zh-CN" altLang="en-US" b="0" i="0" dirty="0">
                <a:solidFill>
                  <a:srgbClr val="4D4D4D"/>
                </a:solidFill>
                <a:effectLst/>
                <a:latin typeface="-apple-system"/>
              </a:rPr>
              <a:t>拓展版本：双重标准规则，当被试属于某个</a:t>
            </a:r>
            <a:r>
              <a:rPr lang="en-US" altLang="zh-CN" b="0" i="0" dirty="0">
                <a:solidFill>
                  <a:srgbClr val="4D4D4D"/>
                </a:solidFill>
                <a:effectLst/>
                <a:latin typeface="-apple-system"/>
              </a:rPr>
              <a:t>KS</a:t>
            </a:r>
            <a:r>
              <a:rPr lang="zh-CN" altLang="en-US" b="0" i="0" dirty="0">
                <a:solidFill>
                  <a:srgbClr val="4D4D4D"/>
                </a:solidFill>
                <a:effectLst/>
                <a:latin typeface="-apple-system"/>
              </a:rPr>
              <a:t>的最大后验概率不低于预设水平（如</a:t>
            </a:r>
            <a:r>
              <a:rPr lang="en-US" altLang="zh-CN" b="0" i="0" dirty="0">
                <a:solidFill>
                  <a:srgbClr val="4D4D4D"/>
                </a:solidFill>
                <a:effectLst/>
                <a:latin typeface="-apple-system"/>
              </a:rPr>
              <a:t>0.7</a:t>
            </a:r>
            <a:r>
              <a:rPr lang="zh-CN" altLang="en-US" b="0" i="0" dirty="0">
                <a:solidFill>
                  <a:srgbClr val="4D4D4D"/>
                </a:solidFill>
                <a:effectLst/>
                <a:latin typeface="-apple-system"/>
              </a:rPr>
              <a:t>），并且第二大后验概率不高于某个预设水平（</a:t>
            </a:r>
            <a:r>
              <a:rPr lang="en-US" altLang="zh-CN" b="0" i="0" dirty="0">
                <a:solidFill>
                  <a:srgbClr val="4D4D4D"/>
                </a:solidFill>
                <a:effectLst/>
                <a:latin typeface="-apple-system"/>
              </a:rPr>
              <a:t>0.1</a:t>
            </a:r>
            <a:r>
              <a:rPr lang="zh-CN" altLang="en-US" b="0" i="0" dirty="0">
                <a:solidFill>
                  <a:srgbClr val="4D4D4D"/>
                </a:solidFill>
                <a:effectLst/>
                <a:latin typeface="-apple-system"/>
              </a:rPr>
              <a:t>），测验终止</a:t>
            </a:r>
          </a:p>
        </p:txBody>
      </p:sp>
      <p:sp>
        <p:nvSpPr>
          <p:cNvPr id="17" name="文本框 16">
            <a:extLst>
              <a:ext uri="{FF2B5EF4-FFF2-40B4-BE49-F238E27FC236}">
                <a16:creationId xmlns:a16="http://schemas.microsoft.com/office/drawing/2014/main" id="{5046C266-83CE-4AAB-A5A4-63F9E4A49EA7}"/>
              </a:ext>
            </a:extLst>
          </p:cNvPr>
          <p:cNvSpPr txBox="1"/>
          <p:nvPr/>
        </p:nvSpPr>
        <p:spPr>
          <a:xfrm>
            <a:off x="1417516" y="5440397"/>
            <a:ext cx="9510896" cy="646331"/>
          </a:xfrm>
          <a:prstGeom prst="rect">
            <a:avLst/>
          </a:prstGeom>
          <a:noFill/>
        </p:spPr>
        <p:txBody>
          <a:bodyPr wrap="square">
            <a:spAutoFit/>
          </a:bodyPr>
          <a:lstStyle/>
          <a:p>
            <a:pPr algn="l"/>
            <a:r>
              <a:rPr lang="zh-CN" altLang="en-US" b="1" i="0" dirty="0">
                <a:solidFill>
                  <a:srgbClr val="4F4F4F"/>
                </a:solidFill>
                <a:effectLst/>
                <a:latin typeface="PingFang SC"/>
              </a:rPr>
              <a:t>属性标准误法（</a:t>
            </a:r>
            <a:r>
              <a:rPr lang="en-US" altLang="zh-CN" b="1" i="0" dirty="0">
                <a:solidFill>
                  <a:srgbClr val="4F4F4F"/>
                </a:solidFill>
                <a:effectLst/>
                <a:latin typeface="PingFang SC"/>
              </a:rPr>
              <a:t>SEA</a:t>
            </a:r>
            <a:r>
              <a:rPr lang="zh-CN" altLang="en-US" b="1" i="0" dirty="0">
                <a:solidFill>
                  <a:srgbClr val="4F4F4F"/>
                </a:solidFill>
                <a:effectLst/>
                <a:latin typeface="PingFang SC"/>
              </a:rPr>
              <a:t>）：</a:t>
            </a:r>
            <a:r>
              <a:rPr lang="en-US" altLang="zh-CN" b="0" i="0" dirty="0">
                <a:solidFill>
                  <a:srgbClr val="4D4D4D"/>
                </a:solidFill>
                <a:effectLst/>
                <a:latin typeface="-apple-system"/>
              </a:rPr>
              <a:t>Pk</a:t>
            </a:r>
            <a:r>
              <a:rPr lang="zh-CN" altLang="en-US" b="0" i="0" dirty="0">
                <a:solidFill>
                  <a:srgbClr val="4D4D4D"/>
                </a:solidFill>
                <a:effectLst/>
                <a:latin typeface="-apple-system"/>
              </a:rPr>
              <a:t>为掌握属性的后验概率，当所有属性的标准误都小于某个预设水平，就终止测验。</a:t>
            </a:r>
            <a:endParaRPr lang="zh-CN" altLang="en-US" b="1" i="0" dirty="0">
              <a:solidFill>
                <a:srgbClr val="4F4F4F"/>
              </a:solidFill>
              <a:effectLst/>
              <a:latin typeface="PingFang SC"/>
            </a:endParaRPr>
          </a:p>
        </p:txBody>
      </p:sp>
      <p:pic>
        <p:nvPicPr>
          <p:cNvPr id="7" name="图片 6">
            <a:extLst>
              <a:ext uri="{FF2B5EF4-FFF2-40B4-BE49-F238E27FC236}">
                <a16:creationId xmlns:a16="http://schemas.microsoft.com/office/drawing/2014/main" id="{F889B60E-6869-4173-BF7F-E680E8AEF49C}"/>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3174094" y="5588984"/>
            <a:ext cx="4690856" cy="1175775"/>
          </a:xfrm>
          <a:prstGeom prst="rect">
            <a:avLst/>
          </a:prstGeom>
        </p:spPr>
      </p:pic>
    </p:spTree>
    <p:extLst>
      <p:ext uri="{BB962C8B-B14F-4D97-AF65-F5344CB8AC3E}">
        <p14:creationId xmlns:p14="http://schemas.microsoft.com/office/powerpoint/2010/main" val="1906624631"/>
      </p:ext>
    </p:extLst>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6039" y="2427855"/>
            <a:ext cx="3334358" cy="2744290"/>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8616650">
            <a:off x="2851967" y="3901311"/>
            <a:ext cx="3137543" cy="1732985"/>
          </a:xfrm>
          <a:prstGeom prst="rect">
            <a:avLst/>
          </a:prstGeom>
        </p:spPr>
      </p:pic>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2428420">
            <a:off x="2396229" y="2132529"/>
            <a:ext cx="2368347" cy="2991595"/>
          </a:xfrm>
          <a:prstGeom prst="rect">
            <a:avLst/>
          </a:prstGeom>
        </p:spPr>
      </p:pic>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2" name="图片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10406" y="966315"/>
            <a:ext cx="5098810" cy="4925370"/>
          </a:xfrm>
          <a:prstGeom prst="rect">
            <a:avLst/>
          </a:prstGeom>
          <a:solidFill>
            <a:schemeClr val="bg1"/>
          </a:solidFill>
        </p:spPr>
      </p:pic>
      <p:sp>
        <p:nvSpPr>
          <p:cNvPr id="7" name="TextBox 3"/>
          <p:cNvSpPr txBox="1"/>
          <p:nvPr/>
        </p:nvSpPr>
        <p:spPr>
          <a:xfrm>
            <a:off x="4420739" y="2296793"/>
            <a:ext cx="3836588" cy="1990481"/>
          </a:xfrm>
          <a:prstGeom prst="rect">
            <a:avLst/>
          </a:prstGeom>
          <a:noFill/>
        </p:spPr>
        <p:txBody>
          <a:bodyPr wrap="square" lIns="0" rtlCol="0">
            <a:spAutoFit/>
          </a:bodyPr>
          <a:lstStyle/>
          <a:p>
            <a:pPr>
              <a:lnSpc>
                <a:spcPct val="150000"/>
              </a:lnSpc>
            </a:pPr>
            <a:r>
              <a:rPr lang="en-US" sz="5400" b="1" dirty="0">
                <a:solidFill>
                  <a:srgbClr val="002060"/>
                </a:solidFill>
                <a:cs typeface="+mn-ea"/>
                <a:sym typeface="+mn-lt"/>
              </a:rPr>
              <a:t>PART 01</a:t>
            </a:r>
          </a:p>
          <a:p>
            <a:pPr>
              <a:lnSpc>
                <a:spcPct val="150000"/>
              </a:lnSpc>
            </a:pPr>
            <a:r>
              <a:rPr lang="en-US" sz="3200" b="1" dirty="0">
                <a:solidFill>
                  <a:srgbClr val="002060"/>
                </a:solidFill>
                <a:cs typeface="+mn-ea"/>
                <a:sym typeface="+mn-lt"/>
              </a:rPr>
              <a:t>CD-CAT</a:t>
            </a:r>
            <a:r>
              <a:rPr lang="zh-CN" altLang="en-US" sz="3200" b="1" dirty="0">
                <a:solidFill>
                  <a:srgbClr val="002060"/>
                </a:solidFill>
                <a:cs typeface="+mn-ea"/>
                <a:sym typeface="+mn-lt"/>
              </a:rPr>
              <a:t>简介</a:t>
            </a:r>
            <a:endParaRPr lang="en-US" sz="3200" b="1" dirty="0">
              <a:solidFill>
                <a:srgbClr val="002060"/>
              </a:solidFill>
              <a:cs typeface="+mn-ea"/>
              <a:sym typeface="+mn-lt"/>
            </a:endParaRPr>
          </a:p>
        </p:txBody>
      </p:sp>
      <p:cxnSp>
        <p:nvCxnSpPr>
          <p:cNvPr id="8" name="Straight Connector 4"/>
          <p:cNvCxnSpPr/>
          <p:nvPr/>
        </p:nvCxnSpPr>
        <p:spPr>
          <a:xfrm>
            <a:off x="4420738" y="3454400"/>
            <a:ext cx="57242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1359733" y="1395089"/>
            <a:ext cx="8991630" cy="3522183"/>
          </a:xfrm>
          <a:prstGeom prst="rect">
            <a:avLst/>
          </a:prstGeom>
        </p:spPr>
        <p:txBody>
          <a:bodyPr wrap="square">
            <a:spAutoFit/>
          </a:bodyPr>
          <a:lstStyle/>
          <a:p>
            <a:pPr lvl="0" fontAlgn="base">
              <a:lnSpc>
                <a:spcPct val="150000"/>
              </a:lnSpc>
              <a:spcBef>
                <a:spcPct val="0"/>
              </a:spcBef>
              <a:spcAft>
                <a:spcPct val="0"/>
              </a:spcAft>
              <a:defRPr/>
            </a:pPr>
            <a:r>
              <a:rPr lang="zh-CN" altLang="en-US" dirty="0"/>
              <a:t>认知诊断测验（</a:t>
            </a:r>
            <a:r>
              <a:rPr lang="en-US" altLang="zh-CN" dirty="0"/>
              <a:t>CDT</a:t>
            </a:r>
            <a:r>
              <a:rPr lang="zh-CN" altLang="en-US" dirty="0"/>
              <a:t>）：是认知心理学与现代测量学相结合的产物，它对个体的评价不再只是对被试的能力层面的评估，而是对</a:t>
            </a:r>
            <a:r>
              <a:rPr lang="zh-CN" altLang="en-US" dirty="0">
                <a:solidFill>
                  <a:srgbClr val="FF0000"/>
                </a:solidFill>
              </a:rPr>
              <a:t>个体内部微观的认知状态</a:t>
            </a:r>
            <a:r>
              <a:rPr lang="zh-CN" altLang="en-US" dirty="0"/>
              <a:t>（</a:t>
            </a:r>
            <a:r>
              <a:rPr lang="en-US" altLang="zh-CN" dirty="0"/>
              <a:t>KS</a:t>
            </a:r>
            <a:r>
              <a:rPr lang="zh-CN" altLang="en-US" dirty="0"/>
              <a:t>，属性掌握程度）</a:t>
            </a:r>
            <a:r>
              <a:rPr lang="zh-CN" altLang="en-US" dirty="0">
                <a:solidFill>
                  <a:srgbClr val="FF0000"/>
                </a:solidFill>
              </a:rPr>
              <a:t>进行诊断</a:t>
            </a:r>
            <a:r>
              <a:rPr lang="zh-CN" altLang="en-US" dirty="0"/>
              <a:t>，进一步揭示</a:t>
            </a:r>
            <a:r>
              <a:rPr lang="zh-CN" altLang="en-US" dirty="0">
                <a:solidFill>
                  <a:srgbClr val="FF0000"/>
                </a:solidFill>
              </a:rPr>
              <a:t>个体内部心理加工过程和各种认知特征。</a:t>
            </a:r>
            <a:endParaRPr lang="en-US" altLang="zh-CN" dirty="0">
              <a:solidFill>
                <a:srgbClr val="FF0000"/>
              </a:solidFill>
            </a:endParaRPr>
          </a:p>
          <a:p>
            <a:pPr lvl="0" fontAlgn="base">
              <a:lnSpc>
                <a:spcPct val="150000"/>
              </a:lnSpc>
              <a:spcBef>
                <a:spcPct val="0"/>
              </a:spcBef>
              <a:spcAft>
                <a:spcPct val="0"/>
              </a:spcAft>
              <a:defRPr/>
            </a:pPr>
            <a:endParaRPr kumimoji="0" lang="en-US" altLang="zh-CN" sz="1200" b="0" i="0" u="none" strike="noStrike" kern="1200" cap="none" spc="0" normalizeH="0" baseline="0" noProof="0" dirty="0">
              <a:ln>
                <a:noFill/>
              </a:ln>
              <a:solidFill>
                <a:srgbClr val="1D273B"/>
              </a:solidFill>
              <a:effectLst/>
              <a:uLnTx/>
              <a:uFillTx/>
              <a:latin typeface="Microsoft YaHei"/>
              <a:ea typeface="Microsoft YaHei"/>
              <a:cs typeface="+mn-ea"/>
              <a:sym typeface="+mn-lt"/>
            </a:endParaRPr>
          </a:p>
          <a:p>
            <a:pPr lvl="0" fontAlgn="base">
              <a:lnSpc>
                <a:spcPct val="150000"/>
              </a:lnSpc>
              <a:spcBef>
                <a:spcPct val="0"/>
              </a:spcBef>
              <a:spcAft>
                <a:spcPct val="0"/>
              </a:spcAft>
              <a:defRPr/>
            </a:pPr>
            <a:r>
              <a:rPr lang="zh-CN" altLang="en-US" dirty="0"/>
              <a:t>例子：医生通过各种检查而最终确认病人的疾病类型</a:t>
            </a:r>
            <a:endParaRPr lang="en-US" altLang="zh-CN" dirty="0"/>
          </a:p>
          <a:p>
            <a:pPr lvl="0" fontAlgn="base">
              <a:lnSpc>
                <a:spcPct val="150000"/>
              </a:lnSpc>
              <a:spcBef>
                <a:spcPct val="0"/>
              </a:spcBef>
              <a:spcAft>
                <a:spcPct val="0"/>
              </a:spcAft>
              <a:defRPr/>
            </a:pPr>
            <a:endParaRPr kumimoji="0" lang="en-US" altLang="zh-CN" sz="1200" b="0" i="0" u="none" strike="noStrike" kern="1200" cap="none" spc="0" normalizeH="0" baseline="0" noProof="0" dirty="0">
              <a:ln>
                <a:noFill/>
              </a:ln>
              <a:solidFill>
                <a:srgbClr val="1D273B"/>
              </a:solidFill>
              <a:effectLst/>
              <a:uLnTx/>
              <a:uFillTx/>
              <a:latin typeface="Microsoft YaHei"/>
              <a:ea typeface="Microsoft YaHei"/>
              <a:cs typeface="+mn-ea"/>
              <a:sym typeface="+mn-lt"/>
            </a:endParaRPr>
          </a:p>
          <a:p>
            <a:pPr fontAlgn="base">
              <a:lnSpc>
                <a:spcPct val="150000"/>
              </a:lnSpc>
              <a:spcBef>
                <a:spcPct val="0"/>
              </a:spcBef>
              <a:spcAft>
                <a:spcPct val="0"/>
              </a:spcAft>
              <a:defRPr/>
            </a:pPr>
            <a:r>
              <a:rPr lang="zh-CN" altLang="en-US" dirty="0">
                <a:sym typeface="+mn-lt"/>
              </a:rPr>
              <a:t>教育领域：诊断出学生个体的认知状态后，教师就可以对个体进行针对性的教学补救</a:t>
            </a:r>
            <a:endParaRPr lang="en-US" altLang="zh-CN" dirty="0">
              <a:sym typeface="+mn-lt"/>
            </a:endParaRPr>
          </a:p>
          <a:p>
            <a:pPr lvl="0" fontAlgn="base">
              <a:lnSpc>
                <a:spcPct val="150000"/>
              </a:lnSpc>
              <a:spcBef>
                <a:spcPct val="0"/>
              </a:spcBef>
              <a:spcAft>
                <a:spcPct val="0"/>
              </a:spcAft>
              <a:defRPr/>
            </a:pPr>
            <a:endParaRPr lang="en-US" altLang="zh-CN" sz="1200" dirty="0">
              <a:solidFill>
                <a:srgbClr val="1D273B"/>
              </a:solidFill>
              <a:latin typeface="Microsoft YaHei"/>
              <a:ea typeface="Microsoft YaHei"/>
              <a:cs typeface="+mn-ea"/>
              <a:sym typeface="+mn-lt"/>
            </a:endParaRPr>
          </a:p>
          <a:p>
            <a:pPr lvl="0" fontAlgn="base">
              <a:lnSpc>
                <a:spcPct val="150000"/>
              </a:lnSpc>
              <a:spcBef>
                <a:spcPct val="0"/>
              </a:spcBef>
              <a:spcAft>
                <a:spcPct val="0"/>
              </a:spcAft>
              <a:defRPr/>
            </a:pPr>
            <a:endParaRPr kumimoji="0" lang="en-US" altLang="zh-CN" sz="1200" b="0" i="0" u="none" strike="noStrike" kern="1200" cap="none" spc="0" normalizeH="0" baseline="0" noProof="0" dirty="0">
              <a:ln>
                <a:noFill/>
              </a:ln>
              <a:solidFill>
                <a:srgbClr val="1D273B"/>
              </a:solidFill>
              <a:effectLst/>
              <a:uLnTx/>
              <a:uFillTx/>
              <a:latin typeface="Microsoft YaHei"/>
              <a:ea typeface="Microsoft YaHei"/>
              <a:cs typeface="+mn-ea"/>
              <a:sym typeface="+mn-lt"/>
            </a:endParaRPr>
          </a:p>
          <a:p>
            <a:pPr lvl="0" fontAlgn="base">
              <a:lnSpc>
                <a:spcPct val="150000"/>
              </a:lnSpc>
              <a:spcBef>
                <a:spcPct val="0"/>
              </a:spcBef>
              <a:spcAft>
                <a:spcPct val="0"/>
              </a:spcAft>
              <a:defRPr/>
            </a:pPr>
            <a:endParaRPr kumimoji="0" lang="zh-CN" altLang="da-DK" sz="1200" b="0" i="0" u="none" strike="noStrike" kern="1200" cap="none" spc="0" normalizeH="0" baseline="0" noProof="0" dirty="0">
              <a:ln>
                <a:noFill/>
              </a:ln>
              <a:solidFill>
                <a:srgbClr val="1D273B"/>
              </a:solidFill>
              <a:effectLst/>
              <a:uLnTx/>
              <a:uFillTx/>
              <a:latin typeface="Microsoft YaHei"/>
              <a:ea typeface="Microsoft YaHei"/>
              <a:cs typeface="+mn-ea"/>
              <a:sym typeface="+mn-lt"/>
            </a:endParaRPr>
          </a:p>
        </p:txBody>
      </p:sp>
      <p:grpSp>
        <p:nvGrpSpPr>
          <p:cNvPr id="31" name="组合 30"/>
          <p:cNvGrpSpPr/>
          <p:nvPr/>
        </p:nvGrpSpPr>
        <p:grpSpPr>
          <a:xfrm>
            <a:off x="477086" y="440950"/>
            <a:ext cx="4580688" cy="739766"/>
            <a:chOff x="477086" y="440950"/>
            <a:chExt cx="4580688" cy="739766"/>
          </a:xfrm>
        </p:grpSpPr>
        <p:grpSp>
          <p:nvGrpSpPr>
            <p:cNvPr id="4" name="组合 3"/>
            <p:cNvGrpSpPr/>
            <p:nvPr/>
          </p:nvGrpSpPr>
          <p:grpSpPr>
            <a:xfrm>
              <a:off x="477086" y="440950"/>
              <a:ext cx="785657" cy="739766"/>
              <a:chOff x="4047600" y="12678"/>
              <a:chExt cx="3444796" cy="3243581"/>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sp>
          <p:nvSpPr>
            <p:cNvPr id="30" name="文本框 19"/>
            <p:cNvSpPr txBox="1"/>
            <p:nvPr/>
          </p:nvSpPr>
          <p:spPr>
            <a:xfrm>
              <a:off x="1359733" y="594743"/>
              <a:ext cx="3698041"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454545"/>
                  </a:solidFill>
                  <a:latin typeface="Microsoft YaHei"/>
                  <a:ea typeface="Microsoft YaHei"/>
                  <a:cs typeface="+mn-ea"/>
                  <a:sym typeface="+mn-lt"/>
                </a:rPr>
                <a:t>认知诊断测验（</a:t>
              </a:r>
              <a:r>
                <a:rPr kumimoji="0" lang="en-US" altLang="zh-CN" sz="2400" b="1" i="0" u="none" strike="noStrike" kern="1200" cap="none" spc="0" normalizeH="0" baseline="0" noProof="0" dirty="0">
                  <a:ln>
                    <a:noFill/>
                  </a:ln>
                  <a:solidFill>
                    <a:srgbClr val="454545"/>
                  </a:solidFill>
                  <a:effectLst/>
                  <a:uLnTx/>
                  <a:uFillTx/>
                  <a:latin typeface="Microsoft YaHei"/>
                  <a:ea typeface="Microsoft YaHei"/>
                  <a:cs typeface="+mn-ea"/>
                  <a:sym typeface="+mn-lt"/>
                </a:rPr>
                <a:t> CDT </a:t>
              </a:r>
              <a:r>
                <a:rPr lang="zh-CN" altLang="en-US" sz="2400" b="1" dirty="0">
                  <a:solidFill>
                    <a:srgbClr val="454545"/>
                  </a:solidFill>
                  <a:latin typeface="Microsoft YaHei"/>
                  <a:ea typeface="Microsoft YaHei"/>
                  <a:cs typeface="+mn-ea"/>
                  <a:sym typeface="+mn-lt"/>
                </a:rPr>
                <a:t>）</a:t>
              </a:r>
              <a:endParaRPr kumimoji="0" lang="zh-CN" altLang="en-US" sz="2400" b="1" i="0" u="none" strike="noStrike" kern="1200" cap="none" spc="0" normalizeH="0" baseline="0" noProof="0" dirty="0">
                <a:ln>
                  <a:noFill/>
                </a:ln>
                <a:solidFill>
                  <a:srgbClr val="454545"/>
                </a:solidFill>
                <a:effectLst/>
                <a:uLnTx/>
                <a:uFillTx/>
                <a:latin typeface="Microsoft YaHei"/>
                <a:ea typeface="Microsoft YaHei"/>
                <a:cs typeface="+mn-ea"/>
                <a:sym typeface="+mn-lt"/>
              </a:endParaRPr>
            </a:p>
          </p:txBody>
        </p:sp>
      </p:grpSp>
      <p:pic>
        <p:nvPicPr>
          <p:cNvPr id="5" name="图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22228" y="83024"/>
            <a:ext cx="1072978" cy="1072978"/>
          </a:xfrm>
          <a:prstGeom prst="rect">
            <a:avLst/>
          </a:prstGeom>
        </p:spPr>
      </p:pic>
      <p:sp>
        <p:nvSpPr>
          <p:cNvPr id="21" name="文本框 20">
            <a:extLst>
              <a:ext uri="{FF2B5EF4-FFF2-40B4-BE49-F238E27FC236}">
                <a16:creationId xmlns:a16="http://schemas.microsoft.com/office/drawing/2014/main" id="{3C1B82F7-4477-4276-8659-BE7EA89A71EB}"/>
              </a:ext>
            </a:extLst>
          </p:cNvPr>
          <p:cNvSpPr txBox="1"/>
          <p:nvPr/>
        </p:nvSpPr>
        <p:spPr>
          <a:xfrm>
            <a:off x="1359733" y="4517289"/>
            <a:ext cx="8201517" cy="1477328"/>
          </a:xfrm>
          <a:prstGeom prst="rect">
            <a:avLst/>
          </a:prstGeom>
          <a:noFill/>
        </p:spPr>
        <p:txBody>
          <a:bodyPr wrap="square">
            <a:spAutoFit/>
          </a:bodyPr>
          <a:lstStyle/>
          <a:p>
            <a:r>
              <a:rPr lang="zh-CN" altLang="en-US" b="0" i="0" dirty="0">
                <a:effectLst/>
                <a:latin typeface="+mn-ea"/>
              </a:rPr>
              <a:t>项目反应理论和</a:t>
            </a:r>
            <a:r>
              <a:rPr lang="zh-CN" altLang="en-US" dirty="0">
                <a:latin typeface="+mn-ea"/>
              </a:rPr>
              <a:t>认知诊断</a:t>
            </a:r>
            <a:r>
              <a:rPr lang="zh-CN" altLang="en-US" b="0" i="0" dirty="0">
                <a:effectLst/>
                <a:latin typeface="+mn-ea"/>
              </a:rPr>
              <a:t>理论区别</a:t>
            </a:r>
            <a:endParaRPr lang="en-US" altLang="zh-CN" b="0" i="0" dirty="0">
              <a:effectLst/>
              <a:latin typeface="+mn-ea"/>
            </a:endParaRPr>
          </a:p>
          <a:p>
            <a:endParaRPr lang="en-US" altLang="zh-CN" dirty="0">
              <a:latin typeface="+mn-ea"/>
            </a:endParaRPr>
          </a:p>
          <a:p>
            <a:r>
              <a:rPr lang="zh-CN" altLang="en-US" b="0" i="0" dirty="0">
                <a:effectLst/>
                <a:latin typeface="+mn-ea"/>
              </a:rPr>
              <a:t>项目反应理论（</a:t>
            </a:r>
            <a:r>
              <a:rPr lang="en-US" altLang="zh-CN" b="0" i="0" dirty="0">
                <a:effectLst/>
                <a:latin typeface="+mn-ea"/>
              </a:rPr>
              <a:t>IRT</a:t>
            </a:r>
            <a:r>
              <a:rPr lang="zh-CN" altLang="en-US" b="0" i="0" dirty="0">
                <a:effectLst/>
                <a:latin typeface="+mn-ea"/>
              </a:rPr>
              <a:t>）测量目标是一个连续的变量 </a:t>
            </a:r>
            <a:r>
              <a:rPr lang="en-US" altLang="zh-CN" b="0" i="0" dirty="0">
                <a:effectLst/>
                <a:latin typeface="+mn-ea"/>
              </a:rPr>
              <a:t>——</a:t>
            </a:r>
            <a:r>
              <a:rPr lang="zh-CN" altLang="en-US" b="0" i="0" dirty="0">
                <a:effectLst/>
                <a:latin typeface="+mn-ea"/>
              </a:rPr>
              <a:t>宏观能力（</a:t>
            </a:r>
            <a:r>
              <a:rPr lang="en-US" altLang="zh-CN" b="0" i="0" dirty="0">
                <a:effectLst/>
                <a:latin typeface="+mn-ea"/>
              </a:rPr>
              <a:t>θ</a:t>
            </a:r>
            <a:r>
              <a:rPr lang="zh-CN" altLang="en-US" b="0" i="0" dirty="0">
                <a:effectLst/>
                <a:latin typeface="+mn-ea"/>
              </a:rPr>
              <a:t>）</a:t>
            </a:r>
            <a:endParaRPr lang="en-US" altLang="zh-CN" b="0" i="0" dirty="0">
              <a:effectLst/>
              <a:latin typeface="+mn-ea"/>
            </a:endParaRPr>
          </a:p>
          <a:p>
            <a:br>
              <a:rPr lang="zh-CN" altLang="en-US" dirty="0">
                <a:latin typeface="+mn-ea"/>
              </a:rPr>
            </a:br>
            <a:r>
              <a:rPr lang="zh-CN" altLang="en-US" b="0" i="0" dirty="0">
                <a:effectLst/>
                <a:latin typeface="+mn-ea"/>
              </a:rPr>
              <a:t>认知诊断模型  测量目标是一个离散向量 </a:t>
            </a:r>
            <a:r>
              <a:rPr lang="en-US" altLang="zh-CN" b="0" i="0" dirty="0">
                <a:effectLst/>
                <a:latin typeface="+mn-ea"/>
              </a:rPr>
              <a:t>——</a:t>
            </a:r>
            <a:r>
              <a:rPr lang="zh-CN" altLang="en-US" b="0" i="0" dirty="0">
                <a:effectLst/>
                <a:latin typeface="+mn-ea"/>
              </a:rPr>
              <a:t>认知状态 （</a:t>
            </a:r>
            <a:r>
              <a:rPr lang="en-US" altLang="zh-CN" b="0" i="0" dirty="0">
                <a:effectLst/>
                <a:latin typeface="+mn-ea"/>
              </a:rPr>
              <a:t>KS</a:t>
            </a:r>
            <a:r>
              <a:rPr lang="zh-CN" altLang="en-US" b="0" i="0" dirty="0">
                <a:effectLst/>
                <a:latin typeface="+mn-ea"/>
              </a:rPr>
              <a:t>）</a:t>
            </a:r>
            <a:endParaRPr lang="zh-CN" altLang="en-US" dirty="0">
              <a:latin typeface="+mn-ea"/>
            </a:endParaRPr>
          </a:p>
        </p:txBody>
      </p:sp>
    </p:spTree>
    <p:extLst>
      <p:ext uri="{BB962C8B-B14F-4D97-AF65-F5344CB8AC3E}">
        <p14:creationId xmlns:p14="http://schemas.microsoft.com/office/powerpoint/2010/main" val="124638841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A3CE000-D648-4643-A1A5-7750B5F175D0}"/>
              </a:ext>
            </a:extLst>
          </p:cNvPr>
          <p:cNvGrpSpPr/>
          <p:nvPr/>
        </p:nvGrpSpPr>
        <p:grpSpPr>
          <a:xfrm>
            <a:off x="477086" y="440950"/>
            <a:ext cx="5302277" cy="739766"/>
            <a:chOff x="477086" y="440950"/>
            <a:chExt cx="5302277" cy="739766"/>
          </a:xfrm>
        </p:grpSpPr>
        <p:grpSp>
          <p:nvGrpSpPr>
            <p:cNvPr id="3" name="组合 2">
              <a:extLst>
                <a:ext uri="{FF2B5EF4-FFF2-40B4-BE49-F238E27FC236}">
                  <a16:creationId xmlns:a16="http://schemas.microsoft.com/office/drawing/2014/main" id="{35C963F1-1C5D-4B37-90CB-D6F7EDE2ED6F}"/>
                </a:ext>
              </a:extLst>
            </p:cNvPr>
            <p:cNvGrpSpPr/>
            <p:nvPr/>
          </p:nvGrpSpPr>
          <p:grpSpPr>
            <a:xfrm>
              <a:off x="477086" y="440950"/>
              <a:ext cx="785657" cy="739766"/>
              <a:chOff x="4047600" y="12678"/>
              <a:chExt cx="3444796" cy="3243581"/>
            </a:xfrm>
          </p:grpSpPr>
          <p:pic>
            <p:nvPicPr>
              <p:cNvPr id="5" name="图片 4">
                <a:extLst>
                  <a:ext uri="{FF2B5EF4-FFF2-40B4-BE49-F238E27FC236}">
                    <a16:creationId xmlns:a16="http://schemas.microsoft.com/office/drawing/2014/main" id="{71FAD3FE-6327-48A3-A73E-155E9BE60F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6" name="图片 5">
                <a:extLst>
                  <a:ext uri="{FF2B5EF4-FFF2-40B4-BE49-F238E27FC236}">
                    <a16:creationId xmlns:a16="http://schemas.microsoft.com/office/drawing/2014/main" id="{CC015755-7513-482F-B1E6-E2CCD46920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sp>
          <p:nvSpPr>
            <p:cNvPr id="4" name="文本框 19">
              <a:extLst>
                <a:ext uri="{FF2B5EF4-FFF2-40B4-BE49-F238E27FC236}">
                  <a16:creationId xmlns:a16="http://schemas.microsoft.com/office/drawing/2014/main" id="{83921EC0-C728-47F3-B6ED-58D6B1916C94}"/>
                </a:ext>
              </a:extLst>
            </p:cNvPr>
            <p:cNvSpPr txBox="1"/>
            <p:nvPr/>
          </p:nvSpPr>
          <p:spPr>
            <a:xfrm>
              <a:off x="1359733" y="594743"/>
              <a:ext cx="441963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454545"/>
                  </a:solidFill>
                  <a:latin typeface="Microsoft YaHei"/>
                  <a:ea typeface="Microsoft YaHei"/>
                  <a:cs typeface="+mn-ea"/>
                  <a:sym typeface="+mn-lt"/>
                </a:rPr>
                <a:t>认知诊断测验（</a:t>
              </a:r>
              <a:r>
                <a:rPr kumimoji="0" lang="en-US" altLang="zh-CN" sz="2400" b="1" i="0" u="none" strike="noStrike" kern="1200" cap="none" spc="0" normalizeH="0" baseline="0" noProof="0" dirty="0">
                  <a:ln>
                    <a:noFill/>
                  </a:ln>
                  <a:solidFill>
                    <a:srgbClr val="454545"/>
                  </a:solidFill>
                  <a:effectLst/>
                  <a:uLnTx/>
                  <a:uFillTx/>
                  <a:latin typeface="Microsoft YaHei"/>
                  <a:ea typeface="Microsoft YaHei"/>
                  <a:cs typeface="+mn-ea"/>
                  <a:sym typeface="+mn-lt"/>
                </a:rPr>
                <a:t> CDT </a:t>
              </a:r>
              <a:r>
                <a:rPr lang="zh-CN" altLang="en-US" sz="2400" b="1" dirty="0">
                  <a:solidFill>
                    <a:srgbClr val="454545"/>
                  </a:solidFill>
                  <a:latin typeface="Microsoft YaHei"/>
                  <a:ea typeface="Microsoft YaHei"/>
                  <a:cs typeface="+mn-ea"/>
                  <a:sym typeface="+mn-lt"/>
                </a:rPr>
                <a:t>）</a:t>
              </a:r>
              <a:r>
                <a:rPr lang="en-US" altLang="zh-CN" sz="2400" b="1" dirty="0">
                  <a:solidFill>
                    <a:srgbClr val="454545"/>
                  </a:solidFill>
                  <a:latin typeface="Microsoft YaHei"/>
                  <a:ea typeface="Microsoft YaHei"/>
                  <a:cs typeface="+mn-ea"/>
                  <a:sym typeface="+mn-lt"/>
                </a:rPr>
                <a:t>--</a:t>
              </a:r>
              <a:r>
                <a:rPr lang="zh-CN" altLang="en-US" sz="2400" b="1" dirty="0">
                  <a:solidFill>
                    <a:srgbClr val="454545"/>
                  </a:solidFill>
                  <a:latin typeface="Microsoft YaHei"/>
                  <a:ea typeface="Microsoft YaHei"/>
                  <a:cs typeface="+mn-ea"/>
                  <a:sym typeface="+mn-lt"/>
                </a:rPr>
                <a:t>属性</a:t>
              </a:r>
              <a:endParaRPr kumimoji="0" lang="zh-CN" altLang="en-US" sz="2400" b="1" i="0" u="none" strike="noStrike" kern="1200" cap="none" spc="0" normalizeH="0" baseline="0" noProof="0" dirty="0">
                <a:ln>
                  <a:noFill/>
                </a:ln>
                <a:solidFill>
                  <a:srgbClr val="454545"/>
                </a:solidFill>
                <a:effectLst/>
                <a:uLnTx/>
                <a:uFillTx/>
                <a:latin typeface="Microsoft YaHei"/>
                <a:ea typeface="Microsoft YaHei"/>
                <a:cs typeface="+mn-ea"/>
                <a:sym typeface="+mn-lt"/>
              </a:endParaRPr>
            </a:p>
          </p:txBody>
        </p:sp>
      </p:grpSp>
      <p:pic>
        <p:nvPicPr>
          <p:cNvPr id="7" name="图片 6">
            <a:extLst>
              <a:ext uri="{FF2B5EF4-FFF2-40B4-BE49-F238E27FC236}">
                <a16:creationId xmlns:a16="http://schemas.microsoft.com/office/drawing/2014/main" id="{2DA9568E-503C-4E87-A8E9-092FB581CD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22228" y="83024"/>
            <a:ext cx="1072978" cy="1072978"/>
          </a:xfrm>
          <a:prstGeom prst="rect">
            <a:avLst/>
          </a:prstGeom>
        </p:spPr>
      </p:pic>
      <p:sp>
        <p:nvSpPr>
          <p:cNvPr id="9" name="文本框 8">
            <a:extLst>
              <a:ext uri="{FF2B5EF4-FFF2-40B4-BE49-F238E27FC236}">
                <a16:creationId xmlns:a16="http://schemas.microsoft.com/office/drawing/2014/main" id="{14483DAF-247D-4D60-AEBB-C8B1B55FBE16}"/>
              </a:ext>
            </a:extLst>
          </p:cNvPr>
          <p:cNvSpPr txBox="1"/>
          <p:nvPr/>
        </p:nvSpPr>
        <p:spPr>
          <a:xfrm>
            <a:off x="1262742" y="1589972"/>
            <a:ext cx="7073389" cy="369332"/>
          </a:xfrm>
          <a:prstGeom prst="rect">
            <a:avLst/>
          </a:prstGeom>
          <a:noFill/>
        </p:spPr>
        <p:txBody>
          <a:bodyPr wrap="square">
            <a:spAutoFit/>
          </a:bodyPr>
          <a:lstStyle/>
          <a:p>
            <a:r>
              <a:rPr lang="zh-CN" altLang="en-US" b="1" i="0" dirty="0">
                <a:solidFill>
                  <a:srgbClr val="4D4D4D"/>
                </a:solidFill>
                <a:effectLst/>
                <a:latin typeface="-apple-system"/>
              </a:rPr>
              <a:t>属性</a:t>
            </a:r>
            <a:r>
              <a:rPr lang="zh-CN" altLang="en-US" b="0" i="0" dirty="0">
                <a:solidFill>
                  <a:srgbClr val="4D4D4D"/>
                </a:solidFill>
                <a:effectLst/>
                <a:latin typeface="-apple-system"/>
              </a:rPr>
              <a:t>：认知诊断理论中的重要概念，表示测验项目的特征（知识点）</a:t>
            </a:r>
            <a:endParaRPr lang="zh-CN" altLang="en-US" dirty="0"/>
          </a:p>
        </p:txBody>
      </p:sp>
      <p:pic>
        <p:nvPicPr>
          <p:cNvPr id="1026" name="Picture 2">
            <a:extLst>
              <a:ext uri="{FF2B5EF4-FFF2-40B4-BE49-F238E27FC236}">
                <a16:creationId xmlns:a16="http://schemas.microsoft.com/office/drawing/2014/main" id="{EF1B5EBF-59E0-4CA6-B3FE-12416FA14EE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97476" y="2256142"/>
            <a:ext cx="7989903" cy="403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22180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A3CE000-D648-4643-A1A5-7750B5F175D0}"/>
              </a:ext>
            </a:extLst>
          </p:cNvPr>
          <p:cNvGrpSpPr/>
          <p:nvPr/>
        </p:nvGrpSpPr>
        <p:grpSpPr>
          <a:xfrm>
            <a:off x="477086" y="440950"/>
            <a:ext cx="6651683" cy="739766"/>
            <a:chOff x="477086" y="440950"/>
            <a:chExt cx="6651683" cy="739766"/>
          </a:xfrm>
        </p:grpSpPr>
        <p:grpSp>
          <p:nvGrpSpPr>
            <p:cNvPr id="3" name="组合 2">
              <a:extLst>
                <a:ext uri="{FF2B5EF4-FFF2-40B4-BE49-F238E27FC236}">
                  <a16:creationId xmlns:a16="http://schemas.microsoft.com/office/drawing/2014/main" id="{35C963F1-1C5D-4B37-90CB-D6F7EDE2ED6F}"/>
                </a:ext>
              </a:extLst>
            </p:cNvPr>
            <p:cNvGrpSpPr/>
            <p:nvPr/>
          </p:nvGrpSpPr>
          <p:grpSpPr>
            <a:xfrm>
              <a:off x="477086" y="440950"/>
              <a:ext cx="785657" cy="739766"/>
              <a:chOff x="4047600" y="12678"/>
              <a:chExt cx="3444796" cy="3243581"/>
            </a:xfrm>
          </p:grpSpPr>
          <p:pic>
            <p:nvPicPr>
              <p:cNvPr id="5" name="图片 4">
                <a:extLst>
                  <a:ext uri="{FF2B5EF4-FFF2-40B4-BE49-F238E27FC236}">
                    <a16:creationId xmlns:a16="http://schemas.microsoft.com/office/drawing/2014/main" id="{71FAD3FE-6327-48A3-A73E-155E9BE60F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6" name="图片 5">
                <a:extLst>
                  <a:ext uri="{FF2B5EF4-FFF2-40B4-BE49-F238E27FC236}">
                    <a16:creationId xmlns:a16="http://schemas.microsoft.com/office/drawing/2014/main" id="{CC015755-7513-482F-B1E6-E2CCD46920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sp>
          <p:nvSpPr>
            <p:cNvPr id="4" name="文本框 19">
              <a:extLst>
                <a:ext uri="{FF2B5EF4-FFF2-40B4-BE49-F238E27FC236}">
                  <a16:creationId xmlns:a16="http://schemas.microsoft.com/office/drawing/2014/main" id="{83921EC0-C728-47F3-B6ED-58D6B1916C94}"/>
                </a:ext>
              </a:extLst>
            </p:cNvPr>
            <p:cNvSpPr txBox="1"/>
            <p:nvPr/>
          </p:nvSpPr>
          <p:spPr>
            <a:xfrm>
              <a:off x="1359733" y="594743"/>
              <a:ext cx="5769036"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454545"/>
                  </a:solidFill>
                  <a:latin typeface="Microsoft YaHei"/>
                  <a:ea typeface="Microsoft YaHei"/>
                  <a:cs typeface="+mn-ea"/>
                  <a:sym typeface="+mn-lt"/>
                </a:rPr>
                <a:t>认知诊断计算机化自适应测验（</a:t>
              </a:r>
              <a:r>
                <a:rPr lang="en-US" altLang="zh-CN" sz="2400" b="1" dirty="0">
                  <a:solidFill>
                    <a:srgbClr val="454545"/>
                  </a:solidFill>
                  <a:latin typeface="Microsoft YaHei"/>
                  <a:ea typeface="Microsoft YaHei"/>
                  <a:cs typeface="+mn-ea"/>
                  <a:sym typeface="+mn-lt"/>
                </a:rPr>
                <a:t>CD-CAT)</a:t>
              </a:r>
              <a:endParaRPr kumimoji="0" lang="zh-CN" altLang="en-US" sz="2400" b="1" i="0" u="none" strike="noStrike" kern="1200" cap="none" spc="0" normalizeH="0" baseline="0" noProof="0" dirty="0">
                <a:ln>
                  <a:noFill/>
                </a:ln>
                <a:solidFill>
                  <a:srgbClr val="454545"/>
                </a:solidFill>
                <a:effectLst/>
                <a:uLnTx/>
                <a:uFillTx/>
                <a:latin typeface="Microsoft YaHei"/>
                <a:ea typeface="Microsoft YaHei"/>
                <a:cs typeface="+mn-ea"/>
                <a:sym typeface="+mn-lt"/>
              </a:endParaRPr>
            </a:p>
          </p:txBody>
        </p:sp>
      </p:grpSp>
      <p:pic>
        <p:nvPicPr>
          <p:cNvPr id="7" name="图片 6">
            <a:extLst>
              <a:ext uri="{FF2B5EF4-FFF2-40B4-BE49-F238E27FC236}">
                <a16:creationId xmlns:a16="http://schemas.microsoft.com/office/drawing/2014/main" id="{2DA9568E-503C-4E87-A8E9-092FB581CD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22228" y="83024"/>
            <a:ext cx="1072978" cy="1072978"/>
          </a:xfrm>
          <a:prstGeom prst="rect">
            <a:avLst/>
          </a:prstGeom>
        </p:spPr>
      </p:pic>
      <p:sp>
        <p:nvSpPr>
          <p:cNvPr id="11" name="文本框 10">
            <a:extLst>
              <a:ext uri="{FF2B5EF4-FFF2-40B4-BE49-F238E27FC236}">
                <a16:creationId xmlns:a16="http://schemas.microsoft.com/office/drawing/2014/main" id="{D2D4DE3B-90D8-4263-A07B-F136A1ADCAE0}"/>
              </a:ext>
            </a:extLst>
          </p:cNvPr>
          <p:cNvSpPr txBox="1"/>
          <p:nvPr/>
        </p:nvSpPr>
        <p:spPr>
          <a:xfrm>
            <a:off x="1359733" y="1343647"/>
            <a:ext cx="9369227" cy="2031325"/>
          </a:xfrm>
          <a:prstGeom prst="rect">
            <a:avLst/>
          </a:prstGeom>
          <a:noFill/>
        </p:spPr>
        <p:txBody>
          <a:bodyPr wrap="square">
            <a:spAutoFit/>
          </a:bodyPr>
          <a:lstStyle/>
          <a:p>
            <a:r>
              <a:rPr lang="zh-CN" altLang="en-US" dirty="0"/>
              <a:t>现状：需要被试宏观能力测量的结果，又需要被试微观认知层面的测量结果。</a:t>
            </a:r>
            <a:endParaRPr lang="en-US" altLang="zh-CN" dirty="0"/>
          </a:p>
          <a:p>
            <a:endParaRPr lang="en-US" altLang="zh-CN" dirty="0"/>
          </a:p>
          <a:p>
            <a:r>
              <a:rPr lang="zh-CN" altLang="en-US" dirty="0"/>
              <a:t>CD-CAT :将CAT和认知诊断测验这两种现代测量形式结合起来,将传统的CAT自适应化的原理嫁接到被试知识状态估计目标上。</a:t>
            </a:r>
            <a:endParaRPr lang="en-US" altLang="zh-CN" dirty="0"/>
          </a:p>
          <a:p>
            <a:endParaRPr lang="en-US" altLang="zh-CN" dirty="0"/>
          </a:p>
          <a:p>
            <a:r>
              <a:rPr lang="zh-CN" altLang="en-US" dirty="0"/>
              <a:t>优点：可以更精确、更迅速、更灵活的测量出被试的潜在知识结构，获得学生在知识点的掌握情况，促进学生个性化发展。</a:t>
            </a:r>
            <a:endParaRPr lang="en-US" altLang="zh-CN" dirty="0"/>
          </a:p>
        </p:txBody>
      </p:sp>
      <p:pic>
        <p:nvPicPr>
          <p:cNvPr id="5122" name="Picture 2">
            <a:extLst>
              <a:ext uri="{FF2B5EF4-FFF2-40B4-BE49-F238E27FC236}">
                <a16:creationId xmlns:a16="http://schemas.microsoft.com/office/drawing/2014/main" id="{B58755B1-C5E9-4B32-B20E-D3395CD8197E}"/>
              </a:ext>
            </a:extLst>
          </p:cNvPr>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55794" y="3577701"/>
            <a:ext cx="7575612" cy="3280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415870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6395443" y="1560892"/>
            <a:ext cx="1569661" cy="369332"/>
          </a:xfrm>
          <a:prstGeom prst="rect">
            <a:avLst/>
          </a:prstGeom>
          <a:solidFill>
            <a:schemeClr val="accent3"/>
          </a:solidFill>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dirty="0">
                <a:solidFill>
                  <a:prstClr val="white"/>
                </a:solidFill>
                <a:cs typeface="+mn-ea"/>
                <a:sym typeface="+mn-lt"/>
              </a:rPr>
              <a:t>认知诊断模型</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6" name="矩形 15"/>
          <p:cNvSpPr/>
          <p:nvPr/>
        </p:nvSpPr>
        <p:spPr>
          <a:xfrm>
            <a:off x="6327729" y="2015172"/>
            <a:ext cx="4898671" cy="879087"/>
          </a:xfrm>
          <a:prstGeom prst="rect">
            <a:avLst/>
          </a:prstGeom>
        </p:spPr>
        <p:txBody>
          <a:bodyPr wrap="square">
            <a:spAutoFit/>
          </a:bodyPr>
          <a:lstStyle/>
          <a:p>
            <a:pPr lvl="0" fontAlgn="base">
              <a:lnSpc>
                <a:spcPct val="150000"/>
              </a:lnSpc>
              <a:spcBef>
                <a:spcPct val="0"/>
              </a:spcBef>
              <a:spcAft>
                <a:spcPct val="0"/>
              </a:spcAft>
              <a:defRPr/>
            </a:pPr>
            <a:r>
              <a:rPr lang="zh-CN" altLang="en-US" dirty="0">
                <a:solidFill>
                  <a:srgbClr val="4D4D4D"/>
                </a:solidFill>
                <a:latin typeface="-apple-system"/>
              </a:rPr>
              <a:t>在已有的测试数据下，能最大程度准确估计学生能力。</a:t>
            </a:r>
            <a:endParaRPr lang="zh-CN" altLang="da-DK" dirty="0">
              <a:solidFill>
                <a:srgbClr val="4D4D4D"/>
              </a:solidFill>
              <a:latin typeface="-apple-system"/>
              <a:sym typeface="+mn-lt"/>
            </a:endParaRPr>
          </a:p>
        </p:txBody>
      </p:sp>
      <p:sp>
        <p:nvSpPr>
          <p:cNvPr id="17" name="矩形 16"/>
          <p:cNvSpPr/>
          <p:nvPr/>
        </p:nvSpPr>
        <p:spPr>
          <a:xfrm>
            <a:off x="6395443" y="2946859"/>
            <a:ext cx="1107996" cy="369332"/>
          </a:xfrm>
          <a:prstGeom prst="rect">
            <a:avLst/>
          </a:prstGeom>
          <a:solidFill>
            <a:srgbClr val="FFC000"/>
          </a:solidFill>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dirty="0">
                <a:solidFill>
                  <a:prstClr val="white"/>
                </a:solidFill>
                <a:cs typeface="+mn-ea"/>
                <a:sym typeface="+mn-lt"/>
              </a:rPr>
              <a:t>选题策略</a:t>
            </a: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8" name="矩形 17"/>
          <p:cNvSpPr/>
          <p:nvPr/>
        </p:nvSpPr>
        <p:spPr>
          <a:xfrm>
            <a:off x="6327729" y="3486088"/>
            <a:ext cx="4694499" cy="646331"/>
          </a:xfrm>
          <a:prstGeom prst="rect">
            <a:avLst/>
          </a:prstGeom>
        </p:spPr>
        <p:txBody>
          <a:bodyPr wrap="square">
            <a:spAutoFit/>
          </a:bodyPr>
          <a:lstStyle/>
          <a:p>
            <a:r>
              <a:rPr lang="zh-CN" altLang="en-US" dirty="0">
                <a:solidFill>
                  <a:srgbClr val="4D4D4D"/>
                </a:solidFill>
                <a:latin typeface="-apple-system"/>
              </a:rPr>
              <a:t>量化选题目标，基于底层认知诊断模型的输出，选出与学生适配的题目</a:t>
            </a:r>
            <a:endParaRPr lang="en-US" altLang="zh-CN" dirty="0">
              <a:solidFill>
                <a:srgbClr val="4D4D4D"/>
              </a:solidFill>
              <a:latin typeface="-apple-system"/>
            </a:endParaRPr>
          </a:p>
        </p:txBody>
      </p:sp>
      <p:sp>
        <p:nvSpPr>
          <p:cNvPr id="19" name="矩形 18"/>
          <p:cNvSpPr/>
          <p:nvPr/>
        </p:nvSpPr>
        <p:spPr>
          <a:xfrm>
            <a:off x="6395443" y="5397085"/>
            <a:ext cx="1107996" cy="369332"/>
          </a:xfrm>
          <a:prstGeom prst="rect">
            <a:avLst/>
          </a:prstGeom>
          <a:solidFill>
            <a:srgbClr val="0070C0"/>
          </a:solidFill>
        </p:spPr>
        <p:txBody>
          <a:bodyPr wrap="none">
            <a:spAutoFit/>
          </a:bodyPr>
          <a:lstStyle/>
          <a:p>
            <a:pPr lvl="0" algn="ctr" fontAlgn="base">
              <a:spcBef>
                <a:spcPct val="0"/>
              </a:spcBef>
              <a:spcAft>
                <a:spcPct val="0"/>
              </a:spcAft>
              <a:defRPr/>
            </a:pPr>
            <a:r>
              <a:rPr lang="zh-CN" altLang="en-US" dirty="0">
                <a:solidFill>
                  <a:prstClr val="white"/>
                </a:solidFill>
                <a:cs typeface="+mn-ea"/>
                <a:sym typeface="+mn-lt"/>
              </a:rPr>
              <a:t>终止规则</a:t>
            </a:r>
          </a:p>
        </p:txBody>
      </p:sp>
      <p:grpSp>
        <p:nvGrpSpPr>
          <p:cNvPr id="31" name="组合 30"/>
          <p:cNvGrpSpPr/>
          <p:nvPr/>
        </p:nvGrpSpPr>
        <p:grpSpPr>
          <a:xfrm>
            <a:off x="477086" y="440950"/>
            <a:ext cx="3454386" cy="739766"/>
            <a:chOff x="477086" y="440950"/>
            <a:chExt cx="3454386" cy="739766"/>
          </a:xfrm>
        </p:grpSpPr>
        <p:grpSp>
          <p:nvGrpSpPr>
            <p:cNvPr id="4" name="组合 3"/>
            <p:cNvGrpSpPr/>
            <p:nvPr/>
          </p:nvGrpSpPr>
          <p:grpSpPr>
            <a:xfrm>
              <a:off x="477086" y="440950"/>
              <a:ext cx="785657" cy="739766"/>
              <a:chOff x="4047600" y="12678"/>
              <a:chExt cx="3444796" cy="3243581"/>
            </a:xfrm>
          </p:grpSpPr>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2" name="图片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sp>
          <p:nvSpPr>
            <p:cNvPr id="30" name="文本框 19"/>
            <p:cNvSpPr txBox="1"/>
            <p:nvPr/>
          </p:nvSpPr>
          <p:spPr>
            <a:xfrm>
              <a:off x="1368612" y="567076"/>
              <a:ext cx="2562860"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2400" b="1" dirty="0">
                  <a:solidFill>
                    <a:srgbClr val="454545"/>
                  </a:solidFill>
                  <a:cs typeface="+mn-ea"/>
                  <a:sym typeface="+mn-lt"/>
                </a:rPr>
                <a:t>CD-CAT </a:t>
              </a:r>
              <a:r>
                <a:rPr lang="zh-CN" altLang="en-US" sz="2400" b="1" dirty="0">
                  <a:solidFill>
                    <a:srgbClr val="454545"/>
                  </a:solidFill>
                  <a:cs typeface="+mn-ea"/>
                  <a:sym typeface="+mn-lt"/>
                </a:rPr>
                <a:t>流程</a:t>
              </a:r>
            </a:p>
          </p:txBody>
        </p:sp>
      </p:grpSp>
      <p:pic>
        <p:nvPicPr>
          <p:cNvPr id="5" name="图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22228" y="83024"/>
            <a:ext cx="1072978" cy="1072978"/>
          </a:xfrm>
          <a:prstGeom prst="rect">
            <a:avLst/>
          </a:prstGeom>
        </p:spPr>
      </p:pic>
      <p:pic>
        <p:nvPicPr>
          <p:cNvPr id="25" name="Picture 4">
            <a:extLst>
              <a:ext uri="{FF2B5EF4-FFF2-40B4-BE49-F238E27FC236}">
                <a16:creationId xmlns:a16="http://schemas.microsoft.com/office/drawing/2014/main" id="{615DEC3B-D776-4C72-9C05-02C3853644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00692" y="1661899"/>
            <a:ext cx="3741868" cy="4778347"/>
          </a:xfrm>
          <a:prstGeom prst="rect">
            <a:avLst/>
          </a:prstGeom>
          <a:noFill/>
          <a:extLst>
            <a:ext uri="{909E8E84-426E-40DD-AFC4-6F175D3DCCD1}">
              <a14:hiddenFill xmlns:a14="http://schemas.microsoft.com/office/drawing/2010/main">
                <a:solidFill>
                  <a:srgbClr val="FFFFFF"/>
                </a:solidFill>
              </a14:hiddenFill>
            </a:ext>
          </a:extLst>
        </p:spPr>
      </p:pic>
      <p:sp>
        <p:nvSpPr>
          <p:cNvPr id="28" name="矩形 27">
            <a:extLst>
              <a:ext uri="{FF2B5EF4-FFF2-40B4-BE49-F238E27FC236}">
                <a16:creationId xmlns:a16="http://schemas.microsoft.com/office/drawing/2014/main" id="{FF1DED3D-8FF9-4231-91AB-5760148A7343}"/>
              </a:ext>
            </a:extLst>
          </p:cNvPr>
          <p:cNvSpPr/>
          <p:nvPr/>
        </p:nvSpPr>
        <p:spPr>
          <a:xfrm>
            <a:off x="6395443" y="4342820"/>
            <a:ext cx="1107996" cy="369332"/>
          </a:xfrm>
          <a:prstGeom prst="rect">
            <a:avLst/>
          </a:prstGeom>
          <a:solidFill>
            <a:srgbClr val="92D050"/>
          </a:solidFill>
        </p:spPr>
        <p:txBody>
          <a:bodyPr wrap="none">
            <a:spAutoFit/>
          </a:bodyPr>
          <a:lstStyle/>
          <a:p>
            <a:pPr lvl="0" algn="ctr" fontAlgn="base">
              <a:spcBef>
                <a:spcPct val="0"/>
              </a:spcBef>
              <a:spcAft>
                <a:spcPct val="0"/>
              </a:spcAft>
              <a:defRPr/>
            </a:pPr>
            <a:r>
              <a:rPr lang="zh-CN" altLang="en-US" dirty="0">
                <a:solidFill>
                  <a:prstClr val="white"/>
                </a:solidFill>
                <a:cs typeface="+mn-ea"/>
                <a:sym typeface="+mn-lt"/>
              </a:rPr>
              <a:t>参数估计</a:t>
            </a:r>
          </a:p>
        </p:txBody>
      </p:sp>
      <p:sp>
        <p:nvSpPr>
          <p:cNvPr id="32" name="文本框 31">
            <a:extLst>
              <a:ext uri="{FF2B5EF4-FFF2-40B4-BE49-F238E27FC236}">
                <a16:creationId xmlns:a16="http://schemas.microsoft.com/office/drawing/2014/main" id="{64861ED7-CE9E-4E80-B5CC-F57F2858282F}"/>
              </a:ext>
            </a:extLst>
          </p:cNvPr>
          <p:cNvSpPr txBox="1"/>
          <p:nvPr/>
        </p:nvSpPr>
        <p:spPr>
          <a:xfrm>
            <a:off x="6327729" y="4817352"/>
            <a:ext cx="5295306" cy="369332"/>
          </a:xfrm>
          <a:prstGeom prst="rect">
            <a:avLst/>
          </a:prstGeom>
          <a:noFill/>
        </p:spPr>
        <p:txBody>
          <a:bodyPr wrap="square">
            <a:spAutoFit/>
          </a:bodyPr>
          <a:lstStyle/>
          <a:p>
            <a:r>
              <a:rPr lang="zh-CN" altLang="en-US" sz="1800" dirty="0">
                <a:solidFill>
                  <a:srgbClr val="4D4D4D"/>
                </a:solidFill>
                <a:latin typeface="-apple-system"/>
              </a:rPr>
              <a:t>根据选择的题目，对学生能力进行参数评估</a:t>
            </a:r>
            <a:endParaRPr lang="en-US" altLang="zh-CN" sz="1800" dirty="0"/>
          </a:p>
        </p:txBody>
      </p:sp>
      <p:sp>
        <p:nvSpPr>
          <p:cNvPr id="33" name="文本框 32">
            <a:extLst>
              <a:ext uri="{FF2B5EF4-FFF2-40B4-BE49-F238E27FC236}">
                <a16:creationId xmlns:a16="http://schemas.microsoft.com/office/drawing/2014/main" id="{52F77BE4-CB41-4F75-9608-AAD150996AFC}"/>
              </a:ext>
            </a:extLst>
          </p:cNvPr>
          <p:cNvSpPr txBox="1"/>
          <p:nvPr/>
        </p:nvSpPr>
        <p:spPr>
          <a:xfrm>
            <a:off x="6327729" y="5930102"/>
            <a:ext cx="5295306" cy="369332"/>
          </a:xfrm>
          <a:prstGeom prst="rect">
            <a:avLst/>
          </a:prstGeom>
          <a:noFill/>
        </p:spPr>
        <p:txBody>
          <a:bodyPr wrap="square">
            <a:spAutoFit/>
          </a:bodyPr>
          <a:lstStyle/>
          <a:p>
            <a:r>
              <a:rPr lang="zh-CN" altLang="en-US" dirty="0">
                <a:solidFill>
                  <a:srgbClr val="4D4D4D"/>
                </a:solidFill>
                <a:latin typeface="-apple-system"/>
              </a:rPr>
              <a:t>当指标参数达到预设指标，则终止测验。</a:t>
            </a:r>
            <a:endParaRPr lang="en-US" altLang="zh-CN" sz="1800" dirty="0"/>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039" y="2427855"/>
            <a:ext cx="3334358" cy="274429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616650">
            <a:off x="2851967" y="3901311"/>
            <a:ext cx="3137543" cy="1732985"/>
          </a:xfrm>
          <a:prstGeom prst="rect">
            <a:avLst/>
          </a:prstGeom>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2428420">
            <a:off x="2396229" y="2132529"/>
            <a:ext cx="2368347" cy="2991595"/>
          </a:xfrm>
          <a:prstGeom prst="rect">
            <a:avLst/>
          </a:prstGeom>
        </p:spPr>
      </p:pic>
      <p:pic>
        <p:nvPicPr>
          <p:cNvPr id="6" name="图片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10406" y="966315"/>
            <a:ext cx="5098810" cy="4925370"/>
          </a:xfrm>
          <a:prstGeom prst="rect">
            <a:avLst/>
          </a:prstGeom>
          <a:solidFill>
            <a:schemeClr val="bg1"/>
          </a:solidFill>
        </p:spPr>
      </p:pic>
      <p:sp>
        <p:nvSpPr>
          <p:cNvPr id="7" name="TextBox 3"/>
          <p:cNvSpPr txBox="1"/>
          <p:nvPr/>
        </p:nvSpPr>
        <p:spPr>
          <a:xfrm>
            <a:off x="4420739" y="2296793"/>
            <a:ext cx="3836588" cy="2071914"/>
          </a:xfrm>
          <a:prstGeom prst="rect">
            <a:avLst/>
          </a:prstGeom>
          <a:noFill/>
        </p:spPr>
        <p:txBody>
          <a:bodyPr wrap="square" lIns="0" rtlCol="0">
            <a:spAutoFit/>
          </a:bodyPr>
          <a:lstStyle/>
          <a:p>
            <a:pPr>
              <a:lnSpc>
                <a:spcPct val="150000"/>
              </a:lnSpc>
            </a:pPr>
            <a:r>
              <a:rPr lang="en-US" sz="5400" b="1" dirty="0">
                <a:solidFill>
                  <a:srgbClr val="002060"/>
                </a:solidFill>
                <a:cs typeface="+mn-ea"/>
                <a:sym typeface="+mn-lt"/>
              </a:rPr>
              <a:t>PART 02</a:t>
            </a:r>
          </a:p>
          <a:p>
            <a:pPr>
              <a:lnSpc>
                <a:spcPct val="150000"/>
              </a:lnSpc>
            </a:pPr>
            <a:r>
              <a:rPr lang="zh-CN" altLang="en-US" sz="3600" b="1" dirty="0">
                <a:solidFill>
                  <a:srgbClr val="002060"/>
                </a:solidFill>
                <a:cs typeface="+mn-ea"/>
                <a:sym typeface="+mn-lt"/>
              </a:rPr>
              <a:t>常用认知诊断模型</a:t>
            </a:r>
            <a:endParaRPr lang="en-US" sz="3600" b="1" dirty="0">
              <a:solidFill>
                <a:srgbClr val="002060"/>
              </a:solidFill>
              <a:cs typeface="+mn-ea"/>
              <a:sym typeface="+mn-lt"/>
            </a:endParaRPr>
          </a:p>
        </p:txBody>
      </p:sp>
      <p:cxnSp>
        <p:nvCxnSpPr>
          <p:cNvPr id="8" name="Straight Connector 4"/>
          <p:cNvCxnSpPr/>
          <p:nvPr/>
        </p:nvCxnSpPr>
        <p:spPr>
          <a:xfrm>
            <a:off x="4420738" y="3454400"/>
            <a:ext cx="572429"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A3CE000-D648-4643-A1A5-7750B5F175D0}"/>
              </a:ext>
            </a:extLst>
          </p:cNvPr>
          <p:cNvGrpSpPr/>
          <p:nvPr/>
        </p:nvGrpSpPr>
        <p:grpSpPr>
          <a:xfrm>
            <a:off x="477086" y="440950"/>
            <a:ext cx="6651683" cy="739766"/>
            <a:chOff x="477086" y="440950"/>
            <a:chExt cx="6651683" cy="739766"/>
          </a:xfrm>
        </p:grpSpPr>
        <p:grpSp>
          <p:nvGrpSpPr>
            <p:cNvPr id="3" name="组合 2">
              <a:extLst>
                <a:ext uri="{FF2B5EF4-FFF2-40B4-BE49-F238E27FC236}">
                  <a16:creationId xmlns:a16="http://schemas.microsoft.com/office/drawing/2014/main" id="{35C963F1-1C5D-4B37-90CB-D6F7EDE2ED6F}"/>
                </a:ext>
              </a:extLst>
            </p:cNvPr>
            <p:cNvGrpSpPr/>
            <p:nvPr/>
          </p:nvGrpSpPr>
          <p:grpSpPr>
            <a:xfrm>
              <a:off x="477086" y="440950"/>
              <a:ext cx="785657" cy="739766"/>
              <a:chOff x="4047600" y="12678"/>
              <a:chExt cx="3444796" cy="3243581"/>
            </a:xfrm>
          </p:grpSpPr>
          <p:pic>
            <p:nvPicPr>
              <p:cNvPr id="5" name="图片 4">
                <a:extLst>
                  <a:ext uri="{FF2B5EF4-FFF2-40B4-BE49-F238E27FC236}">
                    <a16:creationId xmlns:a16="http://schemas.microsoft.com/office/drawing/2014/main" id="{71FAD3FE-6327-48A3-A73E-155E9BE60F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8093907">
                <a:off x="3828049" y="232229"/>
                <a:ext cx="3242596" cy="2803493"/>
              </a:xfrm>
              <a:prstGeom prst="rect">
                <a:avLst/>
              </a:prstGeom>
            </p:spPr>
          </p:pic>
          <p:pic>
            <p:nvPicPr>
              <p:cNvPr id="6" name="图片 5">
                <a:extLst>
                  <a:ext uri="{FF2B5EF4-FFF2-40B4-BE49-F238E27FC236}">
                    <a16:creationId xmlns:a16="http://schemas.microsoft.com/office/drawing/2014/main" id="{CC015755-7513-482F-B1E6-E2CCD46920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8038" y="511969"/>
                <a:ext cx="3334358" cy="2744290"/>
              </a:xfrm>
              <a:prstGeom prst="rect">
                <a:avLst/>
              </a:prstGeom>
            </p:spPr>
          </p:pic>
        </p:grpSp>
        <p:sp>
          <p:nvSpPr>
            <p:cNvPr id="4" name="文本框 19">
              <a:extLst>
                <a:ext uri="{FF2B5EF4-FFF2-40B4-BE49-F238E27FC236}">
                  <a16:creationId xmlns:a16="http://schemas.microsoft.com/office/drawing/2014/main" id="{83921EC0-C728-47F3-B6ED-58D6B1916C94}"/>
                </a:ext>
              </a:extLst>
            </p:cNvPr>
            <p:cNvSpPr txBox="1"/>
            <p:nvPr/>
          </p:nvSpPr>
          <p:spPr>
            <a:xfrm>
              <a:off x="1359733" y="594743"/>
              <a:ext cx="5769036" cy="46166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2400" b="1" i="0" dirty="0">
                  <a:solidFill>
                    <a:srgbClr val="4F4F4F"/>
                  </a:solidFill>
                  <a:effectLst/>
                  <a:latin typeface="PingFang SC"/>
                </a:rPr>
                <a:t>规则空间模型</a:t>
              </a:r>
            </a:p>
          </p:txBody>
        </p:sp>
      </p:grpSp>
      <p:pic>
        <p:nvPicPr>
          <p:cNvPr id="7" name="图片 6">
            <a:extLst>
              <a:ext uri="{FF2B5EF4-FFF2-40B4-BE49-F238E27FC236}">
                <a16:creationId xmlns:a16="http://schemas.microsoft.com/office/drawing/2014/main" id="{2DA9568E-503C-4E87-A8E9-092FB581CD1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22228" y="83024"/>
            <a:ext cx="1072978" cy="1072978"/>
          </a:xfrm>
          <a:prstGeom prst="rect">
            <a:avLst/>
          </a:prstGeom>
        </p:spPr>
      </p:pic>
      <p:sp>
        <p:nvSpPr>
          <p:cNvPr id="9" name="文本框 8">
            <a:extLst>
              <a:ext uri="{FF2B5EF4-FFF2-40B4-BE49-F238E27FC236}">
                <a16:creationId xmlns:a16="http://schemas.microsoft.com/office/drawing/2014/main" id="{7846D663-DEA0-48BF-8038-82E3EC9F73D0}"/>
              </a:ext>
            </a:extLst>
          </p:cNvPr>
          <p:cNvSpPr txBox="1"/>
          <p:nvPr/>
        </p:nvSpPr>
        <p:spPr>
          <a:xfrm>
            <a:off x="1139960" y="1371244"/>
            <a:ext cx="10566300" cy="1200329"/>
          </a:xfrm>
          <a:prstGeom prst="rect">
            <a:avLst/>
          </a:prstGeom>
          <a:noFill/>
        </p:spPr>
        <p:txBody>
          <a:bodyPr wrap="square">
            <a:spAutoFit/>
          </a:bodyPr>
          <a:lstStyle/>
          <a:p>
            <a:r>
              <a:rPr lang="en-US" altLang="zh-CN" b="1" i="0" dirty="0">
                <a:solidFill>
                  <a:srgbClr val="4D4D4D"/>
                </a:solidFill>
                <a:effectLst/>
                <a:latin typeface="-apple-system"/>
              </a:rPr>
              <a:t>Q</a:t>
            </a:r>
            <a:r>
              <a:rPr lang="zh-CN" altLang="en-US" b="1" i="0" dirty="0">
                <a:solidFill>
                  <a:srgbClr val="4D4D4D"/>
                </a:solidFill>
                <a:effectLst/>
                <a:latin typeface="-apple-system"/>
              </a:rPr>
              <a:t>矩阵的理论提出</a:t>
            </a:r>
            <a:endParaRPr lang="en-US" altLang="zh-CN" b="1" i="0" dirty="0">
              <a:solidFill>
                <a:srgbClr val="4D4D4D"/>
              </a:solidFill>
              <a:effectLst/>
              <a:latin typeface="-apple-system"/>
            </a:endParaRPr>
          </a:p>
          <a:p>
            <a:endParaRPr lang="en-US" altLang="zh-CN" b="1" i="0" dirty="0">
              <a:solidFill>
                <a:srgbClr val="4D4D4D"/>
              </a:solidFill>
              <a:effectLst/>
              <a:latin typeface="-apple-system"/>
            </a:endParaRPr>
          </a:p>
          <a:p>
            <a:r>
              <a:rPr lang="zh-CN" altLang="en-US" b="0" i="0" dirty="0">
                <a:solidFill>
                  <a:srgbClr val="4D4D4D"/>
                </a:solidFill>
                <a:effectLst/>
                <a:latin typeface="-apple-system"/>
              </a:rPr>
              <a:t>测验项目可以用特定的认知属性来刻画，而个体的某种认知结构</a:t>
            </a:r>
            <a:r>
              <a:rPr lang="en-US" altLang="zh-CN" b="0" i="0" dirty="0">
                <a:solidFill>
                  <a:srgbClr val="4D4D4D"/>
                </a:solidFill>
                <a:effectLst/>
                <a:latin typeface="-apple-system"/>
              </a:rPr>
              <a:t>,</a:t>
            </a:r>
            <a:r>
              <a:rPr lang="zh-CN" altLang="en-US" b="0" i="0" dirty="0">
                <a:solidFill>
                  <a:srgbClr val="4D4D4D"/>
                </a:solidFill>
                <a:effectLst/>
                <a:latin typeface="-apple-system"/>
              </a:rPr>
              <a:t>可用一组通常无法直接观察的认知属性掌握模式来表征。</a:t>
            </a:r>
            <a:endParaRPr lang="zh-CN" altLang="en-US" dirty="0"/>
          </a:p>
        </p:txBody>
      </p:sp>
      <p:graphicFrame>
        <p:nvGraphicFramePr>
          <p:cNvPr id="11" name="表格 11">
            <a:extLst>
              <a:ext uri="{FF2B5EF4-FFF2-40B4-BE49-F238E27FC236}">
                <a16:creationId xmlns:a16="http://schemas.microsoft.com/office/drawing/2014/main" id="{636EDBB6-5546-4EEF-99AC-FB4613C7AB0B}"/>
              </a:ext>
            </a:extLst>
          </p:cNvPr>
          <p:cNvGraphicFramePr>
            <a:graphicFrameLocks noGrp="1"/>
          </p:cNvGraphicFramePr>
          <p:nvPr>
            <p:extLst>
              <p:ext uri="{D42A27DB-BD31-4B8C-83A1-F6EECF244321}">
                <p14:modId xmlns:p14="http://schemas.microsoft.com/office/powerpoint/2010/main" val="3385707508"/>
              </p:ext>
            </p:extLst>
          </p:nvPr>
        </p:nvGraphicFramePr>
        <p:xfrm>
          <a:off x="6360466" y="3217271"/>
          <a:ext cx="2247036" cy="2158027"/>
        </p:xfrm>
        <a:graphic>
          <a:graphicData uri="http://schemas.openxmlformats.org/drawingml/2006/table">
            <a:tbl>
              <a:tblPr firstRow="1" bandRow="1">
                <a:tableStyleId>{5940675A-B579-460E-94D1-54222C63F5DA}</a:tableStyleId>
              </a:tblPr>
              <a:tblGrid>
                <a:gridCol w="561759">
                  <a:extLst>
                    <a:ext uri="{9D8B030D-6E8A-4147-A177-3AD203B41FA5}">
                      <a16:colId xmlns:a16="http://schemas.microsoft.com/office/drawing/2014/main" val="175633594"/>
                    </a:ext>
                  </a:extLst>
                </a:gridCol>
                <a:gridCol w="561759">
                  <a:extLst>
                    <a:ext uri="{9D8B030D-6E8A-4147-A177-3AD203B41FA5}">
                      <a16:colId xmlns:a16="http://schemas.microsoft.com/office/drawing/2014/main" val="3224529450"/>
                    </a:ext>
                  </a:extLst>
                </a:gridCol>
                <a:gridCol w="561759">
                  <a:extLst>
                    <a:ext uri="{9D8B030D-6E8A-4147-A177-3AD203B41FA5}">
                      <a16:colId xmlns:a16="http://schemas.microsoft.com/office/drawing/2014/main" val="662362202"/>
                    </a:ext>
                  </a:extLst>
                </a:gridCol>
                <a:gridCol w="561759">
                  <a:extLst>
                    <a:ext uri="{9D8B030D-6E8A-4147-A177-3AD203B41FA5}">
                      <a16:colId xmlns:a16="http://schemas.microsoft.com/office/drawing/2014/main" val="1722361422"/>
                    </a:ext>
                  </a:extLst>
                </a:gridCol>
              </a:tblGrid>
              <a:tr h="365357">
                <a:tc>
                  <a:txBody>
                    <a:bodyPr/>
                    <a:lstStyle/>
                    <a:p>
                      <a:endParaRPr lang="zh-CN" altLang="en-US" dirty="0"/>
                    </a:p>
                  </a:txBody>
                  <a:tcPr/>
                </a:tc>
                <a:tc>
                  <a:txBody>
                    <a:bodyPr/>
                    <a:lstStyle/>
                    <a:p>
                      <a:pPr marL="0" algn="l" defTabSz="914400" rtl="0" eaLnBrk="1" latinLnBrk="0" hangingPunct="1"/>
                      <a:r>
                        <a:rPr lang="zh-CN" altLang="en-US" sz="1200" kern="1200" dirty="0">
                          <a:solidFill>
                            <a:schemeClr val="tx1"/>
                          </a:solidFill>
                          <a:latin typeface="+mn-lt"/>
                          <a:ea typeface="+mn-ea"/>
                          <a:cs typeface="+mn-cs"/>
                        </a:rPr>
                        <a:t>一次函数</a:t>
                      </a:r>
                    </a:p>
                  </a:txBody>
                  <a:tcPr/>
                </a:tc>
                <a:tc>
                  <a:txBody>
                    <a:bodyPr/>
                    <a:lstStyle/>
                    <a:p>
                      <a:r>
                        <a:rPr lang="zh-CN" altLang="en-US" sz="1200" dirty="0"/>
                        <a:t>函数求导</a:t>
                      </a:r>
                    </a:p>
                  </a:txBody>
                  <a:tcPr/>
                </a:tc>
                <a:tc>
                  <a:txBody>
                    <a:bodyPr/>
                    <a:lstStyle/>
                    <a:p>
                      <a:r>
                        <a:rPr lang="zh-CN" altLang="en-US" sz="1200" dirty="0"/>
                        <a:t>线性规划</a:t>
                      </a:r>
                    </a:p>
                  </a:txBody>
                  <a:tcPr/>
                </a:tc>
                <a:extLst>
                  <a:ext uri="{0D108BD9-81ED-4DB2-BD59-A6C34878D82A}">
                    <a16:rowId xmlns:a16="http://schemas.microsoft.com/office/drawing/2014/main" val="2379371022"/>
                  </a:ext>
                </a:extLst>
              </a:tr>
              <a:tr h="349006">
                <a:tc>
                  <a:txBody>
                    <a:bodyPr/>
                    <a:lstStyle/>
                    <a:p>
                      <a:r>
                        <a:rPr lang="zh-CN" altLang="en-US" sz="1100" dirty="0"/>
                        <a:t>学生</a:t>
                      </a:r>
                      <a:r>
                        <a:rPr lang="en-US" altLang="zh-CN" sz="1100" dirty="0"/>
                        <a:t>1</a:t>
                      </a:r>
                      <a:endParaRPr lang="zh-CN" altLang="en-US" sz="1100" dirty="0"/>
                    </a:p>
                  </a:txBody>
                  <a:tcPr/>
                </a:tc>
                <a:tc>
                  <a:txBody>
                    <a:bodyPr/>
                    <a:lstStyle/>
                    <a:p>
                      <a:pPr marL="0" algn="ctr" defTabSz="914400" rtl="0" eaLnBrk="1" latinLnBrk="0" hangingPunct="1"/>
                      <a:r>
                        <a:rPr lang="en-US" altLang="zh-CN" sz="1400" kern="1200" dirty="0">
                          <a:solidFill>
                            <a:schemeClr val="tx1"/>
                          </a:solidFill>
                          <a:latin typeface="+mn-lt"/>
                          <a:ea typeface="+mn-ea"/>
                          <a:cs typeface="+mn-cs"/>
                        </a:rPr>
                        <a:t>1</a:t>
                      </a:r>
                      <a:endParaRPr lang="zh-CN" altLang="en-US" sz="1400" kern="1200" dirty="0">
                        <a:solidFill>
                          <a:schemeClr val="tx1"/>
                        </a:solidFill>
                        <a:latin typeface="+mn-lt"/>
                        <a:ea typeface="+mn-ea"/>
                        <a:cs typeface="+mn-cs"/>
                      </a:endParaRPr>
                    </a:p>
                  </a:txBody>
                  <a:tcPr/>
                </a:tc>
                <a:tc>
                  <a:txBody>
                    <a:bodyPr/>
                    <a:lstStyle/>
                    <a:p>
                      <a:pPr algn="ctr"/>
                      <a:r>
                        <a:rPr lang="en-US" altLang="zh-CN" sz="1400" dirty="0"/>
                        <a:t>0</a:t>
                      </a:r>
                      <a:endParaRPr lang="zh-CN" altLang="en-US" sz="1400" dirty="0"/>
                    </a:p>
                  </a:txBody>
                  <a:tcPr/>
                </a:tc>
                <a:tc>
                  <a:txBody>
                    <a:bodyPr/>
                    <a:lstStyle/>
                    <a:p>
                      <a:pPr algn="ctr"/>
                      <a:r>
                        <a:rPr lang="en-US" altLang="zh-CN" sz="1400" dirty="0"/>
                        <a:t>1</a:t>
                      </a:r>
                      <a:endParaRPr lang="zh-CN" altLang="en-US" sz="1400" dirty="0"/>
                    </a:p>
                  </a:txBody>
                  <a:tcPr/>
                </a:tc>
                <a:extLst>
                  <a:ext uri="{0D108BD9-81ED-4DB2-BD59-A6C34878D82A}">
                    <a16:rowId xmlns:a16="http://schemas.microsoft.com/office/drawing/2014/main" val="2589305238"/>
                  </a:ext>
                </a:extLst>
              </a:tr>
              <a:tr h="4506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mn-lt"/>
                          <a:ea typeface="+mn-ea"/>
                          <a:cs typeface="+mn-cs"/>
                        </a:rPr>
                        <a:t>学生</a:t>
                      </a:r>
                      <a:r>
                        <a:rPr lang="en-US" altLang="zh-CN" sz="1100" kern="1200" dirty="0">
                          <a:solidFill>
                            <a:schemeClr val="tx1"/>
                          </a:solidFill>
                          <a:latin typeface="+mn-lt"/>
                          <a:ea typeface="+mn-ea"/>
                          <a:cs typeface="+mn-cs"/>
                        </a:rPr>
                        <a:t>2</a:t>
                      </a:r>
                      <a:endParaRPr lang="zh-CN" altLang="en-US" sz="1100" kern="1200" dirty="0">
                        <a:solidFill>
                          <a:schemeClr val="tx1"/>
                        </a:solidFill>
                        <a:latin typeface="+mn-lt"/>
                        <a:ea typeface="+mn-ea"/>
                        <a:cs typeface="+mn-cs"/>
                      </a:endParaRPr>
                    </a:p>
                    <a:p>
                      <a:endParaRPr lang="zh-CN" altLang="en-US" sz="1100" dirty="0"/>
                    </a:p>
                  </a:txBody>
                  <a:tcPr/>
                </a:tc>
                <a:tc>
                  <a:txBody>
                    <a:bodyPr/>
                    <a:lstStyle/>
                    <a:p>
                      <a:pPr marL="0" algn="ctr" defTabSz="914400" rtl="0" eaLnBrk="1" latinLnBrk="0" hangingPunct="1"/>
                      <a:r>
                        <a:rPr lang="en-US" altLang="zh-CN" sz="1400" kern="1200" dirty="0">
                          <a:solidFill>
                            <a:schemeClr val="tx1"/>
                          </a:solidFill>
                          <a:latin typeface="+mn-lt"/>
                          <a:ea typeface="+mn-ea"/>
                          <a:cs typeface="+mn-cs"/>
                        </a:rPr>
                        <a:t>0</a:t>
                      </a:r>
                      <a:endParaRPr lang="zh-CN" altLang="en-US" sz="1400" kern="1200" dirty="0">
                        <a:solidFill>
                          <a:schemeClr val="tx1"/>
                        </a:solidFill>
                        <a:latin typeface="+mn-lt"/>
                        <a:ea typeface="+mn-ea"/>
                        <a:cs typeface="+mn-cs"/>
                      </a:endParaRPr>
                    </a:p>
                  </a:txBody>
                  <a:tcPr/>
                </a:tc>
                <a:tc>
                  <a:txBody>
                    <a:bodyPr/>
                    <a:lstStyle/>
                    <a:p>
                      <a:pPr algn="ctr"/>
                      <a:r>
                        <a:rPr lang="en-US" altLang="zh-CN" sz="1400" dirty="0"/>
                        <a:t>1</a:t>
                      </a:r>
                      <a:endParaRPr lang="zh-CN" altLang="en-US" sz="1400" dirty="0"/>
                    </a:p>
                  </a:txBody>
                  <a:tcPr/>
                </a:tc>
                <a:tc>
                  <a:txBody>
                    <a:bodyPr/>
                    <a:lstStyle/>
                    <a:p>
                      <a:pPr algn="ctr"/>
                      <a:r>
                        <a:rPr lang="en-US" altLang="zh-CN" sz="1400" dirty="0"/>
                        <a:t>1</a:t>
                      </a:r>
                      <a:endParaRPr lang="zh-CN" altLang="en-US" sz="1400" dirty="0"/>
                    </a:p>
                  </a:txBody>
                  <a:tcPr/>
                </a:tc>
                <a:extLst>
                  <a:ext uri="{0D108BD9-81ED-4DB2-BD59-A6C34878D82A}">
                    <a16:rowId xmlns:a16="http://schemas.microsoft.com/office/drawing/2014/main" val="1637709544"/>
                  </a:ext>
                </a:extLst>
              </a:tr>
              <a:tr h="4506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mn-lt"/>
                          <a:ea typeface="+mn-ea"/>
                          <a:cs typeface="+mn-cs"/>
                        </a:rPr>
                        <a:t>学生</a:t>
                      </a:r>
                      <a:r>
                        <a:rPr lang="en-US" altLang="zh-CN" sz="1100" kern="1200" dirty="0">
                          <a:solidFill>
                            <a:schemeClr val="tx1"/>
                          </a:solidFill>
                          <a:latin typeface="+mn-lt"/>
                          <a:ea typeface="+mn-ea"/>
                          <a:cs typeface="+mn-cs"/>
                        </a:rPr>
                        <a:t>3</a:t>
                      </a:r>
                      <a:endParaRPr lang="zh-CN" altLang="en-US" sz="1100" kern="1200" dirty="0">
                        <a:solidFill>
                          <a:schemeClr val="tx1"/>
                        </a:solidFill>
                        <a:latin typeface="+mn-lt"/>
                        <a:ea typeface="+mn-ea"/>
                        <a:cs typeface="+mn-cs"/>
                      </a:endParaRPr>
                    </a:p>
                    <a:p>
                      <a:endParaRPr lang="zh-CN" altLang="en-US" sz="1100" dirty="0"/>
                    </a:p>
                  </a:txBody>
                  <a:tcPr/>
                </a:tc>
                <a:tc>
                  <a:txBody>
                    <a:bodyPr/>
                    <a:lstStyle/>
                    <a:p>
                      <a:pPr marL="0" algn="ctr" defTabSz="914400" rtl="0" eaLnBrk="1" latinLnBrk="0" hangingPunct="1"/>
                      <a:r>
                        <a:rPr lang="en-US" altLang="zh-CN" sz="1400" kern="1200" dirty="0">
                          <a:solidFill>
                            <a:schemeClr val="tx1"/>
                          </a:solidFill>
                          <a:latin typeface="+mn-lt"/>
                          <a:ea typeface="+mn-ea"/>
                          <a:cs typeface="+mn-cs"/>
                        </a:rPr>
                        <a:t>1</a:t>
                      </a:r>
                      <a:endParaRPr lang="zh-CN" altLang="en-US" sz="1400" kern="1200" dirty="0">
                        <a:solidFill>
                          <a:schemeClr val="tx1"/>
                        </a:solidFill>
                        <a:latin typeface="+mn-lt"/>
                        <a:ea typeface="+mn-ea"/>
                        <a:cs typeface="+mn-cs"/>
                      </a:endParaRPr>
                    </a:p>
                  </a:txBody>
                  <a:tcPr/>
                </a:tc>
                <a:tc>
                  <a:txBody>
                    <a:bodyPr/>
                    <a:lstStyle/>
                    <a:p>
                      <a:pPr algn="ctr"/>
                      <a:r>
                        <a:rPr lang="en-US" altLang="zh-CN" sz="1400" dirty="0"/>
                        <a:t>1</a:t>
                      </a:r>
                      <a:endParaRPr lang="zh-CN" altLang="en-US" sz="1400" dirty="0"/>
                    </a:p>
                  </a:txBody>
                  <a:tcPr/>
                </a:tc>
                <a:tc>
                  <a:txBody>
                    <a:bodyPr/>
                    <a:lstStyle/>
                    <a:p>
                      <a:pPr algn="ctr"/>
                      <a:r>
                        <a:rPr lang="en-US" altLang="zh-CN" sz="1400" dirty="0"/>
                        <a:t>1</a:t>
                      </a:r>
                      <a:endParaRPr lang="zh-CN" altLang="en-US" sz="1400" dirty="0"/>
                    </a:p>
                  </a:txBody>
                  <a:tcPr/>
                </a:tc>
                <a:extLst>
                  <a:ext uri="{0D108BD9-81ED-4DB2-BD59-A6C34878D82A}">
                    <a16:rowId xmlns:a16="http://schemas.microsoft.com/office/drawing/2014/main" val="1361624473"/>
                  </a:ext>
                </a:extLst>
              </a:tr>
              <a:tr h="4506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mn-lt"/>
                          <a:ea typeface="+mn-ea"/>
                          <a:cs typeface="+mn-cs"/>
                        </a:rPr>
                        <a:t>学生</a:t>
                      </a:r>
                      <a:r>
                        <a:rPr lang="en-US" altLang="zh-CN" sz="1100" kern="1200" dirty="0">
                          <a:solidFill>
                            <a:schemeClr val="tx1"/>
                          </a:solidFill>
                          <a:latin typeface="+mn-lt"/>
                          <a:ea typeface="+mn-ea"/>
                          <a:cs typeface="+mn-cs"/>
                        </a:rPr>
                        <a:t>4</a:t>
                      </a:r>
                      <a:endParaRPr lang="zh-CN" altLang="en-US" sz="1100" kern="1200" dirty="0">
                        <a:solidFill>
                          <a:schemeClr val="tx1"/>
                        </a:solidFill>
                        <a:latin typeface="+mn-lt"/>
                        <a:ea typeface="+mn-ea"/>
                        <a:cs typeface="+mn-cs"/>
                      </a:endParaRPr>
                    </a:p>
                    <a:p>
                      <a:endParaRPr lang="zh-CN" altLang="en-US" sz="1100" dirty="0"/>
                    </a:p>
                  </a:txBody>
                  <a:tcPr/>
                </a:tc>
                <a:tc>
                  <a:txBody>
                    <a:bodyPr/>
                    <a:lstStyle/>
                    <a:p>
                      <a:pPr marL="0" algn="ctr" defTabSz="914400" rtl="0" eaLnBrk="1" latinLnBrk="0" hangingPunct="1"/>
                      <a:r>
                        <a:rPr lang="en-US" altLang="zh-CN" sz="1400" kern="1200" dirty="0">
                          <a:solidFill>
                            <a:schemeClr val="tx1"/>
                          </a:solidFill>
                          <a:latin typeface="+mn-lt"/>
                          <a:ea typeface="+mn-ea"/>
                          <a:cs typeface="+mn-cs"/>
                        </a:rPr>
                        <a:t>0</a:t>
                      </a:r>
                      <a:endParaRPr lang="zh-CN" altLang="en-US" sz="1400" kern="1200" dirty="0">
                        <a:solidFill>
                          <a:schemeClr val="tx1"/>
                        </a:solidFill>
                        <a:latin typeface="+mn-lt"/>
                        <a:ea typeface="+mn-ea"/>
                        <a:cs typeface="+mn-cs"/>
                      </a:endParaRPr>
                    </a:p>
                  </a:txBody>
                  <a:tcPr/>
                </a:tc>
                <a:tc>
                  <a:txBody>
                    <a:bodyPr/>
                    <a:lstStyle/>
                    <a:p>
                      <a:pPr algn="ctr"/>
                      <a:r>
                        <a:rPr lang="en-US" altLang="zh-CN" sz="1400" dirty="0"/>
                        <a:t>0</a:t>
                      </a:r>
                      <a:endParaRPr lang="zh-CN" altLang="en-US" sz="1400" dirty="0"/>
                    </a:p>
                  </a:txBody>
                  <a:tcPr/>
                </a:tc>
                <a:tc>
                  <a:txBody>
                    <a:bodyPr/>
                    <a:lstStyle/>
                    <a:p>
                      <a:pPr algn="ctr"/>
                      <a:r>
                        <a:rPr lang="en-US" altLang="zh-CN" sz="1400" dirty="0"/>
                        <a:t>1</a:t>
                      </a:r>
                      <a:endParaRPr lang="zh-CN" altLang="en-US" sz="1400" dirty="0"/>
                    </a:p>
                  </a:txBody>
                  <a:tcPr/>
                </a:tc>
                <a:extLst>
                  <a:ext uri="{0D108BD9-81ED-4DB2-BD59-A6C34878D82A}">
                    <a16:rowId xmlns:a16="http://schemas.microsoft.com/office/drawing/2014/main" val="1081517002"/>
                  </a:ext>
                </a:extLst>
              </a:tr>
            </a:tbl>
          </a:graphicData>
        </a:graphic>
      </p:graphicFrame>
      <p:graphicFrame>
        <p:nvGraphicFramePr>
          <p:cNvPr id="12" name="表格 11">
            <a:extLst>
              <a:ext uri="{FF2B5EF4-FFF2-40B4-BE49-F238E27FC236}">
                <a16:creationId xmlns:a16="http://schemas.microsoft.com/office/drawing/2014/main" id="{AB8D54DD-8499-45D6-9AC0-F30D6B4A6C7B}"/>
              </a:ext>
            </a:extLst>
          </p:cNvPr>
          <p:cNvGraphicFramePr>
            <a:graphicFrameLocks noGrp="1"/>
          </p:cNvGraphicFramePr>
          <p:nvPr>
            <p:extLst>
              <p:ext uri="{D42A27DB-BD31-4B8C-83A1-F6EECF244321}">
                <p14:modId xmlns:p14="http://schemas.microsoft.com/office/powerpoint/2010/main" val="3781988187"/>
              </p:ext>
            </p:extLst>
          </p:nvPr>
        </p:nvGraphicFramePr>
        <p:xfrm>
          <a:off x="3120733" y="3197558"/>
          <a:ext cx="2247036" cy="2177740"/>
        </p:xfrm>
        <a:graphic>
          <a:graphicData uri="http://schemas.openxmlformats.org/drawingml/2006/table">
            <a:tbl>
              <a:tblPr firstRow="1" bandRow="1">
                <a:tableStyleId>{5940675A-B579-460E-94D1-54222C63F5DA}</a:tableStyleId>
              </a:tblPr>
              <a:tblGrid>
                <a:gridCol w="561759">
                  <a:extLst>
                    <a:ext uri="{9D8B030D-6E8A-4147-A177-3AD203B41FA5}">
                      <a16:colId xmlns:a16="http://schemas.microsoft.com/office/drawing/2014/main" val="175633594"/>
                    </a:ext>
                  </a:extLst>
                </a:gridCol>
                <a:gridCol w="561759">
                  <a:extLst>
                    <a:ext uri="{9D8B030D-6E8A-4147-A177-3AD203B41FA5}">
                      <a16:colId xmlns:a16="http://schemas.microsoft.com/office/drawing/2014/main" val="3224529450"/>
                    </a:ext>
                  </a:extLst>
                </a:gridCol>
                <a:gridCol w="561759">
                  <a:extLst>
                    <a:ext uri="{9D8B030D-6E8A-4147-A177-3AD203B41FA5}">
                      <a16:colId xmlns:a16="http://schemas.microsoft.com/office/drawing/2014/main" val="662362202"/>
                    </a:ext>
                  </a:extLst>
                </a:gridCol>
                <a:gridCol w="561759">
                  <a:extLst>
                    <a:ext uri="{9D8B030D-6E8A-4147-A177-3AD203B41FA5}">
                      <a16:colId xmlns:a16="http://schemas.microsoft.com/office/drawing/2014/main" val="1722361422"/>
                    </a:ext>
                  </a:extLst>
                </a:gridCol>
              </a:tblGrid>
              <a:tr h="450288">
                <a:tc>
                  <a:txBody>
                    <a:bodyPr/>
                    <a:lstStyle/>
                    <a:p>
                      <a:endParaRPr lang="zh-CN" altLang="en-US" dirty="0"/>
                    </a:p>
                  </a:txBody>
                  <a:tcPr/>
                </a:tc>
                <a:tc>
                  <a:txBody>
                    <a:bodyPr/>
                    <a:lstStyle/>
                    <a:p>
                      <a:pPr marL="0" algn="l" defTabSz="914400" rtl="0" eaLnBrk="1" latinLnBrk="0" hangingPunct="1"/>
                      <a:r>
                        <a:rPr lang="zh-CN" altLang="en-US" sz="1200" kern="1200" dirty="0">
                          <a:solidFill>
                            <a:schemeClr val="tx1"/>
                          </a:solidFill>
                          <a:latin typeface="+mn-lt"/>
                          <a:ea typeface="+mn-ea"/>
                          <a:cs typeface="+mn-cs"/>
                        </a:rPr>
                        <a:t>一次函数</a:t>
                      </a:r>
                    </a:p>
                  </a:txBody>
                  <a:tcPr/>
                </a:tc>
                <a:tc>
                  <a:txBody>
                    <a:bodyPr/>
                    <a:lstStyle/>
                    <a:p>
                      <a:r>
                        <a:rPr lang="zh-CN" altLang="en-US" sz="1200" dirty="0"/>
                        <a:t>函数求导</a:t>
                      </a:r>
                    </a:p>
                  </a:txBody>
                  <a:tcPr/>
                </a:tc>
                <a:tc>
                  <a:txBody>
                    <a:bodyPr/>
                    <a:lstStyle/>
                    <a:p>
                      <a:r>
                        <a:rPr lang="zh-CN" altLang="en-US" sz="1200" dirty="0"/>
                        <a:t>线性规划</a:t>
                      </a:r>
                    </a:p>
                  </a:txBody>
                  <a:tcPr/>
                </a:tc>
                <a:extLst>
                  <a:ext uri="{0D108BD9-81ED-4DB2-BD59-A6C34878D82A}">
                    <a16:rowId xmlns:a16="http://schemas.microsoft.com/office/drawing/2014/main" val="2379371022"/>
                  </a:ext>
                </a:extLst>
              </a:tr>
              <a:tr h="430135">
                <a:tc>
                  <a:txBody>
                    <a:bodyPr/>
                    <a:lstStyle/>
                    <a:p>
                      <a:r>
                        <a:rPr lang="zh-CN" altLang="en-US" sz="1100" dirty="0"/>
                        <a:t>试题</a:t>
                      </a:r>
                      <a:r>
                        <a:rPr lang="en-US" altLang="zh-CN" sz="1100" dirty="0"/>
                        <a:t>1</a:t>
                      </a:r>
                      <a:endParaRPr lang="zh-CN" altLang="en-US" sz="1100" dirty="0"/>
                    </a:p>
                  </a:txBody>
                  <a:tcPr/>
                </a:tc>
                <a:tc>
                  <a:txBody>
                    <a:bodyPr/>
                    <a:lstStyle/>
                    <a:p>
                      <a:pPr marL="0" algn="ctr" defTabSz="914400" rtl="0" eaLnBrk="1" latinLnBrk="0" hangingPunct="1"/>
                      <a:r>
                        <a:rPr lang="en-US" altLang="zh-CN" sz="1400" kern="1200" dirty="0">
                          <a:solidFill>
                            <a:schemeClr val="tx1"/>
                          </a:solidFill>
                          <a:latin typeface="+mn-lt"/>
                          <a:ea typeface="+mn-ea"/>
                          <a:cs typeface="+mn-cs"/>
                        </a:rPr>
                        <a:t>1</a:t>
                      </a:r>
                      <a:endParaRPr lang="zh-CN" altLang="en-US" sz="1400" kern="1200" dirty="0">
                        <a:solidFill>
                          <a:schemeClr val="tx1"/>
                        </a:solidFill>
                        <a:latin typeface="+mn-lt"/>
                        <a:ea typeface="+mn-ea"/>
                        <a:cs typeface="+mn-cs"/>
                      </a:endParaRPr>
                    </a:p>
                  </a:txBody>
                  <a:tcPr/>
                </a:tc>
                <a:tc>
                  <a:txBody>
                    <a:bodyPr/>
                    <a:lstStyle/>
                    <a:p>
                      <a:pPr algn="ctr"/>
                      <a:r>
                        <a:rPr lang="en-US" altLang="zh-CN" sz="1400" dirty="0"/>
                        <a:t>0</a:t>
                      </a:r>
                      <a:endParaRPr lang="zh-CN" altLang="en-US" sz="1400" dirty="0"/>
                    </a:p>
                  </a:txBody>
                  <a:tcPr/>
                </a:tc>
                <a:tc>
                  <a:txBody>
                    <a:bodyPr/>
                    <a:lstStyle/>
                    <a:p>
                      <a:pPr algn="ctr"/>
                      <a:r>
                        <a:rPr lang="en-US" altLang="zh-CN" sz="1400" dirty="0"/>
                        <a:t>1</a:t>
                      </a:r>
                      <a:endParaRPr lang="zh-CN" altLang="en-US" sz="1400" dirty="0"/>
                    </a:p>
                  </a:txBody>
                  <a:tcPr/>
                </a:tc>
                <a:extLst>
                  <a:ext uri="{0D108BD9-81ED-4DB2-BD59-A6C34878D82A}">
                    <a16:rowId xmlns:a16="http://schemas.microsoft.com/office/drawing/2014/main" val="2589305238"/>
                  </a:ext>
                </a:extLst>
              </a:tr>
              <a:tr h="4301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a:t>试题</a:t>
                      </a:r>
                      <a:r>
                        <a:rPr lang="en-US" altLang="zh-CN" sz="1100" kern="1200" dirty="0">
                          <a:solidFill>
                            <a:schemeClr val="tx1"/>
                          </a:solidFill>
                          <a:latin typeface="+mn-lt"/>
                          <a:ea typeface="+mn-ea"/>
                          <a:cs typeface="+mn-cs"/>
                        </a:rPr>
                        <a:t>2</a:t>
                      </a:r>
                      <a:endParaRPr lang="zh-CN" altLang="en-US" sz="1100" kern="1200" dirty="0">
                        <a:solidFill>
                          <a:schemeClr val="tx1"/>
                        </a:solidFill>
                        <a:latin typeface="+mn-lt"/>
                        <a:ea typeface="+mn-ea"/>
                        <a:cs typeface="+mn-cs"/>
                      </a:endParaRPr>
                    </a:p>
                    <a:p>
                      <a:endParaRPr lang="zh-CN" altLang="en-US" sz="1100" dirty="0"/>
                    </a:p>
                  </a:txBody>
                  <a:tcPr/>
                </a:tc>
                <a:tc>
                  <a:txBody>
                    <a:bodyPr/>
                    <a:lstStyle/>
                    <a:p>
                      <a:pPr marL="0" algn="ctr" defTabSz="914400" rtl="0" eaLnBrk="1" latinLnBrk="0" hangingPunct="1"/>
                      <a:r>
                        <a:rPr lang="en-US" altLang="zh-CN" sz="1400" kern="1200" dirty="0">
                          <a:solidFill>
                            <a:schemeClr val="tx1"/>
                          </a:solidFill>
                          <a:latin typeface="+mn-lt"/>
                          <a:ea typeface="+mn-ea"/>
                          <a:cs typeface="+mn-cs"/>
                        </a:rPr>
                        <a:t>0</a:t>
                      </a:r>
                      <a:endParaRPr lang="zh-CN" altLang="en-US" sz="1400" kern="1200" dirty="0">
                        <a:solidFill>
                          <a:schemeClr val="tx1"/>
                        </a:solidFill>
                        <a:latin typeface="+mn-lt"/>
                        <a:ea typeface="+mn-ea"/>
                        <a:cs typeface="+mn-cs"/>
                      </a:endParaRPr>
                    </a:p>
                  </a:txBody>
                  <a:tcPr/>
                </a:tc>
                <a:tc>
                  <a:txBody>
                    <a:bodyPr/>
                    <a:lstStyle/>
                    <a:p>
                      <a:pPr algn="ctr"/>
                      <a:r>
                        <a:rPr lang="en-US" altLang="zh-CN" sz="1400" dirty="0"/>
                        <a:t>0</a:t>
                      </a:r>
                      <a:endParaRPr lang="zh-CN" altLang="en-US" sz="1400" dirty="0"/>
                    </a:p>
                  </a:txBody>
                  <a:tcPr/>
                </a:tc>
                <a:tc>
                  <a:txBody>
                    <a:bodyPr/>
                    <a:lstStyle/>
                    <a:p>
                      <a:pPr algn="ctr"/>
                      <a:r>
                        <a:rPr lang="en-US" altLang="zh-CN" sz="1400" dirty="0"/>
                        <a:t>1</a:t>
                      </a:r>
                      <a:endParaRPr lang="zh-CN" altLang="en-US" sz="1400" dirty="0"/>
                    </a:p>
                  </a:txBody>
                  <a:tcPr/>
                </a:tc>
                <a:extLst>
                  <a:ext uri="{0D108BD9-81ED-4DB2-BD59-A6C34878D82A}">
                    <a16:rowId xmlns:a16="http://schemas.microsoft.com/office/drawing/2014/main" val="1637709544"/>
                  </a:ext>
                </a:extLst>
              </a:tr>
              <a:tr h="4301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a:t>试题</a:t>
                      </a:r>
                      <a:r>
                        <a:rPr lang="en-US" altLang="zh-CN" sz="1100" kern="1200" dirty="0">
                          <a:solidFill>
                            <a:schemeClr val="tx1"/>
                          </a:solidFill>
                          <a:latin typeface="+mn-lt"/>
                          <a:ea typeface="+mn-ea"/>
                          <a:cs typeface="+mn-cs"/>
                        </a:rPr>
                        <a:t>3</a:t>
                      </a:r>
                      <a:endParaRPr lang="zh-CN" altLang="en-US" sz="1100" kern="1200" dirty="0">
                        <a:solidFill>
                          <a:schemeClr val="tx1"/>
                        </a:solidFill>
                        <a:latin typeface="+mn-lt"/>
                        <a:ea typeface="+mn-ea"/>
                        <a:cs typeface="+mn-cs"/>
                      </a:endParaRPr>
                    </a:p>
                    <a:p>
                      <a:endParaRPr lang="zh-CN" altLang="en-US" sz="1100" dirty="0"/>
                    </a:p>
                  </a:txBody>
                  <a:tcPr/>
                </a:tc>
                <a:tc>
                  <a:txBody>
                    <a:bodyPr/>
                    <a:lstStyle/>
                    <a:p>
                      <a:pPr marL="0" algn="ctr" defTabSz="914400" rtl="0" eaLnBrk="1" latinLnBrk="0" hangingPunct="1"/>
                      <a:r>
                        <a:rPr lang="en-US" altLang="zh-CN" sz="1400" kern="1200" dirty="0">
                          <a:solidFill>
                            <a:schemeClr val="tx1"/>
                          </a:solidFill>
                          <a:latin typeface="+mn-lt"/>
                          <a:ea typeface="+mn-ea"/>
                          <a:cs typeface="+mn-cs"/>
                        </a:rPr>
                        <a:t>1</a:t>
                      </a:r>
                      <a:endParaRPr lang="zh-CN" altLang="en-US" sz="1400" kern="1200" dirty="0">
                        <a:solidFill>
                          <a:schemeClr val="tx1"/>
                        </a:solidFill>
                        <a:latin typeface="+mn-lt"/>
                        <a:ea typeface="+mn-ea"/>
                        <a:cs typeface="+mn-cs"/>
                      </a:endParaRPr>
                    </a:p>
                  </a:txBody>
                  <a:tcPr/>
                </a:tc>
                <a:tc>
                  <a:txBody>
                    <a:bodyPr/>
                    <a:lstStyle/>
                    <a:p>
                      <a:pPr algn="ctr"/>
                      <a:r>
                        <a:rPr lang="en-US" altLang="zh-CN" sz="1400" dirty="0"/>
                        <a:t>1</a:t>
                      </a:r>
                      <a:endParaRPr lang="zh-CN" altLang="en-US" sz="1400" dirty="0"/>
                    </a:p>
                  </a:txBody>
                  <a:tcPr/>
                </a:tc>
                <a:tc>
                  <a:txBody>
                    <a:bodyPr/>
                    <a:lstStyle/>
                    <a:p>
                      <a:pPr algn="ctr"/>
                      <a:r>
                        <a:rPr lang="en-US" altLang="zh-CN" sz="1400" dirty="0"/>
                        <a:t>0</a:t>
                      </a:r>
                      <a:endParaRPr lang="zh-CN" altLang="en-US" sz="1400" dirty="0"/>
                    </a:p>
                  </a:txBody>
                  <a:tcPr/>
                </a:tc>
                <a:extLst>
                  <a:ext uri="{0D108BD9-81ED-4DB2-BD59-A6C34878D82A}">
                    <a16:rowId xmlns:a16="http://schemas.microsoft.com/office/drawing/2014/main" val="1361624473"/>
                  </a:ext>
                </a:extLst>
              </a:tr>
              <a:tr h="4301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100" dirty="0"/>
                        <a:t>试题</a:t>
                      </a:r>
                      <a:r>
                        <a:rPr lang="en-US" altLang="zh-CN" sz="1100" kern="1200" dirty="0">
                          <a:solidFill>
                            <a:schemeClr val="tx1"/>
                          </a:solidFill>
                          <a:latin typeface="+mn-lt"/>
                          <a:ea typeface="+mn-ea"/>
                          <a:cs typeface="+mn-cs"/>
                        </a:rPr>
                        <a:t>4</a:t>
                      </a:r>
                      <a:endParaRPr lang="zh-CN" altLang="en-US" sz="1100" kern="1200" dirty="0">
                        <a:solidFill>
                          <a:schemeClr val="tx1"/>
                        </a:solidFill>
                        <a:latin typeface="+mn-lt"/>
                        <a:ea typeface="+mn-ea"/>
                        <a:cs typeface="+mn-cs"/>
                      </a:endParaRPr>
                    </a:p>
                    <a:p>
                      <a:endParaRPr lang="zh-CN" altLang="en-US" sz="1100" dirty="0"/>
                    </a:p>
                  </a:txBody>
                  <a:tcPr/>
                </a:tc>
                <a:tc>
                  <a:txBody>
                    <a:bodyPr/>
                    <a:lstStyle/>
                    <a:p>
                      <a:pPr marL="0" algn="ctr" defTabSz="914400" rtl="0" eaLnBrk="1" latinLnBrk="0" hangingPunct="1"/>
                      <a:r>
                        <a:rPr lang="en-US" altLang="zh-CN" sz="1400" kern="1200" dirty="0">
                          <a:solidFill>
                            <a:schemeClr val="tx1"/>
                          </a:solidFill>
                          <a:latin typeface="+mn-lt"/>
                          <a:ea typeface="+mn-ea"/>
                          <a:cs typeface="+mn-cs"/>
                        </a:rPr>
                        <a:t>0</a:t>
                      </a:r>
                      <a:endParaRPr lang="zh-CN" altLang="en-US" sz="1400" kern="1200" dirty="0">
                        <a:solidFill>
                          <a:schemeClr val="tx1"/>
                        </a:solidFill>
                        <a:latin typeface="+mn-lt"/>
                        <a:ea typeface="+mn-ea"/>
                        <a:cs typeface="+mn-cs"/>
                      </a:endParaRPr>
                    </a:p>
                  </a:txBody>
                  <a:tcPr/>
                </a:tc>
                <a:tc>
                  <a:txBody>
                    <a:bodyPr/>
                    <a:lstStyle/>
                    <a:p>
                      <a:pPr algn="ctr"/>
                      <a:r>
                        <a:rPr lang="en-US" altLang="zh-CN" sz="1400" dirty="0"/>
                        <a:t>1</a:t>
                      </a:r>
                      <a:endParaRPr lang="zh-CN" altLang="en-US" sz="1400" dirty="0"/>
                    </a:p>
                  </a:txBody>
                  <a:tcPr/>
                </a:tc>
                <a:tc>
                  <a:txBody>
                    <a:bodyPr/>
                    <a:lstStyle/>
                    <a:p>
                      <a:pPr algn="ctr"/>
                      <a:r>
                        <a:rPr lang="en-US" altLang="zh-CN" sz="1400" dirty="0"/>
                        <a:t>0</a:t>
                      </a:r>
                      <a:endParaRPr lang="zh-CN" altLang="en-US" sz="1400" dirty="0"/>
                    </a:p>
                  </a:txBody>
                  <a:tcPr/>
                </a:tc>
                <a:extLst>
                  <a:ext uri="{0D108BD9-81ED-4DB2-BD59-A6C34878D82A}">
                    <a16:rowId xmlns:a16="http://schemas.microsoft.com/office/drawing/2014/main" val="1081517002"/>
                  </a:ext>
                </a:extLst>
              </a:tr>
            </a:tbl>
          </a:graphicData>
        </a:graphic>
      </p:graphicFrame>
      <p:sp>
        <p:nvSpPr>
          <p:cNvPr id="13" name="文本框 12">
            <a:extLst>
              <a:ext uri="{FF2B5EF4-FFF2-40B4-BE49-F238E27FC236}">
                <a16:creationId xmlns:a16="http://schemas.microsoft.com/office/drawing/2014/main" id="{0FE18127-2FAD-41E9-B31D-CD275AACC94F}"/>
              </a:ext>
            </a:extLst>
          </p:cNvPr>
          <p:cNvSpPr txBox="1"/>
          <p:nvPr/>
        </p:nvSpPr>
        <p:spPr>
          <a:xfrm>
            <a:off x="3497801" y="2784148"/>
            <a:ext cx="2509159" cy="307777"/>
          </a:xfrm>
          <a:prstGeom prst="rect">
            <a:avLst/>
          </a:prstGeom>
          <a:noFill/>
        </p:spPr>
        <p:txBody>
          <a:bodyPr wrap="square" rtlCol="0">
            <a:spAutoFit/>
          </a:bodyPr>
          <a:lstStyle/>
          <a:p>
            <a:r>
              <a:rPr lang="zh-CN" altLang="en-US" sz="1400" dirty="0"/>
              <a:t>题目</a:t>
            </a:r>
            <a:r>
              <a:rPr lang="en-US" altLang="zh-CN" sz="1400" dirty="0"/>
              <a:t>-</a:t>
            </a:r>
            <a:r>
              <a:rPr lang="zh-CN" altLang="en-US" sz="1400" dirty="0"/>
              <a:t>知识点矩阵</a:t>
            </a:r>
          </a:p>
        </p:txBody>
      </p:sp>
      <p:sp>
        <p:nvSpPr>
          <p:cNvPr id="14" name="文本框 13">
            <a:extLst>
              <a:ext uri="{FF2B5EF4-FFF2-40B4-BE49-F238E27FC236}">
                <a16:creationId xmlns:a16="http://schemas.microsoft.com/office/drawing/2014/main" id="{B9B5F6CA-D018-43FD-A308-8A09EBD6DB1C}"/>
              </a:ext>
            </a:extLst>
          </p:cNvPr>
          <p:cNvSpPr txBox="1"/>
          <p:nvPr/>
        </p:nvSpPr>
        <p:spPr>
          <a:xfrm>
            <a:off x="9682841" y="3988507"/>
            <a:ext cx="2509159" cy="307777"/>
          </a:xfrm>
          <a:prstGeom prst="rect">
            <a:avLst/>
          </a:prstGeom>
          <a:noFill/>
        </p:spPr>
        <p:txBody>
          <a:bodyPr wrap="square" rtlCol="0">
            <a:spAutoFit/>
          </a:bodyPr>
          <a:lstStyle/>
          <a:p>
            <a:r>
              <a:rPr lang="zh-CN" altLang="en-US" sz="1400" b="0" i="0" dirty="0">
                <a:solidFill>
                  <a:srgbClr val="4D4D4D"/>
                </a:solidFill>
                <a:effectLst/>
                <a:latin typeface="-apple-system"/>
              </a:rPr>
              <a:t>属性向量称为知识状态</a:t>
            </a:r>
            <a:endParaRPr lang="zh-CN" altLang="en-US" sz="1400" dirty="0"/>
          </a:p>
        </p:txBody>
      </p:sp>
      <p:sp>
        <p:nvSpPr>
          <p:cNvPr id="15" name="右大括号 14">
            <a:extLst>
              <a:ext uri="{FF2B5EF4-FFF2-40B4-BE49-F238E27FC236}">
                <a16:creationId xmlns:a16="http://schemas.microsoft.com/office/drawing/2014/main" id="{3233A00F-2B12-4920-A65D-1FE7383C6884}"/>
              </a:ext>
            </a:extLst>
          </p:cNvPr>
          <p:cNvSpPr/>
          <p:nvPr/>
        </p:nvSpPr>
        <p:spPr>
          <a:xfrm>
            <a:off x="9266336" y="2980467"/>
            <a:ext cx="337352" cy="239483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左大括号 15">
            <a:extLst>
              <a:ext uri="{FF2B5EF4-FFF2-40B4-BE49-F238E27FC236}">
                <a16:creationId xmlns:a16="http://schemas.microsoft.com/office/drawing/2014/main" id="{0E03EFC6-3B55-45AF-876B-B89EBF441A61}"/>
              </a:ext>
            </a:extLst>
          </p:cNvPr>
          <p:cNvSpPr/>
          <p:nvPr/>
        </p:nvSpPr>
        <p:spPr>
          <a:xfrm>
            <a:off x="2494804" y="2886409"/>
            <a:ext cx="239518" cy="24888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00BAE20-E817-42F3-A504-147A3054E85C}"/>
              </a:ext>
            </a:extLst>
          </p:cNvPr>
          <p:cNvSpPr txBox="1"/>
          <p:nvPr/>
        </p:nvSpPr>
        <p:spPr>
          <a:xfrm>
            <a:off x="6632889" y="2807656"/>
            <a:ext cx="2509159" cy="307777"/>
          </a:xfrm>
          <a:prstGeom prst="rect">
            <a:avLst/>
          </a:prstGeom>
          <a:noFill/>
        </p:spPr>
        <p:txBody>
          <a:bodyPr wrap="square" rtlCol="0">
            <a:spAutoFit/>
          </a:bodyPr>
          <a:lstStyle/>
          <a:p>
            <a:r>
              <a:rPr lang="zh-CN" altLang="en-US" sz="1400" dirty="0"/>
              <a:t>学生掌握</a:t>
            </a:r>
            <a:r>
              <a:rPr lang="en-US" altLang="zh-CN" sz="1400" dirty="0"/>
              <a:t>-</a:t>
            </a:r>
            <a:r>
              <a:rPr lang="zh-CN" altLang="en-US" sz="1400" dirty="0"/>
              <a:t>知识点矩阵</a:t>
            </a:r>
          </a:p>
        </p:txBody>
      </p:sp>
      <p:sp>
        <p:nvSpPr>
          <p:cNvPr id="18" name="文本框 17">
            <a:extLst>
              <a:ext uri="{FF2B5EF4-FFF2-40B4-BE49-F238E27FC236}">
                <a16:creationId xmlns:a16="http://schemas.microsoft.com/office/drawing/2014/main" id="{EF96403A-B732-4295-BB35-583E4615EE4A}"/>
              </a:ext>
            </a:extLst>
          </p:cNvPr>
          <p:cNvSpPr txBox="1"/>
          <p:nvPr/>
        </p:nvSpPr>
        <p:spPr>
          <a:xfrm>
            <a:off x="1672948" y="3972207"/>
            <a:ext cx="2509159" cy="307777"/>
          </a:xfrm>
          <a:prstGeom prst="rect">
            <a:avLst/>
          </a:prstGeom>
          <a:noFill/>
        </p:spPr>
        <p:txBody>
          <a:bodyPr wrap="square" rtlCol="0">
            <a:spAutoFit/>
          </a:bodyPr>
          <a:lstStyle/>
          <a:p>
            <a:r>
              <a:rPr lang="en-US" altLang="zh-CN" sz="1400" dirty="0">
                <a:solidFill>
                  <a:srgbClr val="4D4D4D"/>
                </a:solidFill>
                <a:latin typeface="-apple-system"/>
              </a:rPr>
              <a:t>Q</a:t>
            </a:r>
            <a:r>
              <a:rPr lang="zh-CN" altLang="en-US" sz="1400" dirty="0">
                <a:solidFill>
                  <a:srgbClr val="4D4D4D"/>
                </a:solidFill>
                <a:latin typeface="-apple-system"/>
              </a:rPr>
              <a:t>矩阵</a:t>
            </a:r>
          </a:p>
        </p:txBody>
      </p:sp>
    </p:spTree>
    <p:extLst>
      <p:ext uri="{BB962C8B-B14F-4D97-AF65-F5344CB8AC3E}">
        <p14:creationId xmlns:p14="http://schemas.microsoft.com/office/powerpoint/2010/main" val="9936528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演示文稿1"/>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6E4E4"/>
      </a:lt2>
      <a:accent1>
        <a:srgbClr val="1E4E79"/>
      </a:accent1>
      <a:accent2>
        <a:srgbClr val="1E4E79"/>
      </a:accent2>
      <a:accent3>
        <a:srgbClr val="ED7892"/>
      </a:accent3>
      <a:accent4>
        <a:srgbClr val="A7D7DA"/>
      </a:accent4>
      <a:accent5>
        <a:srgbClr val="F9D1D4"/>
      </a:accent5>
      <a:accent6>
        <a:srgbClr val="A7D7DA"/>
      </a:accent6>
      <a:hlink>
        <a:srgbClr val="0563C1"/>
      </a:hlink>
      <a:folHlink>
        <a:srgbClr val="954D72"/>
      </a:folHlink>
    </a:clrScheme>
    <a:fontScheme name="ufkyh5m1">
      <a:majorFont>
        <a:latin typeface="Microsoft YaHei"/>
        <a:ea typeface="Microsoft YaHei"/>
        <a:cs typeface=""/>
      </a:majorFont>
      <a:minorFont>
        <a:latin typeface="Microsoft YaHei"/>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44546A"/>
    </a:dk2>
    <a:lt2>
      <a:srgbClr val="E6E4E4"/>
    </a:lt2>
    <a:accent1>
      <a:srgbClr val="1E4E79"/>
    </a:accent1>
    <a:accent2>
      <a:srgbClr val="1E4E79"/>
    </a:accent2>
    <a:accent3>
      <a:srgbClr val="ED7892"/>
    </a:accent3>
    <a:accent4>
      <a:srgbClr val="A7D7DA"/>
    </a:accent4>
    <a:accent5>
      <a:srgbClr val="F9D1D4"/>
    </a:accent5>
    <a:accent6>
      <a:srgbClr val="A7D7DA"/>
    </a:accent6>
    <a:hlink>
      <a:srgbClr val="0563C1"/>
    </a:hlink>
    <a:folHlink>
      <a:srgbClr val="954D72"/>
    </a:folHlink>
  </a:clrScheme>
</a:themeOverride>
</file>

<file path=ppt/theme/themeOverride2.xml><?xml version="1.0" encoding="utf-8"?>
<a:themeOverride xmlns:a="http://schemas.openxmlformats.org/drawingml/2006/main">
  <a:clrScheme name="Office">
    <a:dk1>
      <a:srgbClr val="000000"/>
    </a:dk1>
    <a:lt1>
      <a:srgbClr val="FFFFFF"/>
    </a:lt1>
    <a:dk2>
      <a:srgbClr val="44546A"/>
    </a:dk2>
    <a:lt2>
      <a:srgbClr val="E6E4E4"/>
    </a:lt2>
    <a:accent1>
      <a:srgbClr val="1E4E79"/>
    </a:accent1>
    <a:accent2>
      <a:srgbClr val="1E4E79"/>
    </a:accent2>
    <a:accent3>
      <a:srgbClr val="ED7892"/>
    </a:accent3>
    <a:accent4>
      <a:srgbClr val="A7D7DA"/>
    </a:accent4>
    <a:accent5>
      <a:srgbClr val="F9D1D4"/>
    </a:accent5>
    <a:accent6>
      <a:srgbClr val="A7D7DA"/>
    </a:accent6>
    <a:hlink>
      <a:srgbClr val="0563C1"/>
    </a:hlink>
    <a:folHlink>
      <a:srgbClr val="954D72"/>
    </a:folHlink>
  </a:clrScheme>
</a:themeOverride>
</file>

<file path=ppt/theme/themeOverride3.xml><?xml version="1.0" encoding="utf-8"?>
<a:themeOverride xmlns:a="http://schemas.openxmlformats.org/drawingml/2006/main">
  <a:clrScheme name="Office">
    <a:dk1>
      <a:srgbClr val="000000"/>
    </a:dk1>
    <a:lt1>
      <a:srgbClr val="FFFFFF"/>
    </a:lt1>
    <a:dk2>
      <a:srgbClr val="44546A"/>
    </a:dk2>
    <a:lt2>
      <a:srgbClr val="E6E4E4"/>
    </a:lt2>
    <a:accent1>
      <a:srgbClr val="1E4E79"/>
    </a:accent1>
    <a:accent2>
      <a:srgbClr val="1E4E79"/>
    </a:accent2>
    <a:accent3>
      <a:srgbClr val="ED7892"/>
    </a:accent3>
    <a:accent4>
      <a:srgbClr val="A7D7DA"/>
    </a:accent4>
    <a:accent5>
      <a:srgbClr val="F9D1D4"/>
    </a:accent5>
    <a:accent6>
      <a:srgbClr val="A7D7DA"/>
    </a:accent6>
    <a:hlink>
      <a:srgbClr val="0563C1"/>
    </a:hlink>
    <a:folHlink>
      <a:srgbClr val="954D72"/>
    </a:folHlink>
  </a:clrScheme>
</a:themeOverride>
</file>

<file path=ppt/theme/themeOverride4.xml><?xml version="1.0" encoding="utf-8"?>
<a:themeOverride xmlns:a="http://schemas.openxmlformats.org/drawingml/2006/main">
  <a:clrScheme name="Office">
    <a:dk1>
      <a:srgbClr val="000000"/>
    </a:dk1>
    <a:lt1>
      <a:srgbClr val="FFFFFF"/>
    </a:lt1>
    <a:dk2>
      <a:srgbClr val="44546A"/>
    </a:dk2>
    <a:lt2>
      <a:srgbClr val="E6E4E4"/>
    </a:lt2>
    <a:accent1>
      <a:srgbClr val="1E4E79"/>
    </a:accent1>
    <a:accent2>
      <a:srgbClr val="1E4E79"/>
    </a:accent2>
    <a:accent3>
      <a:srgbClr val="ED7892"/>
    </a:accent3>
    <a:accent4>
      <a:srgbClr val="A7D7DA"/>
    </a:accent4>
    <a:accent5>
      <a:srgbClr val="F9D1D4"/>
    </a:accent5>
    <a:accent6>
      <a:srgbClr val="A7D7DA"/>
    </a:accent6>
    <a:hlink>
      <a:srgbClr val="0563C1"/>
    </a:hlink>
    <a:folHlink>
      <a:srgbClr val="954D72"/>
    </a:folHlink>
  </a:clrScheme>
</a:themeOverride>
</file>

<file path=ppt/theme/themeOverride5.xml><?xml version="1.0" encoding="utf-8"?>
<a:themeOverride xmlns:a="http://schemas.openxmlformats.org/drawingml/2006/main">
  <a:clrScheme name="Office">
    <a:dk1>
      <a:srgbClr val="000000"/>
    </a:dk1>
    <a:lt1>
      <a:srgbClr val="FFFFFF"/>
    </a:lt1>
    <a:dk2>
      <a:srgbClr val="44546A"/>
    </a:dk2>
    <a:lt2>
      <a:srgbClr val="E6E4E4"/>
    </a:lt2>
    <a:accent1>
      <a:srgbClr val="1E4E79"/>
    </a:accent1>
    <a:accent2>
      <a:srgbClr val="1E4E79"/>
    </a:accent2>
    <a:accent3>
      <a:srgbClr val="ED7892"/>
    </a:accent3>
    <a:accent4>
      <a:srgbClr val="A7D7DA"/>
    </a:accent4>
    <a:accent5>
      <a:srgbClr val="F9D1D4"/>
    </a:accent5>
    <a:accent6>
      <a:srgbClr val="A7D7DA"/>
    </a:accent6>
    <a:hlink>
      <a:srgbClr val="0563C1"/>
    </a:hlink>
    <a:folHlink>
      <a:srgbClr val="954D72"/>
    </a:folHlink>
  </a:clrScheme>
</a:themeOverride>
</file>

<file path=ppt/theme/themeOverride6.xml><?xml version="1.0" encoding="utf-8"?>
<a:themeOverride xmlns:a="http://schemas.openxmlformats.org/drawingml/2006/main">
  <a:clrScheme name="Office">
    <a:dk1>
      <a:srgbClr val="000000"/>
    </a:dk1>
    <a:lt1>
      <a:srgbClr val="FFFFFF"/>
    </a:lt1>
    <a:dk2>
      <a:srgbClr val="44546A"/>
    </a:dk2>
    <a:lt2>
      <a:srgbClr val="E6E4E4"/>
    </a:lt2>
    <a:accent1>
      <a:srgbClr val="1E4E79"/>
    </a:accent1>
    <a:accent2>
      <a:srgbClr val="1E4E79"/>
    </a:accent2>
    <a:accent3>
      <a:srgbClr val="ED7892"/>
    </a:accent3>
    <a:accent4>
      <a:srgbClr val="A7D7DA"/>
    </a:accent4>
    <a:accent5>
      <a:srgbClr val="F9D1D4"/>
    </a:accent5>
    <a:accent6>
      <a:srgbClr val="A7D7DA"/>
    </a:accent6>
    <a:hlink>
      <a:srgbClr val="0563C1"/>
    </a:hlink>
    <a:folHlink>
      <a:srgbClr val="954D72"/>
    </a:folHlink>
  </a:clrScheme>
</a:themeOverride>
</file>

<file path=ppt/theme/themeOverride7.xml><?xml version="1.0" encoding="utf-8"?>
<a:themeOverride xmlns:a="http://schemas.openxmlformats.org/drawingml/2006/main">
  <a:clrScheme name="Office">
    <a:dk1>
      <a:srgbClr val="000000"/>
    </a:dk1>
    <a:lt1>
      <a:srgbClr val="FFFFFF"/>
    </a:lt1>
    <a:dk2>
      <a:srgbClr val="44546A"/>
    </a:dk2>
    <a:lt2>
      <a:srgbClr val="E6E4E4"/>
    </a:lt2>
    <a:accent1>
      <a:srgbClr val="1E4E79"/>
    </a:accent1>
    <a:accent2>
      <a:srgbClr val="1E4E79"/>
    </a:accent2>
    <a:accent3>
      <a:srgbClr val="ED7892"/>
    </a:accent3>
    <a:accent4>
      <a:srgbClr val="A7D7DA"/>
    </a:accent4>
    <a:accent5>
      <a:srgbClr val="F9D1D4"/>
    </a:accent5>
    <a:accent6>
      <a:srgbClr val="A7D7DA"/>
    </a:accent6>
    <a:hlink>
      <a:srgbClr val="0563C1"/>
    </a:hlink>
    <a:folHlink>
      <a:srgbClr val="954D72"/>
    </a:folHlink>
  </a:clrScheme>
</a:themeOverride>
</file>

<file path=docProps/app.xml><?xml version="1.0" encoding="utf-8"?>
<Properties xmlns="http://schemas.openxmlformats.org/officeDocument/2006/extended-properties" xmlns:vt="http://schemas.openxmlformats.org/officeDocument/2006/docPropsVTypes">
  <TotalTime>492</TotalTime>
  <Words>2349</Words>
  <Application>Microsoft Office PowerPoint</Application>
  <PresentationFormat>宽屏</PresentationFormat>
  <Paragraphs>210</Paragraphs>
  <Slides>26</Slides>
  <Notes>21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-apple-system</vt:lpstr>
      <vt:lpstr>PingFang SC</vt:lpstr>
      <vt:lpstr>等线</vt:lpstr>
      <vt:lpstr>Microsoft YaHei</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演示文稿1</dc:title>
  <dc:creator>Administrator</dc:creator>
  <cp:lastModifiedBy>曾 毅</cp:lastModifiedBy>
  <cp:revision>47</cp:revision>
  <dcterms:created xsi:type="dcterms:W3CDTF">2019-02-15T09:03:00Z</dcterms:created>
  <dcterms:modified xsi:type="dcterms:W3CDTF">2021-03-16T10:53:31Z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