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4" r:id="rId1"/>
  </p:sldMasterIdLst>
  <p:notesMasterIdLst>
    <p:notesMasterId r:id="rId9"/>
  </p:notesMasterIdLst>
  <p:sldIdLst>
    <p:sldId id="256" r:id="rId2"/>
    <p:sldId id="397" r:id="rId3"/>
    <p:sldId id="398" r:id="rId4"/>
    <p:sldId id="399" r:id="rId5"/>
    <p:sldId id="400" r:id="rId6"/>
    <p:sldId id="402" r:id="rId7"/>
    <p:sldId id="40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55A11"/>
    <a:srgbClr val="5B9BD5"/>
    <a:srgbClr val="2F5597"/>
    <a:srgbClr val="ECF3F9"/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E4783-4ECF-42DB-B2EA-B6027647C859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F85FA-DC15-40E0-BEC0-8DB03C04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938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315190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622964" y="2136246"/>
            <a:ext cx="5521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0" spc="5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6000" spc="5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endParaRPr lang="zh-CN" altLang="en-US" sz="6000" spc="50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944812" y="3235036"/>
            <a:ext cx="6110288" cy="686377"/>
          </a:xfrm>
        </p:spPr>
        <p:txBody>
          <a:bodyPr>
            <a:normAutofit/>
          </a:bodyPr>
          <a:lstStyle>
            <a:lvl1pPr marL="0" indent="0" algn="r">
              <a:buNone/>
              <a:defRPr sz="40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600200" y="5043055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安徽大学物质科学与信息技术研究院 田野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784764" y="5389419"/>
            <a:ext cx="357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616338357@qq.com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2772569" y="6206259"/>
            <a:ext cx="3598863" cy="401638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20128" y="2209417"/>
            <a:ext cx="2311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github.com/BIMK/MATLAB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89" y="161017"/>
            <a:ext cx="2048400" cy="20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87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头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641349" y="2235200"/>
            <a:ext cx="1732817" cy="1638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78100" y="2628900"/>
            <a:ext cx="6267450" cy="8509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631457" y="2225675"/>
            <a:ext cx="1752600" cy="16573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6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695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bg>
      <p:bgPr>
        <a:solidFill>
          <a:schemeClr val="accent1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956932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4975" y="1001713"/>
            <a:ext cx="1865363" cy="485457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2137483" y="355600"/>
            <a:ext cx="6835067" cy="6057900"/>
          </a:xfrm>
        </p:spPr>
        <p:txBody>
          <a:bodyPr>
            <a:normAutofit/>
          </a:bodyPr>
          <a:lstStyle>
            <a:lvl1pPr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 sz="2400" baseline="0"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229600" y="6488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854A9DA-454A-4A56-9188-181E127541A9}" type="slidenum">
              <a:rPr lang="zh-CN" altLang="en-US" smtClean="0">
                <a:solidFill>
                  <a:schemeClr val="accent5">
                    <a:lumMod val="75000"/>
                  </a:schemeClr>
                </a:solidFill>
              </a:rPr>
              <a:pPr algn="r"/>
              <a:t>‹#›</a:t>
            </a:fld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808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2">
    <p:bg>
      <p:bgPr>
        <a:solidFill>
          <a:schemeClr val="accent1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" y="0"/>
            <a:ext cx="9144001" cy="66978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99" y="64017"/>
            <a:ext cx="4410541" cy="51258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125506" y="818776"/>
            <a:ext cx="4273176" cy="5761319"/>
          </a:xfrm>
        </p:spPr>
        <p:txBody>
          <a:bodyPr>
            <a:normAutofit/>
          </a:bodyPr>
          <a:lstStyle>
            <a:lvl1pPr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 sz="2400" baseline="0"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229600" y="6488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854A9DA-454A-4A56-9188-181E127541A9}" type="slidenum">
              <a:rPr lang="zh-CN" altLang="en-US" smtClean="0">
                <a:solidFill>
                  <a:schemeClr val="accent5">
                    <a:lumMod val="75000"/>
                  </a:schemeClr>
                </a:solidFill>
              </a:rPr>
              <a:pPr algn="r"/>
              <a:t>‹#›</a:t>
            </a:fld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4572000" y="0"/>
            <a:ext cx="0" cy="6858000"/>
          </a:xfrm>
          <a:prstGeom prst="line">
            <a:avLst/>
          </a:prstGeom>
          <a:ln w="285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4652730" y="61726"/>
            <a:ext cx="4410541" cy="51258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2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4721412" y="818777"/>
            <a:ext cx="4273176" cy="5761318"/>
          </a:xfrm>
        </p:spPr>
        <p:txBody>
          <a:bodyPr>
            <a:normAutofit/>
          </a:bodyPr>
          <a:lstStyle>
            <a:lvl1pPr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 sz="2400" baseline="0"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内容</a:t>
            </a:r>
            <a:endParaRPr lang="zh-CN" altLang="en-US" dirty="0"/>
          </a:p>
        </p:txBody>
      </p:sp>
      <p:cxnSp>
        <p:nvCxnSpPr>
          <p:cNvPr id="13" name="直接连接符 12"/>
          <p:cNvCxnSpPr>
            <a:endCxn id="6" idx="2"/>
          </p:cNvCxnSpPr>
          <p:nvPr userDrawn="1"/>
        </p:nvCxnSpPr>
        <p:spPr>
          <a:xfrm>
            <a:off x="4572000" y="0"/>
            <a:ext cx="0" cy="669783"/>
          </a:xfrm>
          <a:prstGeom prst="line">
            <a:avLst/>
          </a:prstGeom>
          <a:ln w="28575">
            <a:solidFill>
              <a:srgbClr val="ECF3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1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93D29-A96E-4F02-A4FF-00609BBA5A4F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7F52D-F413-4374-914A-7100E2BAF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90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6" r:id="rId2"/>
    <p:sldLayoutId id="2147483667" r:id="rId3"/>
    <p:sldLayoutId id="2147483669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600200" y="3257522"/>
            <a:ext cx="7447405" cy="68637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代码实践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zh-CN" altLang="en-US" dirty="0" smtClean="0"/>
              <a:t>机器学习基础算法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2019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28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297680" y="297362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177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任务目标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占位符 6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学习并实现简单的分类和聚类算法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分类：给定训练集，其中每个训练样本包含一个特征向量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和一个类别标签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 smtClean="0"/>
                  <a:t>；训练一个模型，使之能够根据一个未知的特征向量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 smtClean="0"/>
                  <a:t>来判断其类别标签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聚类：给定数据集，其中每个样本仅包含一个特征向量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zh-CN" altLang="en-US" dirty="0" smtClean="0"/>
                  <a:t>，根据高内聚低耦合的原则来计算每个样本的类别标签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占位符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1249" t="-1107" r="-13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02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实现</a:t>
                </a:r>
                <a:r>
                  <a:rPr lang="en-US" altLang="zh-CN" dirty="0" smtClean="0"/>
                  <a:t>k-</a:t>
                </a:r>
                <a:r>
                  <a:rPr lang="zh-CN" altLang="en-US" dirty="0" smtClean="0"/>
                  <a:t>近邻算法用于分类任务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200" dirty="0" smtClean="0"/>
                  <a:t>利用如下方法</a:t>
                </a:r>
                <a:r>
                  <a:rPr lang="zh-CN" altLang="en-US" sz="2200" dirty="0" smtClean="0"/>
                  <a:t>产生训练集的向量集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 smtClean="0"/>
                  <a:t>和标签集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altLang="zh-CN" sz="2200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zh-CN" sz="2200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zh-CN" sz="2200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zh-CN" sz="22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200" dirty="0" smtClean="0"/>
                  <a:t>对于任意给定</a:t>
                </a:r>
                <a:r>
                  <a:rPr lang="zh-CN" altLang="en-US" sz="2200" dirty="0" smtClean="0"/>
                  <a:t>的测试</a:t>
                </a:r>
                <a:r>
                  <a:rPr lang="zh-CN" altLang="en-US" sz="2200" dirty="0" smtClean="0"/>
                  <a:t>向量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200" dirty="0" smtClean="0"/>
                  <a:t>，计算每个训练样本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 smtClean="0"/>
                  <a:t>与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 smtClean="0"/>
                  <a:t>的欧氏距离。</a:t>
                </a:r>
                <a:r>
                  <a:rPr lang="zh-CN" altLang="en-US" sz="2200" dirty="0" smtClean="0"/>
                  <a:t>测试</a:t>
                </a:r>
                <a:r>
                  <a:rPr lang="zh-CN" altLang="en-US" sz="2200" dirty="0" smtClean="0"/>
                  <a:t>向量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 smtClean="0"/>
                  <a:t>的标签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 smtClean="0"/>
                  <a:t>即为离它最近的</a:t>
                </a:r>
                <a:r>
                  <a:rPr lang="en-US" altLang="zh-CN" sz="2200" dirty="0" smtClean="0"/>
                  <a:t>k</a:t>
                </a:r>
                <a:r>
                  <a:rPr lang="zh-CN" altLang="en-US" sz="2200" dirty="0" smtClean="0"/>
                  <a:t>个</a:t>
                </a:r>
                <a:r>
                  <a:rPr lang="zh-CN" altLang="en-US" sz="2200" dirty="0" smtClean="0"/>
                  <a:t>训练样本中</a:t>
                </a:r>
                <a:r>
                  <a:rPr lang="zh-CN" altLang="en-US" sz="2200" dirty="0" smtClean="0"/>
                  <a:t>的</a:t>
                </a:r>
                <a:r>
                  <a:rPr lang="zh-CN" altLang="en-US" sz="2200" u="sng" dirty="0" smtClean="0"/>
                  <a:t>多数标签</a:t>
                </a:r>
                <a:endParaRPr lang="en-US" altLang="zh-CN" sz="2200" u="sng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zh-CN" sz="22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200" dirty="0" smtClean="0"/>
                  <a:t>用</a:t>
                </a:r>
                <a:r>
                  <a:rPr lang="en-US" altLang="zh-CN" sz="2200" dirty="0" smtClean="0"/>
                  <a:t>plot()</a:t>
                </a:r>
                <a:r>
                  <a:rPr lang="zh-CN" altLang="en-US" sz="2200" dirty="0" smtClean="0"/>
                  <a:t>绘制出训练集，并用</a:t>
                </a:r>
                <a:r>
                  <a:rPr lang="en-US" altLang="zh-CN" sz="2200" dirty="0" smtClean="0"/>
                  <a:t>contour()</a:t>
                </a:r>
                <a:r>
                  <a:rPr lang="zh-CN" altLang="en-US" sz="2200" dirty="0" smtClean="0"/>
                  <a:t>绘制分类面</a:t>
                </a:r>
                <a:endParaRPr lang="en-US" altLang="zh-CN" sz="2200" dirty="0" smtClean="0"/>
              </a:p>
            </p:txBody>
          </p:sp>
        </mc:Choice>
        <mc:Fallback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1249" t="-1107" r="-1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356" y="1928004"/>
            <a:ext cx="6045511" cy="5588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649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2200" dirty="0" smtClean="0"/>
              <a:t>观察</a:t>
            </a:r>
            <a:r>
              <a:rPr lang="en-US" altLang="zh-CN" sz="2200" dirty="0" smtClean="0"/>
              <a:t>k</a:t>
            </a:r>
            <a:r>
              <a:rPr lang="zh-CN" altLang="en-US" sz="2200" dirty="0" smtClean="0"/>
              <a:t>分别</a:t>
            </a:r>
            <a:r>
              <a:rPr lang="zh-CN" altLang="en-US" sz="2200" dirty="0" smtClean="0"/>
              <a:t>等于</a:t>
            </a:r>
            <a:r>
              <a:rPr lang="en-US" altLang="zh-CN" sz="2200" dirty="0" smtClean="0"/>
              <a:t>3</a:t>
            </a:r>
            <a:r>
              <a:rPr lang="zh-CN" altLang="en-US" sz="2200" dirty="0" smtClean="0"/>
              <a:t>、</a:t>
            </a:r>
            <a:r>
              <a:rPr lang="en-US" altLang="zh-CN" sz="2200" dirty="0" smtClean="0"/>
              <a:t>5</a:t>
            </a:r>
            <a:r>
              <a:rPr lang="zh-CN" altLang="en-US" sz="2200" dirty="0" smtClean="0"/>
              <a:t>、</a:t>
            </a:r>
            <a:r>
              <a:rPr lang="en-US" altLang="zh-CN" sz="2200" dirty="0" smtClean="0"/>
              <a:t>7</a:t>
            </a:r>
            <a:r>
              <a:rPr lang="zh-CN" altLang="en-US" sz="2200" dirty="0" smtClean="0"/>
              <a:t>、</a:t>
            </a:r>
            <a:r>
              <a:rPr lang="en-US" altLang="zh-CN" sz="2200" dirty="0"/>
              <a:t>9</a:t>
            </a:r>
            <a:r>
              <a:rPr lang="zh-CN" altLang="en-US" sz="2200" dirty="0" smtClean="0"/>
              <a:t>时</a:t>
            </a:r>
            <a:r>
              <a:rPr lang="zh-CN" altLang="en-US" sz="2200" dirty="0" smtClean="0"/>
              <a:t>分类面的</a:t>
            </a:r>
            <a:r>
              <a:rPr lang="zh-CN" altLang="en-US" sz="2200" dirty="0" smtClean="0"/>
              <a:t>不同，并思考</a:t>
            </a:r>
            <a:r>
              <a:rPr lang="en-US" altLang="zh-CN" sz="2200" dirty="0" smtClean="0"/>
              <a:t>k</a:t>
            </a:r>
            <a:r>
              <a:rPr lang="zh-CN" altLang="en-US" sz="2200" dirty="0" smtClean="0"/>
              <a:t>为什么不能是偶数？</a:t>
            </a:r>
            <a:endParaRPr lang="en-US" altLang="zh-CN" sz="2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798" y="1500191"/>
            <a:ext cx="2880000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656" y="1500191"/>
            <a:ext cx="2880000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798" y="4139204"/>
            <a:ext cx="2880000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656" y="4139204"/>
            <a:ext cx="2880000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5112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实现</a:t>
                </a:r>
                <a:r>
                  <a:rPr lang="en-US" altLang="zh-CN" dirty="0" smtClean="0"/>
                  <a:t>k-means</a:t>
                </a:r>
                <a:r>
                  <a:rPr lang="zh-CN" altLang="en-US" dirty="0" smtClean="0"/>
                  <a:t>算法用于聚类任务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dirty="0"/>
                  <a:t>利用如下方法</a:t>
                </a:r>
                <a:r>
                  <a:rPr lang="zh-CN" altLang="en-US" dirty="0" smtClean="0"/>
                  <a:t>产生数据集</a:t>
                </a:r>
                <a:r>
                  <a:rPr lang="zh-CN" altLang="en-US" dirty="0"/>
                  <a:t>的向量集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zh-CN" dirty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zh-CN" dirty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zh-CN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dirty="0" smtClean="0"/>
                  <a:t>随机选取其中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个样本作为初始中心点集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zh-CN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dirty="0" smtClean="0"/>
                  <a:t>计算每个样本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到每个中心点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𝐜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的欧氏距离；找出离每个样本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最近的中心点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𝐜</m:t>
                    </m:r>
                  </m:oMath>
                </a14:m>
                <a:r>
                  <a:rPr lang="zh-CN" altLang="en-US" dirty="0" smtClean="0"/>
                  <a:t>，令所有具有相同最近中心点的样本作为同一类</a:t>
                </a:r>
                <a:endParaRPr lang="en-US" altLang="zh-CN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dirty="0" smtClean="0"/>
                  <a:t>将每类的中心点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𝐜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更新为该类中所有样本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的均值</a:t>
                </a:r>
                <a:endParaRPr lang="en-US" altLang="zh-CN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dirty="0" smtClean="0"/>
                  <a:t>重复步骤</a:t>
                </a:r>
                <a:r>
                  <a:rPr lang="en-US" altLang="zh-CN" dirty="0" smtClean="0"/>
                  <a:t>3-4</a:t>
                </a:r>
                <a:r>
                  <a:rPr lang="zh-CN" altLang="en-US" dirty="0" smtClean="0"/>
                  <a:t>若干次</a:t>
                </a:r>
                <a:endParaRPr lang="en-US" altLang="zh-CN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dirty="0"/>
                  <a:t>用</a:t>
                </a:r>
                <a:r>
                  <a:rPr lang="en-US" altLang="zh-CN" dirty="0"/>
                  <a:t>plot()</a:t>
                </a:r>
                <a:r>
                  <a:rPr lang="zh-CN" altLang="en-US" dirty="0"/>
                  <a:t>绘制</a:t>
                </a:r>
                <a:r>
                  <a:rPr lang="zh-CN" altLang="en-US" dirty="0" smtClean="0"/>
                  <a:t>出聚类后的数据集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1249" t="-1107" r="-1338" b="-1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532" y="1944674"/>
            <a:ext cx="4845299" cy="5397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746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2200" dirty="0" smtClean="0"/>
              <a:t>观察</a:t>
            </a:r>
            <a:r>
              <a:rPr lang="en-US" altLang="zh-CN" sz="2200" dirty="0" smtClean="0"/>
              <a:t>k</a:t>
            </a:r>
            <a:r>
              <a:rPr lang="zh-CN" altLang="en-US" sz="2200" dirty="0" smtClean="0"/>
              <a:t>分别</a:t>
            </a:r>
            <a:r>
              <a:rPr lang="zh-CN" altLang="en-US" sz="2200" dirty="0" smtClean="0"/>
              <a:t>等于</a:t>
            </a:r>
            <a:r>
              <a:rPr lang="en-US" altLang="zh-CN" sz="2200" dirty="0" smtClean="0"/>
              <a:t>2</a:t>
            </a:r>
            <a:r>
              <a:rPr lang="zh-CN" altLang="en-US" sz="2200" dirty="0" smtClean="0"/>
              <a:t>、</a:t>
            </a:r>
            <a:r>
              <a:rPr lang="en-US" altLang="zh-CN" sz="2200" dirty="0" smtClean="0"/>
              <a:t>3</a:t>
            </a:r>
            <a:r>
              <a:rPr lang="zh-CN" altLang="en-US" sz="2200" dirty="0" smtClean="0"/>
              <a:t>、</a:t>
            </a:r>
            <a:r>
              <a:rPr lang="en-US" altLang="zh-CN" sz="2200" dirty="0" smtClean="0"/>
              <a:t>4</a:t>
            </a:r>
            <a:r>
              <a:rPr lang="zh-CN" altLang="en-US" sz="2200" dirty="0" smtClean="0"/>
              <a:t>、</a:t>
            </a:r>
            <a:r>
              <a:rPr lang="en-US" altLang="zh-CN" sz="2200" dirty="0" smtClean="0"/>
              <a:t>5</a:t>
            </a:r>
            <a:r>
              <a:rPr lang="zh-CN" altLang="en-US" sz="2200" dirty="0" smtClean="0"/>
              <a:t>时的聚类结果</a:t>
            </a:r>
            <a:endParaRPr lang="en-US" altLang="zh-CN" sz="2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832" y="1175837"/>
            <a:ext cx="2880000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694" y="1175837"/>
            <a:ext cx="2880000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832" y="3696288"/>
            <a:ext cx="2880000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694" y="3696288"/>
            <a:ext cx="2880000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279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进阶目标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238369"/>
            <a:ext cx="6835067" cy="6057900"/>
          </a:xfrm>
        </p:spPr>
        <p:txBody>
          <a:bodyPr/>
          <a:lstStyle/>
          <a:p>
            <a:r>
              <a:rPr lang="zh-CN" altLang="en-US" dirty="0" smtClean="0"/>
              <a:t>探索如何用</a:t>
            </a:r>
            <a:r>
              <a:rPr lang="en-US" altLang="zh-CN" dirty="0" smtClean="0"/>
              <a:t>10</a:t>
            </a:r>
            <a:r>
              <a:rPr lang="zh-CN" altLang="en-US" dirty="0" smtClean="0"/>
              <a:t>行代码完成</a:t>
            </a:r>
            <a:r>
              <a:rPr lang="en-US" altLang="zh-CN" dirty="0" smtClean="0"/>
              <a:t>k-</a:t>
            </a:r>
            <a:r>
              <a:rPr lang="zh-CN" altLang="en-US" dirty="0" smtClean="0"/>
              <a:t>近邻算法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800" dirty="0"/>
          </a:p>
          <a:p>
            <a:r>
              <a:rPr lang="zh-CN" altLang="en-US" dirty="0" smtClean="0"/>
              <a:t>探索如何用</a:t>
            </a:r>
            <a:r>
              <a:rPr lang="en-US" altLang="zh-CN" dirty="0" smtClean="0"/>
              <a:t>10</a:t>
            </a:r>
            <a:r>
              <a:rPr lang="zh-CN" altLang="en-US" dirty="0" smtClean="0"/>
              <a:t>行代码完成</a:t>
            </a:r>
            <a:r>
              <a:rPr lang="en-US" altLang="zh-CN" dirty="0" smtClean="0"/>
              <a:t>k-means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001" y="785944"/>
            <a:ext cx="6904805" cy="24290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001" y="4012194"/>
            <a:ext cx="6984030" cy="22001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805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6137</TotalTime>
  <Words>247</Words>
  <Application>Microsoft Office PowerPoint</Application>
  <PresentationFormat>全屏显示(4:3)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楷体</vt:lpstr>
      <vt:lpstr>宋体</vt:lpstr>
      <vt:lpstr>微软雅黑</vt:lpstr>
      <vt:lpstr>幼圆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田野</dc:creator>
  <cp:lastModifiedBy>616338357@qq.com</cp:lastModifiedBy>
  <cp:revision>2137</cp:revision>
  <dcterms:created xsi:type="dcterms:W3CDTF">2019-09-02T01:24:59Z</dcterms:created>
  <dcterms:modified xsi:type="dcterms:W3CDTF">2019-11-27T09:00:58Z</dcterms:modified>
</cp:coreProperties>
</file>