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4" r:id="rId1"/>
  </p:sldMasterIdLst>
  <p:notesMasterIdLst>
    <p:notesMasterId r:id="rId8"/>
  </p:notesMasterIdLst>
  <p:sldIdLst>
    <p:sldId id="256" r:id="rId2"/>
    <p:sldId id="397" r:id="rId3"/>
    <p:sldId id="398" r:id="rId4"/>
    <p:sldId id="399" r:id="rId5"/>
    <p:sldId id="401" r:id="rId6"/>
    <p:sldId id="402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55A11"/>
    <a:srgbClr val="5B9BD5"/>
    <a:srgbClr val="2F5597"/>
    <a:srgbClr val="ECF3F9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4" autoAdjust="0"/>
    <p:restoredTop sz="94660"/>
  </p:normalViewPr>
  <p:slideViewPr>
    <p:cSldViewPr snapToGrid="0">
      <p:cViewPr varScale="1">
        <p:scale>
          <a:sx n="89" d="100"/>
          <a:sy n="89" d="100"/>
        </p:scale>
        <p:origin x="3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E4783-4ECF-42DB-B2EA-B6027647C859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F85FA-DC15-40E0-BEC0-8DB03C049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938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315190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3622964" y="2136246"/>
            <a:ext cx="5521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MATLAB</a:t>
            </a:r>
            <a:r>
              <a:rPr lang="zh-CN" altLang="en-US" sz="6000" spc="50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zh-CN" altLang="en-US" sz="6000" spc="50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944812" y="3235036"/>
            <a:ext cx="6110288" cy="686377"/>
          </a:xfrm>
        </p:spPr>
        <p:txBody>
          <a:bodyPr>
            <a:normAutofit/>
          </a:bodyPr>
          <a:lstStyle>
            <a:lvl1pPr marL="0" indent="0" algn="r">
              <a:buNone/>
              <a:defRPr sz="40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600200" y="5043055"/>
            <a:ext cx="594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安徽大学物质科学与信息技术研究院 田野</a:t>
            </a:r>
            <a:endParaRPr lang="zh-CN" altLang="en-US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784764" y="5389419"/>
            <a:ext cx="357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616338357@qq.com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2772569" y="6206259"/>
            <a:ext cx="3598863" cy="401638"/>
          </a:xfrm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日期</a:t>
            </a:r>
            <a:endParaRPr lang="zh-CN" altLang="en-US" dirty="0"/>
          </a:p>
        </p:txBody>
      </p:sp>
      <p:sp>
        <p:nvSpPr>
          <p:cNvPr id="9" name="文本框 8"/>
          <p:cNvSpPr txBox="1"/>
          <p:nvPr userDrawn="1"/>
        </p:nvSpPr>
        <p:spPr>
          <a:xfrm>
            <a:off x="20128" y="2209417"/>
            <a:ext cx="2311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github.com/BIMK/MATLAB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89" y="161017"/>
            <a:ext cx="2048400" cy="20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7877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头"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 userDrawn="1"/>
        </p:nvSpPr>
        <p:spPr>
          <a:xfrm>
            <a:off x="641349" y="2235200"/>
            <a:ext cx="1732817" cy="16383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600" b="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578100" y="2628900"/>
            <a:ext cx="6267450" cy="850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spc="2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 smtClean="0"/>
              <a:t>章节标题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631457" y="2225675"/>
            <a:ext cx="1752600" cy="165735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60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 smtClean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6952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956932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4975" y="1001713"/>
            <a:ext cx="1865363" cy="4854575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2137483" y="355600"/>
            <a:ext cx="6835067" cy="6057900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08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2">
    <p:bg>
      <p:bgPr>
        <a:solidFill>
          <a:schemeClr val="accent1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" y="0"/>
            <a:ext cx="9144001" cy="66978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99" y="64017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1" hasCustomPrompt="1"/>
          </p:nvPr>
        </p:nvSpPr>
        <p:spPr>
          <a:xfrm>
            <a:off x="125506" y="818776"/>
            <a:ext cx="4273176" cy="5761319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8229600" y="64886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B854A9DA-454A-4A56-9188-181E127541A9}" type="slidenum">
              <a:rPr lang="zh-CN" altLang="en-US" smtClean="0">
                <a:solidFill>
                  <a:schemeClr val="accent5">
                    <a:lumMod val="75000"/>
                  </a:schemeClr>
                </a:solidFill>
              </a:rPr>
              <a:pPr algn="r"/>
              <a:t>‹#›</a:t>
            </a:fld>
            <a:endParaRPr lang="zh-CN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4572000" y="0"/>
            <a:ext cx="0" cy="6858000"/>
          </a:xfrm>
          <a:prstGeom prst="line">
            <a:avLst/>
          </a:prstGeom>
          <a:ln w="28575">
            <a:solidFill>
              <a:srgbClr val="2F5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4652730" y="61726"/>
            <a:ext cx="4410541" cy="51258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 smtClean="0"/>
              <a:t>标题</a:t>
            </a:r>
            <a:endParaRPr lang="zh-CN" altLang="en-US" dirty="0"/>
          </a:p>
        </p:txBody>
      </p:sp>
      <p:sp>
        <p:nvSpPr>
          <p:cNvPr id="12" name="文本占位符 9"/>
          <p:cNvSpPr>
            <a:spLocks noGrp="1"/>
          </p:cNvSpPr>
          <p:nvPr>
            <p:ph type="body" sz="quarter" idx="13" hasCustomPrompt="1"/>
          </p:nvPr>
        </p:nvSpPr>
        <p:spPr>
          <a:xfrm>
            <a:off x="4721412" y="818777"/>
            <a:ext cx="4273176" cy="5761318"/>
          </a:xfrm>
        </p:spPr>
        <p:txBody>
          <a:bodyPr>
            <a:normAutofit/>
          </a:bodyPr>
          <a:lstStyle>
            <a:lvl1pPr algn="just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defRPr sz="2400" baseline="0">
                <a:latin typeface="Times New Roman" panose="02020603050405020304" pitchFamily="18" charset="0"/>
                <a:ea typeface="幼圆" panose="02010509060101010101" pitchFamily="49" charset="-122"/>
              </a:defRPr>
            </a:lvl1pPr>
          </a:lstStyle>
          <a:p>
            <a:pPr lvl="0"/>
            <a:r>
              <a:rPr lang="zh-CN" altLang="en-US" dirty="0" smtClean="0"/>
              <a:t>内容</a:t>
            </a:r>
            <a:endParaRPr lang="zh-CN" altLang="en-US" dirty="0"/>
          </a:p>
        </p:txBody>
      </p:sp>
      <p:cxnSp>
        <p:nvCxnSpPr>
          <p:cNvPr id="13" name="直接连接符 12"/>
          <p:cNvCxnSpPr>
            <a:endCxn id="6" idx="2"/>
          </p:cNvCxnSpPr>
          <p:nvPr userDrawn="1"/>
        </p:nvCxnSpPr>
        <p:spPr>
          <a:xfrm>
            <a:off x="4572000" y="0"/>
            <a:ext cx="0" cy="669783"/>
          </a:xfrm>
          <a:prstGeom prst="line">
            <a:avLst/>
          </a:prstGeom>
          <a:ln w="28575">
            <a:solidFill>
              <a:srgbClr val="ECF3F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215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93D29-A96E-4F02-A4FF-00609BBA5A4F}" type="datetimeFigureOut">
              <a:rPr lang="zh-CN" altLang="en-US" smtClean="0"/>
              <a:t>2019/12/3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F52D-F413-4374-914A-7100E2BAFC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90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6" r:id="rId2"/>
    <p:sldLayoutId id="2147483667" r:id="rId3"/>
    <p:sldLayoutId id="2147483669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1600200" y="3257522"/>
            <a:ext cx="7447405" cy="686377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代码实践</a:t>
            </a:r>
            <a:r>
              <a:rPr lang="en-US" altLang="zh-CN" dirty="0" smtClean="0"/>
              <a:t>5</a:t>
            </a:r>
            <a:r>
              <a:rPr lang="zh-CN" altLang="en-US" smtClean="0"/>
              <a:t>：图像识别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2019</a:t>
            </a:r>
            <a:r>
              <a:rPr lang="zh-CN" altLang="en-US" dirty="0" smtClean="0"/>
              <a:t>年</a:t>
            </a:r>
            <a:r>
              <a:rPr lang="en-US" altLang="zh-CN" dirty="0" smtClean="0"/>
              <a:t>11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28</a:t>
            </a:r>
            <a:r>
              <a:rPr lang="zh-CN" altLang="en-US" dirty="0" smtClean="0"/>
              <a:t>日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297680" y="297362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177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任务目标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2137483" y="355600"/>
            <a:ext cx="6835067" cy="1056234"/>
          </a:xfrm>
        </p:spPr>
        <p:txBody>
          <a:bodyPr/>
          <a:lstStyle/>
          <a:p>
            <a:r>
              <a:rPr lang="zh-CN" altLang="en-US" dirty="0" smtClean="0"/>
              <a:t>采用面向对象编程实现简单的神经网络，并用于图像识别任务中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353" y="4085882"/>
            <a:ext cx="5267325" cy="2314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65" y="1235868"/>
            <a:ext cx="2899300" cy="259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2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69860"/>
            <a:ext cx="6835067" cy="708821"/>
          </a:xfrm>
        </p:spPr>
        <p:txBody>
          <a:bodyPr/>
          <a:lstStyle/>
          <a:p>
            <a:r>
              <a:rPr lang="zh-CN" altLang="en-US" dirty="0" smtClean="0"/>
              <a:t>按如下格式实现三层前馈神经网络（分类）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105" y="658093"/>
            <a:ext cx="5019822" cy="60998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32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62702"/>
            <a:ext cx="6835067" cy="679529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将神经网络用于</a:t>
            </a:r>
            <a:r>
              <a:rPr lang="en-US" altLang="zh-CN" dirty="0" smtClean="0"/>
              <a:t>ORL</a:t>
            </a:r>
            <a:r>
              <a:rPr lang="zh-CN" altLang="en-US" dirty="0" smtClean="0"/>
              <a:t>人脸数据库的分类任务</a:t>
            </a:r>
            <a:r>
              <a:rPr lang="zh-CN" altLang="en-US" dirty="0" smtClean="0"/>
              <a:t>中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smtClean="0"/>
              <a:t>ORL</a:t>
            </a:r>
            <a:r>
              <a:rPr lang="zh-CN" altLang="en-US" dirty="0" smtClean="0"/>
              <a:t>数据库中含有</a:t>
            </a:r>
            <a:r>
              <a:rPr lang="en-US" altLang="zh-CN" dirty="0" smtClean="0"/>
              <a:t>40</a:t>
            </a:r>
            <a:r>
              <a:rPr lang="zh-CN" altLang="en-US" dirty="0" smtClean="0"/>
              <a:t>个人的黑白照片，其中每个人含有</a:t>
            </a:r>
            <a:r>
              <a:rPr lang="en-US" altLang="zh-CN" dirty="0" smtClean="0"/>
              <a:t>10</a:t>
            </a:r>
            <a:r>
              <a:rPr lang="zh-CN" altLang="en-US" dirty="0" smtClean="0"/>
              <a:t>幅照片，共</a:t>
            </a:r>
            <a:r>
              <a:rPr lang="en-US" altLang="zh-CN" dirty="0" smtClean="0"/>
              <a:t>400</a:t>
            </a:r>
            <a:r>
              <a:rPr lang="zh-CN" altLang="en-US" dirty="0" smtClean="0"/>
              <a:t>幅</a:t>
            </a:r>
            <a:endParaRPr lang="en-US" altLang="zh-CN" dirty="0" smtClean="0"/>
          </a:p>
          <a:p>
            <a:pPr marL="172800" indent="0">
              <a:buNone/>
            </a:pPr>
            <a:r>
              <a:rPr lang="zh-CN" altLang="en-US" sz="2000" dirty="0"/>
              <a:t>地址</a:t>
            </a:r>
            <a:r>
              <a:rPr lang="en-US" altLang="zh-CN" sz="2000" dirty="0"/>
              <a:t>: https://pan.baidu.com/s/1OrsURBteSL5t4hMWWV2_xA </a:t>
            </a:r>
            <a:r>
              <a:rPr lang="zh-CN" altLang="en-US" sz="2000" dirty="0"/>
              <a:t>提取码</a:t>
            </a:r>
            <a:r>
              <a:rPr lang="en-US" altLang="zh-CN" sz="2000" dirty="0"/>
              <a:t>: 9w9r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/>
              <a:t>每幅图像的大小为</a:t>
            </a:r>
            <a:r>
              <a:rPr lang="en-US" altLang="zh-CN" dirty="0"/>
              <a:t>112*92*1</a:t>
            </a:r>
            <a:r>
              <a:rPr lang="zh-CN" altLang="en-US" dirty="0"/>
              <a:t>，即每个样本的特征数为</a:t>
            </a:r>
            <a:r>
              <a:rPr lang="en-US" altLang="zh-CN" dirty="0"/>
              <a:t>10304</a:t>
            </a:r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共</a:t>
            </a:r>
            <a:r>
              <a:rPr lang="en-US" altLang="zh-CN" dirty="0"/>
              <a:t>40</a:t>
            </a:r>
            <a:r>
              <a:rPr lang="zh-CN" altLang="en-US" dirty="0"/>
              <a:t>个类别标签，即每个样本的标签数为</a:t>
            </a:r>
            <a:r>
              <a:rPr lang="en-US" altLang="zh-CN" dirty="0"/>
              <a:t>40</a:t>
            </a:r>
            <a:r>
              <a:rPr lang="zh-CN" altLang="en-US" dirty="0"/>
              <a:t>，且其中一个标签值为</a:t>
            </a:r>
            <a:r>
              <a:rPr lang="en-US" altLang="zh-CN" dirty="0"/>
              <a:t>1</a:t>
            </a:r>
            <a:r>
              <a:rPr lang="zh-CN" altLang="en-US" dirty="0"/>
              <a:t>、其它所有标签值为</a:t>
            </a:r>
            <a:r>
              <a:rPr lang="en-US" altLang="zh-CN" dirty="0"/>
              <a:t>0</a:t>
            </a:r>
          </a:p>
          <a:p>
            <a:endParaRPr lang="en-US" altLang="zh-CN" dirty="0"/>
          </a:p>
          <a:p>
            <a:r>
              <a:rPr lang="zh-CN" altLang="en-US" dirty="0"/>
              <a:t>将每个人的前</a:t>
            </a:r>
            <a:r>
              <a:rPr lang="en-US" altLang="zh-CN" dirty="0"/>
              <a:t>7</a:t>
            </a:r>
            <a:r>
              <a:rPr lang="zh-CN" altLang="en-US" dirty="0"/>
              <a:t>幅图像作为</a:t>
            </a:r>
            <a:r>
              <a:rPr lang="zh-CN" altLang="en-US" dirty="0" smtClean="0"/>
              <a:t>训练样本（共</a:t>
            </a:r>
            <a:r>
              <a:rPr lang="en-US" altLang="zh-CN" dirty="0" smtClean="0"/>
              <a:t>280</a:t>
            </a:r>
            <a:r>
              <a:rPr lang="zh-CN" altLang="en-US" dirty="0" smtClean="0"/>
              <a:t>个），</a:t>
            </a:r>
            <a:r>
              <a:rPr lang="zh-CN" altLang="en-US" dirty="0"/>
              <a:t>后</a:t>
            </a:r>
            <a:r>
              <a:rPr lang="en-US" altLang="zh-CN" dirty="0"/>
              <a:t>3</a:t>
            </a:r>
            <a:r>
              <a:rPr lang="zh-CN" altLang="en-US" dirty="0"/>
              <a:t>幅图像作为测试</a:t>
            </a:r>
            <a:r>
              <a:rPr lang="zh-CN" altLang="en-US" dirty="0" smtClean="0"/>
              <a:t>样本（共</a:t>
            </a:r>
            <a:r>
              <a:rPr lang="en-US" altLang="zh-CN" dirty="0" smtClean="0"/>
              <a:t>120</a:t>
            </a:r>
            <a:r>
              <a:rPr lang="zh-CN" altLang="en-US" dirty="0" smtClean="0"/>
              <a:t>个）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3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目标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2137483" y="184146"/>
            <a:ext cx="6835067" cy="661670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基于构建的神经网络，按如下格式分别计算训练集和测试集误差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寻找最优的网络超参数以尽可能降低误差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764" y="1096043"/>
            <a:ext cx="5918504" cy="48071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649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进阶目标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由于样本特征太多导致训练很慢，采用主成分分析法对特征进行降维，利用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自带的</a:t>
            </a:r>
            <a:r>
              <a:rPr lang="en-US" altLang="zh-CN" dirty="0" err="1" smtClean="0"/>
              <a:t>pca</a:t>
            </a:r>
            <a:r>
              <a:rPr lang="en-US" altLang="zh-CN" dirty="0" smtClean="0"/>
              <a:t>()</a:t>
            </a:r>
            <a:r>
              <a:rPr lang="zh-CN" altLang="en-US" dirty="0" smtClean="0"/>
              <a:t>函数实现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利用</a:t>
            </a:r>
            <a:r>
              <a:rPr lang="en-US" altLang="zh-CN" dirty="0" smtClean="0"/>
              <a:t>k</a:t>
            </a:r>
            <a:r>
              <a:rPr lang="zh-CN" altLang="en-US" dirty="0" smtClean="0"/>
              <a:t>近邻法直接计算测试集误差，当</a:t>
            </a:r>
            <a:r>
              <a:rPr lang="en-US" altLang="zh-CN" dirty="0" smtClean="0"/>
              <a:t>k=1</a:t>
            </a:r>
            <a:r>
              <a:rPr lang="zh-CN" altLang="en-US" dirty="0" smtClean="0"/>
              <a:t>时误差为          ，调整网络超参数使神经网络的测试集误差小于该数值，且网络规模（特征数和隐层神经元数）尽可能地小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305" y="3050374"/>
            <a:ext cx="666784" cy="2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26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6227</TotalTime>
  <Words>259</Words>
  <Application>Microsoft Office PowerPoint</Application>
  <PresentationFormat>全屏显示(4:3)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楷体</vt:lpstr>
      <vt:lpstr>宋体</vt:lpstr>
      <vt:lpstr>微软雅黑</vt:lpstr>
      <vt:lpstr>幼圆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田野</dc:creator>
  <cp:lastModifiedBy>616338357@qq.com</cp:lastModifiedBy>
  <cp:revision>2192</cp:revision>
  <dcterms:created xsi:type="dcterms:W3CDTF">2019-09-02T01:24:59Z</dcterms:created>
  <dcterms:modified xsi:type="dcterms:W3CDTF">2019-12-03T15:04:53Z</dcterms:modified>
</cp:coreProperties>
</file>