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4" r:id="rId6"/>
    <p:sldId id="261" r:id="rId7"/>
    <p:sldId id="292" r:id="rId8"/>
    <p:sldId id="293" r:id="rId9"/>
    <p:sldId id="262" r:id="rId10"/>
    <p:sldId id="263" r:id="rId11"/>
    <p:sldId id="265" r:id="rId12"/>
    <p:sldId id="266" r:id="rId13"/>
    <p:sldId id="294" r:id="rId14"/>
    <p:sldId id="281" r:id="rId15"/>
    <p:sldId id="282" r:id="rId16"/>
    <p:sldId id="297" r:id="rId17"/>
    <p:sldId id="283" r:id="rId18"/>
    <p:sldId id="284" r:id="rId19"/>
    <p:sldId id="267" r:id="rId20"/>
    <p:sldId id="268" r:id="rId21"/>
    <p:sldId id="285" r:id="rId22"/>
    <p:sldId id="286" r:id="rId23"/>
    <p:sldId id="269" r:id="rId24"/>
    <p:sldId id="287" r:id="rId25"/>
    <p:sldId id="270" r:id="rId26"/>
    <p:sldId id="272" r:id="rId27"/>
    <p:sldId id="271" r:id="rId28"/>
    <p:sldId id="288" r:id="rId29"/>
    <p:sldId id="273" r:id="rId30"/>
    <p:sldId id="291" r:id="rId31"/>
    <p:sldId id="289" r:id="rId32"/>
    <p:sldId id="276" r:id="rId33"/>
    <p:sldId id="275" r:id="rId34"/>
    <p:sldId id="295" r:id="rId35"/>
    <p:sldId id="296" r:id="rId36"/>
    <p:sldId id="277" r:id="rId37"/>
    <p:sldId id="279" r:id="rId38"/>
    <p:sldId id="29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2DE6-0C20-4C0A-86FC-EB6C5C0E5A4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89875-2CE9-43A6-B28F-144A28C0E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BCD368-FA5F-4CFA-B15C-7E9DA192EA66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2024年2月29日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60325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67310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18122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5107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375920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40702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1111250" y="533717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82905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第一讲：基本语法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推荐的</a:t>
            </a:r>
            <a:endParaRPr lang="en-US" altLang="zh-CN" dirty="0"/>
          </a:p>
          <a:p>
            <a:r>
              <a:rPr lang="zh-CN" altLang="en-US" dirty="0"/>
              <a:t>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8655" r="3426" b="9276"/>
          <a:stretch/>
        </p:blipFill>
        <p:spPr>
          <a:xfrm rot="5400000">
            <a:off x="5467454" y="648931"/>
            <a:ext cx="3166535" cy="2231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8038" r="2314" b="3457"/>
          <a:stretch/>
        </p:blipFill>
        <p:spPr>
          <a:xfrm rot="5400000">
            <a:off x="2201098" y="3972798"/>
            <a:ext cx="3166531" cy="225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3704" r="3333" b="7666"/>
          <a:stretch/>
        </p:blipFill>
        <p:spPr>
          <a:xfrm rot="5400000">
            <a:off x="5490103" y="3962149"/>
            <a:ext cx="3166534" cy="2276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D1C5D0-B110-433B-8623-FEC0EEFC0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838" y="181182"/>
            <a:ext cx="2233616" cy="31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3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中矩阵（</a:t>
            </a:r>
            <a:r>
              <a:rPr lang="en-US" altLang="zh-CN" dirty="0"/>
              <a:t>double</a:t>
            </a:r>
            <a:r>
              <a:rPr lang="zh-CN" altLang="en-US" dirty="0"/>
              <a:t>型）是最基本的变量类型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48" y="1258259"/>
            <a:ext cx="728913" cy="911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32" y="1252308"/>
            <a:ext cx="2662560" cy="89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948" y="2826860"/>
            <a:ext cx="2571446" cy="1741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03" y="2826860"/>
            <a:ext cx="3928036" cy="1467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304527" y="2198582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标量（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1×1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73991" y="2208854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行向量（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1×n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04527" y="4620398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列向量（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m×1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27203" y="4359975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矩阵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948" y="5242121"/>
            <a:ext cx="3290236" cy="911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8899" y="5234276"/>
            <a:ext cx="3199121" cy="901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359116" y="6186006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51711" y="6220988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</a:p>
        </p:txBody>
      </p:sp>
    </p:spTree>
    <p:extLst>
      <p:ext uri="{BB962C8B-B14F-4D97-AF65-F5344CB8AC3E}">
        <p14:creationId xmlns:p14="http://schemas.microsoft.com/office/powerpoint/2010/main" val="14785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endParaRPr lang="en-US" altLang="zh-CN" dirty="0"/>
          </a:p>
          <a:p>
            <a:r>
              <a:rPr lang="zh-CN" altLang="en-US" dirty="0"/>
              <a:t>合并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可以将多个矩阵赋值给一个矩阵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99C77B-E756-4D0F-93B1-889710E3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02" y="1086675"/>
            <a:ext cx="1886047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789068-4674-4335-8703-4217FDBD484C}"/>
              </a:ext>
            </a:extLst>
          </p:cNvPr>
          <p:cNvSpPr txBox="1"/>
          <p:nvPr/>
        </p:nvSpPr>
        <p:spPr>
          <a:xfrm>
            <a:off x="2313555" y="200892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1×3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5E1F5-EC5C-405D-B742-0D34561CEE90}"/>
              </a:ext>
            </a:extLst>
          </p:cNvPr>
          <p:cNvSpPr txBox="1"/>
          <p:nvPr/>
        </p:nvSpPr>
        <p:spPr>
          <a:xfrm>
            <a:off x="5154442" y="200892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1×6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1639E97-B4FE-440D-8A8D-E1EC87CE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57" y="1073975"/>
            <a:ext cx="3746693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1EF25A-F5D4-4CFC-BCCE-52BA0092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01" y="2803495"/>
            <a:ext cx="1886047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6009DD4-D626-4B4C-831F-6355DB40DED4}"/>
              </a:ext>
            </a:extLst>
          </p:cNvPr>
          <p:cNvSpPr txBox="1"/>
          <p:nvPr/>
        </p:nvSpPr>
        <p:spPr>
          <a:xfrm>
            <a:off x="2313555" y="4050945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2×3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EC3B7F-E586-4207-A8C5-843E1ECB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857" y="2797145"/>
            <a:ext cx="2502029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24A5BD9-B76F-4239-8930-7B910FF4E82F}"/>
              </a:ext>
            </a:extLst>
          </p:cNvPr>
          <p:cNvSpPr txBox="1"/>
          <p:nvPr/>
        </p:nvSpPr>
        <p:spPr>
          <a:xfrm>
            <a:off x="5225857" y="4050945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2×4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1E486B6-14AB-4E4D-8AA4-8F4FD4B13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774" y="4760558"/>
            <a:ext cx="3714941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EBB9412-B60F-48EF-8E90-8DE7C8314650}"/>
              </a:ext>
            </a:extLst>
          </p:cNvPr>
          <p:cNvSpPr txBox="1"/>
          <p:nvPr/>
        </p:nvSpPr>
        <p:spPr>
          <a:xfrm>
            <a:off x="2313555" y="6300144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3×6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F39FAF6-0E39-4704-8CBD-C3CFB7F3A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860" y="4760558"/>
            <a:ext cx="2590933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543D1DB-B730-418E-A343-578474237515}"/>
              </a:ext>
            </a:extLst>
          </p:cNvPr>
          <p:cNvSpPr txBox="1"/>
          <p:nvPr/>
        </p:nvSpPr>
        <p:spPr>
          <a:xfrm>
            <a:off x="6265795" y="5671622"/>
            <a:ext cx="21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维度不一致会报错</a:t>
            </a:r>
          </a:p>
        </p:txBody>
      </p:sp>
    </p:spTree>
    <p:extLst>
      <p:ext uri="{BB962C8B-B14F-4D97-AF65-F5344CB8AC3E}">
        <p14:creationId xmlns:p14="http://schemas.microsoft.com/office/powerpoint/2010/main" val="40671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endParaRPr lang="en-US" altLang="zh-CN" dirty="0"/>
          </a:p>
          <a:p>
            <a:r>
              <a:rPr lang="zh-CN" altLang="en-US" dirty="0"/>
              <a:t>引用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可以自由地引用矩阵的某一部分</a:t>
            </a:r>
            <a:r>
              <a:rPr lang="en-US" altLang="zh-CN" dirty="0"/>
              <a:t>(</a:t>
            </a:r>
            <a:r>
              <a:rPr lang="zh-CN" altLang="en-US" dirty="0"/>
              <a:t>下标从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60" y="1142662"/>
            <a:ext cx="2138346" cy="1230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78" y="1142662"/>
            <a:ext cx="2095919" cy="721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70" y="1142662"/>
            <a:ext cx="2129860" cy="746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60" y="2481891"/>
            <a:ext cx="2104403" cy="1501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639" y="2488946"/>
            <a:ext cx="3122663" cy="99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960" y="4106765"/>
            <a:ext cx="3529968" cy="1221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0960" y="5457291"/>
            <a:ext cx="5685284" cy="992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73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endParaRPr lang="en-US" altLang="zh-CN" dirty="0"/>
          </a:p>
          <a:p>
            <a:r>
              <a:rPr lang="zh-CN" altLang="en-US" dirty="0"/>
              <a:t>赋值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可以对引用出的部分矩阵进行赋值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79" y="1395529"/>
            <a:ext cx="2157837" cy="1475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09" y="1395529"/>
            <a:ext cx="2124120" cy="12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509" y="3489010"/>
            <a:ext cx="2511856" cy="1491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79" y="3489010"/>
            <a:ext cx="3000741" cy="1491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34FDD9-3ED3-47A6-90DD-ECDA219B5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509" y="5852220"/>
            <a:ext cx="5367371" cy="539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33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改变矩阵大小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矩阵的大小可以改变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64" y="1087817"/>
            <a:ext cx="2790015" cy="1744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22" y="1087817"/>
            <a:ext cx="2503427" cy="1508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40AE99-9058-4C0F-B630-E9748508C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64" y="2957888"/>
            <a:ext cx="2882156" cy="520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1F8C6C-ED94-45C6-B1CD-9A188852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64" y="5507218"/>
            <a:ext cx="4315706" cy="1012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141DBC-4CB4-4D26-9B32-D004A24B1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15" y="2816152"/>
            <a:ext cx="1829945" cy="3703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3EBD28-4652-45DE-B048-E54CEEF2E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164" y="3603871"/>
            <a:ext cx="2508379" cy="1778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endParaRPr lang="en-US" altLang="zh-CN" dirty="0"/>
          </a:p>
          <a:p>
            <a:r>
              <a:rPr lang="zh-CN" altLang="en-US" dirty="0"/>
              <a:t>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更改矩阵的大小会降低运行效率，利用预定义矩阵的方式来预先分配内存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59" y="1481369"/>
            <a:ext cx="2225041" cy="107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67" y="1481369"/>
            <a:ext cx="2150041" cy="1008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59" y="2861692"/>
            <a:ext cx="2583382" cy="1000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144" y="2857143"/>
            <a:ext cx="2783386" cy="1000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59" y="4007140"/>
            <a:ext cx="2883388" cy="1008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775" y="1481369"/>
            <a:ext cx="1908370" cy="1250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359" y="5247742"/>
            <a:ext cx="2283374" cy="1266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0664" y="5247742"/>
            <a:ext cx="2391712" cy="1208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28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endParaRPr lang="en-US" altLang="zh-CN" dirty="0"/>
          </a:p>
          <a:p>
            <a:r>
              <a:rPr lang="zh-CN" altLang="en-US" dirty="0"/>
              <a:t>显示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有多种方式可以在命令行中显示矩阵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42" y="3179134"/>
            <a:ext cx="3232277" cy="646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42" y="1329967"/>
            <a:ext cx="3774468" cy="1157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342" y="4517392"/>
            <a:ext cx="3816174" cy="594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342" y="5803519"/>
            <a:ext cx="4723297" cy="573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字符串即字符行向量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36" y="1339426"/>
            <a:ext cx="2603675" cy="96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41" y="1353337"/>
            <a:ext cx="3718091" cy="942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437" y="2945542"/>
            <a:ext cx="3404027" cy="1479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437" y="5181600"/>
            <a:ext cx="5734164" cy="617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5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单元数组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单元数组（元胞数组）即“矩阵的矩阵”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64" y="3477000"/>
            <a:ext cx="4412219" cy="931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33" y="1336146"/>
            <a:ext cx="3541991" cy="116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864" y="1336146"/>
            <a:ext cx="2732830" cy="908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864" y="5262880"/>
            <a:ext cx="2412218" cy="893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6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单元数组的引用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单元数组的 </a:t>
            </a:r>
            <a:r>
              <a:rPr lang="en-US" altLang="zh-CN" dirty="0"/>
              <a:t>() </a:t>
            </a:r>
            <a:r>
              <a:rPr lang="zh-CN" altLang="en-US" dirty="0"/>
              <a:t>引用和 </a:t>
            </a:r>
            <a:r>
              <a:rPr lang="en-US" altLang="zh-CN" dirty="0"/>
              <a:t>{} </a:t>
            </a:r>
            <a:r>
              <a:rPr lang="zh-CN" altLang="en-US" dirty="0"/>
              <a:t>引用区别很大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19" y="843577"/>
            <a:ext cx="4097016" cy="713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19" y="1683489"/>
            <a:ext cx="3257462" cy="999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204" y="1683489"/>
            <a:ext cx="3081157" cy="730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819" y="2808848"/>
            <a:ext cx="4097013" cy="990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819" y="3925812"/>
            <a:ext cx="4113805" cy="999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819" y="5051171"/>
            <a:ext cx="2837686" cy="512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819" y="5689588"/>
            <a:ext cx="4281715" cy="990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997868" y="6359224"/>
            <a:ext cx="984604" cy="37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2472" y="5958245"/>
            <a:ext cx="157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元素类型变成了单元数组，而不是字符串</a:t>
            </a:r>
          </a:p>
        </p:txBody>
      </p:sp>
    </p:spTree>
    <p:extLst>
      <p:ext uri="{BB962C8B-B14F-4D97-AF65-F5344CB8AC3E}">
        <p14:creationId xmlns:p14="http://schemas.microsoft.com/office/powerpoint/2010/main" val="396225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endParaRPr lang="en-US" altLang="zh-CN" dirty="0"/>
          </a:p>
          <a:p>
            <a:r>
              <a:rPr lang="zh-CN" altLang="en-US" dirty="0"/>
              <a:t>单元数组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矩阵的元素可以进行批量操作，单元数组不行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矩阵扩展、拼接时必须保证行列数相同，单元数组可以结合不同大小的矩阵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同一矩阵的数据类型必须相同，单元数组不必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13" y="898036"/>
            <a:ext cx="2162615" cy="1033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81" y="898036"/>
            <a:ext cx="3429881" cy="1019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13" y="3257683"/>
            <a:ext cx="1728715" cy="1391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336" y="3143055"/>
            <a:ext cx="1694278" cy="1797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213" y="5558122"/>
            <a:ext cx="1742490" cy="1012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749" y="5399913"/>
            <a:ext cx="2520755" cy="1398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56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里的结构体无需预定义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84" y="2651121"/>
            <a:ext cx="4523352" cy="1683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90" y="4417266"/>
            <a:ext cx="3366216" cy="752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84" y="901160"/>
            <a:ext cx="4037841" cy="1666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84" y="4417266"/>
            <a:ext cx="1869220" cy="736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684" y="5236664"/>
            <a:ext cx="2662223" cy="1440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0052" y="5236664"/>
            <a:ext cx="3034449" cy="938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86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  <a:endParaRPr lang="en-US" altLang="zh-CN" dirty="0"/>
          </a:p>
          <a:p>
            <a:r>
              <a:rPr lang="zh-CN" altLang="en-US" dirty="0"/>
              <a:t>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包含相同字段的结构体可以构成结构体数组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9" y="1001713"/>
            <a:ext cx="4818260" cy="2811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39" y="4182987"/>
            <a:ext cx="3182631" cy="1168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697008" y="4182987"/>
            <a:ext cx="224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my.a</a:t>
            </a:r>
            <a:r>
              <a:rPr lang="en-US" altLang="zh-CN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相当于 </a:t>
            </a:r>
            <a:r>
              <a:rPr lang="en-US" altLang="zh-CN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my(1).</a:t>
            </a:r>
            <a:r>
              <a:rPr lang="en-US" altLang="zh-CN" sz="12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a,my</a:t>
            </a:r>
            <a:r>
              <a:rPr lang="en-US" altLang="zh-CN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(2).a</a:t>
            </a:r>
            <a:r>
              <a:rPr lang="zh-CN" altLang="en-US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，中间用逗号分隔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239" y="5720573"/>
            <a:ext cx="3682182" cy="692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02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函数句柄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函数句柄即指代函数的变量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0" y="1225140"/>
            <a:ext cx="2637166" cy="1854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00" y="3287720"/>
            <a:ext cx="2942357" cy="93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693" y="3287720"/>
            <a:ext cx="3654469" cy="1651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500" y="5001594"/>
            <a:ext cx="2660642" cy="1619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2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82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数值运算符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48" y="1001713"/>
            <a:ext cx="1224011" cy="1589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84" y="1001713"/>
            <a:ext cx="1324489" cy="1068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99" y="1001713"/>
            <a:ext cx="1251415" cy="109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448" y="3196815"/>
            <a:ext cx="1573700" cy="974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744" y="3196815"/>
            <a:ext cx="1440476" cy="99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816" y="3196815"/>
            <a:ext cx="1798513" cy="1024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925" y="3196815"/>
            <a:ext cx="1748556" cy="1015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448" y="5052264"/>
            <a:ext cx="1735538" cy="1105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7463" y="5052264"/>
            <a:ext cx="1635059" cy="109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4999" y="5052264"/>
            <a:ext cx="1625925" cy="1132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28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65" y="1142706"/>
            <a:ext cx="1695712" cy="1242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90" y="1142706"/>
            <a:ext cx="1103037" cy="1432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90" y="3325504"/>
            <a:ext cx="1661798" cy="1210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116" y="1142706"/>
            <a:ext cx="1703944" cy="121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954" y="3325504"/>
            <a:ext cx="1669865" cy="118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485" y="3325504"/>
            <a:ext cx="1661798" cy="1201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6948" y="3325504"/>
            <a:ext cx="1645665" cy="1210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6490" y="5282285"/>
            <a:ext cx="1695712" cy="1201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0303" y="5282285"/>
            <a:ext cx="1695712" cy="121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116" y="5282285"/>
            <a:ext cx="1703944" cy="121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90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20270" y="355600"/>
            <a:ext cx="1361028" cy="565624"/>
          </a:xfrm>
        </p:spPr>
        <p:txBody>
          <a:bodyPr/>
          <a:lstStyle/>
          <a:p>
            <a:r>
              <a:rPr lang="zh-CN" altLang="en-US" dirty="0"/>
              <a:t>常数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956548" y="35560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条件分支</a:t>
            </a: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2020270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循环</a:t>
            </a:r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5079644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错误检查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4" y="881500"/>
            <a:ext cx="2781443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44" y="866487"/>
            <a:ext cx="129546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73" y="866487"/>
            <a:ext cx="2476627" cy="233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4" y="4403652"/>
            <a:ext cx="1352620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52" y="4403652"/>
            <a:ext cx="1327218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64" y="4403652"/>
            <a:ext cx="3473629" cy="204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40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/>
              <a:t>MATLAB</a:t>
            </a:r>
            <a:r>
              <a:rPr lang="zh-CN" altLang="en-US" dirty="0"/>
              <a:t>的功能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211505" y="334544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全局变量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989829" y="329037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静态变量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211505" y="4014338"/>
            <a:ext cx="2135579" cy="646113"/>
          </a:xfrm>
        </p:spPr>
        <p:txBody>
          <a:bodyPr/>
          <a:lstStyle/>
          <a:p>
            <a:r>
              <a:rPr lang="zh-CN" altLang="en-US" dirty="0"/>
              <a:t>定义函数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22" y="914929"/>
            <a:ext cx="1124008" cy="3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5" y="914929"/>
            <a:ext cx="1568531" cy="2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22" y="4606265"/>
            <a:ext cx="4559534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2211503" y="1645552"/>
            <a:ext cx="3184211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记录代码块耗时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89" y="1762669"/>
            <a:ext cx="2609984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FA0F225-D0E4-414A-929B-8DB5B703FA4F}"/>
              </a:ext>
            </a:extLst>
          </p:cNvPr>
          <p:cNvSpPr txBox="1">
            <a:spLocks/>
          </p:cNvSpPr>
          <p:nvPr/>
        </p:nvSpPr>
        <p:spPr>
          <a:xfrm>
            <a:off x="2211503" y="2894993"/>
            <a:ext cx="3184211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命令行操作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97784F-4418-4536-9BEB-7492AF7B5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38" y="3003194"/>
            <a:ext cx="3289469" cy="1187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377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44117" cy="558800"/>
          </a:xfrm>
        </p:spPr>
        <p:txBody>
          <a:bodyPr/>
          <a:lstStyle/>
          <a:p>
            <a:r>
              <a:rPr lang="zh-CN" altLang="en-US" dirty="0"/>
              <a:t>定义类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61" y="492369"/>
            <a:ext cx="4157871" cy="6158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7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函数中的</a:t>
            </a:r>
            <a:endParaRPr lang="en-US" altLang="zh-CN" dirty="0"/>
          </a:p>
          <a:p>
            <a:r>
              <a:rPr lang="zh-CN" altLang="en-US" dirty="0"/>
              <a:t>关键字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64123"/>
            <a:ext cx="6835067" cy="6249377"/>
          </a:xfrm>
        </p:spPr>
        <p:txBody>
          <a:bodyPr/>
          <a:lstStyle/>
          <a:p>
            <a:r>
              <a:rPr lang="zh-CN" altLang="en-US" dirty="0"/>
              <a:t>函数相关的常用关键字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通过变长的输入和输出实现函数重载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76717" y="3308662"/>
            <a:ext cx="1349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第一个实参传给</a:t>
            </a:r>
            <a:r>
              <a:rPr lang="en-US" altLang="zh-CN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in1</a:t>
            </a:r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，其它所有实参传给</a:t>
            </a:r>
            <a:r>
              <a:rPr lang="en-US" altLang="zh-CN" sz="14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varargin</a:t>
            </a:r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构成一个单元数组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54" y="696167"/>
            <a:ext cx="4553184" cy="202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54" y="3308662"/>
            <a:ext cx="5308873" cy="116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54" y="4709924"/>
            <a:ext cx="1422473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185" y="4709924"/>
            <a:ext cx="2044805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8" y="4709924"/>
            <a:ext cx="2260716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88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函数中的</a:t>
            </a:r>
            <a:endParaRPr lang="en-US" altLang="zh-CN" dirty="0"/>
          </a:p>
          <a:p>
            <a:r>
              <a:rPr lang="zh-CN" altLang="en-US" dirty="0"/>
              <a:t>字符传递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将字符传递给函数时可以简化写法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E7BCD-9328-4782-97E1-CD509E34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00" y="1939754"/>
            <a:ext cx="2457576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E515E-C485-41E2-8286-6890401DFD4D}"/>
              </a:ext>
            </a:extLst>
          </p:cNvPr>
          <p:cNvSpPr txBox="1"/>
          <p:nvPr/>
        </p:nvSpPr>
        <p:spPr>
          <a:xfrm>
            <a:off x="2825364" y="289526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字符串拼接函数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A859CF-DAE9-496A-B6C8-C7B936EE8E00}"/>
              </a:ext>
            </a:extLst>
          </p:cNvPr>
          <p:cNvSpPr txBox="1"/>
          <p:nvPr/>
        </p:nvSpPr>
        <p:spPr>
          <a:xfrm>
            <a:off x="2821666" y="5138658"/>
            <a:ext cx="20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两种调用方式等价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F6DA1-D20E-4EA4-9292-27CADCDE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00" y="4498509"/>
            <a:ext cx="2375022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91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作用范围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函数中的变量仅本函数可使用，函数返回后销毁</a:t>
            </a:r>
            <a:endParaRPr lang="en-US" altLang="zh-CN" dirty="0"/>
          </a:p>
          <a:p>
            <a:r>
              <a:rPr lang="zh-CN" altLang="en-US" dirty="0"/>
              <a:t>函数中的静态变量不会销毁</a:t>
            </a:r>
            <a:endParaRPr lang="en-US" altLang="zh-CN" dirty="0"/>
          </a:p>
          <a:p>
            <a:r>
              <a:rPr lang="zh-CN" altLang="en-US" dirty="0"/>
              <a:t>函数中的全局变量可被其它函数访问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脚本和命令行中的变量存储在工作区，都是静态变量，不会销毁</a:t>
            </a:r>
            <a:endParaRPr lang="en-US" altLang="zh-CN" dirty="0"/>
          </a:p>
          <a:p>
            <a:r>
              <a:rPr lang="zh-CN" altLang="en-US" dirty="0"/>
              <a:t>函数与脚本和命令行之间的变量无法互相访问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可使用特殊方式强行在函数中访问工作区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19AC0-DFDA-436E-834D-EB447578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57" y="4754540"/>
            <a:ext cx="2131834" cy="1192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7A6852-C8FD-4CCF-BAE9-426182933D90}"/>
              </a:ext>
            </a:extLst>
          </p:cNvPr>
          <p:cNvSpPr txBox="1"/>
          <p:nvPr/>
        </p:nvSpPr>
        <p:spPr>
          <a:xfrm>
            <a:off x="2137483" y="5995727"/>
            <a:ext cx="34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命令行定义的变量存储在工作区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29A63-FA2E-493B-8094-BA908786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65" y="4754540"/>
            <a:ext cx="1568531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55A80D-5D78-4858-9907-453B20C4A10D}"/>
              </a:ext>
            </a:extLst>
          </p:cNvPr>
          <p:cNvSpPr txBox="1"/>
          <p:nvPr/>
        </p:nvSpPr>
        <p:spPr>
          <a:xfrm>
            <a:off x="6086270" y="6427047"/>
            <a:ext cx="216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在函数中强行访问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E0A5AA-CE8E-450F-896E-EB9E3F21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83" y="4754540"/>
            <a:ext cx="2620675" cy="165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9906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函数中的</a:t>
            </a:r>
            <a:endParaRPr lang="en-US" altLang="zh-CN" dirty="0"/>
          </a:p>
          <a:p>
            <a:r>
              <a:rPr lang="zh-CN" altLang="en-US" dirty="0"/>
              <a:t>参数传递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90"/>
            <a:ext cx="6835067" cy="6057900"/>
          </a:xfrm>
        </p:spPr>
        <p:txBody>
          <a:bodyPr/>
          <a:lstStyle/>
          <a:p>
            <a:r>
              <a:rPr lang="zh-CN" altLang="en-US" dirty="0"/>
              <a:t>在函数内改变形参的值不影响实参的值</a:t>
            </a:r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函数内采用懒拷贝的机制接收实参</a:t>
            </a:r>
          </a:p>
        </p:txBody>
      </p:sp>
      <p:sp>
        <p:nvSpPr>
          <p:cNvPr id="4" name="矩形 3"/>
          <p:cNvSpPr/>
          <p:nvPr/>
        </p:nvSpPr>
        <p:spPr>
          <a:xfrm>
            <a:off x="2796565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</a:p>
        </p:txBody>
      </p:sp>
      <p:sp>
        <p:nvSpPr>
          <p:cNvPr id="5" name="矩形 4"/>
          <p:cNvSpPr/>
          <p:nvPr/>
        </p:nvSpPr>
        <p:spPr>
          <a:xfrm>
            <a:off x="4826622" y="1226103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</a:p>
        </p:txBody>
      </p:sp>
      <p:sp>
        <p:nvSpPr>
          <p:cNvPr id="6" name="矩形 5"/>
          <p:cNvSpPr/>
          <p:nvPr/>
        </p:nvSpPr>
        <p:spPr>
          <a:xfrm>
            <a:off x="6856679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懒拷贝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08472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传值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8529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传址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68975" y="1926309"/>
            <a:ext cx="202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形参先浅拷贝实参，形参被修改时则深拷贝实参，保证实参不被修改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5" y="2497879"/>
            <a:ext cx="3625598" cy="31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45" y="5758882"/>
            <a:ext cx="4579164" cy="103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6565" y="24177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16565" y="567291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28192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函数的</a:t>
            </a:r>
            <a:endParaRPr lang="en-US" altLang="zh-CN" dirty="0"/>
          </a:p>
          <a:p>
            <a:r>
              <a:rPr lang="zh-CN" altLang="en-US" dirty="0"/>
              <a:t>搜索路径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2393462"/>
          </a:xfrm>
        </p:spPr>
        <p:txBody>
          <a:bodyPr/>
          <a:lstStyle/>
          <a:p>
            <a:r>
              <a:rPr lang="zh-CN" altLang="en-US" dirty="0"/>
              <a:t>调用函数前无需导入，函数名搜索的优先级为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000" dirty="0"/>
              <a:t>变量 </a:t>
            </a:r>
            <a:r>
              <a:rPr lang="en-US" altLang="zh-CN" sz="2000" dirty="0"/>
              <a:t>&gt; </a:t>
            </a:r>
            <a:r>
              <a:rPr lang="zh-CN" altLang="en-US" sz="2000" dirty="0"/>
              <a:t>子函数 </a:t>
            </a:r>
            <a:r>
              <a:rPr lang="en-US" altLang="zh-CN" sz="2000" dirty="0"/>
              <a:t>&gt; </a:t>
            </a:r>
            <a:r>
              <a:rPr lang="zh-CN" altLang="en-US" sz="2000" dirty="0"/>
              <a:t>当前目录中函数 </a:t>
            </a:r>
            <a:r>
              <a:rPr lang="en-US" altLang="zh-CN" sz="2000" dirty="0"/>
              <a:t>&gt; </a:t>
            </a:r>
            <a:r>
              <a:rPr lang="zh-CN" altLang="en-US" sz="2000" dirty="0"/>
              <a:t>搜索目录中函数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系统函数均在搜索目录中，搜索目录可修改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2817652"/>
            <a:ext cx="6731346" cy="1492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5" y="4920838"/>
            <a:ext cx="6096313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6565" y="23832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16565" y="44699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12104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MATLAB</a:t>
            </a:r>
            <a:r>
              <a:rPr lang="zh-CN" altLang="en-US" dirty="0"/>
              <a:t>函数即一个 </a:t>
            </a:r>
            <a:r>
              <a:rPr lang="en-US" altLang="zh-CN" dirty="0"/>
              <a:t>*.m </a:t>
            </a:r>
            <a:r>
              <a:rPr lang="zh-CN" altLang="en-US" dirty="0"/>
              <a:t>文件，可直接运行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文件第一个函数名必须与文件同名</a:t>
            </a:r>
            <a:endParaRPr lang="en-US" altLang="zh-CN" dirty="0"/>
          </a:p>
          <a:p>
            <a:r>
              <a:rPr lang="zh-CN" altLang="en-US" dirty="0"/>
              <a:t>文件内的其它子函数无法被其它文件的函数调用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可将 </a:t>
            </a:r>
            <a:r>
              <a:rPr lang="en-US" altLang="zh-CN" dirty="0"/>
              <a:t>*.m </a:t>
            </a:r>
            <a:r>
              <a:rPr lang="zh-CN" altLang="en-US" dirty="0"/>
              <a:t>文件编译为 </a:t>
            </a:r>
            <a:r>
              <a:rPr lang="en-US" altLang="zh-CN" dirty="0"/>
              <a:t>*.p </a:t>
            </a:r>
            <a:r>
              <a:rPr lang="zh-CN" altLang="en-US" dirty="0"/>
              <a:t>文件，隐藏源码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06" y="1001713"/>
            <a:ext cx="2383117" cy="2311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901633" y="4532826"/>
            <a:ext cx="319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通过搜索文件名来确定函数名，故子函数无法被搜索到</a:t>
            </a:r>
          </a:p>
        </p:txBody>
      </p:sp>
    </p:spTree>
    <p:extLst>
      <p:ext uri="{BB962C8B-B14F-4D97-AF65-F5344CB8AC3E}">
        <p14:creationId xmlns:p14="http://schemas.microsoft.com/office/powerpoint/2010/main" val="69567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是什么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489200" y="355600"/>
            <a:ext cx="6483350" cy="6407150"/>
          </a:xfrm>
        </p:spPr>
        <p:txBody>
          <a:bodyPr/>
          <a:lstStyle/>
          <a:p>
            <a:r>
              <a:rPr lang="zh-CN" altLang="en-US" dirty="0"/>
              <a:t>矩阵（</a:t>
            </a:r>
            <a:r>
              <a:rPr lang="en-US" altLang="zh-CN" u="sng" dirty="0"/>
              <a:t>mat</a:t>
            </a:r>
            <a:r>
              <a:rPr lang="en-US" altLang="zh-CN" dirty="0"/>
              <a:t>rix</a:t>
            </a:r>
            <a:r>
              <a:rPr lang="zh-CN" altLang="en-US" dirty="0"/>
              <a:t>）实验室（</a:t>
            </a:r>
            <a:r>
              <a:rPr lang="en-US" altLang="zh-CN" u="sng" dirty="0"/>
              <a:t>lab</a:t>
            </a:r>
            <a:r>
              <a:rPr lang="en-US" altLang="zh-CN" dirty="0"/>
              <a:t>oratory</a:t>
            </a:r>
            <a:r>
              <a:rPr lang="zh-CN" altLang="en-US" dirty="0"/>
              <a:t>）是一个商业软件，主要用于算法开发、数据可视化、数据分析、数值计算、仿真模拟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每年发布两个版本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87" y="1592058"/>
            <a:ext cx="4545575" cy="4289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6774" y="6437868"/>
            <a:ext cx="43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R2018a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R2018b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R2019a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R2019b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是什么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不仅是一个编程语言，还是由许多（官方发布的）工具箱构成的开发环境与应用软件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612" y="1539841"/>
            <a:ext cx="6416938" cy="817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842" t="13475" r="31146" b="8245"/>
          <a:stretch/>
        </p:blipFill>
        <p:spPr>
          <a:xfrm>
            <a:off x="4051300" y="2376462"/>
            <a:ext cx="334957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的优势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endParaRPr lang="en-US" altLang="zh-CN" dirty="0"/>
          </a:p>
          <a:p>
            <a:r>
              <a:rPr lang="zh-CN" altLang="en-US" dirty="0"/>
              <a:t>拥有简洁的解释型语言，非常易上手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将矩阵作为基本变量类型，大幅提升算法的研发效率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自带完善的面向对象语法、图形编程系统、大量复杂算法函数以及与其它语言的接口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自带丰富的函数库，能满足许多数据分析与计算的需求（如矩阵除法、特征值分解，求微积分、解方程，傅立叶变换、小波变换，秩和检验、主成分分析，深度神经网络、进化算法等）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的区别？</a:t>
            </a:r>
          </a:p>
        </p:txBody>
      </p:sp>
    </p:spTree>
    <p:extLst>
      <p:ext uri="{BB962C8B-B14F-4D97-AF65-F5344CB8AC3E}">
        <p14:creationId xmlns:p14="http://schemas.microsoft.com/office/powerpoint/2010/main" val="37461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的效率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的运行效率要比基本编程语言慢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MATLAB</a:t>
            </a:r>
            <a:r>
              <a:rPr lang="zh-CN" altLang="en-US" dirty="0"/>
              <a:t>有很高的开发效率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80" y="1001713"/>
            <a:ext cx="5024471" cy="3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适用场景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主要应用场景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不适用场景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119675-85CB-4669-B0BF-66B63B65245B}"/>
              </a:ext>
            </a:extLst>
          </p:cNvPr>
          <p:cNvSpPr/>
          <p:nvPr/>
        </p:nvSpPr>
        <p:spPr>
          <a:xfrm>
            <a:off x="7136974" y="2244411"/>
            <a:ext cx="1170904" cy="46736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科学研究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6E0C8-BF7C-434A-87C4-5D638A4E60DB}"/>
              </a:ext>
            </a:extLst>
          </p:cNvPr>
          <p:cNvSpPr/>
          <p:nvPr/>
        </p:nvSpPr>
        <p:spPr>
          <a:xfrm>
            <a:off x="7136974" y="1198676"/>
            <a:ext cx="1170904" cy="46736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数据处理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328B94-8281-4A20-956F-60EE91A0F62F}"/>
              </a:ext>
            </a:extLst>
          </p:cNvPr>
          <p:cNvSpPr/>
          <p:nvPr/>
        </p:nvSpPr>
        <p:spPr>
          <a:xfrm>
            <a:off x="7136974" y="3290145"/>
            <a:ext cx="1170904" cy="46736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建模比赛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95F830-5FC8-4C2B-9954-FDDB422C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14" y="1198676"/>
            <a:ext cx="4516170" cy="255882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4E2574E-19B0-4617-8828-680DEEF5295F}"/>
              </a:ext>
            </a:extLst>
          </p:cNvPr>
          <p:cNvSpPr/>
          <p:nvPr/>
        </p:nvSpPr>
        <p:spPr>
          <a:xfrm>
            <a:off x="2384214" y="5062863"/>
            <a:ext cx="1598506" cy="46736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应用程序开发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6DB660-BF96-4D2C-9530-F62C11CA79BE}"/>
              </a:ext>
            </a:extLst>
          </p:cNvPr>
          <p:cNvSpPr/>
          <p:nvPr/>
        </p:nvSpPr>
        <p:spPr>
          <a:xfrm>
            <a:off x="4439921" y="5062863"/>
            <a:ext cx="883919" cy="46736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商用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C20A0F-AB57-42B2-B012-791A3B761E1A}"/>
              </a:ext>
            </a:extLst>
          </p:cNvPr>
          <p:cNvSpPr txBox="1"/>
          <p:nvPr/>
        </p:nvSpPr>
        <p:spPr>
          <a:xfrm>
            <a:off x="6732337" y="5336158"/>
            <a:ext cx="144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快速、高效、但不独立</a:t>
            </a:r>
          </a:p>
        </p:txBody>
      </p:sp>
    </p:spTree>
    <p:extLst>
      <p:ext uri="{BB962C8B-B14F-4D97-AF65-F5344CB8AC3E}">
        <p14:creationId xmlns:p14="http://schemas.microsoft.com/office/powerpoint/2010/main" val="132775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本课程</a:t>
            </a:r>
            <a:endParaRPr lang="en-US" altLang="zh-CN" dirty="0"/>
          </a:p>
          <a:p>
            <a:r>
              <a:rPr lang="zh-CN" altLang="en-US" dirty="0"/>
              <a:t>讲什么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440266"/>
            <a:ext cx="6835067" cy="597323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MATLAB</a:t>
            </a:r>
            <a:r>
              <a:rPr lang="zh-CN" altLang="en-US" dirty="0"/>
              <a:t>语言，阐述编程中的重要思想，介绍人工智能的基本原理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编程思想：矩阵运算、设计模式、控件设计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人工智能原理：神经网络、进化算法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本课程不讲的：各工具箱的使用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3FDB2-4D9D-43D5-BBF4-4DC3CAAD5030}"/>
              </a:ext>
            </a:extLst>
          </p:cNvPr>
          <p:cNvSpPr txBox="1"/>
          <p:nvPr/>
        </p:nvSpPr>
        <p:spPr>
          <a:xfrm>
            <a:off x="6833937" y="5122362"/>
            <a:ext cx="18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文档是最好的自学手册</a:t>
            </a:r>
          </a:p>
        </p:txBody>
      </p:sp>
    </p:spTree>
    <p:extLst>
      <p:ext uri="{BB962C8B-B14F-4D97-AF65-F5344CB8AC3E}">
        <p14:creationId xmlns:p14="http://schemas.microsoft.com/office/powerpoint/2010/main" val="167053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903</Words>
  <Application>Microsoft Office PowerPoint</Application>
  <PresentationFormat>全屏显示(4:3)</PresentationFormat>
  <Paragraphs>218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524</cp:revision>
  <dcterms:created xsi:type="dcterms:W3CDTF">2019-09-02T01:24:59Z</dcterms:created>
  <dcterms:modified xsi:type="dcterms:W3CDTF">2024-02-29T12:34:41Z</dcterms:modified>
</cp:coreProperties>
</file>