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5" r:id="rId9"/>
    <p:sldId id="285" r:id="rId10"/>
    <p:sldId id="262" r:id="rId11"/>
    <p:sldId id="266" r:id="rId12"/>
    <p:sldId id="263" r:id="rId13"/>
    <p:sldId id="268" r:id="rId14"/>
    <p:sldId id="267" r:id="rId15"/>
    <p:sldId id="272" r:id="rId16"/>
    <p:sldId id="270" r:id="rId17"/>
    <p:sldId id="271" r:id="rId18"/>
    <p:sldId id="269" r:id="rId19"/>
    <p:sldId id="273" r:id="rId20"/>
    <p:sldId id="274" r:id="rId21"/>
    <p:sldId id="278" r:id="rId22"/>
    <p:sldId id="275" r:id="rId23"/>
    <p:sldId id="283" r:id="rId24"/>
    <p:sldId id="276" r:id="rId25"/>
    <p:sldId id="284" r:id="rId26"/>
    <p:sldId id="280" r:id="rId27"/>
    <p:sldId id="281" r:id="rId28"/>
    <p:sldId id="277" r:id="rId29"/>
    <p:sldId id="279" r:id="rId30"/>
    <p:sldId id="282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1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安徽大学计算机科学与技术学院 田野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228521A-2ED6-4B46-8EF0-29D9B9E29F5F}"/>
              </a:ext>
            </a:extLst>
          </p:cNvPr>
          <p:cNvSpPr txBox="1"/>
          <p:nvPr userDrawn="1"/>
        </p:nvSpPr>
        <p:spPr>
          <a:xfrm>
            <a:off x="3373396" y="6334626"/>
            <a:ext cx="239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8F75A0F-A932-4331-A0F8-1C56B5BA9198}" type="datetime2"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2024年3月4日</a:t>
            </a:fld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任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66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第二讲：矩阵编程</a:t>
            </a:r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为矩阵预分配内存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改变矩阵大小极为耗时，尽量预定义矩阵的大小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28" y="1888007"/>
            <a:ext cx="1974951" cy="4178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06192" y="13397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61362" y="13397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94" y="1888007"/>
            <a:ext cx="2235315" cy="603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302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注意编辑器的提示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编辑器会自动将不合理的代码加上波浪线，根据提示修改代码以消除警告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76" y="1869926"/>
            <a:ext cx="4267419" cy="806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8" y="4184392"/>
            <a:ext cx="2375022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76" y="4190742"/>
            <a:ext cx="2381372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52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面向对象编程原则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开放封闭原则：程序扩展时，无需修改现有的类，而是添加新的类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多用组合</a:t>
            </a:r>
            <a:r>
              <a:rPr lang="zh-CN" altLang="en-US"/>
              <a:t>少用继承原则</a:t>
            </a:r>
            <a:r>
              <a:rPr lang="zh-CN" altLang="en-US" dirty="0"/>
              <a:t>：使父类包含子类而不是子类继承父类，从而降低代码的耦合性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单一职责原则：将问题分解成独立的小问题解决，每个类负责一个小问题且互不干扰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407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86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按元素计算的函数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的运算符均可作用于矩阵上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en-US" altLang="zh-CN" dirty="0"/>
              <a:t>MATLAB</a:t>
            </a:r>
            <a:r>
              <a:rPr lang="zh-CN" altLang="en-US" dirty="0"/>
              <a:t>的数学函数也可作用于矩阵上</a:t>
            </a:r>
            <a:r>
              <a:rPr lang="en-US" altLang="zh-CN" dirty="0"/>
              <a:t>(</a:t>
            </a:r>
            <a:r>
              <a:rPr lang="zh-CN" altLang="en-US" dirty="0"/>
              <a:t>按元素操作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31" y="989113"/>
            <a:ext cx="1251014" cy="1720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60" y="989113"/>
            <a:ext cx="1974951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726" y="1016339"/>
            <a:ext cx="1943200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31" y="4168439"/>
            <a:ext cx="2076557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530" y="5633177"/>
            <a:ext cx="2076557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152" y="4181139"/>
            <a:ext cx="2082907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152" y="5633176"/>
            <a:ext cx="2794144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00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按元素计算的函数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对矩阵进行批量操作可以大幅提升效率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83" y="2068022"/>
            <a:ext cx="3041806" cy="2660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32257" y="15647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32257" y="483196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83" y="5335235"/>
            <a:ext cx="217181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53" y="2068022"/>
            <a:ext cx="1454225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153" y="4320278"/>
            <a:ext cx="2165461" cy="247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023724" y="15647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23724" y="38173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3374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强行将</a:t>
            </a:r>
            <a:endParaRPr lang="en-US" altLang="zh-CN" dirty="0"/>
          </a:p>
          <a:p>
            <a:r>
              <a:rPr lang="zh-CN" altLang="en-US" dirty="0"/>
              <a:t>矩阵作为输入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一些操作无法对矩阵批量化进行，仍然可以利用</a:t>
            </a:r>
            <a:r>
              <a:rPr lang="en-US" altLang="zh-CN" dirty="0" err="1"/>
              <a:t>arrayfun</a:t>
            </a:r>
            <a:r>
              <a:rPr lang="zh-CN" altLang="en-US" dirty="0"/>
              <a:t>函数强行批量化调用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35925" y="131922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35925" y="492180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99" y="4268688"/>
            <a:ext cx="2472506" cy="1015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10" y="1812287"/>
            <a:ext cx="2455774" cy="3060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554" y="5383847"/>
            <a:ext cx="2453130" cy="1023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099" y="1812287"/>
            <a:ext cx="3754081" cy="1818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5373875" y="5363009"/>
            <a:ext cx="230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强行批量能精简代码，但并不能提升运行效率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68354" y="131922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68354" y="378942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13787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强行将</a:t>
            </a:r>
            <a:endParaRPr lang="en-US" altLang="zh-CN" dirty="0"/>
          </a:p>
          <a:p>
            <a:r>
              <a:rPr lang="zh-CN" altLang="en-US" dirty="0"/>
              <a:t>单元数组作为输入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很多函数不支持单元数组的批量化调用，可以利用</a:t>
            </a:r>
            <a:r>
              <a:rPr lang="en-US" altLang="zh-CN" dirty="0" err="1"/>
              <a:t>cellfun</a:t>
            </a:r>
            <a:r>
              <a:rPr lang="zh-CN" altLang="en-US" dirty="0"/>
              <a:t>函数强行批量化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7" y="1463653"/>
            <a:ext cx="1765391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37" y="2513184"/>
            <a:ext cx="3268266" cy="1109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437" y="4406594"/>
            <a:ext cx="4210266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437" y="5462475"/>
            <a:ext cx="2975285" cy="997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128414" y="135782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31437" y="240137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37483" y="430495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37483" y="538207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63726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按维度计算的函数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81" y="270359"/>
            <a:ext cx="3702240" cy="1733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44" y="270359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44" y="4145136"/>
            <a:ext cx="3184728" cy="210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744" y="2642745"/>
            <a:ext cx="3797495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139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按维度计算的函数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11" y="153877"/>
            <a:ext cx="2343687" cy="1023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39" y="153877"/>
            <a:ext cx="2307680" cy="2155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465" y="2593310"/>
            <a:ext cx="2473166" cy="2478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758" y="2593310"/>
            <a:ext cx="3408817" cy="1961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259" y="153877"/>
            <a:ext cx="2255100" cy="2149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758" y="4631458"/>
            <a:ext cx="3779922" cy="216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1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编程规范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矩阵函数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基于矩阵操作的编程</a:t>
            </a:r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按维度计算的函数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974" y="270359"/>
            <a:ext cx="3587934" cy="150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44" y="270359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44" y="2011341"/>
            <a:ext cx="4807197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744" y="3701521"/>
            <a:ext cx="5315223" cy="147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744" y="5391701"/>
            <a:ext cx="6469450" cy="1347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18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按维度计算的函数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大部分按维度计算的函数都形如</a:t>
            </a:r>
            <a:r>
              <a:rPr lang="en-US" altLang="zh-CN" dirty="0"/>
              <a:t>fun(</a:t>
            </a:r>
            <a:r>
              <a:rPr lang="en-US" altLang="zh-CN" dirty="0" err="1"/>
              <a:t>a,dim</a:t>
            </a:r>
            <a:r>
              <a:rPr lang="en-US" altLang="zh-CN" dirty="0"/>
              <a:t>)</a:t>
            </a:r>
            <a:r>
              <a:rPr lang="zh-CN" altLang="en-US" dirty="0"/>
              <a:t>，可以通过</a:t>
            </a:r>
            <a:r>
              <a:rPr lang="en-US" altLang="zh-CN" dirty="0"/>
              <a:t>dim</a:t>
            </a:r>
            <a:r>
              <a:rPr lang="zh-CN" altLang="en-US" dirty="0"/>
              <a:t>来指定按哪一维进行操作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77" y="1472626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占位符 2"/>
          <p:cNvSpPr txBox="1">
            <a:spLocks/>
          </p:cNvSpPr>
          <p:nvPr/>
        </p:nvSpPr>
        <p:spPr>
          <a:xfrm>
            <a:off x="3669214" y="4462732"/>
            <a:ext cx="3642410" cy="161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dim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的默认值是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，故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一般等于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sum(a,1)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。但当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是行向量时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dim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默认为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。故尽量采用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sum(a,1)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而非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的形式来求每列和，以保证在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是行向量时仍然正确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077" y="2642947"/>
            <a:ext cx="2502029" cy="1733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87" y="1844349"/>
            <a:ext cx="2482978" cy="4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486" y="2404489"/>
            <a:ext cx="2470277" cy="1727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16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矩阵整体计算的</a:t>
            </a:r>
            <a:endParaRPr lang="en-US" altLang="zh-CN" dirty="0"/>
          </a:p>
          <a:p>
            <a:r>
              <a:rPr lang="zh-CN" altLang="en-US" dirty="0"/>
              <a:t>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78" y="287839"/>
            <a:ext cx="1886047" cy="1117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65" y="295002"/>
            <a:ext cx="4657868" cy="706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78" y="1562549"/>
            <a:ext cx="3702240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878" y="4036436"/>
            <a:ext cx="3531742" cy="1269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878" y="5436449"/>
            <a:ext cx="4700142" cy="1342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790594" y="4425945"/>
            <a:ext cx="3198398" cy="47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的每行视为一个点的坐标</a:t>
            </a:r>
          </a:p>
        </p:txBody>
      </p:sp>
    </p:spTree>
    <p:extLst>
      <p:ext uri="{BB962C8B-B14F-4D97-AF65-F5344CB8AC3E}">
        <p14:creationId xmlns:p14="http://schemas.microsoft.com/office/powerpoint/2010/main" val="312656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矩阵整体计算的</a:t>
            </a:r>
            <a:endParaRPr lang="en-US" altLang="zh-CN" dirty="0"/>
          </a:p>
          <a:p>
            <a:r>
              <a:rPr lang="zh-CN" altLang="en-US" dirty="0"/>
              <a:t>函数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44" y="2346543"/>
            <a:ext cx="3009652" cy="3546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62" y="2346543"/>
            <a:ext cx="3665758" cy="2360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930" y="287839"/>
            <a:ext cx="2476627" cy="141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878" y="287839"/>
            <a:ext cx="1886047" cy="1117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59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基于矩阵操作的编程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271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更改矩阵元素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矩阵中每个元素，若它小于</a:t>
            </a:r>
            <a:r>
              <a:rPr lang="en-US" altLang="zh-CN" dirty="0"/>
              <a:t>0.5</a:t>
            </a:r>
            <a:r>
              <a:rPr lang="zh-CN" altLang="en-US" dirty="0"/>
              <a:t>，则改为</a:t>
            </a:r>
            <a:r>
              <a:rPr lang="en-US" altLang="zh-CN" dirty="0"/>
              <a:t>0.6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06" y="1434529"/>
            <a:ext cx="2578233" cy="3238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06" y="5236581"/>
            <a:ext cx="2140060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132" y="3440724"/>
            <a:ext cx="2152761" cy="234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226750" y="9640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26750" y="478120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0340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03408" y="29768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132" y="1434529"/>
            <a:ext cx="1562180" cy="146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7070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更改矩阵元素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79586"/>
            <a:ext cx="6835067" cy="937419"/>
          </a:xfrm>
        </p:spPr>
        <p:txBody>
          <a:bodyPr/>
          <a:lstStyle/>
          <a:p>
            <a:r>
              <a:rPr lang="zh-CN" altLang="en-US" dirty="0"/>
              <a:t>矩阵中每个元素，若它小于其所在行最大元素的一半，则将它更改为其所在行最大元素的一半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47" y="6484695"/>
            <a:ext cx="217816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47" y="1405000"/>
            <a:ext cx="2671060" cy="4629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226750" y="9640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26750" y="604922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97086" y="96150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97086" y="260753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5774152" y="3711862"/>
            <a:ext cx="3198398" cy="10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max(a,[],2) 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获取每行最大值</a:t>
            </a:r>
            <a:endParaRPr lang="en-US" altLang="zh-CN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max(a,2)  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取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中的最大值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36" y="1405000"/>
            <a:ext cx="3604014" cy="113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36" y="3075221"/>
            <a:ext cx="2152761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759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更改结构体数组的字段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将结构体数组某一字段的值加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3" y="1315207"/>
            <a:ext cx="3460928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43" y="3343201"/>
            <a:ext cx="4939312" cy="899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55971" y="857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55971" y="284991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2349475" y="4359667"/>
            <a:ext cx="6673082" cy="187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num2cell() 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矩阵每个元素作为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矩阵构成单元数组</a:t>
            </a:r>
            <a:endParaRPr lang="en-US" altLang="zh-CN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err="1">
                <a:solidFill>
                  <a:srgbClr val="FF0000"/>
                </a:solidFill>
                <a:latin typeface="幼圆" panose="02010509060101010101" pitchFamily="49" charset="-122"/>
              </a:rPr>
              <a:t>struct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幼圆" panose="02010509060101010101" pitchFamily="49" charset="-122"/>
              </a:rPr>
              <a:t>field,value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,...) 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若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value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是单元数组，则生成结构体数组</a:t>
            </a:r>
            <a:endParaRPr lang="en-US" altLang="zh-CN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Values{:} 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输出该单元数组的所有元素，以逗号分隔</a:t>
            </a:r>
            <a:endParaRPr lang="en-US" altLang="zh-CN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deal() 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将所有输入一一对应输出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80" y="6015502"/>
            <a:ext cx="6255071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37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排名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令一个向量作为学生的成绩，求每位学生的排名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55971" y="857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55971" y="277132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14" y="1389835"/>
            <a:ext cx="6521785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14" y="3320254"/>
            <a:ext cx="4927853" cy="1701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573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计算点的拥挤度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137483" y="15628"/>
                <a:ext cx="6835067" cy="60579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维空间中的点构成一个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矩阵，其中每行代表一个点在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维空间中的坐标</a:t>
                </a:r>
                <a:endParaRPr lang="en-US" altLang="zh-CN" sz="2200" dirty="0"/>
              </a:p>
              <a:p>
                <a:r>
                  <a:rPr lang="zh-CN" altLang="en-US" sz="2200" dirty="0"/>
                  <a:t>存在许多点有相同坐标的情况，求和每个点有相同坐标的点的数量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137483" y="15628"/>
                <a:ext cx="6835067" cy="6057900"/>
              </a:xfrm>
              <a:blipFill>
                <a:blip r:embed="rId2"/>
                <a:stretch>
                  <a:fillRect l="-1070" t="-1007" r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872" y="3732948"/>
            <a:ext cx="961095" cy="30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809" y="3732948"/>
            <a:ext cx="3611105" cy="2836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72" y="1740877"/>
            <a:ext cx="3880877" cy="1919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27872" y="1619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27872" y="36207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17113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编程规范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计算点到平面距离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维空间中的点构成一个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矩阵，它们可唯一确定一个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维空间中的超平面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维空间中的点构成一个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矩阵，计算其中每个点到超平面的欧氏距离 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249" t="-1107" r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19" y="4398718"/>
            <a:ext cx="5340624" cy="235597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41266" y="2040089"/>
                <a:ext cx="7157759" cy="217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假设超平面为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+…=1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，则其系数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可由所有顶点的坐标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确定，即求解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元线性方程，用矩阵表示即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，故超平面系数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。</a:t>
                </a:r>
                <a:endParaRPr lang="en-US" altLang="zh-CN" dirty="0">
                  <a:solidFill>
                    <a:srgbClr val="FF0000"/>
                  </a:solidFill>
                  <a:ea typeface="幼圆" panose="02010509060101010101" pitchFamily="49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到该超平面的距离为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+…−1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+…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，用矩阵表示即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𝑋𝐴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−1|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66" y="2040089"/>
                <a:ext cx="7157759" cy="2174185"/>
              </a:xfrm>
              <a:prstGeom prst="rect">
                <a:avLst/>
              </a:prstGeom>
              <a:blipFill>
                <a:blip r:embed="rId4"/>
                <a:stretch>
                  <a:fillRect l="-681" t="-2247" r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3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F96CA7-6235-4B56-AD51-962680C13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endParaRPr lang="en-US" altLang="zh-CN" dirty="0"/>
          </a:p>
          <a:p>
            <a:r>
              <a:rPr lang="zh-CN" altLang="en-US" dirty="0"/>
              <a:t>定积分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38C9A98-7600-4D72-8D0D-BBBC9E0A035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171154" y="337189"/>
                <a:ext cx="6835067" cy="6057900"/>
              </a:xfrm>
            </p:spPr>
            <p:txBody>
              <a:bodyPr/>
              <a:lstStyle/>
              <a:p>
                <a:r>
                  <a:rPr lang="zh-CN" altLang="en-US" dirty="0"/>
                  <a:t>蒙特卡洛模拟法计算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38C9A98-7600-4D72-8D0D-BBBC9E0A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171154" y="337189"/>
                <a:ext cx="6835067" cy="6057900"/>
              </a:xfrm>
              <a:blipFill>
                <a:blip r:embed="rId2"/>
                <a:stretch>
                  <a:fillRect l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8D15096-71C5-4700-8FBE-D5203034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3474" y="96792"/>
            <a:ext cx="1805232" cy="14746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F2A08A-7B31-45C2-943D-68C67C083CF7}"/>
              </a:ext>
            </a:extLst>
          </p:cNvPr>
          <p:cNvSpPr txBox="1"/>
          <p:nvPr/>
        </p:nvSpPr>
        <p:spPr>
          <a:xfrm>
            <a:off x="2171154" y="1701061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A86FE4-4969-4923-9C3F-0FEFB33B1DD8}"/>
              </a:ext>
            </a:extLst>
          </p:cNvPr>
          <p:cNvSpPr txBox="1"/>
          <p:nvPr/>
        </p:nvSpPr>
        <p:spPr>
          <a:xfrm>
            <a:off x="2177275" y="5295898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25B50B-F3A4-47CD-8224-B98E0C102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26" y="5797673"/>
            <a:ext cx="2235315" cy="241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A5D654-082B-449F-8AA3-AD226F47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526" y="2202836"/>
            <a:ext cx="3149762" cy="2952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454DA0-7FF2-4EE4-BD68-3438C808F459}"/>
              </a:ext>
            </a:extLst>
          </p:cNvPr>
          <p:cNvSpPr txBox="1"/>
          <p:nvPr/>
        </p:nvSpPr>
        <p:spPr>
          <a:xfrm>
            <a:off x="5766893" y="1701061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A72BC-43FC-4D6B-99F0-52ED601FB731}"/>
              </a:ext>
            </a:extLst>
          </p:cNvPr>
          <p:cNvSpPr txBox="1"/>
          <p:nvPr/>
        </p:nvSpPr>
        <p:spPr>
          <a:xfrm>
            <a:off x="5766893" y="4385563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DE9145-782F-4BAE-B3CE-75ED54A0B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237" y="2202836"/>
            <a:ext cx="2895749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685317-4F9B-4D73-8F21-3904218E7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673" y="4887338"/>
            <a:ext cx="2279767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6510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67E803-6B03-4A4D-AC1A-C63DD65D4191}"/>
                  </a:ext>
                </a:extLst>
              </p:cNvPr>
              <p:cNvSpPr txBox="1"/>
              <p:nvPr/>
            </p:nvSpPr>
            <p:spPr>
              <a:xfrm>
                <a:off x="576420" y="450376"/>
                <a:ext cx="7947904" cy="36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任务一：布丰投针实验</a:t>
                </a:r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algn="just">
                  <a:spcAft>
                    <a:spcPts val="1000"/>
                  </a:spcAft>
                  <a:buAutoNum type="arabicPeriod"/>
                </a:pPr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取一张白纸，在上面画上许多条间距为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的平行线</a:t>
                </a:r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algn="just">
                  <a:spcAft>
                    <a:spcPts val="1000"/>
                  </a:spcAft>
                  <a:buAutoNum type="arabicPeriod"/>
                </a:pPr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取一根长度为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的针，随机地向画有平行直线的纸上掷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次，观察针与直线相交的次数，记为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algn="just">
                  <a:spcAft>
                    <a:spcPts val="1000"/>
                  </a:spcAft>
                  <a:buAutoNum type="arabicPeriod"/>
                </a:pPr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计算针与直线相交的概率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algn="just">
                  <a:spcAft>
                    <a:spcPts val="1000"/>
                  </a:spcAft>
                  <a:buAutoNum type="arabicPeriod"/>
                </a:pPr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计算圆周率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𝑙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𝑝𝑎</m:t>
                        </m:r>
                      </m:den>
                    </m:f>
                  </m:oMath>
                </a14:m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367E803-6B03-4A4D-AC1A-C63DD65D4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0" y="450376"/>
                <a:ext cx="7947904" cy="3635932"/>
              </a:xfrm>
              <a:prstGeom prst="rect">
                <a:avLst/>
              </a:prstGeom>
              <a:blipFill>
                <a:blip r:embed="rId2"/>
                <a:stretch>
                  <a:fillRect l="-1842" t="-2181" r="-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23EF819-F4D6-4B7C-B4A1-ED1C50A2F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98" y="4965902"/>
            <a:ext cx="3397425" cy="1238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ADC639-A75A-4698-9157-2626474E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321" y="4965902"/>
            <a:ext cx="1143059" cy="908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0EB562-AEE3-40EE-8409-86A7B82931BA}"/>
              </a:ext>
            </a:extLst>
          </p:cNvPr>
          <p:cNvSpPr txBox="1"/>
          <p:nvPr/>
        </p:nvSpPr>
        <p:spPr>
          <a:xfrm>
            <a:off x="1256960" y="4464192"/>
            <a:ext cx="17179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仅需三行代码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199DA6-51C1-4238-8822-CC4D46FA380C}"/>
              </a:ext>
            </a:extLst>
          </p:cNvPr>
          <p:cNvSpPr txBox="1"/>
          <p:nvPr/>
        </p:nvSpPr>
        <p:spPr>
          <a:xfrm>
            <a:off x="6012715" y="446419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28642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F84EC9-C297-463A-958A-F44511179FD5}"/>
              </a:ext>
            </a:extLst>
          </p:cNvPr>
          <p:cNvSpPr txBox="1"/>
          <p:nvPr/>
        </p:nvSpPr>
        <p:spPr>
          <a:xfrm>
            <a:off x="576420" y="450376"/>
            <a:ext cx="7947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任务一：布丰投针实验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0652EE-E4EC-4E63-8DB3-B894949A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44" y="3130534"/>
            <a:ext cx="4127712" cy="596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2E30E0-66AC-4063-84D5-34879F1629D3}"/>
              </a:ext>
            </a:extLst>
          </p:cNvPr>
          <p:cNvSpPr txBox="1"/>
          <p:nvPr/>
        </p:nvSpPr>
        <p:spPr>
          <a:xfrm>
            <a:off x="2388105" y="2615072"/>
            <a:ext cx="17179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一行代码足够</a:t>
            </a:r>
          </a:p>
        </p:txBody>
      </p:sp>
    </p:spTree>
    <p:extLst>
      <p:ext uri="{BB962C8B-B14F-4D97-AF65-F5344CB8AC3E}">
        <p14:creationId xmlns:p14="http://schemas.microsoft.com/office/powerpoint/2010/main" val="382940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直观的</a:t>
            </a:r>
            <a:endParaRPr lang="en-US" altLang="zh-CN" dirty="0"/>
          </a:p>
          <a:p>
            <a:r>
              <a:rPr lang="zh-CN" altLang="en-US" dirty="0"/>
              <a:t>变量命名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变量名应能反映该变量的含义，以小写字母开头，单词间用大小写或下划线分隔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09" y="1419573"/>
            <a:ext cx="2533780" cy="4819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34" y="2501854"/>
            <a:ext cx="2711589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794621" y="6315849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推荐的命名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76650" y="4381541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不推荐的命名</a:t>
            </a:r>
          </a:p>
        </p:txBody>
      </p:sp>
    </p:spTree>
    <p:extLst>
      <p:ext uri="{BB962C8B-B14F-4D97-AF65-F5344CB8AC3E}">
        <p14:creationId xmlns:p14="http://schemas.microsoft.com/office/powerpoint/2010/main" val="30790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endParaRPr lang="en-US" altLang="zh-CN" dirty="0"/>
          </a:p>
          <a:p>
            <a:r>
              <a:rPr lang="zh-CN" altLang="en-US" dirty="0"/>
              <a:t>注释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每个函数文件开头加上注释以详细地说明函数的功能，并加上版权声明（建议英文）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42" y="1594480"/>
            <a:ext cx="5693547" cy="4261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88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endParaRPr lang="en-US" altLang="zh-CN" dirty="0"/>
          </a:p>
          <a:p>
            <a:r>
              <a:rPr lang="zh-CN" altLang="en-US" dirty="0"/>
              <a:t>注释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%%</a:t>
            </a:r>
            <a:r>
              <a:rPr lang="zh-CN" altLang="en-US" dirty="0"/>
              <a:t>注释分隔每段代码，</a:t>
            </a:r>
            <a:r>
              <a:rPr lang="en-US" altLang="zh-CN" dirty="0"/>
              <a:t>%</a:t>
            </a:r>
            <a:r>
              <a:rPr lang="zh-CN" altLang="en-US" dirty="0"/>
              <a:t>注释说明每行代码的功能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48" y="1506664"/>
            <a:ext cx="6213736" cy="4734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64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美观的</a:t>
            </a:r>
            <a:endParaRPr lang="en-US" altLang="zh-CN" dirty="0"/>
          </a:p>
          <a:p>
            <a:r>
              <a:rPr lang="zh-CN" altLang="en-US" dirty="0"/>
              <a:t>排版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每层结构内采用正确的缩进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19" y="1092397"/>
            <a:ext cx="4790398" cy="5246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274071" y="3177215"/>
            <a:ext cx="17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选中多行代码，用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键进行缩进，用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Tab+Shift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键进行反缩进</a:t>
            </a:r>
          </a:p>
        </p:txBody>
      </p:sp>
    </p:spTree>
    <p:extLst>
      <p:ext uri="{BB962C8B-B14F-4D97-AF65-F5344CB8AC3E}">
        <p14:creationId xmlns:p14="http://schemas.microsoft.com/office/powerpoint/2010/main" val="17657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美观的</a:t>
            </a:r>
            <a:endParaRPr lang="en-US" altLang="zh-CN" dirty="0"/>
          </a:p>
          <a:p>
            <a:r>
              <a:rPr lang="zh-CN" altLang="en-US" dirty="0"/>
              <a:t>排版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多行变量进行赋值时，对齐等号以提升可读性</a:t>
            </a:r>
            <a:endParaRPr lang="en-US" altLang="zh-CN" dirty="0"/>
          </a:p>
          <a:p>
            <a:r>
              <a:rPr lang="zh-CN" altLang="en-US" dirty="0"/>
              <a:t>行尾注释利用</a:t>
            </a:r>
            <a:r>
              <a:rPr lang="en-US" altLang="zh-CN" dirty="0"/>
              <a:t>Tab</a:t>
            </a:r>
            <a:r>
              <a:rPr lang="zh-CN" altLang="en-US" dirty="0"/>
              <a:t>键进行缩进对齐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24" y="1552614"/>
            <a:ext cx="6218184" cy="195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72" y="4525108"/>
            <a:ext cx="6229887" cy="1969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440072" y="3471919"/>
            <a:ext cx="7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对齐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40072" y="4155776"/>
            <a:ext cx="119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未对齐</a:t>
            </a:r>
          </a:p>
        </p:txBody>
      </p:sp>
    </p:spTree>
    <p:extLst>
      <p:ext uri="{BB962C8B-B14F-4D97-AF65-F5344CB8AC3E}">
        <p14:creationId xmlns:p14="http://schemas.microsoft.com/office/powerpoint/2010/main" val="205125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美观的</a:t>
            </a:r>
            <a:endParaRPr lang="en-US" altLang="zh-CN" dirty="0"/>
          </a:p>
          <a:p>
            <a:r>
              <a:rPr lang="zh-CN" altLang="en-US" dirty="0"/>
              <a:t>排版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代码过长时利用省略号进行跨行编写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95" y="3668691"/>
            <a:ext cx="6217078" cy="1489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95" y="1859137"/>
            <a:ext cx="6763242" cy="627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323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</TotalTime>
  <Words>983</Words>
  <Application>Microsoft Office PowerPoint</Application>
  <PresentationFormat>全屏显示(4:3)</PresentationFormat>
  <Paragraphs>141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楷体</vt:lpstr>
      <vt:lpstr>微软雅黑</vt:lpstr>
      <vt:lpstr>微软雅黑 Light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YeTian</cp:lastModifiedBy>
  <cp:revision>691</cp:revision>
  <dcterms:created xsi:type="dcterms:W3CDTF">2019-09-02T01:24:59Z</dcterms:created>
  <dcterms:modified xsi:type="dcterms:W3CDTF">2024-03-04T06:28:41Z</dcterms:modified>
</cp:coreProperties>
</file>