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0000FF"/>
    <a:srgbClr val="00FFFF"/>
    <a:srgbClr val="FF0000"/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2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安徽大学计算机科学与技术学院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25" y="161017"/>
            <a:ext cx="2048400" cy="20484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21D50FB-D233-43A0-B12C-494B3E270626}"/>
              </a:ext>
            </a:extLst>
          </p:cNvPr>
          <p:cNvSpPr txBox="1"/>
          <p:nvPr userDrawn="1"/>
        </p:nvSpPr>
        <p:spPr>
          <a:xfrm>
            <a:off x="3373396" y="6334626"/>
            <a:ext cx="239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B8F75A0F-A932-4331-A0F8-1C56B5BA9198}" type="datetime2">
              <a:rPr lang="zh-CN" altLang="en-US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2024年3月4日</a:t>
            </a:fld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1111250" y="842042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06650" y="911892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9" name="椭圆 8"/>
          <p:cNvSpPr/>
          <p:nvPr userDrawn="1"/>
        </p:nvSpPr>
        <p:spPr>
          <a:xfrm>
            <a:off x="1111250" y="2900514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406650" y="2970364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11" name="椭圆 10"/>
          <p:cNvSpPr/>
          <p:nvPr userDrawn="1"/>
        </p:nvSpPr>
        <p:spPr>
          <a:xfrm>
            <a:off x="1111250" y="4958985"/>
            <a:ext cx="1047750" cy="990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endParaRPr lang="zh-CN" altLang="en-US" sz="40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2406650" y="5028835"/>
            <a:ext cx="5562600" cy="850900"/>
          </a:xfrm>
        </p:spPr>
        <p:txBody>
          <a:bodyPr anchor="ctr">
            <a:normAutofit/>
          </a:bodyPr>
          <a:lstStyle>
            <a:lvl1pPr marL="0" indent="0">
              <a:buNone/>
              <a:defRPr sz="28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</p:spTree>
    <p:extLst>
      <p:ext uri="{BB962C8B-B14F-4D97-AF65-F5344CB8AC3E}">
        <p14:creationId xmlns:p14="http://schemas.microsoft.com/office/powerpoint/2010/main" val="109955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章节标题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/>
              <a:t>内容</a:t>
            </a: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第四讲：符号编程</a:t>
            </a:r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7AC39993-0A93-47C9-9BBF-27D2AF4ADA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表达式</a:t>
            </a:r>
            <a:endParaRPr lang="en-US" altLang="zh-CN" dirty="0"/>
          </a:p>
          <a:p>
            <a:r>
              <a:rPr lang="zh-CN" altLang="en-US" dirty="0"/>
              <a:t>化简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88A6D6-453F-45DE-A943-2F7104E229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collect()</a:t>
            </a:r>
            <a:r>
              <a:rPr lang="zh-CN" altLang="en-US" dirty="0"/>
              <a:t>合并同次幂项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simplify()</a:t>
            </a:r>
            <a:r>
              <a:rPr lang="zh-CN" altLang="en-US" dirty="0"/>
              <a:t>化简表达式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3F2BFD-A488-4F4F-BC8B-ADA2E3115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798" y="1388708"/>
            <a:ext cx="1905098" cy="14796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403CA01-D2F1-48EC-8A7E-650C6CEC0A6E}"/>
              </a:ext>
            </a:extLst>
          </p:cNvPr>
          <p:cNvSpPr txBox="1"/>
          <p:nvPr/>
        </p:nvSpPr>
        <p:spPr>
          <a:xfrm>
            <a:off x="2261624" y="86712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2ED272-2286-4B54-9879-3E79F1B23B42}"/>
              </a:ext>
            </a:extLst>
          </p:cNvPr>
          <p:cNvSpPr txBox="1"/>
          <p:nvPr/>
        </p:nvSpPr>
        <p:spPr>
          <a:xfrm>
            <a:off x="4669012" y="86712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C626D23-BD5F-4065-9BC3-27ABC2334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560" y="1388708"/>
            <a:ext cx="3994355" cy="11303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3656542-41F0-4D8A-9CC0-5D4CA311A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798" y="4382804"/>
            <a:ext cx="4184865" cy="11748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C95821C1-0920-4D0F-BCDD-76C658C5F49D}"/>
              </a:ext>
            </a:extLst>
          </p:cNvPr>
          <p:cNvSpPr txBox="1"/>
          <p:nvPr/>
        </p:nvSpPr>
        <p:spPr>
          <a:xfrm>
            <a:off x="2261624" y="383828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B2C0807-11A4-4E0C-8C26-518BD76B4C63}"/>
              </a:ext>
            </a:extLst>
          </p:cNvPr>
          <p:cNvSpPr txBox="1"/>
          <p:nvPr/>
        </p:nvSpPr>
        <p:spPr>
          <a:xfrm>
            <a:off x="6931305" y="383828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1CAF961-FDED-4F92-9F84-CD18A853A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5141" y="4382804"/>
            <a:ext cx="1130358" cy="17717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502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8133E2D-364E-4E68-A81F-6715DFC0B5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表达式</a:t>
            </a:r>
            <a:endParaRPr lang="en-US" altLang="zh-CN" dirty="0"/>
          </a:p>
          <a:p>
            <a:r>
              <a:rPr lang="zh-CN" altLang="en-US" dirty="0"/>
              <a:t>变换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9967EE-5442-4081-BF24-EF16B744A0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expand()</a:t>
            </a:r>
            <a:r>
              <a:rPr lang="zh-CN" altLang="en-US" dirty="0"/>
              <a:t>将表达式展开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horner</a:t>
            </a:r>
            <a:r>
              <a:rPr lang="en-US" altLang="zh-CN" dirty="0"/>
              <a:t>()</a:t>
            </a:r>
            <a:r>
              <a:rPr lang="zh-CN" altLang="en-US" dirty="0"/>
              <a:t>将表达式嵌套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factor()</a:t>
            </a:r>
            <a:r>
              <a:rPr lang="zh-CN" altLang="en-US" dirty="0"/>
              <a:t>将多项式因式分解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CCBD22-2328-466F-8E04-7C85BE7BE5C3}"/>
              </a:ext>
            </a:extLst>
          </p:cNvPr>
          <p:cNvSpPr txBox="1"/>
          <p:nvPr/>
        </p:nvSpPr>
        <p:spPr>
          <a:xfrm>
            <a:off x="2275171" y="86542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DB913DA-60F6-44EA-B162-B096C3BA49A0}"/>
              </a:ext>
            </a:extLst>
          </p:cNvPr>
          <p:cNvSpPr txBox="1"/>
          <p:nvPr/>
        </p:nvSpPr>
        <p:spPr>
          <a:xfrm>
            <a:off x="4709651" y="86542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14D897-779A-42D5-B022-462DDCEA2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312" y="1374958"/>
            <a:ext cx="2165461" cy="1168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8A0BA2-ED12-47C4-A848-7744A62B9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602" y="1374958"/>
            <a:ext cx="2898678" cy="14628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D47B50B-74E6-4D85-8DC9-88B9C234A209}"/>
              </a:ext>
            </a:extLst>
          </p:cNvPr>
          <p:cNvSpPr txBox="1"/>
          <p:nvPr/>
        </p:nvSpPr>
        <p:spPr>
          <a:xfrm>
            <a:off x="2275171" y="333617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BB4971-0CAE-4395-86C3-1997970639F1}"/>
              </a:ext>
            </a:extLst>
          </p:cNvPr>
          <p:cNvSpPr txBox="1"/>
          <p:nvPr/>
        </p:nvSpPr>
        <p:spPr>
          <a:xfrm>
            <a:off x="4709651" y="3336178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FFEFD69-995A-428C-9B26-B2F94686C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312" y="5746796"/>
            <a:ext cx="2400423" cy="838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5E317F3-0F2B-4B61-B8D2-821F798623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722" y="5746796"/>
            <a:ext cx="4221948" cy="6540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6141090-CEA0-4EAA-B924-E99375D4F52D}"/>
              </a:ext>
            </a:extLst>
          </p:cNvPr>
          <p:cNvSpPr txBox="1"/>
          <p:nvPr/>
        </p:nvSpPr>
        <p:spPr>
          <a:xfrm>
            <a:off x="2275171" y="526267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CE2949-0461-45B4-AE9A-C6820A1E679F}"/>
              </a:ext>
            </a:extLst>
          </p:cNvPr>
          <p:cNvSpPr txBox="1"/>
          <p:nvPr/>
        </p:nvSpPr>
        <p:spPr>
          <a:xfrm>
            <a:off x="4709651" y="526267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D72672D-1436-4911-9C53-37B766A52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3312" y="3820299"/>
            <a:ext cx="2343270" cy="5651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B537F18-E920-40CF-A8BC-3E91E69330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4602" y="3820299"/>
            <a:ext cx="2000353" cy="5016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670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3C38C1B-07CD-455A-967A-07E5099DD1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符号替换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6DF2FB-91F6-40FC-8879-AD0CF61E33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subexpr</a:t>
            </a:r>
            <a:r>
              <a:rPr lang="en-US" altLang="zh-CN" dirty="0"/>
              <a:t>()</a:t>
            </a:r>
            <a:r>
              <a:rPr lang="zh-CN" altLang="en-US" dirty="0"/>
              <a:t>替换表达式中重复出现的子式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subs()</a:t>
            </a:r>
            <a:r>
              <a:rPr lang="zh-CN" altLang="en-US" dirty="0"/>
              <a:t>替换表达式中的符号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FFE7EC-5013-43AB-9F30-F5AA1A67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524" y="1405663"/>
            <a:ext cx="3733992" cy="5651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129DEF6-8481-49B3-B980-475BA7008B6D}"/>
              </a:ext>
            </a:extLst>
          </p:cNvPr>
          <p:cNvSpPr txBox="1"/>
          <p:nvPr/>
        </p:nvSpPr>
        <p:spPr>
          <a:xfrm>
            <a:off x="2275171" y="86542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80F0D2-9F95-4205-99B1-2858BD83D2AC}"/>
              </a:ext>
            </a:extLst>
          </p:cNvPr>
          <p:cNvSpPr txBox="1"/>
          <p:nvPr/>
        </p:nvSpPr>
        <p:spPr>
          <a:xfrm>
            <a:off x="6294611" y="86542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605DF43-DC04-4424-85B4-52D395426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557" y="1405663"/>
            <a:ext cx="1955901" cy="11430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E070241-4E6C-436F-98C1-E5BA28E67072}"/>
              </a:ext>
            </a:extLst>
          </p:cNvPr>
          <p:cNvSpPr txBox="1"/>
          <p:nvPr/>
        </p:nvSpPr>
        <p:spPr>
          <a:xfrm>
            <a:off x="2275171" y="383353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056DE6C-3CBB-4240-857D-0763FD40859F}"/>
              </a:ext>
            </a:extLst>
          </p:cNvPr>
          <p:cNvSpPr txBox="1"/>
          <p:nvPr/>
        </p:nvSpPr>
        <p:spPr>
          <a:xfrm>
            <a:off x="5344831" y="383353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BBE375C-35FC-4806-BE95-FCF6445AB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524" y="4346644"/>
            <a:ext cx="1371670" cy="17844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390258B-BE25-40D2-8A9C-5824B9C7B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4166" y="4343648"/>
            <a:ext cx="2571882" cy="17526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389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DFF163-9077-4525-9A2D-CA2056D364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函数操作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6B8630-81DE-41E4-9EC9-20B825AB61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compose()</a:t>
            </a:r>
            <a:r>
              <a:rPr lang="zh-CN" altLang="en-US" dirty="0"/>
              <a:t>进行函数的复合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finverse</a:t>
            </a:r>
            <a:r>
              <a:rPr lang="en-US" altLang="zh-CN" dirty="0"/>
              <a:t>()</a:t>
            </a:r>
            <a:r>
              <a:rPr lang="zh-CN" altLang="en-US" dirty="0"/>
              <a:t>求反函数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089F92-BDEE-4FBC-932E-FF9A7900D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88" y="1434647"/>
            <a:ext cx="1270065" cy="11303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43347CA-1DCC-4E4D-A358-4D8B4B624952}"/>
              </a:ext>
            </a:extLst>
          </p:cNvPr>
          <p:cNvSpPr txBox="1"/>
          <p:nvPr/>
        </p:nvSpPr>
        <p:spPr>
          <a:xfrm>
            <a:off x="2275171" y="93315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EDE28E-07EB-42E8-BFC3-60EB4D712DEC}"/>
              </a:ext>
            </a:extLst>
          </p:cNvPr>
          <p:cNvSpPr txBox="1"/>
          <p:nvPr/>
        </p:nvSpPr>
        <p:spPr>
          <a:xfrm>
            <a:off x="5962717" y="93315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28AF0B2-6972-4CCA-90BA-BEE662311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608" y="1434647"/>
            <a:ext cx="952549" cy="5588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B562FE2-ED38-4982-8A3D-0EB9B0CA6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288" y="4462546"/>
            <a:ext cx="2165461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C540955-E43C-436E-8ACB-3D9E1B440706}"/>
              </a:ext>
            </a:extLst>
          </p:cNvPr>
          <p:cNvSpPr txBox="1"/>
          <p:nvPr/>
        </p:nvSpPr>
        <p:spPr>
          <a:xfrm>
            <a:off x="2275171" y="391448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DE128C-FE37-4E0D-A58D-D4B6BF962B2C}"/>
              </a:ext>
            </a:extLst>
          </p:cNvPr>
          <p:cNvSpPr txBox="1"/>
          <p:nvPr/>
        </p:nvSpPr>
        <p:spPr>
          <a:xfrm>
            <a:off x="5962717" y="391448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517F73-24BC-4165-A2C5-55193EE9C6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608" y="4462546"/>
            <a:ext cx="2165461" cy="11303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15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DFF163-9077-4525-9A2D-CA2056D364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极限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6B8630-81DE-41E4-9EC9-20B825AB61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6057900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limit()</a:t>
            </a:r>
            <a:r>
              <a:rPr lang="zh-CN" altLang="en-US" dirty="0"/>
              <a:t>求极限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sz="1000" dirty="0"/>
          </a:p>
          <a:p>
            <a:r>
              <a:rPr lang="zh-CN" altLang="en-US" dirty="0"/>
              <a:t>很多极限无法用数值法求解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3347CA-1DCC-4E4D-A358-4D8B4B624952}"/>
              </a:ext>
            </a:extLst>
          </p:cNvPr>
          <p:cNvSpPr txBox="1"/>
          <p:nvPr/>
        </p:nvSpPr>
        <p:spPr>
          <a:xfrm>
            <a:off x="2275171" y="93315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EDE28E-07EB-42E8-BFC3-60EB4D712DEC}"/>
              </a:ext>
            </a:extLst>
          </p:cNvPr>
          <p:cNvSpPr txBox="1"/>
          <p:nvPr/>
        </p:nvSpPr>
        <p:spPr>
          <a:xfrm>
            <a:off x="5962717" y="93315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540955-E43C-436E-8ACB-3D9E1B440706}"/>
              </a:ext>
            </a:extLst>
          </p:cNvPr>
          <p:cNvSpPr txBox="1"/>
          <p:nvPr/>
        </p:nvSpPr>
        <p:spPr>
          <a:xfrm>
            <a:off x="2275171" y="460536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DE128C-FE37-4E0D-A58D-D4B6BF962B2C}"/>
              </a:ext>
            </a:extLst>
          </p:cNvPr>
          <p:cNvSpPr txBox="1"/>
          <p:nvPr/>
        </p:nvSpPr>
        <p:spPr>
          <a:xfrm>
            <a:off x="5962717" y="460536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DC1964C-EF06-48B4-ADF8-4ECFCFA03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88" y="1434647"/>
            <a:ext cx="2267067" cy="14351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C4598DA-0352-4F83-9382-3B944396F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608" y="1434647"/>
            <a:ext cx="558829" cy="23559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C9919F2-672E-44BF-B6D6-AE41CA175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288" y="5129984"/>
            <a:ext cx="3264068" cy="12192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D6D4CB8-6917-4C69-980D-4825C80E22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607" y="5129984"/>
            <a:ext cx="607109" cy="15784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1794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CDFF163-9077-4525-9A2D-CA2056D364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微积分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6B8630-81DE-41E4-9EC9-20B825AB61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6057900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diff()</a:t>
            </a:r>
            <a:r>
              <a:rPr lang="zh-CN" altLang="en-US" dirty="0"/>
              <a:t>求微分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1000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jacobian</a:t>
            </a:r>
            <a:r>
              <a:rPr lang="en-US" altLang="zh-CN" dirty="0"/>
              <a:t>()</a:t>
            </a:r>
            <a:r>
              <a:rPr lang="zh-CN" altLang="en-US" dirty="0"/>
              <a:t>求雅可比矩阵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00" dirty="0"/>
          </a:p>
          <a:p>
            <a:r>
              <a:rPr lang="zh-CN" altLang="en-US" dirty="0"/>
              <a:t>利用</a:t>
            </a:r>
            <a:r>
              <a:rPr lang="en-US" altLang="zh-CN" dirty="0"/>
              <a:t>int()</a:t>
            </a:r>
            <a:r>
              <a:rPr lang="zh-CN" altLang="en-US" dirty="0"/>
              <a:t>求积分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3347CA-1DCC-4E4D-A358-4D8B4B624952}"/>
              </a:ext>
            </a:extLst>
          </p:cNvPr>
          <p:cNvSpPr txBox="1"/>
          <p:nvPr/>
        </p:nvSpPr>
        <p:spPr>
          <a:xfrm>
            <a:off x="2275171" y="74350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EDE28E-07EB-42E8-BFC3-60EB4D712DEC}"/>
              </a:ext>
            </a:extLst>
          </p:cNvPr>
          <p:cNvSpPr txBox="1"/>
          <p:nvPr/>
        </p:nvSpPr>
        <p:spPr>
          <a:xfrm>
            <a:off x="5000904" y="74194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540955-E43C-436E-8ACB-3D9E1B440706}"/>
              </a:ext>
            </a:extLst>
          </p:cNvPr>
          <p:cNvSpPr txBox="1"/>
          <p:nvPr/>
        </p:nvSpPr>
        <p:spPr>
          <a:xfrm>
            <a:off x="2275171" y="249949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DE128C-FE37-4E0D-A58D-D4B6BF962B2C}"/>
              </a:ext>
            </a:extLst>
          </p:cNvPr>
          <p:cNvSpPr txBox="1"/>
          <p:nvPr/>
        </p:nvSpPr>
        <p:spPr>
          <a:xfrm>
            <a:off x="5004962" y="249949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D8E368-BE2E-4293-9C9F-5FD5C644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288" y="1211130"/>
            <a:ext cx="2381372" cy="857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CA157BB-7B04-4C4A-8C2E-8853BC30F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502" y="1209572"/>
            <a:ext cx="3823048" cy="8195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2A4F147-8281-43F1-B448-892E93994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288" y="2963942"/>
            <a:ext cx="1873346" cy="1187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CAFBCC5-86CC-4FDE-842C-E0CA2471F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6275" y="2963942"/>
            <a:ext cx="2870348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DFC4AD-F387-48FD-8807-5736C8CD31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5052" y="5065463"/>
            <a:ext cx="2267067" cy="14732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9413D37B-2C2F-4F77-B1FD-558F64FAF2B1}"/>
              </a:ext>
            </a:extLst>
          </p:cNvPr>
          <p:cNvSpPr txBox="1"/>
          <p:nvPr/>
        </p:nvSpPr>
        <p:spPr>
          <a:xfrm>
            <a:off x="2227757" y="459319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C6F56F7-AFDB-4802-B516-39827A9A6B2D}"/>
              </a:ext>
            </a:extLst>
          </p:cNvPr>
          <p:cNvSpPr txBox="1"/>
          <p:nvPr/>
        </p:nvSpPr>
        <p:spPr>
          <a:xfrm>
            <a:off x="4953490" y="459162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03788BAE-1A39-4315-BFB1-D3AEA9A32B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1856" y="5065463"/>
            <a:ext cx="1417138" cy="16084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1129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2291951-26A5-4022-BF55-5FEDB9796F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级数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30850-5300-4F50-8305-EA6ADF88F6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symsum</a:t>
            </a:r>
            <a:r>
              <a:rPr lang="en-US" altLang="zh-CN" dirty="0"/>
              <a:t>()</a:t>
            </a:r>
            <a:r>
              <a:rPr lang="zh-CN" altLang="en-US" dirty="0"/>
              <a:t>求级数和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taylor</a:t>
            </a:r>
            <a:r>
              <a:rPr lang="en-US" altLang="zh-CN" dirty="0"/>
              <a:t>()</a:t>
            </a:r>
            <a:r>
              <a:rPr lang="zh-CN" altLang="en-US" dirty="0"/>
              <a:t>求泰勒展开式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386B1A-D45F-416A-9842-50C5BD25AFC9}"/>
              </a:ext>
            </a:extLst>
          </p:cNvPr>
          <p:cNvSpPr txBox="1"/>
          <p:nvPr/>
        </p:nvSpPr>
        <p:spPr>
          <a:xfrm>
            <a:off x="2288718" y="100171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AEBC6C-EE40-4C33-AFF6-B5B8D6060A67}"/>
              </a:ext>
            </a:extLst>
          </p:cNvPr>
          <p:cNvSpPr txBox="1"/>
          <p:nvPr/>
        </p:nvSpPr>
        <p:spPr>
          <a:xfrm>
            <a:off x="6287838" y="103993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E7A6738-14E7-42DF-9083-476EBD1E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013" y="4977742"/>
            <a:ext cx="2908449" cy="844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80ADCE6-1902-415B-B435-30E1D62AB209}"/>
              </a:ext>
            </a:extLst>
          </p:cNvPr>
          <p:cNvSpPr txBox="1"/>
          <p:nvPr/>
        </p:nvSpPr>
        <p:spPr>
          <a:xfrm>
            <a:off x="2288718" y="445495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222BEF7-032F-4D9B-B52C-5C7168516BAE}"/>
              </a:ext>
            </a:extLst>
          </p:cNvPr>
          <p:cNvSpPr txBox="1"/>
          <p:nvPr/>
        </p:nvSpPr>
        <p:spPr>
          <a:xfrm>
            <a:off x="5430200" y="445495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F7D19CE-34FF-4651-9F3D-966FC8F46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765" y="4977742"/>
            <a:ext cx="3382785" cy="9364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FB370EC-114D-4034-ADE4-A4693D7E0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013" y="1504329"/>
            <a:ext cx="3756187" cy="13109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98B335-4BE8-412A-85C9-36968D3E69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345" y="1501386"/>
            <a:ext cx="1871215" cy="18560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7302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2291951-26A5-4022-BF55-5FEDB9796F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解方程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130850-5300-4F50-8305-EA6ADF88F6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solve()</a:t>
            </a:r>
            <a:r>
              <a:rPr lang="zh-CN" altLang="en-US" dirty="0"/>
              <a:t>解方程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1000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dsolve</a:t>
            </a:r>
            <a:r>
              <a:rPr lang="en-US" altLang="zh-CN" dirty="0"/>
              <a:t>()</a:t>
            </a:r>
            <a:r>
              <a:rPr lang="zh-CN" altLang="en-US" dirty="0"/>
              <a:t>解常微分方程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386CF3-215D-4C2C-A9BB-9C4F3116BA53}"/>
              </a:ext>
            </a:extLst>
          </p:cNvPr>
          <p:cNvSpPr txBox="1"/>
          <p:nvPr/>
        </p:nvSpPr>
        <p:spPr>
          <a:xfrm>
            <a:off x="2275171" y="93315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4796D3-083B-465F-95CC-EFDA47F573CB}"/>
              </a:ext>
            </a:extLst>
          </p:cNvPr>
          <p:cNvSpPr txBox="1"/>
          <p:nvPr/>
        </p:nvSpPr>
        <p:spPr>
          <a:xfrm>
            <a:off x="5366663" y="93159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7386B1A-D45F-416A-9842-50C5BD25AFC9}"/>
              </a:ext>
            </a:extLst>
          </p:cNvPr>
          <p:cNvSpPr txBox="1"/>
          <p:nvPr/>
        </p:nvSpPr>
        <p:spPr>
          <a:xfrm>
            <a:off x="2275171" y="460512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AEBC6C-EE40-4C33-AFF6-B5B8D6060A67}"/>
              </a:ext>
            </a:extLst>
          </p:cNvPr>
          <p:cNvSpPr txBox="1"/>
          <p:nvPr/>
        </p:nvSpPr>
        <p:spPr>
          <a:xfrm>
            <a:off x="5711030" y="460512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C11040-83D6-44C0-9C3E-39E58A990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466" y="1459615"/>
            <a:ext cx="2870348" cy="11621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0227E0F-C626-47EF-AA7E-450F56362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273" y="1459616"/>
            <a:ext cx="2034767" cy="2410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09969E5-1C0B-4B46-A09E-AB3F222F6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466" y="5107743"/>
            <a:ext cx="3212947" cy="10709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C8E995D-2E11-464C-90FC-EA5690EA0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688" y="5107743"/>
            <a:ext cx="3212947" cy="8935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5216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522F30-DC8C-4EEC-BD0A-920482376D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数值计算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0D4427-5642-43CE-9CC5-FFA1F2B1DD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92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2B6059-B0C4-45D9-84B0-7DD35AC424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多项式</a:t>
            </a:r>
            <a:endParaRPr lang="en-US" altLang="zh-CN" dirty="0"/>
          </a:p>
          <a:p>
            <a:r>
              <a:rPr lang="zh-CN" altLang="en-US" dirty="0"/>
              <a:t>运算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E96AD6-5ECE-4C3A-93F1-768F0A7A8F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用向量表示多项式的系数，进行多项式运算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F85F88-1D80-43FC-A019-306D7CD0DFA0}"/>
              </a:ext>
            </a:extLst>
          </p:cNvPr>
          <p:cNvSpPr txBox="1"/>
          <p:nvPr/>
        </p:nvSpPr>
        <p:spPr>
          <a:xfrm>
            <a:off x="2275171" y="86542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03F0EB-9525-4DE5-A21E-15F4ABF06E70}"/>
              </a:ext>
            </a:extLst>
          </p:cNvPr>
          <p:cNvSpPr txBox="1"/>
          <p:nvPr/>
        </p:nvSpPr>
        <p:spPr>
          <a:xfrm>
            <a:off x="2275171" y="362706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AA01AD-ACE7-4BE9-B2D2-E0D9B54E84D4}"/>
                  </a:ext>
                </a:extLst>
              </p:cNvPr>
              <p:cNvSpPr txBox="1"/>
              <p:nvPr/>
            </p:nvSpPr>
            <p:spPr>
              <a:xfrm>
                <a:off x="5764623" y="1494132"/>
                <a:ext cx="195302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𝑎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𝑏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𝑐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𝑑</m:t>
                        </m:r>
                      </m:e>
                    </m:d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相当于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 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𝑎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3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𝑏</m:t>
                    </m:r>
                    <m:sSup>
                      <m:sSupPr>
                        <m:ctrlP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幼圆" panose="020105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𝑐𝑥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+</m:t>
                    </m:r>
                    <m:r>
                      <a:rPr lang="en-US" altLang="zh-CN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幼圆" panose="02010509060101010101" pitchFamily="49" charset="-122"/>
                      </a:rPr>
                      <m:t>𝑑</m:t>
                    </m:r>
                  </m:oMath>
                </a14:m>
                <a:endParaRPr lang="zh-CN" altLang="en-US" sz="1600" dirty="0">
                  <a:solidFill>
                    <a:srgbClr val="FF0000"/>
                  </a:solidFill>
                  <a:latin typeface="幼圆" panose="02010509060101010101" pitchFamily="49" charset="-122"/>
                  <a:ea typeface="幼圆" panose="02010509060101010101" pitchFamily="49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7AA01AD-ACE7-4BE9-B2D2-E0D9B54E8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623" y="1494132"/>
                <a:ext cx="1953026" cy="584775"/>
              </a:xfrm>
              <a:prstGeom prst="rect">
                <a:avLst/>
              </a:prstGeom>
              <a:blipFill>
                <a:blip r:embed="rId2"/>
                <a:stretch>
                  <a:fillRect t="-4167" r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9FAFE3EF-6971-4E63-BB2A-713151429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185" y="1307643"/>
            <a:ext cx="3039089" cy="22616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B2AE52D-0F25-469F-A1A5-8352CECF8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9185" y="4073134"/>
            <a:ext cx="3039089" cy="265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2662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符号变量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符号计算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数值计算</a:t>
            </a:r>
          </a:p>
        </p:txBody>
      </p:sp>
    </p:spTree>
    <p:extLst>
      <p:ext uri="{BB962C8B-B14F-4D97-AF65-F5344CB8AC3E}">
        <p14:creationId xmlns:p14="http://schemas.microsoft.com/office/powerpoint/2010/main" val="281944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3DAC06FB-02FD-4E6C-A900-C127909B9F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多项式</a:t>
            </a:r>
            <a:endParaRPr lang="en-US" altLang="zh-CN" dirty="0"/>
          </a:p>
          <a:p>
            <a:r>
              <a:rPr lang="zh-CN" altLang="en-US" dirty="0"/>
              <a:t>微积分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B690A-C9CB-4908-AA9C-868F9864F4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polyder</a:t>
            </a:r>
            <a:r>
              <a:rPr lang="en-US" altLang="zh-CN" dirty="0"/>
              <a:t>()</a:t>
            </a:r>
            <a:r>
              <a:rPr lang="zh-CN" altLang="en-US" dirty="0"/>
              <a:t>进行多项式的微分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polyint</a:t>
            </a:r>
            <a:r>
              <a:rPr lang="en-US" altLang="zh-CN" dirty="0"/>
              <a:t>()</a:t>
            </a:r>
            <a:r>
              <a:rPr lang="zh-CN" altLang="en-US" dirty="0"/>
              <a:t>进行多项式的积分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5BB2BC-3FF8-473B-A91B-D8F5803F3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90" y="1495628"/>
            <a:ext cx="2133710" cy="3175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4F07D3B-D9B7-46A7-AC25-75E7C20D7379}"/>
              </a:ext>
            </a:extLst>
          </p:cNvPr>
          <p:cNvSpPr txBox="1"/>
          <p:nvPr/>
        </p:nvSpPr>
        <p:spPr>
          <a:xfrm>
            <a:off x="2275171" y="93992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5AF778-A7FA-4DEC-B5D6-C06AC683874E}"/>
              </a:ext>
            </a:extLst>
          </p:cNvPr>
          <p:cNvSpPr txBox="1"/>
          <p:nvPr/>
        </p:nvSpPr>
        <p:spPr>
          <a:xfrm>
            <a:off x="5366663" y="93836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1169DF-AB8E-492C-8412-94C52927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719" y="1495628"/>
            <a:ext cx="2495678" cy="5524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38BD97E-6CD2-4DD7-BD3C-F09FD81689DC}"/>
              </a:ext>
            </a:extLst>
          </p:cNvPr>
          <p:cNvSpPr txBox="1"/>
          <p:nvPr/>
        </p:nvSpPr>
        <p:spPr>
          <a:xfrm>
            <a:off x="2275171" y="395750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ABC8D9-6AB1-47C5-B4BA-17DEA995F218}"/>
              </a:ext>
            </a:extLst>
          </p:cNvPr>
          <p:cNvSpPr txBox="1"/>
          <p:nvPr/>
        </p:nvSpPr>
        <p:spPr>
          <a:xfrm>
            <a:off x="5366663" y="395593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77D612-8AAB-4F3A-B165-EAB5FBB46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290" y="4513199"/>
            <a:ext cx="2095608" cy="285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E8D223C-F909-42CF-A589-C5FD06CB07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8719" y="4513199"/>
            <a:ext cx="3453831" cy="2970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7924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276BC0B-0C1A-4EFE-88EE-56A5BF813B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任意函数</a:t>
            </a:r>
            <a:endParaRPr lang="en-US" altLang="zh-CN" dirty="0"/>
          </a:p>
          <a:p>
            <a:r>
              <a:rPr lang="zh-CN" altLang="en-US" dirty="0"/>
              <a:t>定积分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865B7-C4BB-4601-9503-2A13C406B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integral()</a:t>
            </a:r>
            <a:r>
              <a:rPr lang="zh-CN" altLang="en-US" dirty="0"/>
              <a:t>求任意函数定积分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integral2()</a:t>
            </a:r>
            <a:r>
              <a:rPr lang="zh-CN" altLang="en-US" dirty="0"/>
              <a:t>求任意函数二重定积分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0DC444-DDE6-4532-B20F-23CC82EA8673}"/>
              </a:ext>
            </a:extLst>
          </p:cNvPr>
          <p:cNvSpPr txBox="1"/>
          <p:nvPr/>
        </p:nvSpPr>
        <p:spPr>
          <a:xfrm>
            <a:off x="2275171" y="93992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C0963A-0DC2-42C1-9238-5800ED5D48A8}"/>
              </a:ext>
            </a:extLst>
          </p:cNvPr>
          <p:cNvSpPr txBox="1"/>
          <p:nvPr/>
        </p:nvSpPr>
        <p:spPr>
          <a:xfrm>
            <a:off x="4604663" y="93836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1A2C52-8160-4249-973E-EB6539E8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309" y="1466357"/>
            <a:ext cx="4219241" cy="14245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A7BD08-1009-4398-9EAC-AE5A8D6CD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441" y="1466357"/>
            <a:ext cx="1962251" cy="2406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FE8D11B-B834-4312-A5B3-B58B0027E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441" y="5338993"/>
            <a:ext cx="3784795" cy="8509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A9E10AE-FEE1-43DD-9125-C3FD63128E9B}"/>
              </a:ext>
            </a:extLst>
          </p:cNvPr>
          <p:cNvSpPr txBox="1"/>
          <p:nvPr/>
        </p:nvSpPr>
        <p:spPr>
          <a:xfrm>
            <a:off x="2275171" y="4783833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914372-728B-4FDA-9DA4-83450B389FE5}"/>
              </a:ext>
            </a:extLst>
          </p:cNvPr>
          <p:cNvSpPr txBox="1"/>
          <p:nvPr/>
        </p:nvSpPr>
        <p:spPr>
          <a:xfrm>
            <a:off x="6352183" y="479246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53A793D-73F8-44BD-8BD7-5726C557C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194" y="5340290"/>
            <a:ext cx="1060505" cy="11621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7216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276BC0B-0C1A-4EFE-88EE-56A5BF813B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任意函数</a:t>
            </a:r>
            <a:endParaRPr lang="en-US" altLang="zh-CN" dirty="0"/>
          </a:p>
          <a:p>
            <a:r>
              <a:rPr lang="zh-CN" altLang="en-US" dirty="0"/>
              <a:t>解方程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1865B7-C4BB-4601-9503-2A13C406B8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vpasolve</a:t>
            </a:r>
            <a:r>
              <a:rPr lang="en-US" altLang="zh-CN" dirty="0"/>
              <a:t>()</a:t>
            </a:r>
            <a:r>
              <a:rPr lang="zh-CN" altLang="en-US" dirty="0"/>
              <a:t>用数值法解方程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0DC444-DDE6-4532-B20F-23CC82EA8673}"/>
              </a:ext>
            </a:extLst>
          </p:cNvPr>
          <p:cNvSpPr txBox="1"/>
          <p:nvPr/>
        </p:nvSpPr>
        <p:spPr>
          <a:xfrm>
            <a:off x="2275171" y="906062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C0963A-0DC2-42C1-9238-5800ED5D48A8}"/>
              </a:ext>
            </a:extLst>
          </p:cNvPr>
          <p:cNvSpPr txBox="1"/>
          <p:nvPr/>
        </p:nvSpPr>
        <p:spPr>
          <a:xfrm>
            <a:off x="2275171" y="327842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CD5032-B11A-47E0-A965-15E8ED79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84" y="3779095"/>
            <a:ext cx="4795827" cy="29773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98EECB-1BFB-4D89-A98C-3D045907B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184" y="1364623"/>
            <a:ext cx="2947069" cy="19097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0339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zh-CN" altLang="en-US" dirty="0"/>
              <a:t>符号变量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495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符号变量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37483" y="227013"/>
            <a:ext cx="6835067" cy="6057900"/>
          </a:xfrm>
        </p:spPr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syms</a:t>
            </a:r>
            <a:r>
              <a:rPr lang="en-US" altLang="zh-CN" dirty="0"/>
              <a:t>()</a:t>
            </a:r>
            <a:r>
              <a:rPr lang="zh-CN" altLang="en-US" dirty="0"/>
              <a:t>指定符号对象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 err="1"/>
              <a:t>sym</a:t>
            </a:r>
            <a:r>
              <a:rPr lang="en-US" altLang="zh-CN" dirty="0"/>
              <a:t>()</a:t>
            </a:r>
            <a:r>
              <a:rPr lang="zh-CN" altLang="en-US" dirty="0"/>
              <a:t>创建符号变量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42699" y="83326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71DF99-78FA-4341-B1A2-E3F7FA895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10" y="1385461"/>
            <a:ext cx="1378021" cy="2730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3B9A7C7-75DD-46A2-A5F7-8D00B9876DF6}"/>
              </a:ext>
            </a:extLst>
          </p:cNvPr>
          <p:cNvSpPr txBox="1"/>
          <p:nvPr/>
        </p:nvSpPr>
        <p:spPr>
          <a:xfrm>
            <a:off x="2142699" y="276464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5B61C6-44AD-438C-AA75-0412C6A39F9B}"/>
              </a:ext>
            </a:extLst>
          </p:cNvPr>
          <p:cNvSpPr txBox="1"/>
          <p:nvPr/>
        </p:nvSpPr>
        <p:spPr>
          <a:xfrm>
            <a:off x="5477303" y="2764644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B53CC34-0B98-44F2-9759-4B1665EAC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910" y="3253953"/>
            <a:ext cx="2190863" cy="23750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EB25B76-B3C1-4BBF-AFC1-07216BF8E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648" y="3253953"/>
            <a:ext cx="2872791" cy="34859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4156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符号</a:t>
            </a:r>
            <a:endParaRPr lang="en-US" altLang="zh-CN" dirty="0"/>
          </a:p>
          <a:p>
            <a:r>
              <a:rPr lang="zh-CN" altLang="en-US" dirty="0"/>
              <a:t>表达式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37483" y="227013"/>
            <a:ext cx="6835067" cy="6057900"/>
          </a:xfrm>
        </p:spPr>
        <p:txBody>
          <a:bodyPr/>
          <a:lstStyle/>
          <a:p>
            <a:r>
              <a:rPr lang="zh-CN" altLang="en-US" dirty="0"/>
              <a:t>通过符号对象创建符号表达式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通过符号变量创建符号表达式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46477" y="73165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B9A7C7-75DD-46A2-A5F7-8D00B9876DF6}"/>
              </a:ext>
            </a:extLst>
          </p:cNvPr>
          <p:cNvSpPr txBox="1"/>
          <p:nvPr/>
        </p:nvSpPr>
        <p:spPr>
          <a:xfrm>
            <a:off x="2146477" y="413393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5B61C6-44AD-438C-AA75-0412C6A39F9B}"/>
              </a:ext>
            </a:extLst>
          </p:cNvPr>
          <p:cNvSpPr txBox="1"/>
          <p:nvPr/>
        </p:nvSpPr>
        <p:spPr>
          <a:xfrm>
            <a:off x="5473525" y="413393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DE18BA-BD45-43C7-98CB-3F7FDE849ED3}"/>
              </a:ext>
            </a:extLst>
          </p:cNvPr>
          <p:cNvSpPr txBox="1"/>
          <p:nvPr/>
        </p:nvSpPr>
        <p:spPr>
          <a:xfrm>
            <a:off x="5473525" y="73165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19655FA-45ED-4407-8179-C0AFB0459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926" y="1171707"/>
            <a:ext cx="2451226" cy="1454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F66BC9A-D4AD-4F75-A98C-0B6134A05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433" y="1171707"/>
            <a:ext cx="2288315" cy="24942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538EA9D-492C-4DA2-AC51-845562C67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926" y="4591745"/>
            <a:ext cx="1784442" cy="17653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FDBB6CE-DAA5-4DCA-97CC-FC047AF9C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433" y="4591745"/>
            <a:ext cx="1463474" cy="2142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150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符号矩阵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>
          <a:xfrm>
            <a:off x="2137483" y="227013"/>
            <a:ext cx="6835067" cy="6057900"/>
          </a:xfrm>
        </p:spPr>
        <p:txBody>
          <a:bodyPr/>
          <a:lstStyle/>
          <a:p>
            <a:r>
              <a:rPr lang="zh-CN" altLang="en-US" dirty="0"/>
              <a:t>通过符号对象创建符号矩阵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通过符号变量创建符号矩阵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146477" y="73165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B9A7C7-75DD-46A2-A5F7-8D00B9876DF6}"/>
              </a:ext>
            </a:extLst>
          </p:cNvPr>
          <p:cNvSpPr txBox="1"/>
          <p:nvPr/>
        </p:nvSpPr>
        <p:spPr>
          <a:xfrm>
            <a:off x="2146477" y="413393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85B61C6-44AD-438C-AA75-0412C6A39F9B}"/>
              </a:ext>
            </a:extLst>
          </p:cNvPr>
          <p:cNvSpPr txBox="1"/>
          <p:nvPr/>
        </p:nvSpPr>
        <p:spPr>
          <a:xfrm>
            <a:off x="5473525" y="413393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BDE18BA-BD45-43C7-98CB-3F7FDE849ED3}"/>
              </a:ext>
            </a:extLst>
          </p:cNvPr>
          <p:cNvSpPr txBox="1"/>
          <p:nvPr/>
        </p:nvSpPr>
        <p:spPr>
          <a:xfrm>
            <a:off x="5473525" y="731659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29B513-6547-482C-99D7-81D23A238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926" y="1164406"/>
            <a:ext cx="2438525" cy="1416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36083BD-4379-4A66-AC18-D611B3677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362" y="1164406"/>
            <a:ext cx="1290240" cy="2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AB88CFE-7811-4079-96CE-DBD4724A6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5926" y="4591745"/>
            <a:ext cx="1778091" cy="831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FEBED54-F118-4134-83AE-B1A6EAF23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362" y="4591745"/>
            <a:ext cx="1587582" cy="14669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245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57EA45-1ED9-4F4D-9AA4-AE2BD96DC7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符号计算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2FCF4C-A139-491F-8417-33D1A5534E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357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1095C70-4735-4B99-90AE-DF60DCE4F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基本运算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3EFF8-6915-4EA2-9CA4-F01325E38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符号变量参与运算的结果仍为符号变量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F7AF168-B5C6-408B-AC82-091671105703}"/>
              </a:ext>
            </a:extLst>
          </p:cNvPr>
          <p:cNvSpPr txBox="1"/>
          <p:nvPr/>
        </p:nvSpPr>
        <p:spPr>
          <a:xfrm>
            <a:off x="2268397" y="86712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3BC815E-0074-47CF-91CA-B249B9715B85}"/>
              </a:ext>
            </a:extLst>
          </p:cNvPr>
          <p:cNvSpPr txBox="1"/>
          <p:nvPr/>
        </p:nvSpPr>
        <p:spPr>
          <a:xfrm>
            <a:off x="5595445" y="86712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EB0FC1-71C4-4D9E-A2FB-6BA29E3D6B57}"/>
              </a:ext>
            </a:extLst>
          </p:cNvPr>
          <p:cNvSpPr txBox="1"/>
          <p:nvPr/>
        </p:nvSpPr>
        <p:spPr>
          <a:xfrm>
            <a:off x="2268397" y="300924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88A577-1BE9-4793-B5AA-7E4063E7A91E}"/>
              </a:ext>
            </a:extLst>
          </p:cNvPr>
          <p:cNvSpPr txBox="1"/>
          <p:nvPr/>
        </p:nvSpPr>
        <p:spPr>
          <a:xfrm>
            <a:off x="5595445" y="3009240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212E2B-219F-4F08-A4F9-479805771249}"/>
              </a:ext>
            </a:extLst>
          </p:cNvPr>
          <p:cNvSpPr txBox="1"/>
          <p:nvPr/>
        </p:nvSpPr>
        <p:spPr>
          <a:xfrm>
            <a:off x="2268397" y="498622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46970F-EB9D-42DA-96D2-600626E876AB}"/>
              </a:ext>
            </a:extLst>
          </p:cNvPr>
          <p:cNvSpPr txBox="1"/>
          <p:nvPr/>
        </p:nvSpPr>
        <p:spPr>
          <a:xfrm>
            <a:off x="5595445" y="4986225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6903CA0-2602-4AA0-9139-83FA472A2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853" y="5486049"/>
            <a:ext cx="1517728" cy="8572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62784A9-896C-4D05-91A5-60B7FEB0C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145" y="5486049"/>
            <a:ext cx="2507968" cy="12772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84DAEA0-57CA-45F3-A49B-BC881C155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853" y="1351632"/>
            <a:ext cx="997001" cy="14732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AD0B191-CD9A-4794-BC77-96EB6F0A90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8145" y="1346583"/>
            <a:ext cx="565179" cy="11748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8A2DA10-5839-483C-A2EB-A3955ACC8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0853" y="3512376"/>
            <a:ext cx="1530429" cy="838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598EC95-1D92-4E56-9F04-596555FED3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8145" y="3509064"/>
            <a:ext cx="965250" cy="11367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14877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B7F50B-3DEF-4CD2-A382-B2E7797508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复杂运算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A6392A6-6DA6-4C5C-AF77-7CDE312D40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4294605"/>
          </a:xfrm>
        </p:spPr>
        <p:txBody>
          <a:bodyPr/>
          <a:lstStyle/>
          <a:p>
            <a:r>
              <a:rPr lang="zh-CN" altLang="en-US" dirty="0"/>
              <a:t>符号变量支持数学函数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符号变量支持矩阵运算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47C5DC-C644-45A2-A95A-D16B4AB37833}"/>
              </a:ext>
            </a:extLst>
          </p:cNvPr>
          <p:cNvSpPr txBox="1"/>
          <p:nvPr/>
        </p:nvSpPr>
        <p:spPr>
          <a:xfrm>
            <a:off x="2268397" y="391120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7BDBE3-08AD-4540-ACE5-D8DE51367DFC}"/>
              </a:ext>
            </a:extLst>
          </p:cNvPr>
          <p:cNvSpPr txBox="1"/>
          <p:nvPr/>
        </p:nvSpPr>
        <p:spPr>
          <a:xfrm>
            <a:off x="4669012" y="3911207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B3B535-25AD-4E40-B815-9030585E1AC9}"/>
              </a:ext>
            </a:extLst>
          </p:cNvPr>
          <p:cNvSpPr txBox="1"/>
          <p:nvPr/>
        </p:nvSpPr>
        <p:spPr>
          <a:xfrm>
            <a:off x="2268398" y="859126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代码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AD2834-7CB8-4360-A7F5-FFD080E81E0F}"/>
              </a:ext>
            </a:extLst>
          </p:cNvPr>
          <p:cNvSpPr txBox="1"/>
          <p:nvPr/>
        </p:nvSpPr>
        <p:spPr>
          <a:xfrm>
            <a:off x="4669013" y="845561"/>
            <a:ext cx="7620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FFE49F6-F777-44B3-995A-8BDDBD6A0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854" y="1398055"/>
            <a:ext cx="2258159" cy="10956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664C587-153E-4C06-B61D-2EA376742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71" y="1398055"/>
            <a:ext cx="4165779" cy="14055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F90C26D-13A0-4956-83A7-3CAA305AC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0854" y="4395713"/>
            <a:ext cx="1701887" cy="20321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445AE1D-F3E5-49F1-BFC6-7D14486B4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771" y="4395713"/>
            <a:ext cx="3998562" cy="2405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1167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3290</TotalTime>
  <Words>346</Words>
  <Application>Microsoft Office PowerPoint</Application>
  <PresentationFormat>全屏显示(4:3)</PresentationFormat>
  <Paragraphs>221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楷体</vt:lpstr>
      <vt:lpstr>微软雅黑</vt:lpstr>
      <vt:lpstr>微软雅黑 Light</vt:lpstr>
      <vt:lpstr>幼圆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YeTian</cp:lastModifiedBy>
  <cp:revision>1109</cp:revision>
  <dcterms:created xsi:type="dcterms:W3CDTF">2019-09-02T01:24:59Z</dcterms:created>
  <dcterms:modified xsi:type="dcterms:W3CDTF">2024-03-04T06:11:36Z</dcterms:modified>
</cp:coreProperties>
</file>