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87" r:id="rId11"/>
    <p:sldId id="289" r:id="rId12"/>
    <p:sldId id="285" r:id="rId13"/>
    <p:sldId id="269" r:id="rId14"/>
    <p:sldId id="270" r:id="rId15"/>
    <p:sldId id="290" r:id="rId16"/>
    <p:sldId id="291" r:id="rId17"/>
    <p:sldId id="271" r:id="rId18"/>
    <p:sldId id="272" r:id="rId19"/>
    <p:sldId id="273" r:id="rId20"/>
    <p:sldId id="288" r:id="rId21"/>
    <p:sldId id="292" r:id="rId22"/>
    <p:sldId id="293" r:id="rId23"/>
    <p:sldId id="265" r:id="rId24"/>
    <p:sldId id="266" r:id="rId25"/>
    <p:sldId id="274" r:id="rId26"/>
    <p:sldId id="276" r:id="rId27"/>
    <p:sldId id="277" r:id="rId28"/>
    <p:sldId id="294" r:id="rId29"/>
    <p:sldId id="278" r:id="rId30"/>
    <p:sldId id="283" r:id="rId31"/>
    <p:sldId id="284" r:id="rId32"/>
    <p:sldId id="295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安徽大学计算机科学与技术学院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AE2940E-7235-4674-9B7B-A46D1EC2CA90}"/>
              </a:ext>
            </a:extLst>
          </p:cNvPr>
          <p:cNvSpPr txBox="1"/>
          <p:nvPr userDrawn="1"/>
        </p:nvSpPr>
        <p:spPr>
          <a:xfrm>
            <a:off x="3373396" y="6334626"/>
            <a:ext cx="239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8F75A0F-A932-4331-A0F8-1C56B5BA9198}" type="datetime2"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2024年3月4日</a:t>
            </a:fld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746620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816470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9" name="椭圆 8"/>
          <p:cNvSpPr/>
          <p:nvPr userDrawn="1"/>
        </p:nvSpPr>
        <p:spPr>
          <a:xfrm>
            <a:off x="1111250" y="2849781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919631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11" name="椭圆 10"/>
          <p:cNvSpPr/>
          <p:nvPr userDrawn="1"/>
        </p:nvSpPr>
        <p:spPr>
          <a:xfrm>
            <a:off x="1111250" y="4952941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5022791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任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2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第六讲</a:t>
            </a:r>
            <a:r>
              <a:rPr lang="zh-CN" altLang="en-US" dirty="0"/>
              <a:t>：图形界面编程</a:t>
            </a:r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  <a:endParaRPr lang="en-US" altLang="zh-CN" dirty="0"/>
          </a:p>
          <a:p>
            <a:r>
              <a:rPr lang="en-US" altLang="zh-CN" dirty="0" err="1"/>
              <a:t>uilabel</a:t>
            </a:r>
            <a:r>
              <a:rPr lang="en-US" altLang="zh-CN" dirty="0"/>
              <a:t> ()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3062731" cy="6057900"/>
          </a:xfrm>
        </p:spPr>
        <p:txBody>
          <a:bodyPr/>
          <a:lstStyle/>
          <a:p>
            <a:r>
              <a:rPr lang="zh-CN" altLang="en-US" dirty="0"/>
              <a:t>用来显示文本的控件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常用属性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32530"/>
              </p:ext>
            </p:extLst>
          </p:nvPr>
        </p:nvGraphicFramePr>
        <p:xfrm>
          <a:off x="3002063" y="3898900"/>
          <a:ext cx="506052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字体与字号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FontColor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BackgroundColor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前景色与背景色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相对位置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文字内容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471AB5F5-ED3D-45EC-9C3D-BF6B6B89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107" y="355600"/>
            <a:ext cx="2851297" cy="21400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97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文本框</a:t>
            </a:r>
            <a:endParaRPr lang="en-US" altLang="zh-CN" dirty="0"/>
          </a:p>
          <a:p>
            <a:r>
              <a:rPr lang="en-US" altLang="zh-CN" sz="2800" dirty="0" err="1"/>
              <a:t>uieditfield</a:t>
            </a:r>
            <a:r>
              <a:rPr lang="en-US" altLang="zh-CN" sz="2800" dirty="0"/>
              <a:t> 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3062731" cy="6057900"/>
          </a:xfrm>
        </p:spPr>
        <p:txBody>
          <a:bodyPr/>
          <a:lstStyle/>
          <a:p>
            <a:r>
              <a:rPr lang="zh-CN" altLang="en-US" dirty="0"/>
              <a:t>用来输入文本的控件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常用属性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3A7FDBC-4B49-4EB4-9D89-A54F901DF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20869"/>
              </p:ext>
            </p:extLst>
          </p:nvPr>
        </p:nvGraphicFramePr>
        <p:xfrm>
          <a:off x="3036963" y="3330986"/>
          <a:ext cx="5060528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字体与字号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FontColor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BackgroundColor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前景色与背景色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相对位置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文字内容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ValueChangedFcn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FA0ED898-B426-42F7-9A5C-95000586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668" y="355600"/>
            <a:ext cx="2851297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3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按钮</a:t>
            </a:r>
            <a:endParaRPr lang="en-US" altLang="zh-CN" dirty="0"/>
          </a:p>
          <a:p>
            <a:r>
              <a:rPr lang="en-US" altLang="zh-CN" dirty="0" err="1"/>
              <a:t>uibutton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3062731" cy="6057900"/>
          </a:xfrm>
        </p:spPr>
        <p:txBody>
          <a:bodyPr/>
          <a:lstStyle/>
          <a:p>
            <a:r>
              <a:rPr lang="zh-CN" altLang="en-US" dirty="0"/>
              <a:t>按下触发回调函数的控件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常用属性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94601"/>
              </p:ext>
            </p:extLst>
          </p:nvPr>
        </p:nvGraphicFramePr>
        <p:xfrm>
          <a:off x="3009042" y="2875280"/>
          <a:ext cx="5060528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字体与字号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FontColor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BackgroundColor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前景色与背景色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相对位置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文字内容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Icon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按钮图标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48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ButtonPushedFcn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8BD69F4C-F162-4001-92CF-1C311A5B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186" y="355600"/>
            <a:ext cx="2851297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8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复选按钮</a:t>
            </a:r>
            <a:endParaRPr lang="en-US" altLang="zh-CN" dirty="0"/>
          </a:p>
          <a:p>
            <a:r>
              <a:rPr lang="en-US" altLang="zh-CN" sz="2400" dirty="0" err="1"/>
              <a:t>uicheckbox</a:t>
            </a:r>
            <a:r>
              <a:rPr lang="en-US" altLang="zh-CN" sz="2400" dirty="0"/>
              <a:t>()</a:t>
            </a:r>
          </a:p>
          <a:p>
            <a:r>
              <a:rPr lang="en-US" altLang="zh-CN" sz="1600" dirty="0" err="1"/>
              <a:t>uibutton</a:t>
            </a:r>
            <a:r>
              <a:rPr lang="en-US" altLang="zh-CN" sz="1600" dirty="0"/>
              <a:t>(…,‘state’)</a:t>
            </a:r>
            <a:endParaRPr lang="zh-CN" altLang="en-US" sz="1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3509461" cy="6057900"/>
          </a:xfrm>
        </p:spPr>
        <p:txBody>
          <a:bodyPr/>
          <a:lstStyle/>
          <a:p>
            <a:r>
              <a:rPr lang="zh-CN" altLang="en-US" dirty="0"/>
              <a:t>选中或取消选中指定内容的控件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常用属性</a:t>
            </a:r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DB7784D-CA3B-4977-AB60-CB5493DB4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5860"/>
              </p:ext>
            </p:extLst>
          </p:nvPr>
        </p:nvGraphicFramePr>
        <p:xfrm>
          <a:off x="3050924" y="3136280"/>
          <a:ext cx="5060528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字体与字号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FontColor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BackgroundColor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前景色与背景色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相对位置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文字内容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ValueChangedFcn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当前是否被选中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017989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637E1E78-2956-4A15-8122-032CD7A5B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829" y="355600"/>
            <a:ext cx="2851297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9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列表框</a:t>
            </a:r>
            <a:endParaRPr lang="en-US" altLang="zh-CN" dirty="0"/>
          </a:p>
          <a:p>
            <a:r>
              <a:rPr lang="en-US" altLang="zh-CN" dirty="0" err="1"/>
              <a:t>uilistbox</a:t>
            </a:r>
            <a:r>
              <a:rPr lang="en-US" altLang="zh-CN" dirty="0"/>
              <a:t>()</a:t>
            </a:r>
          </a:p>
          <a:p>
            <a:r>
              <a:rPr lang="en-US" altLang="zh-CN" sz="2400" dirty="0" err="1"/>
              <a:t>uidropdown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4" y="355600"/>
            <a:ext cx="3502480" cy="6057900"/>
          </a:xfrm>
        </p:spPr>
        <p:txBody>
          <a:bodyPr/>
          <a:lstStyle/>
          <a:p>
            <a:r>
              <a:rPr lang="zh-CN" altLang="en-US" dirty="0"/>
              <a:t>显示或选中内容的控件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1000" dirty="0"/>
          </a:p>
          <a:p>
            <a:r>
              <a:rPr lang="zh-CN" altLang="en-US" dirty="0"/>
              <a:t>常用属性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B07B1F0-3043-45F8-89A9-9643EE71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28994"/>
              </p:ext>
            </p:extLst>
          </p:nvPr>
        </p:nvGraphicFramePr>
        <p:xfrm>
          <a:off x="2998018" y="2607504"/>
          <a:ext cx="50605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字体与字号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FontColor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BackgroundColor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前景色与背景色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相对位置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ValueChangedFcn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选项列表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01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当前选中项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77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Multiselect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是否可多选 或</a:t>
                      </a:r>
                      <a:endParaRPr lang="en-US" altLang="zh-CN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是否可编辑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248219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20B31ECB-58B7-463F-B935-1B11B93C2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110" y="181997"/>
            <a:ext cx="2851297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94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树状列表</a:t>
            </a:r>
            <a:endParaRPr lang="en-US" altLang="zh-CN" dirty="0"/>
          </a:p>
          <a:p>
            <a:r>
              <a:rPr lang="en-US" altLang="zh-CN" dirty="0" err="1"/>
              <a:t>uitree</a:t>
            </a:r>
            <a:r>
              <a:rPr lang="en-US" altLang="zh-CN" dirty="0"/>
              <a:t>()</a:t>
            </a:r>
          </a:p>
          <a:p>
            <a:r>
              <a:rPr lang="en-US" altLang="zh-CN" sz="2800" dirty="0" err="1"/>
              <a:t>uitreenode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4" y="355600"/>
            <a:ext cx="3711884" cy="6057900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uitree</a:t>
            </a:r>
            <a:r>
              <a:rPr lang="en-US" altLang="zh-CN" dirty="0"/>
              <a:t>()</a:t>
            </a:r>
            <a:r>
              <a:rPr lang="zh-CN" altLang="en-US" dirty="0"/>
              <a:t>创建树状列表、</a:t>
            </a:r>
            <a:r>
              <a:rPr lang="en-US" altLang="zh-CN" dirty="0" err="1"/>
              <a:t>uitreenode</a:t>
            </a:r>
            <a:r>
              <a:rPr lang="en-US" altLang="zh-CN" dirty="0"/>
              <a:t>()</a:t>
            </a:r>
            <a:r>
              <a:rPr lang="zh-CN" altLang="en-US" dirty="0"/>
              <a:t>创建一个节点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常用属性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B07B1F0-3043-45F8-89A9-9643EE71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16165"/>
              </p:ext>
            </p:extLst>
          </p:nvPr>
        </p:nvGraphicFramePr>
        <p:xfrm>
          <a:off x="3109700" y="2298363"/>
          <a:ext cx="5060528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字体与字号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FontColor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BackgroundColor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前景色与背景色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相对位置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SelectionChangedFcn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SelectionNodes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选中的节点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01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Multiselect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是否可多选</a:t>
                      </a:r>
                      <a:endParaRPr lang="en-US" altLang="zh-CN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是否可编辑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24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Children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子级节点对象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89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节点对象的文本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05739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9A3EBFD7-4BAE-43FD-8386-9691AD56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11" y="158303"/>
            <a:ext cx="2568892" cy="19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01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各类仪表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3160453" cy="1333597"/>
          </a:xfrm>
        </p:spPr>
        <p:txBody>
          <a:bodyPr/>
          <a:lstStyle/>
          <a:p>
            <a:r>
              <a:rPr lang="zh-CN" altLang="en-US" dirty="0"/>
              <a:t>多种样式的仪表控件，功能不同但类似</a:t>
            </a:r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470F005-5FC1-484F-BB08-63EE28F7A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34392"/>
              </p:ext>
            </p:extLst>
          </p:nvPr>
        </p:nvGraphicFramePr>
        <p:xfrm>
          <a:off x="2991038" y="3542844"/>
          <a:ext cx="50605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字体与字号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相对位置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ValueChangedFcn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选项列表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01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当前选中项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779877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0CC17F6C-753A-4F72-BD11-59CAB5A2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520" y="206196"/>
            <a:ext cx="3552897" cy="2837516"/>
          </a:xfrm>
          <a:prstGeom prst="rect">
            <a:avLst/>
          </a:prstGeom>
        </p:spPr>
      </p:pic>
      <p:sp>
        <p:nvSpPr>
          <p:cNvPr id="8" name="文本占位符 2">
            <a:extLst>
              <a:ext uri="{FF2B5EF4-FFF2-40B4-BE49-F238E27FC236}">
                <a16:creationId xmlns:a16="http://schemas.microsoft.com/office/drawing/2014/main" id="{F4A83ADD-6FA4-4C66-8CA2-700303B14B42}"/>
              </a:ext>
            </a:extLst>
          </p:cNvPr>
          <p:cNvSpPr txBox="1">
            <a:spLocks/>
          </p:cNvSpPr>
          <p:nvPr/>
        </p:nvSpPr>
        <p:spPr>
          <a:xfrm>
            <a:off x="2137483" y="3044077"/>
            <a:ext cx="4032971" cy="704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常用属性（各控件不尽相同）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83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表格</a:t>
            </a:r>
            <a:endParaRPr lang="en-US" altLang="zh-CN" dirty="0"/>
          </a:p>
          <a:p>
            <a:r>
              <a:rPr lang="en-US" altLang="zh-CN" dirty="0" err="1"/>
              <a:t>uitable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3153473" cy="6057900"/>
          </a:xfrm>
        </p:spPr>
        <p:txBody>
          <a:bodyPr/>
          <a:lstStyle/>
          <a:p>
            <a:r>
              <a:rPr lang="zh-CN" altLang="en-US" dirty="0"/>
              <a:t>显示表格内容的控件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endParaRPr lang="en-US" altLang="zh-CN" dirty="0"/>
          </a:p>
          <a:p>
            <a:r>
              <a:rPr lang="zh-CN" altLang="en-US" dirty="0"/>
              <a:t>常用属性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72060"/>
              </p:ext>
            </p:extLst>
          </p:nvPr>
        </p:nvGraphicFramePr>
        <p:xfrm>
          <a:off x="3023003" y="3157384"/>
          <a:ext cx="506052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相对位置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ColumnName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每列名称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RowName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每行名称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表格中的数据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CellSelectionCallback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选中单元格时的回调函数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CellEditCallback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修改单元格时的回调函数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ECE5A8E-368C-4086-919E-2E085A2C6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187" y="376861"/>
            <a:ext cx="2851297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64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坐标轴</a:t>
            </a:r>
            <a:endParaRPr lang="en-US" altLang="zh-CN" dirty="0"/>
          </a:p>
          <a:p>
            <a:r>
              <a:rPr lang="en-US" altLang="zh-CN" dirty="0" err="1"/>
              <a:t>uiaxes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4" y="355600"/>
            <a:ext cx="3865448" cy="6057900"/>
          </a:xfrm>
        </p:spPr>
        <p:txBody>
          <a:bodyPr/>
          <a:lstStyle/>
          <a:p>
            <a:r>
              <a:rPr lang="zh-CN" altLang="en-US" dirty="0"/>
              <a:t>与利用</a:t>
            </a:r>
            <a:r>
              <a:rPr lang="en-US" altLang="zh-CN" dirty="0"/>
              <a:t>plot</a:t>
            </a:r>
            <a:r>
              <a:rPr lang="zh-CN" altLang="en-US" dirty="0"/>
              <a:t>等函数绘图产生的坐标轴类似的控件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常用属性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94887"/>
              </p:ext>
            </p:extLst>
          </p:nvPr>
        </p:nvGraphicFramePr>
        <p:xfrm>
          <a:off x="2462564" y="3194467"/>
          <a:ext cx="6157868" cy="356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相对位置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字体与字号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NextPlot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绘制下个图形是否删除所有已有图形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三维视角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是否显示坐标轴边框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XScale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YScale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ZScale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线性或对数显示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XLim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YLim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ZLim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显示范围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XTick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YTick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ZTick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刻度线位置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XTickLabel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YTickLabel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ZTickLabel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刻度线上显示的内容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42934665-765D-4A98-980C-8AE2E1FB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793" y="359151"/>
            <a:ext cx="2851297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94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面板</a:t>
            </a:r>
            <a:endParaRPr lang="en-US" altLang="zh-CN" dirty="0"/>
          </a:p>
          <a:p>
            <a:r>
              <a:rPr lang="en-US" altLang="zh-CN" dirty="0" err="1"/>
              <a:t>uipanel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3460599" cy="6057900"/>
          </a:xfrm>
        </p:spPr>
        <p:txBody>
          <a:bodyPr/>
          <a:lstStyle/>
          <a:p>
            <a:r>
              <a:rPr lang="zh-CN" altLang="en-US" dirty="0"/>
              <a:t>基本容器控件，可嵌套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常用属性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57209"/>
              </p:ext>
            </p:extLst>
          </p:nvPr>
        </p:nvGraphicFramePr>
        <p:xfrm>
          <a:off x="2787470" y="4050392"/>
          <a:ext cx="553106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BackgroundColor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背景色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86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相对位置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标题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84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是否可见（不可见时其内部对象也不可见）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Scrollable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是否可滚动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18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Children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所有内部对象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844427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1D55B600-CF26-438C-894F-497E85CD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01" y="355600"/>
            <a:ext cx="3416476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3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App Designer</a:t>
            </a:r>
            <a:r>
              <a:rPr lang="zh-CN" altLang="en-US" dirty="0"/>
              <a:t>编程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常用控件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非可视化</a:t>
            </a:r>
            <a:r>
              <a:rPr lang="en-US" altLang="zh-CN" dirty="0"/>
              <a:t>GUI</a:t>
            </a:r>
            <a:r>
              <a:rPr lang="zh-CN" altLang="en-US" dirty="0"/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按钮组</a:t>
            </a:r>
            <a:endParaRPr lang="en-US" altLang="zh-CN" dirty="0"/>
          </a:p>
          <a:p>
            <a:r>
              <a:rPr lang="en-US" altLang="zh-CN" sz="2200" dirty="0" err="1"/>
              <a:t>uibuttongroup</a:t>
            </a:r>
            <a:r>
              <a:rPr lang="en-US" altLang="zh-CN" sz="2200" dirty="0"/>
              <a:t>()</a:t>
            </a:r>
            <a:endParaRPr lang="zh-CN" altLang="en-US" sz="2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3062731" cy="6057900"/>
          </a:xfrm>
        </p:spPr>
        <p:txBody>
          <a:bodyPr/>
          <a:lstStyle/>
          <a:p>
            <a:r>
              <a:rPr lang="zh-CN" altLang="en-US" dirty="0"/>
              <a:t>容器控件，同一组内仅可选中一项的按钮组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常用属性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7762"/>
              </p:ext>
            </p:extLst>
          </p:nvPr>
        </p:nvGraphicFramePr>
        <p:xfrm>
          <a:off x="3016022" y="3669137"/>
          <a:ext cx="5060528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BackgroundColor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背景色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69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相对位置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标题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SelectionChangedFcn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Children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所有内部对象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788111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0984DD0C-C565-4A9B-AB52-1A69A373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007" y="355600"/>
            <a:ext cx="2851297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32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网格布局</a:t>
            </a:r>
            <a:endParaRPr lang="en-US" altLang="zh-CN" dirty="0"/>
          </a:p>
          <a:p>
            <a:r>
              <a:rPr lang="en-US" altLang="zh-CN" sz="2400" dirty="0" err="1"/>
              <a:t>uigridlayout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3062731" cy="3313537"/>
          </a:xfrm>
        </p:spPr>
        <p:txBody>
          <a:bodyPr/>
          <a:lstStyle/>
          <a:p>
            <a:r>
              <a:rPr lang="zh-CN" altLang="en-US" dirty="0"/>
              <a:t>容器控件，可方便地指定内部控件的布局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常用属性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5875E7-0243-45AE-B9D0-940FBF7CB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59" y="500432"/>
            <a:ext cx="3473629" cy="1644735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0F4EF82-5BA7-495B-8B18-4879AA75A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83810"/>
              </p:ext>
            </p:extLst>
          </p:nvPr>
        </p:nvGraphicFramePr>
        <p:xfrm>
          <a:off x="2787469" y="3106582"/>
          <a:ext cx="5531061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BackgroundColor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背景色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86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相对位置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是否可见（不可见时其内部对象也不可见）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Scrollable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是否可滚动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18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Children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所有内部对象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84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ColumnWidth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RowHeight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网格中每列（行）的宽（高）度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03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ColumnSpacing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RowSpacing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每列（行）之间的间隔距离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695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网格左、下、右、上距外围的距离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40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733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网格布局</a:t>
            </a:r>
            <a:endParaRPr lang="en-US" altLang="zh-CN" dirty="0"/>
          </a:p>
          <a:p>
            <a:r>
              <a:rPr lang="en-US" altLang="zh-CN" sz="2400" dirty="0" err="1"/>
              <a:t>uigridlayout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406400"/>
            <a:ext cx="6776172" cy="3149601"/>
          </a:xfrm>
        </p:spPr>
        <p:txBody>
          <a:bodyPr/>
          <a:lstStyle/>
          <a:p>
            <a:r>
              <a:rPr lang="zh-CN" altLang="en-US" dirty="0"/>
              <a:t>用每个控件的</a:t>
            </a:r>
            <a:r>
              <a:rPr lang="en-US" altLang="zh-CN" dirty="0" err="1"/>
              <a:t>Layout.Column</a:t>
            </a:r>
            <a:r>
              <a:rPr lang="zh-CN" altLang="en-US" dirty="0"/>
              <a:t>和</a:t>
            </a:r>
            <a:r>
              <a:rPr lang="en-US" altLang="zh-CN" dirty="0" err="1"/>
              <a:t>Layout.Row</a:t>
            </a:r>
            <a:r>
              <a:rPr lang="zh-CN" altLang="en-US" dirty="0"/>
              <a:t>属性来指定其所在的网格位置（可跨多列多行）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000" dirty="0"/>
          </a:p>
          <a:p>
            <a:r>
              <a:rPr lang="zh-CN" altLang="en-US" dirty="0"/>
              <a:t>网格布局的</a:t>
            </a:r>
            <a:r>
              <a:rPr lang="en-US" altLang="zh-CN" dirty="0" err="1"/>
              <a:t>ColumnWidth</a:t>
            </a:r>
            <a:r>
              <a:rPr lang="zh-CN" altLang="en-US" dirty="0"/>
              <a:t>和</a:t>
            </a:r>
            <a:r>
              <a:rPr lang="en-US" altLang="zh-CN" dirty="0" err="1"/>
              <a:t>RowHeight</a:t>
            </a:r>
            <a:r>
              <a:rPr lang="zh-CN" altLang="en-US" dirty="0"/>
              <a:t>可以设为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0C4F4C-1C07-4721-8A2B-D1EC5207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696" y="2573916"/>
            <a:ext cx="3418346" cy="610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70EAE93-A04C-4EF9-B59E-0E24B1170611}"/>
              </a:ext>
            </a:extLst>
          </p:cNvPr>
          <p:cNvSpPr txBox="1"/>
          <p:nvPr/>
        </p:nvSpPr>
        <p:spPr>
          <a:xfrm>
            <a:off x="6255578" y="2538982"/>
            <a:ext cx="123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绝对像素值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D93A8A-2637-49F1-A84B-B05EA7CBEEB1}"/>
              </a:ext>
            </a:extLst>
          </p:cNvPr>
          <p:cNvSpPr txBox="1"/>
          <p:nvPr/>
        </p:nvSpPr>
        <p:spPr>
          <a:xfrm>
            <a:off x="6251845" y="2846064"/>
            <a:ext cx="123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相对比例值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4F220B-29BE-4DF8-83CD-EA115AED8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726" y="3313893"/>
            <a:ext cx="3473629" cy="16447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46BBF3B-5444-446D-8632-B20DCB71AAA7}"/>
              </a:ext>
            </a:extLst>
          </p:cNvPr>
          <p:cNvSpPr/>
          <p:nvPr/>
        </p:nvSpPr>
        <p:spPr>
          <a:xfrm>
            <a:off x="2137483" y="3262286"/>
            <a:ext cx="31046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2800" indent="-1728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绝对像素值指定的网格中的控件，在窗口缩放时不变；相对比例值则反之</a:t>
            </a:r>
            <a:endParaRPr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97D367-4C0C-4E83-B520-3BAB728A7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726" y="5075203"/>
            <a:ext cx="2222614" cy="164473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4A34ABD-E0B8-46D3-A440-F15F9A501F71}"/>
              </a:ext>
            </a:extLst>
          </p:cNvPr>
          <p:cNvSpPr txBox="1"/>
          <p:nvPr/>
        </p:nvSpPr>
        <p:spPr>
          <a:xfrm>
            <a:off x="7688569" y="5087903"/>
            <a:ext cx="1235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左列按钮是相对值，右列按钮是绝对值。窗口缩小后左列按钮被压缩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B85F2CA-5230-4371-B79F-8E0C05750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6903" y="1275476"/>
            <a:ext cx="5175645" cy="7749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7904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菜单</a:t>
            </a:r>
            <a:endParaRPr lang="en-US" altLang="zh-CN" dirty="0"/>
          </a:p>
          <a:p>
            <a:r>
              <a:rPr lang="en-US" altLang="zh-CN" dirty="0" err="1"/>
              <a:t>uimenu</a:t>
            </a:r>
            <a:r>
              <a:rPr lang="en-US" altLang="zh-CN" dirty="0"/>
              <a:t>()</a:t>
            </a:r>
          </a:p>
          <a:p>
            <a:r>
              <a:rPr lang="en-US" altLang="zh-CN" sz="2000" dirty="0" err="1"/>
              <a:t>uicontextmenu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82758"/>
            <a:ext cx="3530401" cy="6057900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uimenu</a:t>
            </a:r>
            <a:r>
              <a:rPr lang="en-US" altLang="zh-CN" dirty="0"/>
              <a:t>()</a:t>
            </a:r>
            <a:r>
              <a:rPr lang="zh-CN" altLang="en-US" dirty="0"/>
              <a:t>创建顶部菜单栏或菜单子级、</a:t>
            </a:r>
            <a:r>
              <a:rPr lang="en-US" altLang="zh-CN" dirty="0" err="1"/>
              <a:t>uicontextmenu</a:t>
            </a:r>
            <a:r>
              <a:rPr lang="en-US" altLang="zh-CN" dirty="0"/>
              <a:t>()</a:t>
            </a:r>
            <a:r>
              <a:rPr lang="zh-CN" altLang="en-US" dirty="0"/>
              <a:t>创建一个上下文菜单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800" dirty="0"/>
          </a:p>
          <a:p>
            <a:r>
              <a:rPr lang="zh-CN" altLang="en-US" dirty="0"/>
              <a:t>常用属性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84985"/>
              </p:ext>
            </p:extLst>
          </p:nvPr>
        </p:nvGraphicFramePr>
        <p:xfrm>
          <a:off x="2701690" y="3590697"/>
          <a:ext cx="553106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菜单文本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Checked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是否选中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MenuSelectedFcn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Separator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菜单上方是否添加分隔线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Children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次级菜单对象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上级菜单对象或绑定的控件对象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07FA36D-C884-4DFC-9ED7-CE9BB234F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67" y="222205"/>
            <a:ext cx="307990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5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工具栏</a:t>
            </a:r>
            <a:endParaRPr lang="en-US" altLang="zh-CN" dirty="0"/>
          </a:p>
          <a:p>
            <a:r>
              <a:rPr lang="en-US" altLang="zh-CN" dirty="0" err="1"/>
              <a:t>uitoolbar</a:t>
            </a:r>
            <a:r>
              <a:rPr lang="en-US" altLang="zh-CN" dirty="0"/>
              <a:t>()</a:t>
            </a:r>
          </a:p>
          <a:p>
            <a:r>
              <a:rPr lang="en-US" altLang="zh-CN" sz="2800" dirty="0" err="1"/>
              <a:t>uipushtool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49122"/>
            <a:ext cx="3614163" cy="6057900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uitoolbar</a:t>
            </a:r>
            <a:r>
              <a:rPr lang="en-US" altLang="zh-CN" dirty="0"/>
              <a:t>()</a:t>
            </a:r>
            <a:r>
              <a:rPr lang="zh-CN" altLang="en-US" dirty="0"/>
              <a:t>创建一个工具栏、</a:t>
            </a:r>
            <a:r>
              <a:rPr lang="en-US" altLang="zh-CN" dirty="0" err="1"/>
              <a:t>uipushtool</a:t>
            </a:r>
            <a:r>
              <a:rPr lang="en-US" altLang="zh-CN" dirty="0"/>
              <a:t>()</a:t>
            </a:r>
            <a:r>
              <a:rPr lang="zh-CN" altLang="en-US" dirty="0"/>
              <a:t>创建一个工具栏上的按钮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常用属性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398733"/>
              </p:ext>
            </p:extLst>
          </p:nvPr>
        </p:nvGraphicFramePr>
        <p:xfrm>
          <a:off x="2720660" y="4210717"/>
          <a:ext cx="553106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Icon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按钮图标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Tooltip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提示字符串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ClickedCallback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Separator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按钮左边是否添加分隔线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280DD439-C4D7-480C-9DD3-D811BDBD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929" y="269780"/>
            <a:ext cx="3079908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69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对话框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3537381" cy="6057900"/>
          </a:xfrm>
        </p:spPr>
        <p:txBody>
          <a:bodyPr/>
          <a:lstStyle/>
          <a:p>
            <a:r>
              <a:rPr lang="zh-CN" altLang="en-US" dirty="0"/>
              <a:t>弹出一个指定功能的对话框，用户操作后返回指定的值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常用对话框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411833"/>
              </p:ext>
            </p:extLst>
          </p:nvPr>
        </p:nvGraphicFramePr>
        <p:xfrm>
          <a:off x="2787027" y="3764280"/>
          <a:ext cx="5531061" cy="273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对话框功能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uialert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弹出警报对话框，仅包含指定文字和</a:t>
                      </a:r>
                      <a:endParaRPr lang="en-US" altLang="zh-CN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一个确定按钮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uiconfirm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弹出提问对话框，返回点击的按钮名称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uigetfile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弹出文件打开对话框，返回文件路径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uiputfile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弹出文件保存对话框，返回文件路径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uisetcolor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弹出调色盘，返回选中的颜色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uisetfont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弹出字体设置对话框，返回字体设置的结构体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D265542C-D298-4F3E-BA45-4C3DA9DE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28" y="355600"/>
            <a:ext cx="3079908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96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非可视化</a:t>
            </a:r>
            <a:r>
              <a:rPr lang="en-US" altLang="zh-CN" dirty="0"/>
              <a:t>GUI</a:t>
            </a:r>
            <a:r>
              <a:rPr lang="zh-CN" altLang="en-US" dirty="0"/>
              <a:t>编程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489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endParaRPr lang="en-US" altLang="zh-CN" dirty="0"/>
          </a:p>
          <a:p>
            <a:r>
              <a:rPr lang="zh-CN" altLang="en-US" dirty="0"/>
              <a:t>图形对象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利用代码直接创建图形对象</a:t>
            </a:r>
            <a:r>
              <a:rPr lang="zh-CN" altLang="en-US"/>
              <a:t>，无需在界面</a:t>
            </a:r>
            <a:r>
              <a:rPr lang="zh-CN" altLang="en-US" dirty="0"/>
              <a:t>中编辑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07B3D4-E88D-4D7A-8617-0722CA35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16" y="1361416"/>
            <a:ext cx="6460134" cy="3294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D1EFB7-6FC3-404D-ABF3-D15CA113E66C}"/>
              </a:ext>
            </a:extLst>
          </p:cNvPr>
          <p:cNvSpPr txBox="1"/>
          <p:nvPr/>
        </p:nvSpPr>
        <p:spPr>
          <a:xfrm>
            <a:off x="2144463" y="871458"/>
            <a:ext cx="146348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B9C3BE-719B-4B27-BEC5-8620BDB7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116" y="5218152"/>
            <a:ext cx="2305168" cy="153677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48C9C72-972E-4987-BB5F-A803AE945430}"/>
              </a:ext>
            </a:extLst>
          </p:cNvPr>
          <p:cNvSpPr txBox="1"/>
          <p:nvPr/>
        </p:nvSpPr>
        <p:spPr>
          <a:xfrm>
            <a:off x="2137483" y="4736849"/>
            <a:ext cx="146348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822523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回调函数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3865522"/>
          </a:xfrm>
        </p:spPr>
        <p:txBody>
          <a:bodyPr/>
          <a:lstStyle/>
          <a:p>
            <a:r>
              <a:rPr lang="zh-CN" altLang="en-US" dirty="0"/>
              <a:t>为以上按钮指定回调函数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回调函数有多种指定方式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A4535B-B22C-49D1-9A87-C4E52D240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08" y="1000233"/>
            <a:ext cx="4798858" cy="1635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D1EFB7-6FC3-404D-ABF3-D15CA113E66C}"/>
              </a:ext>
            </a:extLst>
          </p:cNvPr>
          <p:cNvSpPr txBox="1"/>
          <p:nvPr/>
        </p:nvSpPr>
        <p:spPr>
          <a:xfrm>
            <a:off x="2036664" y="953485"/>
            <a:ext cx="9299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CE56B2-1FDA-4818-A63A-E5130CDF7A19}"/>
              </a:ext>
            </a:extLst>
          </p:cNvPr>
          <p:cNvSpPr txBox="1"/>
          <p:nvPr/>
        </p:nvSpPr>
        <p:spPr>
          <a:xfrm>
            <a:off x="7530644" y="1153540"/>
            <a:ext cx="1646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参数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表示触发回调函数的控件对象，参数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event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表示特定类型事件的参数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61C110-B42F-48B3-97C7-CB1E5BAA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261" y="4555205"/>
            <a:ext cx="2329143" cy="208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E34AD8-F73B-409E-BCD0-394C28F243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00"/>
          <a:stretch/>
        </p:blipFill>
        <p:spPr>
          <a:xfrm>
            <a:off x="2116261" y="4855083"/>
            <a:ext cx="2648121" cy="1147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8B76CE2-6736-43F5-8F77-B9EA3CF70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053" y="3556962"/>
            <a:ext cx="2538426" cy="2115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BC1229D-6403-45BF-997A-00BACC2C6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8053" y="3869685"/>
            <a:ext cx="2237626" cy="1174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BDA9D48-3C17-436C-B540-2D09981A4A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3930" y="5348717"/>
            <a:ext cx="2625892" cy="1882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B097513-71FE-48BE-94EC-F641BE8509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3930" y="5639586"/>
            <a:ext cx="2255155" cy="1174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42DA573-AC38-4320-82DC-2C021DF11DB9}"/>
              </a:ext>
            </a:extLst>
          </p:cNvPr>
          <p:cNvSpPr txBox="1"/>
          <p:nvPr/>
        </p:nvSpPr>
        <p:spPr>
          <a:xfrm>
            <a:off x="2036664" y="4096363"/>
            <a:ext cx="11532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方式一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05347D-DCB0-433C-BF62-01A65213A103}"/>
              </a:ext>
            </a:extLst>
          </p:cNvPr>
          <p:cNvSpPr txBox="1"/>
          <p:nvPr/>
        </p:nvSpPr>
        <p:spPr>
          <a:xfrm>
            <a:off x="6242660" y="3083142"/>
            <a:ext cx="11532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方式二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9263AC4-BB56-4275-899E-715A90BB8CB4}"/>
              </a:ext>
            </a:extLst>
          </p:cNvPr>
          <p:cNvSpPr txBox="1"/>
          <p:nvPr/>
        </p:nvSpPr>
        <p:spPr>
          <a:xfrm>
            <a:off x="5144787" y="4863068"/>
            <a:ext cx="11532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方式三</a:t>
            </a:r>
          </a:p>
        </p:txBody>
      </p:sp>
    </p:spTree>
    <p:extLst>
      <p:ext uri="{BB962C8B-B14F-4D97-AF65-F5344CB8AC3E}">
        <p14:creationId xmlns:p14="http://schemas.microsoft.com/office/powerpoint/2010/main" val="306906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非可视化</a:t>
            </a:r>
            <a:endParaRPr lang="en-US" altLang="zh-CN" dirty="0"/>
          </a:p>
          <a:p>
            <a:r>
              <a:rPr lang="zh-CN" altLang="en-US" dirty="0"/>
              <a:t>编程示例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15361" y="104877"/>
            <a:ext cx="6835067" cy="6057900"/>
          </a:xfrm>
        </p:spPr>
        <p:txBody>
          <a:bodyPr/>
          <a:lstStyle/>
          <a:p>
            <a:r>
              <a:rPr lang="zh-CN" altLang="en-US" dirty="0"/>
              <a:t>实现一个简单的扫雷程序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78512" y="46643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0F8F3F-3CC9-4CEE-9E59-E5613F66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421" y="852582"/>
            <a:ext cx="6605019" cy="59667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677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App Designer</a:t>
            </a:r>
            <a:r>
              <a:rPr lang="zh-CN" altLang="en-US" dirty="0"/>
              <a:t>编程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866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非可视化</a:t>
            </a:r>
            <a:endParaRPr lang="en-US" altLang="zh-CN" dirty="0"/>
          </a:p>
          <a:p>
            <a:r>
              <a:rPr lang="zh-CN" altLang="en-US" dirty="0"/>
              <a:t>编程示例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12341" y="18651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E849F5-1ECC-467B-B6C9-2DFC0DFF3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37" y="659685"/>
            <a:ext cx="5695896" cy="52722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5080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非可视化</a:t>
            </a:r>
            <a:endParaRPr lang="en-US" altLang="zh-CN" dirty="0"/>
          </a:p>
          <a:p>
            <a:r>
              <a:rPr lang="zh-CN" altLang="en-US" dirty="0"/>
              <a:t>编程示例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55411" y="342024"/>
            <a:ext cx="17199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程序运行界面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0DD5EC-B97F-4948-BC46-03667700B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85" y="1784317"/>
            <a:ext cx="2870348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89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67E803-6B03-4A4D-AC1A-C63DD65D4191}"/>
              </a:ext>
            </a:extLst>
          </p:cNvPr>
          <p:cNvSpPr txBox="1"/>
          <p:nvPr/>
        </p:nvSpPr>
        <p:spPr>
          <a:xfrm>
            <a:off x="576420" y="450376"/>
            <a:ext cx="7947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任务三：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更完整的扫雷程序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增加一个菜单项，可以设置行数、列数和雷数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AutoNum type="arabicPeriod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当点击的方块为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时，能自动打开其周围所有方块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8F417A-E20C-4EA7-956F-8726F38C6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826" y="3048301"/>
            <a:ext cx="2870348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App Designer</a:t>
            </a:r>
            <a:r>
              <a:rPr lang="zh-CN" altLang="en-US" dirty="0"/>
              <a:t>界面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453709"/>
            <a:ext cx="6835067" cy="5988971"/>
          </a:xfrm>
        </p:spPr>
        <p:txBody>
          <a:bodyPr>
            <a:norm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App Designer</a:t>
            </a:r>
            <a:r>
              <a:rPr lang="zh-CN" altLang="en-US" dirty="0"/>
              <a:t>进行可视化编程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GUIDE</a:t>
            </a:r>
            <a:r>
              <a:rPr lang="zh-CN" altLang="en-US" dirty="0"/>
              <a:t>工具已在新版</a:t>
            </a:r>
            <a:r>
              <a:rPr lang="en-US" altLang="zh-CN" dirty="0"/>
              <a:t>MATLAB</a:t>
            </a:r>
            <a:r>
              <a:rPr lang="zh-CN" altLang="en-US" dirty="0"/>
              <a:t>中被淘汰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1E0AA4-0A9C-4873-8C5D-2E365679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07" y="1258172"/>
            <a:ext cx="6941818" cy="41148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862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文件格式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6121982"/>
          </a:xfrm>
        </p:spPr>
        <p:txBody>
          <a:bodyPr/>
          <a:lstStyle/>
          <a:p>
            <a:r>
              <a:rPr lang="zh-CN" altLang="en-US" dirty="0"/>
              <a:t>每个可视化程序 </a:t>
            </a:r>
            <a:r>
              <a:rPr lang="en-US" altLang="zh-CN" dirty="0"/>
              <a:t>(app) </a:t>
            </a:r>
            <a:r>
              <a:rPr lang="zh-CN" altLang="en-US" dirty="0"/>
              <a:t>对应一个</a:t>
            </a:r>
            <a:r>
              <a:rPr lang="en-US" altLang="zh-CN" dirty="0"/>
              <a:t>.</a:t>
            </a:r>
            <a:r>
              <a:rPr lang="en-US" altLang="zh-CN" dirty="0" err="1"/>
              <a:t>mlapp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000" dirty="0"/>
          </a:p>
          <a:p>
            <a:r>
              <a:rPr lang="zh-CN" altLang="en-US" dirty="0"/>
              <a:t>可将</a:t>
            </a:r>
            <a:r>
              <a:rPr lang="en-US" altLang="zh-CN" dirty="0"/>
              <a:t>.</a:t>
            </a:r>
            <a:r>
              <a:rPr lang="en-US" altLang="zh-CN" dirty="0" err="1"/>
              <a:t>mlapp</a:t>
            </a:r>
            <a:r>
              <a:rPr lang="zh-CN" altLang="en-US" dirty="0"/>
              <a:t>文件转为等价的</a:t>
            </a:r>
            <a:r>
              <a:rPr lang="en-US" altLang="zh-CN" dirty="0"/>
              <a:t>.m</a:t>
            </a:r>
            <a:r>
              <a:rPr lang="zh-CN" altLang="en-US" dirty="0"/>
              <a:t>文件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4D64D0-E11A-410D-9A18-AE9B6526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51" y="918790"/>
            <a:ext cx="2130206" cy="35941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13ABF8-0209-4AB4-BC36-37AF8461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51" y="1433111"/>
            <a:ext cx="6142534" cy="308311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D36E67-7957-42BE-9AB7-9F8D67A94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901" y="5144444"/>
            <a:ext cx="4121284" cy="161835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587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控件的</a:t>
            </a:r>
            <a:endParaRPr lang="en-US" altLang="zh-CN" dirty="0"/>
          </a:p>
          <a:p>
            <a:r>
              <a:rPr lang="zh-CN" altLang="en-US" dirty="0"/>
              <a:t>属性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76741" y="163556"/>
            <a:ext cx="3476573" cy="956783"/>
          </a:xfrm>
        </p:spPr>
        <p:txBody>
          <a:bodyPr/>
          <a:lstStyle/>
          <a:p>
            <a:r>
              <a:rPr lang="zh-CN" altLang="en-US" dirty="0"/>
              <a:t>通过检查器可以查看并设置控件的初始属性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5919717" y="163556"/>
            <a:ext cx="2513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2800" indent="-1728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常见的控件属性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53756" y="8306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88956" y="387712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E861F2-A52A-4162-809E-5E6049CF9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883" y="1094241"/>
            <a:ext cx="2765149" cy="369715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5CD8EA-600C-47DF-9FF3-A1659405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44" y="1326788"/>
            <a:ext cx="3060882" cy="23239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E0C4CD-7CCD-462A-A3FD-CACD9434E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844" y="4369260"/>
            <a:ext cx="2470277" cy="17590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442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回调函数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每次触发控件（如鼠标左击按钮、完成文本输入等）时将调用指定的回调函数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6789" y="1372103"/>
            <a:ext cx="146348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不同控件回调函数类型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37483" y="3638402"/>
            <a:ext cx="170705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回调函数格式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0809F9-DDF8-4307-8456-531BC1CA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03" y="2305095"/>
            <a:ext cx="2743341" cy="81919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EBEB34-A1B7-460B-B2B6-EA18198F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03" y="1476708"/>
            <a:ext cx="2673487" cy="6032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C7EEDF-9E13-4D21-B300-033E7574F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486" y="4108864"/>
            <a:ext cx="4718981" cy="119847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00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回调函数</a:t>
            </a:r>
            <a:endParaRPr lang="en-US" altLang="zh-CN" dirty="0"/>
          </a:p>
          <a:p>
            <a:r>
              <a:rPr lang="zh-CN" altLang="en-US" dirty="0"/>
              <a:t>数据传递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4854575"/>
          </a:xfrm>
        </p:spPr>
        <p:txBody>
          <a:bodyPr/>
          <a:lstStyle/>
          <a:p>
            <a:r>
              <a:rPr lang="zh-CN" altLang="en-US" dirty="0"/>
              <a:t>利用第一个输入参数</a:t>
            </a:r>
            <a:r>
              <a:rPr lang="en-US" altLang="zh-CN" dirty="0"/>
              <a:t>app</a:t>
            </a:r>
            <a:r>
              <a:rPr lang="zh-CN" altLang="en-US" dirty="0"/>
              <a:t>获取所有控件对象、实现数据传递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000" dirty="0"/>
          </a:p>
          <a:p>
            <a:r>
              <a:rPr lang="zh-CN" altLang="en-US" dirty="0"/>
              <a:t>整个</a:t>
            </a:r>
            <a:r>
              <a:rPr lang="en-US" altLang="zh-CN" dirty="0"/>
              <a:t>GUI</a:t>
            </a:r>
            <a:r>
              <a:rPr lang="zh-CN" altLang="en-US" dirty="0"/>
              <a:t>是一个对象，所有控件和数据是该对象的属性。参数</a:t>
            </a:r>
            <a:r>
              <a:rPr lang="en-US" altLang="zh-CN" dirty="0"/>
              <a:t>app</a:t>
            </a:r>
            <a:r>
              <a:rPr lang="zh-CN" altLang="en-US" dirty="0"/>
              <a:t>本质上表示该对象，即一般对象方法的第一个输入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272985" y="1452373"/>
            <a:ext cx="76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调用格式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80B82A-81BC-4749-A45C-2FB70F6B2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01" y="1579870"/>
            <a:ext cx="3974237" cy="16089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328127-8ADB-40EB-9D6C-BB824BDBF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801" y="4834620"/>
            <a:ext cx="4978656" cy="177809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169194B-6F4F-4892-AF1C-EFB78A2BE675}"/>
              </a:ext>
            </a:extLst>
          </p:cNvPr>
          <p:cNvSpPr txBox="1"/>
          <p:nvPr/>
        </p:nvSpPr>
        <p:spPr>
          <a:xfrm>
            <a:off x="2277658" y="4728017"/>
            <a:ext cx="76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代码示例</a:t>
            </a:r>
          </a:p>
        </p:txBody>
      </p:sp>
    </p:spTree>
    <p:extLst>
      <p:ext uri="{BB962C8B-B14F-4D97-AF65-F5344CB8AC3E}">
        <p14:creationId xmlns:p14="http://schemas.microsoft.com/office/powerpoint/2010/main" val="332188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常用控件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0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</TotalTime>
  <Words>1228</Words>
  <Application>Microsoft Office PowerPoint</Application>
  <PresentationFormat>全屏显示(4:3)</PresentationFormat>
  <Paragraphs>480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楷体</vt:lpstr>
      <vt:lpstr>微软雅黑</vt:lpstr>
      <vt:lpstr>微软雅黑 Light</vt:lpstr>
      <vt:lpstr>幼圆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YeTian</cp:lastModifiedBy>
  <cp:revision>1087</cp:revision>
  <dcterms:created xsi:type="dcterms:W3CDTF">2019-09-02T01:24:59Z</dcterms:created>
  <dcterms:modified xsi:type="dcterms:W3CDTF">2024-03-04T06:12:54Z</dcterms:modified>
</cp:coreProperties>
</file>