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1"/>
  </p:notesMasterIdLst>
  <p:sldIdLst>
    <p:sldId id="256" r:id="rId2"/>
    <p:sldId id="257" r:id="rId3"/>
    <p:sldId id="258" r:id="rId4"/>
    <p:sldId id="328" r:id="rId5"/>
    <p:sldId id="337" r:id="rId6"/>
    <p:sldId id="338" r:id="rId7"/>
    <p:sldId id="329" r:id="rId8"/>
    <p:sldId id="330" r:id="rId9"/>
    <p:sldId id="339" r:id="rId10"/>
    <p:sldId id="340" r:id="rId11"/>
    <p:sldId id="341" r:id="rId12"/>
    <p:sldId id="342" r:id="rId13"/>
    <p:sldId id="326" r:id="rId14"/>
    <p:sldId id="343" r:id="rId15"/>
    <p:sldId id="331" r:id="rId16"/>
    <p:sldId id="344" r:id="rId17"/>
    <p:sldId id="345" r:id="rId18"/>
    <p:sldId id="332" r:id="rId19"/>
    <p:sldId id="347" r:id="rId20"/>
    <p:sldId id="348" r:id="rId21"/>
    <p:sldId id="349" r:id="rId22"/>
    <p:sldId id="350" r:id="rId23"/>
    <p:sldId id="346" r:id="rId24"/>
    <p:sldId id="333" r:id="rId25"/>
    <p:sldId id="351" r:id="rId26"/>
    <p:sldId id="327" r:id="rId27"/>
    <p:sldId id="352" r:id="rId28"/>
    <p:sldId id="334" r:id="rId29"/>
    <p:sldId id="33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F55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7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4783-4ECF-42DB-B2EA-B6027647C859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F85FA-DC15-40E0-BEC0-8DB03C04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F85FA-DC15-40E0-BEC0-8DB03C0497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1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安徽大学计算机科学与技术学院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70D2CD2-EBE8-421E-B430-3F7EDFFB2169}"/>
              </a:ext>
            </a:extLst>
          </p:cNvPr>
          <p:cNvSpPr txBox="1"/>
          <p:nvPr userDrawn="1"/>
        </p:nvSpPr>
        <p:spPr>
          <a:xfrm>
            <a:off x="3373396" y="6334626"/>
            <a:ext cx="239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8F75A0F-A932-4331-A0F8-1C56B5BA9198}" type="datetime2"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2024年3月4日</a:t>
            </a:fld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93508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100493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椭圆 8"/>
          <p:cNvSpPr/>
          <p:nvPr userDrawn="1"/>
        </p:nvSpPr>
        <p:spPr>
          <a:xfrm>
            <a:off x="1111250" y="288364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5349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1" name="椭圆 10"/>
          <p:cNvSpPr/>
          <p:nvPr userDrawn="1"/>
        </p:nvSpPr>
        <p:spPr>
          <a:xfrm>
            <a:off x="1111250" y="4832206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4902056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8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317" y="3257522"/>
            <a:ext cx="6110288" cy="686377"/>
          </a:xfrm>
        </p:spPr>
        <p:txBody>
          <a:bodyPr>
            <a:normAutofit/>
          </a:bodyPr>
          <a:lstStyle/>
          <a:p>
            <a:r>
              <a:rPr lang="zh-CN" altLang="en-US"/>
              <a:t>第八讲</a:t>
            </a:r>
            <a:r>
              <a:rPr lang="zh-CN" altLang="en-US" dirty="0"/>
              <a:t>：并行编程</a:t>
            </a:r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定时器的中断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同一定时器的回调函数之间的抢占机制由</a:t>
            </a:r>
            <a:r>
              <a:rPr lang="en-US" altLang="zh-CN" dirty="0" err="1"/>
              <a:t>BusyMode</a:t>
            </a:r>
            <a:r>
              <a:rPr lang="zh-CN" altLang="en-US" dirty="0"/>
              <a:t>属性决定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不同定时器的回调函数之间的抢占机制始终为排队执行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定时器的回调函数始终可以被图形窗口对象的回调函数抢占执行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图形窗口对象的回调函数不会被定时器的回调函数抢占，定时器的回调函数会排队执行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407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定时器的中断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程序开始后立即按下按钮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30374" y="1263006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CEB5C7-E35D-463E-952C-044F2DE1C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723939"/>
            <a:ext cx="6823540" cy="31304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345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定时器的中断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0374" y="408574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4832" y="408574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57" y="898177"/>
            <a:ext cx="2241275" cy="20404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848241" y="3119649"/>
            <a:ext cx="211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代码运行后需要用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delete(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timerfind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())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命令手动关闭定时器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64B034-9DBC-4C7F-BC68-47A73734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27" y="898177"/>
            <a:ext cx="4115001" cy="5013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254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并行编程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2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开启</a:t>
            </a:r>
            <a:endParaRPr lang="en-US" altLang="zh-CN" dirty="0"/>
          </a:p>
          <a:p>
            <a:r>
              <a:rPr lang="zh-CN" altLang="en-US" dirty="0"/>
              <a:t>并行池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parpool</a:t>
            </a:r>
            <a:r>
              <a:rPr lang="en-US" altLang="zh-CN" dirty="0"/>
              <a:t>()</a:t>
            </a:r>
            <a:r>
              <a:rPr lang="zh-CN" altLang="en-US" dirty="0"/>
              <a:t>开启、</a:t>
            </a:r>
            <a:r>
              <a:rPr lang="en-US" altLang="zh-CN" dirty="0"/>
              <a:t>delete()</a:t>
            </a:r>
            <a:r>
              <a:rPr lang="zh-CN" altLang="en-US" dirty="0"/>
              <a:t>关闭并行池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zh-CN" altLang="en-US" dirty="0"/>
              <a:t>当执行并行程序而没有并行池时，系统会自动开启并行池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8" y="1001713"/>
            <a:ext cx="1949550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14583" y="887970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37483" y="1952710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28" y="2053017"/>
            <a:ext cx="5035627" cy="3286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14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00FF"/>
                </a:solidFill>
              </a:rPr>
              <a:t>parfor</a:t>
            </a:r>
            <a:r>
              <a:rPr lang="zh-CN" altLang="en-US" dirty="0"/>
              <a:t>取代</a:t>
            </a:r>
            <a:r>
              <a:rPr lang="en-US" altLang="zh-CN" dirty="0">
                <a:solidFill>
                  <a:srgbClr val="0000FF"/>
                </a:solidFill>
              </a:rPr>
              <a:t>for</a:t>
            </a:r>
            <a:r>
              <a:rPr lang="zh-CN" altLang="en-US" dirty="0"/>
              <a:t>来进行并行循环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Clr>
                <a:schemeClr val="tx1"/>
              </a:buClr>
            </a:pPr>
            <a:r>
              <a:rPr lang="en-US" altLang="zh-CN" dirty="0" err="1">
                <a:solidFill>
                  <a:srgbClr val="0000FF"/>
                </a:solidFill>
              </a:rPr>
              <a:t>parfor</a:t>
            </a:r>
            <a:r>
              <a:rPr lang="zh-CN" altLang="en-US" dirty="0"/>
              <a:t>中的循环不是顺序进行的，且循环内需要满足许多限制，确保循环间没有依赖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63" y="982207"/>
            <a:ext cx="1054154" cy="3194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13" y="982207"/>
            <a:ext cx="3073558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14583" y="887970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58551" y="887970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93813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使用限制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 err="1">
                <a:solidFill>
                  <a:srgbClr val="0000FF"/>
                </a:solidFill>
              </a:rPr>
              <a:t>parfor</a:t>
            </a:r>
            <a:r>
              <a:rPr lang="zh-CN" altLang="en-US" dirty="0"/>
              <a:t>不能嵌套、不能包含</a:t>
            </a:r>
            <a:r>
              <a:rPr lang="en-US" altLang="zh-CN" dirty="0">
                <a:solidFill>
                  <a:srgbClr val="0000FF"/>
                </a:solidFill>
              </a:rPr>
              <a:t>break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</a:p>
          <a:p>
            <a:pPr>
              <a:buClr>
                <a:schemeClr val="tx1"/>
              </a:buClr>
            </a:pPr>
            <a:endParaRPr lang="en-US" altLang="zh-CN" dirty="0">
              <a:solidFill>
                <a:srgbClr val="0000FF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zh-CN" dirty="0" err="1">
                <a:solidFill>
                  <a:srgbClr val="0000FF"/>
                </a:solidFill>
              </a:rPr>
              <a:t>parfor</a:t>
            </a:r>
            <a:r>
              <a:rPr lang="zh-CN" altLang="en-US" dirty="0"/>
              <a:t>中无法使用任何图形输出</a:t>
            </a:r>
            <a:endParaRPr lang="en-US" altLang="zh-CN" dirty="0"/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>
              <a:buClr>
                <a:schemeClr val="tx1"/>
              </a:buClr>
            </a:pPr>
            <a:r>
              <a:rPr lang="en-US" altLang="zh-CN" dirty="0" err="1">
                <a:solidFill>
                  <a:srgbClr val="0000FF"/>
                </a:solidFill>
              </a:rPr>
              <a:t>parfor</a:t>
            </a:r>
            <a:r>
              <a:rPr lang="zh-CN" altLang="en-US" dirty="0"/>
              <a:t>中使用的变量只能是以下之一</a:t>
            </a:r>
            <a:endParaRPr lang="en-US" altLang="zh-CN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循环变量：必须是递增的连续整数，且不能被索引或赋值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8" y="4157387"/>
            <a:ext cx="1879697" cy="514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88" y="4119085"/>
            <a:ext cx="2336920" cy="533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88" y="4756628"/>
            <a:ext cx="1892397" cy="812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888" y="5650021"/>
            <a:ext cx="1905098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64482" y="3596297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正确√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08015" y="3596297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错误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01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使用限制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切片变量：被并行池中所有</a:t>
            </a:r>
            <a:r>
              <a:rPr lang="en-US" altLang="zh-CN" sz="2000" dirty="0"/>
              <a:t>workers</a:t>
            </a:r>
            <a:r>
              <a:rPr lang="zh-CN" altLang="en-US" sz="2000" dirty="0"/>
              <a:t>分割保存的数组，其在循环内只能有一种索引形式，且索引中只有至多一个循环变量、而其它均为标量、广播变量、冒号或</a:t>
            </a:r>
            <a:r>
              <a:rPr lang="en-US" altLang="zh-CN" sz="2000" dirty="0"/>
              <a:t>end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07" y="2085336"/>
            <a:ext cx="1886047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73" y="2085336"/>
            <a:ext cx="1898748" cy="14097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973" y="4988563"/>
            <a:ext cx="1841595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973" y="3663956"/>
            <a:ext cx="1873346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106" y="3527423"/>
            <a:ext cx="1898748" cy="1428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264482" y="1550142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正确√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08015" y="1550142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错误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75192" y="5582503"/>
            <a:ext cx="247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当使用不合法的索引方式时，切片变量会变为广播变量，从而增加开销</a:t>
            </a:r>
          </a:p>
        </p:txBody>
      </p:sp>
    </p:spTree>
    <p:extLst>
      <p:ext uri="{BB962C8B-B14F-4D97-AF65-F5344CB8AC3E}">
        <p14:creationId xmlns:p14="http://schemas.microsoft.com/office/powerpoint/2010/main" val="300579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使用限制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广播变量：不满足切片变量的其它变量，它将完整地保存在每个</a:t>
            </a:r>
            <a:r>
              <a:rPr lang="en-US" altLang="zh-CN" sz="2000" dirty="0"/>
              <a:t>worker</a:t>
            </a:r>
            <a:r>
              <a:rPr lang="zh-CN" altLang="en-US" sz="2000" dirty="0"/>
              <a:t>中，广播变量不能被赋值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归约变量：循环内进行不断归约的变量，且归约结果与迭代顺序无关，仅允许对一个归约变量进行一种归约操作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38" y="1549623"/>
            <a:ext cx="1676486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49" y="1549623"/>
            <a:ext cx="1866996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64482" y="103298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正确√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8015" y="103298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错误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538" y="3879174"/>
            <a:ext cx="1803493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538" y="5216670"/>
            <a:ext cx="1759040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7849" y="3879174"/>
            <a:ext cx="1765391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849" y="5399197"/>
            <a:ext cx="1765391" cy="1428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2264482" y="3445185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正确√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08015" y="3445185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错误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26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使用限制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临时变量：单次循环内创建的变量，它不能在循环外使用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r>
              <a:rPr lang="zh-CN" altLang="en-US" dirty="0"/>
              <a:t>各类型变量举例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21" y="1203089"/>
            <a:ext cx="1866996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264482" y="725691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正确√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8015" y="725691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错误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×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99" y="1203089"/>
            <a:ext cx="1854295" cy="146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016" y="3451860"/>
            <a:ext cx="1630092" cy="3283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768656" y="4605091"/>
            <a:ext cx="125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临时变量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27443" y="5076107"/>
            <a:ext cx="125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归约变量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78614" y="5540594"/>
            <a:ext cx="144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切片输出变量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77085" y="5541448"/>
            <a:ext cx="144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广播变量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77085" y="5074006"/>
            <a:ext cx="144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切片输入变量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77085" y="4605091"/>
            <a:ext cx="144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循环变量</a:t>
            </a:r>
          </a:p>
        </p:txBody>
      </p:sp>
      <p:cxnSp>
        <p:nvCxnSpPr>
          <p:cNvPr id="16" name="直接连接符 15"/>
          <p:cNvCxnSpPr>
            <a:stCxn id="9" idx="3"/>
          </p:cNvCxnSpPr>
          <p:nvPr/>
        </p:nvCxnSpPr>
        <p:spPr>
          <a:xfrm>
            <a:off x="4018950" y="4774368"/>
            <a:ext cx="834990" cy="169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</p:cNvCxnSpPr>
          <p:nvPr/>
        </p:nvCxnSpPr>
        <p:spPr>
          <a:xfrm>
            <a:off x="4018950" y="4774368"/>
            <a:ext cx="1193130" cy="12372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018950" y="5243283"/>
            <a:ext cx="83499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3"/>
          </p:cNvCxnSpPr>
          <p:nvPr/>
        </p:nvCxnSpPr>
        <p:spPr>
          <a:xfrm flipV="1">
            <a:off x="4018950" y="5540594"/>
            <a:ext cx="834990" cy="169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1"/>
          </p:cNvCxnSpPr>
          <p:nvPr/>
        </p:nvCxnSpPr>
        <p:spPr>
          <a:xfrm flipH="1">
            <a:off x="5459286" y="4774368"/>
            <a:ext cx="1217799" cy="169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1"/>
          </p:cNvCxnSpPr>
          <p:nvPr/>
        </p:nvCxnSpPr>
        <p:spPr>
          <a:xfrm flipH="1">
            <a:off x="6010901" y="5243283"/>
            <a:ext cx="666184" cy="2340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1"/>
          </p:cNvCxnSpPr>
          <p:nvPr/>
        </p:nvCxnSpPr>
        <p:spPr>
          <a:xfrm flipH="1">
            <a:off x="5808015" y="5710725"/>
            <a:ext cx="869070" cy="4919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1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异步编程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并行编程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效率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利用蒙特卡洛模拟法计算以下定积分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5949" y="1001713"/>
            <a:ext cx="2016601" cy="16472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64482" y="3096368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08015" y="3096368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266" y="3598143"/>
            <a:ext cx="2235315" cy="241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854" y="3598143"/>
            <a:ext cx="3149762" cy="2952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059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效率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64482" y="36876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08015" y="36876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64482" y="326002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08015" y="326002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795" y="3742748"/>
            <a:ext cx="2260716" cy="247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826" y="3742748"/>
            <a:ext cx="3168813" cy="2965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826" y="931581"/>
            <a:ext cx="2895749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795" y="931581"/>
            <a:ext cx="2279767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65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parfor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效率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615" y="1788648"/>
            <a:ext cx="2171812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75" y="1788648"/>
            <a:ext cx="3689540" cy="2978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264482" y="122962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1615" y="122962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401929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spmd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>
                <a:solidFill>
                  <a:srgbClr val="0000FF"/>
                </a:solidFill>
              </a:rPr>
              <a:t>spmd</a:t>
            </a:r>
            <a:r>
              <a:rPr lang="zh-CN" altLang="en-US" dirty="0"/>
              <a:t>进行单程序多数据编程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331618"/>
            <a:ext cx="2698889" cy="5404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92" y="1331618"/>
            <a:ext cx="4000706" cy="3568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21133" y="865142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90015" y="865142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68204" y="5241502"/>
            <a:ext cx="247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spmd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中每个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worker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中的数据都将单独保存，不涉及数据的切片、广播或归约</a:t>
            </a:r>
          </a:p>
        </p:txBody>
      </p:sp>
    </p:spTree>
    <p:extLst>
      <p:ext uri="{BB962C8B-B14F-4D97-AF65-F5344CB8AC3E}">
        <p14:creationId xmlns:p14="http://schemas.microsoft.com/office/powerpoint/2010/main" val="348592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parfeval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68008"/>
            <a:ext cx="6835067" cy="6057900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parfeval</a:t>
            </a:r>
            <a:r>
              <a:rPr lang="en-US" altLang="zh-CN" dirty="0"/>
              <a:t>()</a:t>
            </a:r>
            <a:r>
              <a:rPr lang="zh-CN" altLang="en-US" dirty="0"/>
              <a:t>进行并行异步编程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34" y="778210"/>
            <a:ext cx="2494639" cy="2627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78210"/>
            <a:ext cx="4294512" cy="6013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08244" y="37810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54117" y="37810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85509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parfeval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68008"/>
            <a:ext cx="6835067" cy="6057900"/>
          </a:xfrm>
        </p:spPr>
        <p:txBody>
          <a:bodyPr/>
          <a:lstStyle/>
          <a:p>
            <a:r>
              <a:rPr lang="zh-CN" altLang="en-US" dirty="0"/>
              <a:t>可将回调函数输出按顺序保存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08244" y="37810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54117" y="37810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778210"/>
            <a:ext cx="4283204" cy="601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26" y="778210"/>
            <a:ext cx="2471331" cy="262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906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编程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58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GPU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191472"/>
            <a:ext cx="6835067" cy="6057900"/>
          </a:xfrm>
        </p:spPr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提供了方便的</a:t>
            </a:r>
            <a:r>
              <a:rPr lang="en-US" altLang="zh-CN" dirty="0"/>
              <a:t>GPU</a:t>
            </a:r>
            <a:r>
              <a:rPr lang="zh-CN" altLang="en-US" dirty="0"/>
              <a:t>计算接口，利用支持</a:t>
            </a:r>
            <a:r>
              <a:rPr lang="en-US" altLang="zh-CN" dirty="0"/>
              <a:t>CUDA</a:t>
            </a:r>
            <a:r>
              <a:rPr lang="zh-CN" altLang="en-US" dirty="0"/>
              <a:t>的</a:t>
            </a:r>
            <a:r>
              <a:rPr lang="en-US" altLang="zh-CN" dirty="0"/>
              <a:t>GPU</a:t>
            </a:r>
            <a:r>
              <a:rPr lang="zh-CN" altLang="en-US" dirty="0"/>
              <a:t>进行运算</a:t>
            </a:r>
            <a:endParaRPr lang="en-US" altLang="zh-CN" dirty="0"/>
          </a:p>
          <a:p>
            <a:r>
              <a:rPr lang="zh-CN" altLang="en-US" dirty="0"/>
              <a:t>查看本机是否支持</a:t>
            </a:r>
            <a:r>
              <a:rPr lang="en-US" altLang="zh-CN" dirty="0"/>
              <a:t>GPU</a:t>
            </a:r>
            <a:r>
              <a:rPr lang="zh-CN" altLang="en-US" dirty="0"/>
              <a:t>计算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800" dirty="0"/>
          </a:p>
          <a:p>
            <a:r>
              <a:rPr lang="zh-CN" altLang="en-US" dirty="0"/>
              <a:t>若没有</a:t>
            </a:r>
            <a:r>
              <a:rPr lang="en-US" altLang="zh-CN" dirty="0"/>
              <a:t>GPU</a:t>
            </a:r>
            <a:r>
              <a:rPr lang="zh-CN" altLang="en-US" dirty="0"/>
              <a:t>则会报错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08" y="1852866"/>
            <a:ext cx="4838095" cy="22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30" y="1852866"/>
            <a:ext cx="1961905" cy="1190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57830" y="1411407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00535" y="1411407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108" y="4701157"/>
            <a:ext cx="3396178" cy="2102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3490468" y="4593449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81013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计算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将变量转换为</a:t>
            </a:r>
            <a:r>
              <a:rPr lang="en-US" altLang="zh-CN" dirty="0"/>
              <a:t>GPU</a:t>
            </a:r>
            <a:r>
              <a:rPr lang="zh-CN" altLang="en-US" dirty="0"/>
              <a:t>数组便可直接利用</a:t>
            </a:r>
            <a:r>
              <a:rPr lang="en-US" altLang="zh-CN" dirty="0"/>
              <a:t>GPU</a:t>
            </a:r>
            <a:r>
              <a:rPr lang="zh-CN" altLang="en-US" dirty="0"/>
              <a:t>完成计算（支持绝大部分自带的计算函数）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87" y="3286706"/>
            <a:ext cx="3733333" cy="32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65" y="3707518"/>
            <a:ext cx="2209524" cy="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526" y="1287994"/>
            <a:ext cx="2200000" cy="2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587" y="1287994"/>
            <a:ext cx="2933333" cy="17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10338" y="119146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91684" y="1191460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10338" y="3176655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29884" y="3223549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558940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计算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arrayfun</a:t>
            </a:r>
            <a:r>
              <a:rPr lang="en-US" altLang="zh-CN" dirty="0"/>
              <a:t>()</a:t>
            </a:r>
            <a:r>
              <a:rPr lang="zh-CN" altLang="en-US" dirty="0"/>
              <a:t>在</a:t>
            </a:r>
            <a:r>
              <a:rPr lang="en-US" altLang="zh-CN" dirty="0"/>
              <a:t>GPU</a:t>
            </a:r>
            <a:r>
              <a:rPr lang="zh-CN" altLang="en-US" dirty="0"/>
              <a:t>上并行执行逐元素操作的函数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81" y="4077460"/>
            <a:ext cx="5742857" cy="1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13" y="5950806"/>
            <a:ext cx="2238095" cy="2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913" y="1430160"/>
            <a:ext cx="4314286" cy="17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913" y="3294820"/>
            <a:ext cx="2276190" cy="2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21709" y="1327405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21709" y="3169496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21709" y="3986928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21709" y="5829019"/>
            <a:ext cx="10633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8839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异步编程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6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回调函数</a:t>
            </a:r>
            <a:endParaRPr lang="en-US" altLang="zh-CN" dirty="0"/>
          </a:p>
          <a:p>
            <a:r>
              <a:rPr lang="zh-CN" altLang="en-US" dirty="0"/>
              <a:t>的中断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图形窗口对象的</a:t>
            </a:r>
            <a:r>
              <a:rPr lang="en-US" altLang="zh-CN" dirty="0" err="1"/>
              <a:t>BusyAction</a:t>
            </a:r>
            <a:r>
              <a:rPr lang="zh-CN" altLang="en-US" dirty="0"/>
              <a:t>和</a:t>
            </a:r>
            <a:r>
              <a:rPr lang="en-US" altLang="zh-CN" dirty="0"/>
              <a:t>Interruptible</a:t>
            </a:r>
            <a:r>
              <a:rPr lang="zh-CN" altLang="en-US" dirty="0"/>
              <a:t>属性控制其回调函数的中断处理方式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在控件</a:t>
            </a:r>
            <a:r>
              <a:rPr lang="en-US" altLang="zh-CN" dirty="0"/>
              <a:t>B</a:t>
            </a:r>
            <a:r>
              <a:rPr lang="zh-CN" altLang="en-US" dirty="0"/>
              <a:t>的回调函数执行时执行</a:t>
            </a:r>
            <a:r>
              <a:rPr lang="en-US" altLang="zh-CN" dirty="0"/>
              <a:t>A</a:t>
            </a:r>
            <a:r>
              <a:rPr lang="zh-CN" altLang="en-US" dirty="0"/>
              <a:t>的回调函数：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若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Interruptible</a:t>
            </a:r>
            <a:r>
              <a:rPr lang="zh-CN" altLang="en-US" sz="2000" dirty="0"/>
              <a:t>为</a:t>
            </a:r>
            <a:r>
              <a:rPr lang="en-US" altLang="zh-CN" sz="2000" dirty="0">
                <a:solidFill>
                  <a:srgbClr val="0000FF"/>
                </a:solidFill>
              </a:rPr>
              <a:t>‘on’</a:t>
            </a:r>
            <a:r>
              <a:rPr lang="zh-CN" altLang="en-US" sz="2000" dirty="0"/>
              <a:t>，则</a:t>
            </a:r>
            <a:r>
              <a:rPr lang="en-US" altLang="zh-CN" sz="2000" dirty="0"/>
              <a:t>A</a:t>
            </a:r>
            <a:r>
              <a:rPr lang="zh-CN" altLang="en-US" sz="2000" dirty="0"/>
              <a:t>的回调函数抢占执行；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若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Interruptible</a:t>
            </a:r>
            <a:r>
              <a:rPr lang="zh-CN" altLang="en-US" sz="2000" dirty="0"/>
              <a:t>为</a:t>
            </a:r>
            <a:r>
              <a:rPr lang="en-US" altLang="zh-CN" sz="2000" dirty="0">
                <a:solidFill>
                  <a:srgbClr val="0000FF"/>
                </a:solidFill>
              </a:rPr>
              <a:t>‘off’</a:t>
            </a:r>
            <a:r>
              <a:rPr lang="zh-CN" altLang="en-US" sz="2000" dirty="0"/>
              <a:t>且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BusyAction</a:t>
            </a:r>
            <a:r>
              <a:rPr lang="zh-CN" altLang="en-US" sz="2000" dirty="0"/>
              <a:t>为</a:t>
            </a:r>
            <a:r>
              <a:rPr lang="en-US" altLang="zh-CN" sz="2000" dirty="0">
                <a:solidFill>
                  <a:srgbClr val="0000FF"/>
                </a:solidFill>
              </a:rPr>
              <a:t>‘cancel’</a:t>
            </a:r>
            <a:r>
              <a:rPr lang="zh-CN" altLang="en-US" sz="2000" dirty="0"/>
              <a:t>，则无视</a:t>
            </a:r>
            <a:r>
              <a:rPr lang="en-US" altLang="zh-CN" sz="2000" dirty="0"/>
              <a:t>A</a:t>
            </a:r>
            <a:r>
              <a:rPr lang="zh-CN" altLang="en-US" sz="2000" dirty="0"/>
              <a:t>的回调函数；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/>
              <a:t>若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Interruptible</a:t>
            </a:r>
            <a:r>
              <a:rPr lang="zh-CN" altLang="en-US" sz="2000" dirty="0"/>
              <a:t>为</a:t>
            </a:r>
            <a:r>
              <a:rPr lang="en-US" altLang="zh-CN" sz="2000" dirty="0">
                <a:solidFill>
                  <a:srgbClr val="0000FF"/>
                </a:solidFill>
              </a:rPr>
              <a:t>‘off’</a:t>
            </a:r>
            <a:r>
              <a:rPr lang="zh-CN" altLang="en-US" sz="2000" dirty="0"/>
              <a:t>且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BusyAction</a:t>
            </a:r>
            <a:r>
              <a:rPr lang="zh-CN" altLang="en-US" sz="2000" dirty="0"/>
              <a:t>为</a:t>
            </a:r>
            <a:r>
              <a:rPr lang="en-US" altLang="zh-CN" sz="2000" dirty="0">
                <a:solidFill>
                  <a:srgbClr val="0000FF"/>
                </a:solidFill>
              </a:rPr>
              <a:t>‘queue’</a:t>
            </a:r>
            <a:r>
              <a:rPr lang="zh-CN" altLang="en-US" sz="2000" dirty="0"/>
              <a:t>，则</a:t>
            </a:r>
            <a:r>
              <a:rPr lang="en-US" altLang="zh-CN" sz="2000" dirty="0"/>
              <a:t>A</a:t>
            </a:r>
            <a:r>
              <a:rPr lang="zh-CN" altLang="en-US" sz="2000" dirty="0"/>
              <a:t>的回调函数在</a:t>
            </a:r>
            <a:r>
              <a:rPr lang="en-US" altLang="zh-CN" sz="2000" dirty="0"/>
              <a:t>B</a:t>
            </a:r>
            <a:r>
              <a:rPr lang="zh-CN" altLang="en-US" sz="2000" dirty="0"/>
              <a:t>的回调函数执行完再执行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抢占的时机：回调函数调用</a:t>
            </a:r>
            <a:r>
              <a:rPr lang="en-US" altLang="zh-CN" dirty="0" err="1"/>
              <a:t>drawnow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pause()</a:t>
            </a:r>
            <a:r>
              <a:rPr lang="zh-CN" altLang="en-US" dirty="0"/>
              <a:t>等函数时可以被其它回调函数抢占</a:t>
            </a:r>
          </a:p>
        </p:txBody>
      </p:sp>
    </p:spTree>
    <p:extLst>
      <p:ext uri="{BB962C8B-B14F-4D97-AF65-F5344CB8AC3E}">
        <p14:creationId xmlns:p14="http://schemas.microsoft.com/office/powerpoint/2010/main" val="52280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回调函数</a:t>
            </a:r>
            <a:endParaRPr lang="en-US" altLang="zh-CN" dirty="0"/>
          </a:p>
          <a:p>
            <a:r>
              <a:rPr lang="zh-CN" altLang="en-US" dirty="0"/>
              <a:t>的中断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37483" y="325620"/>
            <a:ext cx="6835067" cy="6057900"/>
          </a:xfrm>
        </p:spPr>
        <p:txBody>
          <a:bodyPr/>
          <a:lstStyle/>
          <a:p>
            <a:r>
              <a:rPr lang="zh-CN" altLang="en-US" dirty="0"/>
              <a:t>按下按钮</a:t>
            </a:r>
            <a:r>
              <a:rPr lang="en-US" altLang="zh-CN" dirty="0"/>
              <a:t>B</a:t>
            </a:r>
            <a:r>
              <a:rPr lang="zh-CN" altLang="en-US" dirty="0"/>
              <a:t>后立即按下按钮</a:t>
            </a:r>
            <a:r>
              <a:rPr lang="en-US" altLang="zh-CN" dirty="0"/>
              <a:t>A</a:t>
            </a:r>
            <a:r>
              <a:rPr lang="zh-CN" altLang="en-US" dirty="0"/>
              <a:t>的三种情况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4326" y="77917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2101A9-E22C-433D-842B-88824E89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90" y="894664"/>
            <a:ext cx="6025825" cy="5715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786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回调函数</a:t>
            </a:r>
            <a:endParaRPr lang="en-US" altLang="zh-CN" dirty="0"/>
          </a:p>
          <a:p>
            <a:r>
              <a:rPr lang="zh-CN" altLang="en-US" dirty="0"/>
              <a:t>的中断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65285" y="539330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（默认）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80413" y="539330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5285" y="2737887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80413" y="2737887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5285" y="4936444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0413" y="4936444"/>
            <a:ext cx="17471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59" y="1001713"/>
            <a:ext cx="2381372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23" y="1001713"/>
            <a:ext cx="1962251" cy="869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659" y="3200270"/>
            <a:ext cx="2470277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823" y="3200270"/>
            <a:ext cx="1943200" cy="869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3659" y="5406641"/>
            <a:ext cx="2495678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4823" y="5406641"/>
            <a:ext cx="1987652" cy="533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48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程序等待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waitfor</a:t>
            </a:r>
            <a:r>
              <a:rPr lang="en-US" altLang="zh-CN" dirty="0"/>
              <a:t>()</a:t>
            </a:r>
            <a:r>
              <a:rPr lang="zh-CN" altLang="en-US" dirty="0"/>
              <a:t>使程序进入等待，直至图形窗口对象的某个属性被改变</a:t>
            </a:r>
            <a:endParaRPr lang="en-US" altLang="zh-CN" dirty="0"/>
          </a:p>
          <a:p>
            <a:r>
              <a:rPr lang="zh-CN" altLang="en-US" dirty="0"/>
              <a:t>按下按钮</a:t>
            </a:r>
            <a:r>
              <a:rPr lang="en-US" altLang="zh-CN" dirty="0"/>
              <a:t>B</a:t>
            </a:r>
            <a:r>
              <a:rPr lang="zh-CN" altLang="en-US" dirty="0"/>
              <a:t>后，再按下按钮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30374" y="1750195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DC10C3-8949-4D16-8CCE-7E90008CB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2249303"/>
            <a:ext cx="6648792" cy="3606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35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程序等待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0374" y="356111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45" y="5041363"/>
            <a:ext cx="1962251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30374" y="4479978"/>
            <a:ext cx="907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08418" y="5180797"/>
            <a:ext cx="265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waitfor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始终可以被抢占，与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的属性无关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E6D89C-97FB-4742-A7CF-CA68F50E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545" y="856252"/>
            <a:ext cx="5855001" cy="3264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220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定时器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273154"/>
            <a:ext cx="6835067" cy="6419953"/>
          </a:xfrm>
        </p:spPr>
        <p:txBody>
          <a:bodyPr>
            <a:normAutofit/>
          </a:bodyPr>
          <a:lstStyle/>
          <a:p>
            <a:r>
              <a:rPr lang="en-US" altLang="zh-CN" dirty="0"/>
              <a:t>Timer</a:t>
            </a:r>
            <a:r>
              <a:rPr lang="zh-CN" altLang="en-US" dirty="0"/>
              <a:t>对象可以定时执行回调函数</a:t>
            </a:r>
            <a:endParaRPr lang="en-US" altLang="zh-CN" dirty="0"/>
          </a:p>
          <a:p>
            <a:r>
              <a:rPr lang="zh-CN" altLang="en-US" dirty="0"/>
              <a:t>定时器的常见属性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start()</a:t>
            </a:r>
            <a:r>
              <a:rPr lang="zh-CN" altLang="en-US" dirty="0"/>
              <a:t>启动定时器、</a:t>
            </a:r>
            <a:r>
              <a:rPr lang="en-US" altLang="zh-CN" dirty="0"/>
              <a:t>stop()</a:t>
            </a:r>
            <a:r>
              <a:rPr lang="zh-CN" altLang="en-US" dirty="0"/>
              <a:t>停止定时器、</a:t>
            </a:r>
            <a:r>
              <a:rPr lang="en-US" altLang="zh-CN" dirty="0"/>
              <a:t>delete(</a:t>
            </a:r>
            <a:r>
              <a:rPr lang="en-US" altLang="zh-CN" dirty="0" err="1"/>
              <a:t>timerfind</a:t>
            </a:r>
            <a:r>
              <a:rPr lang="en-US" altLang="zh-CN" dirty="0"/>
              <a:t>())</a:t>
            </a:r>
            <a:r>
              <a:rPr lang="zh-CN" altLang="en-US" dirty="0"/>
              <a:t>删除所有定时器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27991"/>
              </p:ext>
            </p:extLst>
          </p:nvPr>
        </p:nvGraphicFramePr>
        <p:xfrm>
          <a:off x="2726583" y="1447878"/>
          <a:ext cx="5531061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TimerFcn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待执行的回调函数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定时周期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ExecutionMode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14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‘</a:t>
                      </a:r>
                      <a:r>
                        <a:rPr lang="en-US" altLang="zh-CN" sz="1400" baseline="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singleshot</a:t>
                      </a:r>
                      <a:r>
                        <a:rPr lang="en-US" altLang="zh-CN" sz="14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 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只执行一次</a:t>
                      </a:r>
                      <a:endParaRPr lang="en-US" altLang="zh-CN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‘</a:t>
                      </a:r>
                      <a:r>
                        <a:rPr lang="en-US" altLang="zh-CN" sz="1400" baseline="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fixedDelay</a:t>
                      </a:r>
                      <a:r>
                        <a:rPr lang="en-US" altLang="zh-CN" sz="14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前一次执行开始到下一次执行排队之间为定时周期</a:t>
                      </a:r>
                    </a:p>
                    <a:p>
                      <a:pPr marL="0" algn="ctr"/>
                      <a:r>
                        <a:rPr lang="en-US" altLang="zh-CN" sz="14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‘</a:t>
                      </a:r>
                      <a:r>
                        <a:rPr lang="en-US" altLang="zh-CN" sz="1400" baseline="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fixedRate</a:t>
                      </a:r>
                      <a:r>
                        <a:rPr lang="en-US" altLang="zh-CN" sz="14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 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前一次执行排队到下一次执行排队之间为定时周期</a:t>
                      </a:r>
                      <a:endParaRPr lang="en-US" altLang="zh-CN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‘</a:t>
                      </a:r>
                      <a:r>
                        <a:rPr lang="en-US" altLang="zh-CN" sz="1400" baseline="0" dirty="0" err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fixedSpacing</a:t>
                      </a:r>
                      <a:r>
                        <a:rPr lang="en-US" altLang="zh-CN" sz="14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’ 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前一次执行完成到下一次执行排队之间为定时周期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StartDelay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定时器启动到第一次执行之间的延迟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BusyMode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前一次执行中被下一次执行抢占时</a:t>
                      </a:r>
                      <a:endParaRPr lang="en-US" altLang="zh-CN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kern="12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+mn-cs"/>
                        </a:rPr>
                        <a:t>‘drop’ 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无视下一次执行</a:t>
                      </a:r>
                      <a:endParaRPr lang="en-US" altLang="zh-CN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kern="12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+mn-cs"/>
                        </a:rPr>
                        <a:t>‘queue’ 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等待排队执行</a:t>
                      </a:r>
                      <a:endParaRPr lang="en-US" altLang="zh-CN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kern="12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+mn-cs"/>
                        </a:rPr>
                        <a:t>‘error’ 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报错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</TotalTime>
  <Words>952</Words>
  <Application>Microsoft Office PowerPoint</Application>
  <PresentationFormat>全屏显示(4:3)</PresentationFormat>
  <Paragraphs>215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楷体</vt:lpstr>
      <vt:lpstr>微软雅黑</vt:lpstr>
      <vt:lpstr>微软雅黑 Light</vt:lpstr>
      <vt:lpstr>幼圆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YeTian</cp:lastModifiedBy>
  <cp:revision>1467</cp:revision>
  <dcterms:created xsi:type="dcterms:W3CDTF">2019-09-02T01:24:59Z</dcterms:created>
  <dcterms:modified xsi:type="dcterms:W3CDTF">2024-03-04T06:13:48Z</dcterms:modified>
</cp:coreProperties>
</file>