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sldIdLst>
    <p:sldId id="256" r:id="rId2"/>
    <p:sldId id="257" r:id="rId3"/>
    <p:sldId id="258" r:id="rId4"/>
    <p:sldId id="261" r:id="rId5"/>
    <p:sldId id="259" r:id="rId6"/>
    <p:sldId id="264" r:id="rId7"/>
    <p:sldId id="260" r:id="rId8"/>
    <p:sldId id="265" r:id="rId9"/>
    <p:sldId id="285" r:id="rId10"/>
    <p:sldId id="262" r:id="rId11"/>
    <p:sldId id="266" r:id="rId12"/>
    <p:sldId id="263" r:id="rId13"/>
    <p:sldId id="268" r:id="rId14"/>
    <p:sldId id="267" r:id="rId15"/>
    <p:sldId id="272" r:id="rId16"/>
    <p:sldId id="270" r:id="rId17"/>
    <p:sldId id="271" r:id="rId18"/>
    <p:sldId id="269" r:id="rId19"/>
    <p:sldId id="273" r:id="rId20"/>
    <p:sldId id="274" r:id="rId21"/>
    <p:sldId id="278" r:id="rId22"/>
    <p:sldId id="275" r:id="rId23"/>
    <p:sldId id="283" r:id="rId24"/>
    <p:sldId id="276" r:id="rId25"/>
    <p:sldId id="284" r:id="rId26"/>
    <p:sldId id="280" r:id="rId27"/>
    <p:sldId id="281" r:id="rId28"/>
    <p:sldId id="277" r:id="rId29"/>
    <p:sldId id="279" r:id="rId30"/>
    <p:sldId id="282" r:id="rId3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33" autoAdjust="0"/>
    <p:restoredTop sz="94660"/>
  </p:normalViewPr>
  <p:slideViewPr>
    <p:cSldViewPr snapToGrid="0">
      <p:cViewPr varScale="1">
        <p:scale>
          <a:sx n="90" d="100"/>
          <a:sy n="90" d="100"/>
        </p:scale>
        <p:origin x="6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315190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3622964" y="2136246"/>
            <a:ext cx="55210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6000" spc="50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MATLAB</a:t>
            </a:r>
            <a:r>
              <a:rPr lang="zh-CN" altLang="en-US" sz="6000" spc="50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</a:t>
            </a:r>
            <a:endParaRPr lang="zh-CN" altLang="en-US" sz="6000" spc="50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944812" y="3235036"/>
            <a:ext cx="6110288" cy="686377"/>
          </a:xfrm>
        </p:spPr>
        <p:txBody>
          <a:bodyPr>
            <a:normAutofit/>
          </a:bodyPr>
          <a:lstStyle>
            <a:lvl1pPr marL="0" indent="0" algn="r">
              <a:buNone/>
              <a:defRPr sz="400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标题</a:t>
            </a:r>
            <a:endParaRPr lang="zh-CN" altLang="en-US" dirty="0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1600200" y="5043055"/>
            <a:ext cx="594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安徽大学物质科学与信息技术研究院 田野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2784764" y="5389419"/>
            <a:ext cx="357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616338357@qq.com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2772569" y="6206259"/>
            <a:ext cx="3598863" cy="401638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 smtClean="0"/>
              <a:t>日期</a:t>
            </a:r>
            <a:endParaRPr lang="zh-CN" altLang="en-US" dirty="0"/>
          </a:p>
        </p:txBody>
      </p:sp>
      <p:sp>
        <p:nvSpPr>
          <p:cNvPr id="9" name="文本框 8"/>
          <p:cNvSpPr txBox="1"/>
          <p:nvPr userDrawn="1"/>
        </p:nvSpPr>
        <p:spPr>
          <a:xfrm>
            <a:off x="20128" y="2209417"/>
            <a:ext cx="2311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github.com/BIMK/MATLAB</a:t>
            </a:r>
            <a:endParaRPr lang="zh-CN" alt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89" y="161017"/>
            <a:ext cx="2048400" cy="20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7877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 userDrawn="1"/>
        </p:nvSpPr>
        <p:spPr>
          <a:xfrm>
            <a:off x="1111250" y="842042"/>
            <a:ext cx="1047750" cy="990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0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sz="4000" b="0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406650" y="911892"/>
            <a:ext cx="5562600" cy="850900"/>
          </a:xfrm>
        </p:spPr>
        <p:txBody>
          <a:bodyPr anchor="ctr">
            <a:normAutofit/>
          </a:bodyPr>
          <a:lstStyle>
            <a:lvl1pPr marL="0" indent="0">
              <a:buNone/>
              <a:defRPr sz="2800" spc="20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章节标题</a:t>
            </a:r>
            <a:endParaRPr lang="zh-CN" altLang="en-US" dirty="0"/>
          </a:p>
        </p:txBody>
      </p:sp>
      <p:sp>
        <p:nvSpPr>
          <p:cNvPr id="9" name="椭圆 8"/>
          <p:cNvSpPr/>
          <p:nvPr userDrawn="1"/>
        </p:nvSpPr>
        <p:spPr>
          <a:xfrm>
            <a:off x="1111250" y="2900514"/>
            <a:ext cx="1047750" cy="990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0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sz="4000" b="0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2406650" y="2970364"/>
            <a:ext cx="5562600" cy="850900"/>
          </a:xfrm>
        </p:spPr>
        <p:txBody>
          <a:bodyPr anchor="ctr">
            <a:normAutofit/>
          </a:bodyPr>
          <a:lstStyle>
            <a:lvl1pPr marL="0" indent="0">
              <a:buNone/>
              <a:defRPr sz="2800" spc="20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章节标题</a:t>
            </a:r>
            <a:endParaRPr lang="zh-CN" altLang="en-US" dirty="0"/>
          </a:p>
        </p:txBody>
      </p:sp>
      <p:sp>
        <p:nvSpPr>
          <p:cNvPr id="11" name="椭圆 10"/>
          <p:cNvSpPr/>
          <p:nvPr userDrawn="1"/>
        </p:nvSpPr>
        <p:spPr>
          <a:xfrm>
            <a:off x="1111250" y="4958985"/>
            <a:ext cx="1047750" cy="990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0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en-US" sz="4000" b="0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2406650" y="5028835"/>
            <a:ext cx="5562600" cy="850900"/>
          </a:xfrm>
        </p:spPr>
        <p:txBody>
          <a:bodyPr anchor="ctr">
            <a:normAutofit/>
          </a:bodyPr>
          <a:lstStyle>
            <a:lvl1pPr marL="0" indent="0">
              <a:buNone/>
              <a:defRPr sz="2800" spc="20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章节标题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9558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头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 userDrawn="1"/>
        </p:nvSpPr>
        <p:spPr>
          <a:xfrm>
            <a:off x="641349" y="2235200"/>
            <a:ext cx="1732817" cy="16383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600" b="0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578100" y="2628900"/>
            <a:ext cx="6267450" cy="8509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 spc="20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章节标题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 hasCustomPrompt="1"/>
          </p:nvPr>
        </p:nvSpPr>
        <p:spPr>
          <a:xfrm>
            <a:off x="631457" y="2225675"/>
            <a:ext cx="1752600" cy="165735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60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 smtClean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6952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bg>
      <p:bgPr>
        <a:solidFill>
          <a:schemeClr val="accent1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1956932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44975" y="1001713"/>
            <a:ext cx="1865363" cy="4854575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标题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1" hasCustomPrompt="1"/>
          </p:nvPr>
        </p:nvSpPr>
        <p:spPr>
          <a:xfrm>
            <a:off x="2137483" y="355600"/>
            <a:ext cx="6835067" cy="6057900"/>
          </a:xfrm>
        </p:spPr>
        <p:txBody>
          <a:bodyPr>
            <a:normAutofit/>
          </a:bodyPr>
          <a:lstStyle>
            <a:lvl1pPr algn="just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defRPr sz="2400" baseline="0"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 smtClean="0"/>
              <a:t>内容</a:t>
            </a:r>
            <a:endParaRPr lang="zh-CN" altLang="en-US" dirty="0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8229600" y="64886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854A9DA-454A-4A56-9188-181E127541A9}" type="slidenum">
              <a:rPr lang="zh-CN" altLang="en-US" smtClean="0">
                <a:solidFill>
                  <a:schemeClr val="accent5">
                    <a:lumMod val="75000"/>
                  </a:schemeClr>
                </a:solidFill>
              </a:rPr>
              <a:pPr algn="r"/>
              <a:t>‹#›</a:t>
            </a:fld>
            <a:endParaRPr lang="zh-CN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8081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93D29-A96E-4F02-A4FF-00609BBA5A4F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7F52D-F413-4374-914A-7100E2BAFC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901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5" r:id="rId2"/>
    <p:sldLayoutId id="2147483666" r:id="rId3"/>
    <p:sldLayoutId id="2147483667" r:id="rId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1.png"/><Relationship Id="rId4" Type="http://schemas.openxmlformats.org/officeDocument/2006/relationships/image" Target="../media/image5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0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第二讲：代码优化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2019</a:t>
            </a:r>
            <a:r>
              <a:rPr lang="zh-CN" altLang="en-US" dirty="0" smtClean="0"/>
              <a:t>年</a:t>
            </a:r>
            <a:r>
              <a:rPr lang="en-US" altLang="zh-CN" dirty="0" smtClean="0"/>
              <a:t>9</a:t>
            </a:r>
            <a:r>
              <a:rPr lang="zh-CN" altLang="en-US" dirty="0" smtClean="0"/>
              <a:t>月</a:t>
            </a:r>
            <a:r>
              <a:rPr lang="en-US" altLang="zh-CN" smtClean="0"/>
              <a:t>12</a:t>
            </a:r>
            <a:r>
              <a:rPr lang="zh-CN" altLang="en-US" smtClean="0"/>
              <a:t>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177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为矩阵预分配内存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改变矩阵大小极为耗时，尽量预定义矩阵的大小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8528" y="1888007"/>
            <a:ext cx="1974951" cy="41785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文本框 4"/>
          <p:cNvSpPr txBox="1"/>
          <p:nvPr/>
        </p:nvSpPr>
        <p:spPr>
          <a:xfrm>
            <a:off x="2306192" y="1339742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461362" y="1339742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8094" y="1888007"/>
            <a:ext cx="2235315" cy="60328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6302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注意编辑器的提示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编辑器会自动</a:t>
            </a:r>
            <a:r>
              <a:rPr lang="zh-CN" altLang="en-US" dirty="0"/>
              <a:t>将</a:t>
            </a:r>
            <a:r>
              <a:rPr lang="zh-CN" altLang="en-US" dirty="0" smtClean="0"/>
              <a:t>不合理的代码加上波浪线，根据提示修改代码以消除警告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176" y="1869926"/>
            <a:ext cx="4267419" cy="8064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3378" y="4184392"/>
            <a:ext cx="2375022" cy="82554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3176" y="4190742"/>
            <a:ext cx="2381372" cy="81919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13522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面向对象编程原则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开放封闭原则：程序扩展时，无需修改现有的类，而是添加新的类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多用组合少用集成原则：使父类包含子类而不是子类集成父类，从而降低代码的耦合性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单一职责原则：将问题分解成独立的小问题解决，每个类负责一个小问题且互不</a:t>
            </a:r>
            <a:r>
              <a:rPr lang="zh-CN" altLang="en-US" dirty="0" smtClean="0"/>
              <a:t>干扰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4407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矩阵函数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3869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按元素计算的函数</a:t>
            </a:r>
            <a:endParaRPr lang="en-US" altLang="zh-CN" dirty="0" smtClean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MATLAB</a:t>
            </a:r>
            <a:r>
              <a:rPr lang="zh-CN" altLang="en-US" dirty="0" smtClean="0"/>
              <a:t>的运算符均可作用于矩阵上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sz="1000" dirty="0" smtClean="0"/>
          </a:p>
          <a:p>
            <a:r>
              <a:rPr lang="en-US" altLang="zh-CN" dirty="0" smtClean="0"/>
              <a:t>MATLAB</a:t>
            </a:r>
            <a:r>
              <a:rPr lang="zh-CN" altLang="en-US" dirty="0" smtClean="0"/>
              <a:t>的数学函数也可作用于矩阵上</a:t>
            </a:r>
            <a:r>
              <a:rPr lang="en-US" altLang="zh-CN" dirty="0"/>
              <a:t>(</a:t>
            </a:r>
            <a:r>
              <a:rPr lang="zh-CN" altLang="en-US" dirty="0" smtClean="0"/>
              <a:t>按元素操作</a:t>
            </a:r>
            <a:r>
              <a:rPr lang="en-US" altLang="zh-CN" dirty="0"/>
              <a:t>)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7531" y="989113"/>
            <a:ext cx="1251014" cy="172093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5160" y="989113"/>
            <a:ext cx="1974951" cy="114940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6726" y="1016339"/>
            <a:ext cx="1943200" cy="110495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7531" y="4168439"/>
            <a:ext cx="2076557" cy="114940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27530" y="5633177"/>
            <a:ext cx="2076557" cy="114305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84152" y="4181139"/>
            <a:ext cx="2082907" cy="112400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84152" y="5633176"/>
            <a:ext cx="2794144" cy="114305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18008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按元素计算的函数</a:t>
            </a:r>
            <a:endParaRPr lang="en-US" alt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对矩阵进行批量操作可以大幅提升效率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8483" y="2068022"/>
            <a:ext cx="3041806" cy="26607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文本框 4"/>
          <p:cNvSpPr txBox="1"/>
          <p:nvPr/>
        </p:nvSpPr>
        <p:spPr>
          <a:xfrm>
            <a:off x="2332257" y="1564754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332257" y="4831967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8483" y="5335235"/>
            <a:ext cx="2171812" cy="26671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0153" y="2068022"/>
            <a:ext cx="1454225" cy="143517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0153" y="4320278"/>
            <a:ext cx="2165461" cy="24766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文本框 9"/>
          <p:cNvSpPr txBox="1"/>
          <p:nvPr/>
        </p:nvSpPr>
        <p:spPr>
          <a:xfrm>
            <a:off x="6023724" y="1564754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023724" y="3817342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744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强行将</a:t>
            </a:r>
            <a:endParaRPr lang="en-US" altLang="zh-CN" dirty="0" smtClean="0"/>
          </a:p>
          <a:p>
            <a:r>
              <a:rPr lang="zh-CN" altLang="en-US" dirty="0" smtClean="0"/>
              <a:t>矩阵作为输入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一些操作无法对矩阵批量化进行，仍然可以利用</a:t>
            </a:r>
            <a:r>
              <a:rPr lang="en-US" altLang="zh-CN" dirty="0" err="1" smtClean="0"/>
              <a:t>arrayfun</a:t>
            </a:r>
            <a:r>
              <a:rPr lang="zh-CN" altLang="en-US" dirty="0" smtClean="0"/>
              <a:t>函数强行批量化调用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035925" y="1319220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035925" y="4921802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3099" y="4268688"/>
            <a:ext cx="2472506" cy="101517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3910" y="1812287"/>
            <a:ext cx="2455774" cy="306089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6554" y="5383847"/>
            <a:ext cx="2453130" cy="10232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3099" y="1812287"/>
            <a:ext cx="3754081" cy="181881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文本框 16"/>
          <p:cNvSpPr txBox="1"/>
          <p:nvPr/>
        </p:nvSpPr>
        <p:spPr>
          <a:xfrm>
            <a:off x="5373875" y="5363009"/>
            <a:ext cx="23017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60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强行批量能精简代码，但并不能提升运行效率</a:t>
            </a:r>
            <a:endParaRPr lang="zh-CN" altLang="en-US" sz="1600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068354" y="1319220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068354" y="3789428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787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强行将</a:t>
            </a:r>
            <a:endParaRPr lang="en-US" altLang="zh-CN" dirty="0" smtClean="0"/>
          </a:p>
          <a:p>
            <a:r>
              <a:rPr lang="zh-CN" altLang="en-US" dirty="0" smtClean="0"/>
              <a:t>单元数组作为输入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很多函数不支持单元数组的批量化调用，可以利用</a:t>
            </a:r>
            <a:r>
              <a:rPr lang="en-US" altLang="zh-CN" dirty="0" err="1" smtClean="0"/>
              <a:t>cellfun</a:t>
            </a:r>
            <a:r>
              <a:rPr lang="zh-CN" altLang="en-US" dirty="0"/>
              <a:t>函数强行批量化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3437" y="1463653"/>
            <a:ext cx="1765391" cy="83189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3437" y="2513184"/>
            <a:ext cx="3268266" cy="110944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3437" y="4406594"/>
            <a:ext cx="4210266" cy="83824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3437" y="5462475"/>
            <a:ext cx="2975285" cy="99780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文本框 10"/>
          <p:cNvSpPr txBox="1"/>
          <p:nvPr/>
        </p:nvSpPr>
        <p:spPr>
          <a:xfrm>
            <a:off x="2128414" y="1357825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131437" y="2401374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137483" y="4304957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137483" y="5382071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726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按维度计算的函数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6081" y="270359"/>
            <a:ext cx="3702240" cy="17336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4744" y="270359"/>
            <a:ext cx="2514729" cy="109860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4744" y="4145136"/>
            <a:ext cx="3184728" cy="210068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4744" y="2642745"/>
            <a:ext cx="3797495" cy="86364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4139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按维度计算的函数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611" y="153877"/>
            <a:ext cx="2343687" cy="102388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4939" y="153877"/>
            <a:ext cx="2307680" cy="215578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3465" y="2593310"/>
            <a:ext cx="2473166" cy="247841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9758" y="2593310"/>
            <a:ext cx="3408817" cy="19615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28259" y="153877"/>
            <a:ext cx="2255100" cy="21499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09758" y="4631458"/>
            <a:ext cx="3779922" cy="216746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2919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编程规范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矩阵函数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基于矩阵操作的编程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94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按维度计算的函数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7974" y="270359"/>
            <a:ext cx="3587934" cy="15050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4744" y="270359"/>
            <a:ext cx="2514729" cy="109860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4744" y="2011341"/>
            <a:ext cx="4807197" cy="14542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4744" y="3701521"/>
            <a:ext cx="5315223" cy="147327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64744" y="5391701"/>
            <a:ext cx="6469450" cy="134780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50184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按维度计算的函数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大部分按维度计算的函数都形如</a:t>
            </a:r>
            <a:r>
              <a:rPr lang="en-US" altLang="zh-CN" dirty="0" smtClean="0"/>
              <a:t>fun(</a:t>
            </a:r>
            <a:r>
              <a:rPr lang="en-US" altLang="zh-CN" dirty="0" err="1" smtClean="0"/>
              <a:t>a,dim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，可以通过</a:t>
            </a:r>
            <a:r>
              <a:rPr lang="en-US" altLang="zh-CN" dirty="0" smtClean="0"/>
              <a:t>dim</a:t>
            </a:r>
            <a:r>
              <a:rPr lang="zh-CN" altLang="en-US" dirty="0" smtClean="0"/>
              <a:t>来指定按哪一维进行操作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4077" y="1472626"/>
            <a:ext cx="2514729" cy="109860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文本占位符 2"/>
          <p:cNvSpPr txBox="1">
            <a:spLocks/>
          </p:cNvSpPr>
          <p:nvPr/>
        </p:nvSpPr>
        <p:spPr>
          <a:xfrm>
            <a:off x="3669214" y="4462732"/>
            <a:ext cx="3642410" cy="16198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just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600" dirty="0">
                <a:solidFill>
                  <a:srgbClr val="FF0000"/>
                </a:solidFill>
                <a:latin typeface="幼圆" panose="02010509060101010101" pitchFamily="49" charset="-122"/>
              </a:rPr>
              <a:t>dim</a:t>
            </a:r>
            <a:r>
              <a:rPr lang="zh-CN" altLang="en-US" sz="1600" dirty="0">
                <a:solidFill>
                  <a:srgbClr val="FF0000"/>
                </a:solidFill>
                <a:latin typeface="幼圆" panose="02010509060101010101" pitchFamily="49" charset="-122"/>
              </a:rPr>
              <a:t>的默认值是</a:t>
            </a:r>
            <a:r>
              <a:rPr lang="en-US" altLang="zh-CN" sz="1600" dirty="0">
                <a:solidFill>
                  <a:srgbClr val="FF0000"/>
                </a:solidFill>
                <a:latin typeface="幼圆" panose="02010509060101010101" pitchFamily="49" charset="-122"/>
              </a:rPr>
              <a:t>1</a:t>
            </a:r>
            <a:r>
              <a:rPr lang="zh-CN" altLang="en-US" sz="1600" dirty="0">
                <a:solidFill>
                  <a:srgbClr val="FF0000"/>
                </a:solidFill>
                <a:latin typeface="幼圆" panose="02010509060101010101" pitchFamily="49" charset="-122"/>
              </a:rPr>
              <a:t>，故</a:t>
            </a:r>
            <a:r>
              <a:rPr lang="en-US" altLang="zh-CN" sz="1600" dirty="0">
                <a:solidFill>
                  <a:srgbClr val="FF0000"/>
                </a:solidFill>
                <a:latin typeface="幼圆" panose="02010509060101010101" pitchFamily="49" charset="-122"/>
              </a:rPr>
              <a:t>sum(a)</a:t>
            </a:r>
            <a:r>
              <a:rPr lang="zh-CN" altLang="en-US" sz="1600" dirty="0">
                <a:solidFill>
                  <a:srgbClr val="FF0000"/>
                </a:solidFill>
                <a:latin typeface="幼圆" panose="02010509060101010101" pitchFamily="49" charset="-122"/>
              </a:rPr>
              <a:t>一般等于</a:t>
            </a:r>
            <a:r>
              <a:rPr lang="en-US" altLang="zh-CN" sz="1600" dirty="0">
                <a:solidFill>
                  <a:srgbClr val="FF0000"/>
                </a:solidFill>
                <a:latin typeface="幼圆" panose="02010509060101010101" pitchFamily="49" charset="-122"/>
              </a:rPr>
              <a:t>sum(a,1)</a:t>
            </a:r>
            <a:r>
              <a:rPr lang="zh-CN" altLang="en-US" sz="1600" dirty="0">
                <a:solidFill>
                  <a:srgbClr val="FF0000"/>
                </a:solidFill>
                <a:latin typeface="幼圆" panose="02010509060101010101" pitchFamily="49" charset="-122"/>
              </a:rPr>
              <a:t>。但当</a:t>
            </a:r>
            <a:r>
              <a:rPr lang="en-US" altLang="zh-CN" sz="1600" dirty="0">
                <a:solidFill>
                  <a:srgbClr val="FF0000"/>
                </a:solidFill>
                <a:latin typeface="幼圆" panose="02010509060101010101" pitchFamily="49" charset="-122"/>
              </a:rPr>
              <a:t>a</a:t>
            </a:r>
            <a:r>
              <a:rPr lang="zh-CN" altLang="en-US" sz="1600" dirty="0">
                <a:solidFill>
                  <a:srgbClr val="FF0000"/>
                </a:solidFill>
                <a:latin typeface="幼圆" panose="02010509060101010101" pitchFamily="49" charset="-122"/>
              </a:rPr>
              <a:t>是行向量时</a:t>
            </a:r>
            <a:r>
              <a:rPr lang="en-US" altLang="zh-CN" sz="1600" dirty="0">
                <a:solidFill>
                  <a:srgbClr val="FF0000"/>
                </a:solidFill>
                <a:latin typeface="幼圆" panose="02010509060101010101" pitchFamily="49" charset="-122"/>
              </a:rPr>
              <a:t>dim</a:t>
            </a:r>
            <a:r>
              <a:rPr lang="zh-CN" altLang="en-US" sz="1600" dirty="0">
                <a:solidFill>
                  <a:srgbClr val="FF0000"/>
                </a:solidFill>
                <a:latin typeface="幼圆" panose="02010509060101010101" pitchFamily="49" charset="-122"/>
              </a:rPr>
              <a:t>默认为</a:t>
            </a:r>
            <a:r>
              <a:rPr lang="en-US" altLang="zh-CN" sz="1600" dirty="0">
                <a:solidFill>
                  <a:srgbClr val="FF0000"/>
                </a:solidFill>
                <a:latin typeface="幼圆" panose="02010509060101010101" pitchFamily="49" charset="-122"/>
              </a:rPr>
              <a:t>2</a:t>
            </a:r>
            <a:r>
              <a:rPr lang="zh-CN" altLang="en-US" sz="1600" dirty="0">
                <a:solidFill>
                  <a:srgbClr val="FF0000"/>
                </a:solidFill>
                <a:latin typeface="幼圆" panose="02010509060101010101" pitchFamily="49" charset="-122"/>
              </a:rPr>
              <a:t>。故尽量采用</a:t>
            </a:r>
            <a:r>
              <a:rPr lang="en-US" altLang="zh-CN" sz="1600" dirty="0">
                <a:solidFill>
                  <a:srgbClr val="FF0000"/>
                </a:solidFill>
                <a:latin typeface="幼圆" panose="02010509060101010101" pitchFamily="49" charset="-122"/>
              </a:rPr>
              <a:t>sum(a,1)</a:t>
            </a:r>
            <a:r>
              <a:rPr lang="zh-CN" altLang="en-US" sz="1600" dirty="0">
                <a:solidFill>
                  <a:srgbClr val="FF0000"/>
                </a:solidFill>
                <a:latin typeface="幼圆" panose="02010509060101010101" pitchFamily="49" charset="-122"/>
              </a:rPr>
              <a:t>而非</a:t>
            </a:r>
            <a:r>
              <a:rPr lang="en-US" altLang="zh-CN" sz="1600" dirty="0">
                <a:solidFill>
                  <a:srgbClr val="FF0000"/>
                </a:solidFill>
                <a:latin typeface="幼圆" panose="02010509060101010101" pitchFamily="49" charset="-122"/>
              </a:rPr>
              <a:t>sum(a)</a:t>
            </a:r>
            <a:r>
              <a:rPr lang="zh-CN" altLang="en-US" sz="1600" dirty="0">
                <a:solidFill>
                  <a:srgbClr val="FF0000"/>
                </a:solidFill>
                <a:latin typeface="幼圆" panose="02010509060101010101" pitchFamily="49" charset="-122"/>
              </a:rPr>
              <a:t>的形式来求每列和，以保证在</a:t>
            </a:r>
            <a:r>
              <a:rPr lang="en-US" altLang="zh-CN" sz="1600" dirty="0">
                <a:solidFill>
                  <a:srgbClr val="FF0000"/>
                </a:solidFill>
                <a:latin typeface="幼圆" panose="02010509060101010101" pitchFamily="49" charset="-122"/>
              </a:rPr>
              <a:t>a</a:t>
            </a:r>
            <a:r>
              <a:rPr lang="zh-CN" altLang="en-US" sz="1600" dirty="0">
                <a:solidFill>
                  <a:srgbClr val="FF0000"/>
                </a:solidFill>
                <a:latin typeface="幼圆" panose="02010509060101010101" pitchFamily="49" charset="-122"/>
              </a:rPr>
              <a:t>是行向量时仍然正确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4077" y="2642947"/>
            <a:ext cx="2502029" cy="173363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6487" y="1844349"/>
            <a:ext cx="2482978" cy="4953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6486" y="2404489"/>
            <a:ext cx="2470277" cy="172728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5816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矩阵整体计算的</a:t>
            </a:r>
            <a:endParaRPr lang="en-US" altLang="zh-CN" dirty="0" smtClean="0"/>
          </a:p>
          <a:p>
            <a:r>
              <a:rPr lang="zh-CN" altLang="en-US" dirty="0" smtClean="0"/>
              <a:t>函数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2878" y="287839"/>
            <a:ext cx="1886047" cy="111765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1465" y="295002"/>
            <a:ext cx="4657868" cy="70671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2878" y="1562549"/>
            <a:ext cx="3702240" cy="234327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12878" y="4036436"/>
            <a:ext cx="3531742" cy="126939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12878" y="5436449"/>
            <a:ext cx="4700142" cy="134289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文本占位符 2"/>
          <p:cNvSpPr txBox="1">
            <a:spLocks/>
          </p:cNvSpPr>
          <p:nvPr/>
        </p:nvSpPr>
        <p:spPr>
          <a:xfrm>
            <a:off x="5790594" y="4425945"/>
            <a:ext cx="3198398" cy="4791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71450" indent="-171450" algn="just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altLang="zh-CN" sz="1600" dirty="0" smtClean="0">
                <a:solidFill>
                  <a:srgbClr val="FF0000"/>
                </a:solidFill>
                <a:latin typeface="幼圆" panose="02010509060101010101" pitchFamily="49" charset="-122"/>
              </a:rPr>
              <a:t>a</a:t>
            </a:r>
            <a:r>
              <a:rPr lang="zh-CN" altLang="en-US" sz="1600" dirty="0" smtClean="0">
                <a:solidFill>
                  <a:srgbClr val="FF0000"/>
                </a:solidFill>
                <a:latin typeface="幼圆" panose="02010509060101010101" pitchFamily="49" charset="-122"/>
              </a:rPr>
              <a:t>的每行视为一个点的坐标</a:t>
            </a:r>
            <a:endParaRPr lang="zh-CN" altLang="en-US" sz="1600" dirty="0">
              <a:solidFill>
                <a:srgbClr val="FF0000"/>
              </a:solidFill>
              <a:latin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656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矩阵整体计算的</a:t>
            </a:r>
            <a:endParaRPr lang="en-US" altLang="zh-CN" dirty="0"/>
          </a:p>
          <a:p>
            <a:r>
              <a:rPr lang="zh-CN" altLang="en-US" dirty="0"/>
              <a:t>函数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0544" y="2346543"/>
            <a:ext cx="3009652" cy="354625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2562" y="2346543"/>
            <a:ext cx="3665758" cy="236090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2930" y="287839"/>
            <a:ext cx="2476627" cy="14161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12878" y="287839"/>
            <a:ext cx="1886047" cy="111765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5759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基于矩阵操作的编程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427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更改矩阵</a:t>
            </a:r>
            <a:r>
              <a:rPr lang="zh-CN" altLang="en-US" dirty="0" smtClean="0"/>
              <a:t>元素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矩阵中每个元素，若它</a:t>
            </a:r>
            <a:r>
              <a:rPr lang="zh-CN" altLang="en-US" dirty="0" smtClean="0"/>
              <a:t>小于</a:t>
            </a:r>
            <a:r>
              <a:rPr lang="en-US" altLang="zh-CN" dirty="0" smtClean="0"/>
              <a:t>0.5</a:t>
            </a:r>
            <a:r>
              <a:rPr lang="zh-CN" altLang="en-US" dirty="0" smtClean="0"/>
              <a:t>，则改为</a:t>
            </a:r>
            <a:r>
              <a:rPr lang="en-US" altLang="zh-CN" dirty="0" smtClean="0"/>
              <a:t>0.6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0206" y="1434529"/>
            <a:ext cx="2578233" cy="323866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0206" y="5236581"/>
            <a:ext cx="2140060" cy="25401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1132" y="3440724"/>
            <a:ext cx="2152761" cy="23496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文本框 9"/>
          <p:cNvSpPr txBox="1"/>
          <p:nvPr/>
        </p:nvSpPr>
        <p:spPr>
          <a:xfrm>
            <a:off x="2226750" y="964005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226750" y="4781209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603408" y="1001713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603408" y="2976842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1132" y="1434529"/>
            <a:ext cx="1562180" cy="14669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37070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更改矩阵元素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2137483" y="179586"/>
            <a:ext cx="6835067" cy="937419"/>
          </a:xfrm>
        </p:spPr>
        <p:txBody>
          <a:bodyPr/>
          <a:lstStyle/>
          <a:p>
            <a:r>
              <a:rPr lang="zh-CN" altLang="en-US" dirty="0" smtClean="0"/>
              <a:t>矩阵中每个元素，若它小于其所在行最大元素的一半，则将它</a:t>
            </a:r>
            <a:r>
              <a:rPr lang="zh-CN" altLang="en-US" dirty="0"/>
              <a:t>更改为其所在行最大元素的一半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7147" y="6484695"/>
            <a:ext cx="2178162" cy="26671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7147" y="1405000"/>
            <a:ext cx="2671060" cy="462914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文本框 8"/>
          <p:cNvSpPr txBox="1"/>
          <p:nvPr/>
        </p:nvSpPr>
        <p:spPr>
          <a:xfrm>
            <a:off x="2226750" y="964005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226750" y="6049228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197086" y="961508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197086" y="2607538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3" name="文本占位符 2"/>
          <p:cNvSpPr txBox="1">
            <a:spLocks/>
          </p:cNvSpPr>
          <p:nvPr/>
        </p:nvSpPr>
        <p:spPr>
          <a:xfrm>
            <a:off x="5774152" y="3711862"/>
            <a:ext cx="3198398" cy="108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just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altLang="zh-CN" sz="1600" dirty="0" smtClean="0">
                <a:solidFill>
                  <a:srgbClr val="FF0000"/>
                </a:solidFill>
                <a:latin typeface="幼圆" panose="02010509060101010101" pitchFamily="49" charset="-122"/>
              </a:rPr>
              <a:t>max(a,[],2) </a:t>
            </a:r>
            <a:r>
              <a:rPr lang="zh-CN" altLang="en-US" sz="1600" dirty="0" smtClean="0">
                <a:solidFill>
                  <a:srgbClr val="FF0000"/>
                </a:solidFill>
                <a:latin typeface="幼圆" panose="02010509060101010101" pitchFamily="49" charset="-122"/>
              </a:rPr>
              <a:t>获取每行最大值</a:t>
            </a:r>
            <a:endParaRPr lang="en-US" altLang="zh-CN" sz="1600" dirty="0" smtClean="0">
              <a:solidFill>
                <a:srgbClr val="FF0000"/>
              </a:solidFill>
              <a:latin typeface="幼圆" panose="02010509060101010101" pitchFamily="49" charset="-122"/>
            </a:endParaRPr>
          </a:p>
          <a:p>
            <a:pPr marL="0" indent="0" algn="l">
              <a:buNone/>
            </a:pPr>
            <a:r>
              <a:rPr lang="en-US" altLang="zh-CN" sz="1600" dirty="0" smtClean="0">
                <a:solidFill>
                  <a:srgbClr val="FF0000"/>
                </a:solidFill>
                <a:latin typeface="幼圆" panose="02010509060101010101" pitchFamily="49" charset="-122"/>
              </a:rPr>
              <a:t>max(a,2)  </a:t>
            </a:r>
            <a:r>
              <a:rPr lang="zh-CN" altLang="en-US" sz="1600" dirty="0" smtClean="0">
                <a:solidFill>
                  <a:srgbClr val="FF0000"/>
                </a:solidFill>
                <a:latin typeface="幼圆" panose="02010509060101010101" pitchFamily="49" charset="-122"/>
              </a:rPr>
              <a:t>取</a:t>
            </a:r>
            <a:r>
              <a:rPr lang="en-US" altLang="zh-CN" sz="1600" dirty="0" smtClean="0">
                <a:solidFill>
                  <a:srgbClr val="FF0000"/>
                </a:solidFill>
                <a:latin typeface="幼圆" panose="02010509060101010101" pitchFamily="49" charset="-122"/>
              </a:rPr>
              <a:t>a</a:t>
            </a:r>
            <a:r>
              <a:rPr lang="zh-CN" altLang="en-US" sz="1600" dirty="0" smtClean="0">
                <a:solidFill>
                  <a:srgbClr val="FF0000"/>
                </a:solidFill>
                <a:latin typeface="幼圆" panose="02010509060101010101" pitchFamily="49" charset="-122"/>
              </a:rPr>
              <a:t>和</a:t>
            </a:r>
            <a:r>
              <a:rPr lang="en-US" altLang="zh-CN" sz="1600" dirty="0" smtClean="0">
                <a:solidFill>
                  <a:srgbClr val="FF0000"/>
                </a:solidFill>
                <a:latin typeface="幼圆" panose="02010509060101010101" pitchFamily="49" charset="-122"/>
              </a:rPr>
              <a:t>2</a:t>
            </a:r>
            <a:r>
              <a:rPr lang="zh-CN" altLang="en-US" sz="1600" dirty="0" smtClean="0">
                <a:solidFill>
                  <a:srgbClr val="FF0000"/>
                </a:solidFill>
                <a:latin typeface="幼圆" panose="02010509060101010101" pitchFamily="49" charset="-122"/>
              </a:rPr>
              <a:t>中的最大值</a:t>
            </a:r>
            <a:endParaRPr lang="zh-CN" altLang="en-US" sz="1600" dirty="0">
              <a:solidFill>
                <a:srgbClr val="FF0000"/>
              </a:solidFill>
              <a:latin typeface="幼圆" panose="02010509060101010101" pitchFamily="49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8536" y="1405000"/>
            <a:ext cx="3604014" cy="113496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8536" y="3075221"/>
            <a:ext cx="2152761" cy="26671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7375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更改结构体数组的字段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将结构体数组某一字段的值加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4343" y="1315207"/>
            <a:ext cx="3460928" cy="144152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4343" y="3343201"/>
            <a:ext cx="4939312" cy="89944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文本框 5"/>
          <p:cNvSpPr txBox="1"/>
          <p:nvPr/>
        </p:nvSpPr>
        <p:spPr>
          <a:xfrm>
            <a:off x="2255971" y="857945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255971" y="2849911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8" name="文本占位符 2"/>
          <p:cNvSpPr txBox="1">
            <a:spLocks/>
          </p:cNvSpPr>
          <p:nvPr/>
        </p:nvSpPr>
        <p:spPr>
          <a:xfrm>
            <a:off x="2349475" y="4359667"/>
            <a:ext cx="6673082" cy="18779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just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altLang="zh-CN" sz="1600" dirty="0" smtClean="0">
                <a:solidFill>
                  <a:srgbClr val="FF0000"/>
                </a:solidFill>
                <a:latin typeface="幼圆" panose="02010509060101010101" pitchFamily="49" charset="-122"/>
              </a:rPr>
              <a:t>num2cell() </a:t>
            </a:r>
            <a:r>
              <a:rPr lang="zh-CN" altLang="en-US" sz="1600" dirty="0" smtClean="0">
                <a:solidFill>
                  <a:srgbClr val="FF0000"/>
                </a:solidFill>
                <a:latin typeface="幼圆" panose="02010509060101010101" pitchFamily="49" charset="-122"/>
              </a:rPr>
              <a:t>矩阵每个元素作为</a:t>
            </a:r>
            <a:r>
              <a:rPr lang="en-US" altLang="zh-CN" sz="1600" dirty="0" smtClean="0">
                <a:solidFill>
                  <a:srgbClr val="FF0000"/>
                </a:solidFill>
                <a:latin typeface="幼圆" panose="02010509060101010101" pitchFamily="49" charset="-122"/>
              </a:rPr>
              <a:t>1</a:t>
            </a:r>
            <a:r>
              <a:rPr lang="zh-CN" altLang="en-US" sz="1600" dirty="0" smtClean="0">
                <a:solidFill>
                  <a:srgbClr val="FF0000"/>
                </a:solidFill>
                <a:latin typeface="幼圆" panose="02010509060101010101" pitchFamily="49" charset="-122"/>
              </a:rPr>
              <a:t>*</a:t>
            </a:r>
            <a:r>
              <a:rPr lang="en-US" altLang="zh-CN" sz="1600" dirty="0" smtClean="0">
                <a:solidFill>
                  <a:srgbClr val="FF0000"/>
                </a:solidFill>
                <a:latin typeface="幼圆" panose="02010509060101010101" pitchFamily="49" charset="-122"/>
              </a:rPr>
              <a:t>1</a:t>
            </a:r>
            <a:r>
              <a:rPr lang="zh-CN" altLang="en-US" sz="1600" dirty="0" smtClean="0">
                <a:solidFill>
                  <a:srgbClr val="FF0000"/>
                </a:solidFill>
                <a:latin typeface="幼圆" panose="02010509060101010101" pitchFamily="49" charset="-122"/>
              </a:rPr>
              <a:t>矩阵构成单元数组</a:t>
            </a:r>
            <a:endParaRPr lang="en-US" altLang="zh-CN" sz="1600" dirty="0" smtClean="0">
              <a:solidFill>
                <a:srgbClr val="FF0000"/>
              </a:solidFill>
              <a:latin typeface="幼圆" panose="02010509060101010101" pitchFamily="49" charset="-122"/>
            </a:endParaRPr>
          </a:p>
          <a:p>
            <a:pPr marL="0" indent="0" algn="l">
              <a:buNone/>
            </a:pPr>
            <a:r>
              <a:rPr lang="en-US" altLang="zh-CN" sz="1600" dirty="0" err="1" smtClean="0">
                <a:solidFill>
                  <a:srgbClr val="FF0000"/>
                </a:solidFill>
                <a:latin typeface="幼圆" panose="02010509060101010101" pitchFamily="49" charset="-122"/>
              </a:rPr>
              <a:t>struct</a:t>
            </a:r>
            <a:r>
              <a:rPr lang="en-US" altLang="zh-CN" sz="1600" dirty="0" smtClean="0">
                <a:solidFill>
                  <a:srgbClr val="FF0000"/>
                </a:solidFill>
                <a:latin typeface="幼圆" panose="02010509060101010101" pitchFamily="49" charset="-122"/>
              </a:rPr>
              <a:t>(</a:t>
            </a:r>
            <a:r>
              <a:rPr lang="en-US" altLang="zh-CN" sz="1600" dirty="0" err="1" smtClean="0">
                <a:solidFill>
                  <a:srgbClr val="FF0000"/>
                </a:solidFill>
                <a:latin typeface="幼圆" panose="02010509060101010101" pitchFamily="49" charset="-122"/>
              </a:rPr>
              <a:t>field,value</a:t>
            </a:r>
            <a:r>
              <a:rPr lang="en-US" altLang="zh-CN" sz="1600" dirty="0" smtClean="0">
                <a:solidFill>
                  <a:srgbClr val="FF0000"/>
                </a:solidFill>
                <a:latin typeface="幼圆" panose="02010509060101010101" pitchFamily="49" charset="-122"/>
              </a:rPr>
              <a:t>,...) </a:t>
            </a:r>
            <a:r>
              <a:rPr lang="zh-CN" altLang="en-US" sz="1600" dirty="0" smtClean="0">
                <a:solidFill>
                  <a:srgbClr val="FF0000"/>
                </a:solidFill>
                <a:latin typeface="幼圆" panose="02010509060101010101" pitchFamily="49" charset="-122"/>
              </a:rPr>
              <a:t>若</a:t>
            </a:r>
            <a:r>
              <a:rPr lang="en-US" altLang="zh-CN" sz="1600" dirty="0" smtClean="0">
                <a:solidFill>
                  <a:srgbClr val="FF0000"/>
                </a:solidFill>
                <a:latin typeface="幼圆" panose="02010509060101010101" pitchFamily="49" charset="-122"/>
              </a:rPr>
              <a:t>value</a:t>
            </a:r>
            <a:r>
              <a:rPr lang="zh-CN" altLang="en-US" sz="1600" dirty="0" smtClean="0">
                <a:solidFill>
                  <a:srgbClr val="FF0000"/>
                </a:solidFill>
                <a:latin typeface="幼圆" panose="02010509060101010101" pitchFamily="49" charset="-122"/>
              </a:rPr>
              <a:t>是单元数组，则生成结构体数组</a:t>
            </a:r>
            <a:endParaRPr lang="en-US" altLang="zh-CN" sz="1600" dirty="0" smtClean="0">
              <a:solidFill>
                <a:srgbClr val="FF0000"/>
              </a:solidFill>
              <a:latin typeface="幼圆" panose="02010509060101010101" pitchFamily="49" charset="-122"/>
            </a:endParaRPr>
          </a:p>
          <a:p>
            <a:pPr marL="0" indent="0" algn="l">
              <a:buNone/>
            </a:pPr>
            <a:r>
              <a:rPr lang="en-US" altLang="zh-CN" sz="1600" dirty="0" smtClean="0">
                <a:solidFill>
                  <a:srgbClr val="FF0000"/>
                </a:solidFill>
                <a:latin typeface="幼圆" panose="02010509060101010101" pitchFamily="49" charset="-122"/>
              </a:rPr>
              <a:t>Values{:} </a:t>
            </a:r>
            <a:r>
              <a:rPr lang="zh-CN" altLang="en-US" sz="1600" dirty="0" smtClean="0">
                <a:solidFill>
                  <a:srgbClr val="FF0000"/>
                </a:solidFill>
                <a:latin typeface="幼圆" panose="02010509060101010101" pitchFamily="49" charset="-122"/>
              </a:rPr>
              <a:t>输出该单元数组的所有元素，以逗号分隔</a:t>
            </a:r>
            <a:endParaRPr lang="en-US" altLang="zh-CN" sz="1600" dirty="0" smtClean="0">
              <a:solidFill>
                <a:srgbClr val="FF0000"/>
              </a:solidFill>
              <a:latin typeface="幼圆" panose="02010509060101010101" pitchFamily="49" charset="-122"/>
            </a:endParaRPr>
          </a:p>
          <a:p>
            <a:pPr marL="0" indent="0" algn="l">
              <a:buNone/>
            </a:pPr>
            <a:r>
              <a:rPr lang="en-US" altLang="zh-CN" sz="1600" dirty="0" smtClean="0">
                <a:solidFill>
                  <a:srgbClr val="FF0000"/>
                </a:solidFill>
                <a:latin typeface="幼圆" panose="02010509060101010101" pitchFamily="49" charset="-122"/>
              </a:rPr>
              <a:t>deal() </a:t>
            </a:r>
            <a:r>
              <a:rPr lang="zh-CN" altLang="en-US" sz="1600" dirty="0" smtClean="0">
                <a:solidFill>
                  <a:srgbClr val="FF0000"/>
                </a:solidFill>
                <a:latin typeface="幼圆" panose="02010509060101010101" pitchFamily="49" charset="-122"/>
              </a:rPr>
              <a:t>将所有输入一一对应输出</a:t>
            </a:r>
            <a:endParaRPr lang="zh-CN" altLang="en-US" sz="1600" dirty="0">
              <a:solidFill>
                <a:srgbClr val="FF0000"/>
              </a:solidFill>
              <a:latin typeface="幼圆" panose="02010509060101010101" pitchFamily="49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7480" y="6015502"/>
            <a:ext cx="6255071" cy="54612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3237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排名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令一个向量作为学生的成绩，求每位学生的排名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255971" y="857945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255971" y="2771327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9814" y="1389835"/>
            <a:ext cx="6521785" cy="86364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9814" y="3320254"/>
            <a:ext cx="4927853" cy="170188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1957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计算点的拥挤度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2137483" y="15628"/>
            <a:ext cx="6835067" cy="6057900"/>
          </a:xfrm>
        </p:spPr>
        <p:txBody>
          <a:bodyPr>
            <a:normAutofit/>
          </a:bodyPr>
          <a:lstStyle/>
          <a:p>
            <a:r>
              <a:rPr lang="en-US" altLang="zh-CN" sz="2200" dirty="0" smtClean="0"/>
              <a:t>M</a:t>
            </a:r>
            <a:r>
              <a:rPr lang="zh-CN" altLang="en-US" sz="2200" dirty="0" smtClean="0"/>
              <a:t>个</a:t>
            </a:r>
            <a:r>
              <a:rPr lang="en-US" altLang="zh-CN" sz="2200" dirty="0" smtClean="0"/>
              <a:t>N</a:t>
            </a:r>
            <a:r>
              <a:rPr lang="zh-CN" altLang="en-US" sz="2200" dirty="0" smtClean="0"/>
              <a:t>维空间中的点构成一个</a:t>
            </a:r>
            <a:r>
              <a:rPr lang="en-US" altLang="zh-CN" sz="2200" dirty="0" smtClean="0"/>
              <a:t>M*N</a:t>
            </a:r>
            <a:r>
              <a:rPr lang="zh-CN" altLang="en-US" sz="2200" dirty="0" smtClean="0"/>
              <a:t>矩阵，其中每行代表一个点在</a:t>
            </a:r>
            <a:r>
              <a:rPr lang="en-US" altLang="zh-CN" sz="2200" dirty="0" smtClean="0"/>
              <a:t>N</a:t>
            </a:r>
            <a:r>
              <a:rPr lang="zh-CN" altLang="en-US" sz="2200" dirty="0" smtClean="0"/>
              <a:t>维空间中的坐标</a:t>
            </a:r>
            <a:endParaRPr lang="en-US" altLang="zh-CN" sz="2200" dirty="0" smtClean="0"/>
          </a:p>
          <a:p>
            <a:r>
              <a:rPr lang="zh-CN" altLang="en-US" sz="2200" dirty="0" smtClean="0"/>
              <a:t>存在许多点有相同坐标的情况，求和每个点有相同坐标的点的数量</a:t>
            </a:r>
            <a:endParaRPr lang="zh-CN" altLang="en-US" sz="22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9872" y="3732948"/>
            <a:ext cx="961095" cy="30605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5809" y="3732948"/>
            <a:ext cx="3611105" cy="283663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9872" y="1740877"/>
            <a:ext cx="3880877" cy="191995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文本框 6"/>
          <p:cNvSpPr txBox="1"/>
          <p:nvPr/>
        </p:nvSpPr>
        <p:spPr>
          <a:xfrm>
            <a:off x="2027872" y="1619945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027872" y="3620723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113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编程规范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749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计算点到平面距离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N</a:t>
            </a:r>
            <a:r>
              <a:rPr lang="zh-CN" altLang="en-US" dirty="0" smtClean="0"/>
              <a:t>个</a:t>
            </a:r>
            <a:r>
              <a:rPr lang="en-US" altLang="zh-CN" dirty="0"/>
              <a:t>N</a:t>
            </a:r>
            <a:r>
              <a:rPr lang="zh-CN" altLang="en-US" dirty="0"/>
              <a:t>维空间中的点构成一</a:t>
            </a:r>
            <a:r>
              <a:rPr lang="zh-CN" altLang="en-US" dirty="0" smtClean="0"/>
              <a:t>个</a:t>
            </a:r>
            <a:r>
              <a:rPr lang="en-US" altLang="zh-CN" dirty="0" smtClean="0"/>
              <a:t>N*N</a:t>
            </a:r>
            <a:r>
              <a:rPr lang="zh-CN" altLang="en-US" dirty="0" smtClean="0"/>
              <a:t>矩阵，它们可唯一确定一个</a:t>
            </a:r>
            <a:r>
              <a:rPr lang="en-US" altLang="zh-CN" dirty="0" smtClean="0"/>
              <a:t>N</a:t>
            </a:r>
            <a:r>
              <a:rPr lang="zh-CN" altLang="en-US" dirty="0" smtClean="0"/>
              <a:t>维空间中的超平面</a:t>
            </a:r>
            <a:endParaRPr lang="en-US" altLang="zh-CN" dirty="0" smtClean="0"/>
          </a:p>
          <a:p>
            <a:r>
              <a:rPr lang="en-US" altLang="zh-CN" dirty="0" smtClean="0"/>
              <a:t>M</a:t>
            </a:r>
            <a:r>
              <a:rPr lang="zh-CN" altLang="en-US" dirty="0" smtClean="0"/>
              <a:t>个</a:t>
            </a:r>
            <a:r>
              <a:rPr lang="en-US" altLang="zh-CN" dirty="0" smtClean="0"/>
              <a:t>N</a:t>
            </a:r>
            <a:r>
              <a:rPr lang="zh-CN" altLang="en-US" dirty="0" smtClean="0"/>
              <a:t>维空间中的点构成一个</a:t>
            </a:r>
            <a:r>
              <a:rPr lang="en-US" altLang="zh-CN" dirty="0" smtClean="0"/>
              <a:t>M*N</a:t>
            </a:r>
            <a:r>
              <a:rPr lang="zh-CN" altLang="en-US" dirty="0" smtClean="0"/>
              <a:t>矩阵，计算其中</a:t>
            </a:r>
            <a:r>
              <a:rPr lang="zh-CN" altLang="en-US" smtClean="0"/>
              <a:t>每个点到超平面</a:t>
            </a:r>
            <a:r>
              <a:rPr lang="zh-CN" altLang="en-US" dirty="0" smtClean="0"/>
              <a:t>的欧氏距离 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919" y="4398718"/>
            <a:ext cx="5340624" cy="2355971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1941266" y="2040089"/>
                <a:ext cx="7255488" cy="21816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10000"/>
                  </a:lnSpc>
                </a:pPr>
                <a:r>
                  <a:rPr lang="zh-CN" altLang="en-US" dirty="0" smtClean="0">
                    <a:solidFill>
                      <a:srgbClr val="FF0000"/>
                    </a:solidFill>
                    <a:ea typeface="幼圆" panose="02010509060101010101" pitchFamily="49" charset="-122"/>
                  </a:rPr>
                  <a:t>假设超平面为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+…=1</m:t>
                    </m:r>
                  </m:oMath>
                </a14:m>
                <a:r>
                  <a:rPr lang="zh-CN" altLang="en-US" dirty="0" smtClean="0">
                    <a:solidFill>
                      <a:srgbClr val="FF0000"/>
                    </a:solidFill>
                    <a:ea typeface="幼圆" panose="02010509060101010101" pitchFamily="49" charset="-122"/>
                  </a:rPr>
                  <a:t>，则其系数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 </m:t>
                    </m:r>
                    <m:r>
                      <a:rPr lang="en-US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𝐴</m:t>
                    </m:r>
                    <m:r>
                      <a:rPr lang="en-US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=</m:t>
                    </m:r>
                    <m:sSup>
                      <m:sSupPr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 …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𝑇</m:t>
                        </m:r>
                      </m:sup>
                    </m:sSup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 smtClean="0">
                    <a:solidFill>
                      <a:srgbClr val="FF0000"/>
                    </a:solidFill>
                    <a:ea typeface="幼圆" panose="02010509060101010101" pitchFamily="49" charset="-122"/>
                  </a:rPr>
                  <a:t>可由所有顶点的坐标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 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𝑋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 …</m:t>
                        </m:r>
                      </m:e>
                    </m:d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 smtClean="0">
                    <a:solidFill>
                      <a:srgbClr val="FF0000"/>
                    </a:solidFill>
                    <a:ea typeface="幼圆" panose="02010509060101010101" pitchFamily="49" charset="-122"/>
                  </a:rPr>
                  <a:t>确定，即求解</a:t>
                </a:r>
                <a:r>
                  <a:rPr lang="en-US" altLang="zh-CN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幼圆" panose="02010509060101010101" pitchFamily="49" charset="-122"/>
                  </a:rPr>
                  <a:t>N</a:t>
                </a:r>
                <a:r>
                  <a:rPr lang="zh-CN" altLang="en-US" dirty="0" smtClean="0">
                    <a:solidFill>
                      <a:srgbClr val="FF0000"/>
                    </a:solidFill>
                    <a:ea typeface="幼圆" panose="02010509060101010101" pitchFamily="49" charset="-122"/>
                  </a:rPr>
                  <a:t>个</a:t>
                </a:r>
                <a:r>
                  <a:rPr lang="en-US" altLang="zh-CN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幼圆" panose="02010509060101010101" pitchFamily="49" charset="-122"/>
                    <a:cs typeface="Times New Roman" panose="02020603050405020304" pitchFamily="18" charset="0"/>
                  </a:rPr>
                  <a:t>N</a:t>
                </a:r>
                <a:r>
                  <a:rPr lang="zh-CN" altLang="en-US" dirty="0" smtClean="0">
                    <a:solidFill>
                      <a:srgbClr val="FF0000"/>
                    </a:solidFill>
                    <a:ea typeface="幼圆" panose="02010509060101010101" pitchFamily="49" charset="-122"/>
                  </a:rPr>
                  <a:t>元线性方程，用矩阵表示即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 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𝑋𝐴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=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𝐼</m:t>
                    </m:r>
                  </m:oMath>
                </a14:m>
                <a:r>
                  <a:rPr lang="zh-CN" altLang="en-US" dirty="0" smtClean="0">
                    <a:solidFill>
                      <a:srgbClr val="FF0000"/>
                    </a:solidFill>
                    <a:ea typeface="幼圆" panose="02010509060101010101" pitchFamily="49" charset="-122"/>
                  </a:rPr>
                  <a:t>，故超平面系数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 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𝐴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=</m:t>
                    </m:r>
                    <m:sSup>
                      <m:sSupPr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𝑋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−1</m:t>
                        </m:r>
                      </m:sup>
                    </m:sSup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𝐼</m:t>
                    </m:r>
                  </m:oMath>
                </a14:m>
                <a:r>
                  <a:rPr lang="zh-CN" altLang="en-US" dirty="0" smtClean="0">
                    <a:solidFill>
                      <a:srgbClr val="FF0000"/>
                    </a:solidFill>
                    <a:ea typeface="幼圆" panose="02010509060101010101" pitchFamily="49" charset="-122"/>
                  </a:rPr>
                  <a:t>。</a:t>
                </a:r>
                <a:endParaRPr lang="en-US" altLang="zh-CN" dirty="0" smtClean="0">
                  <a:solidFill>
                    <a:srgbClr val="FF0000"/>
                  </a:solidFill>
                  <a:ea typeface="幼圆" panose="02010509060101010101" pitchFamily="49" charset="-122"/>
                </a:endParaRPr>
              </a:p>
              <a:p>
                <a:pPr algn="just">
                  <a:lnSpc>
                    <a:spcPct val="110000"/>
                  </a:lnSpc>
                </a:pPr>
                <a:r>
                  <a:rPr lang="zh-CN" altLang="en-US" dirty="0" smtClean="0">
                    <a:solidFill>
                      <a:srgbClr val="FF0000"/>
                    </a:solidFill>
                    <a:ea typeface="幼圆" panose="02010509060101010101" pitchFamily="49" charset="-122"/>
                  </a:rPr>
                  <a:t>点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 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𝑋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 …</m:t>
                        </m:r>
                      </m:e>
                    </m:d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 smtClean="0">
                    <a:solidFill>
                      <a:srgbClr val="FF0000"/>
                    </a:solidFill>
                    <a:ea typeface="幼圆" panose="02010509060101010101" pitchFamily="49" charset="-122"/>
                  </a:rPr>
                  <a:t>到该超平面的距离为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 </m:t>
                    </m:r>
                    <m:f>
                      <m:fPr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+…−1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|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</m:ctrlPr>
                          </m:radPr>
                          <m:deg/>
                          <m:e>
                            <m:sSubSup>
                              <m:sSubSupPr>
                                <m:ctrlPr>
                                  <a:rPr lang="en-US" altLang="zh-CN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幼圆" panose="02010509060101010101" pitchFamily="49" charset="-122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幼圆" panose="02010509060101010101" pitchFamily="49" charset="-122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幼圆" panose="02010509060101010101" pitchFamily="49" charset="-122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幼圆" panose="02010509060101010101" pitchFamily="49" charset="-122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幼圆" panose="02010509060101010101" pitchFamily="49" charset="-122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幼圆" panose="02010509060101010101" pitchFamily="49" charset="-122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幼圆" panose="02010509060101010101" pitchFamily="49" charset="-122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幼圆" panose="02010509060101010101" pitchFamily="49" charset="-122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幼圆" panose="02010509060101010101" pitchFamily="49" charset="-122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幼圆" panose="02010509060101010101" pitchFamily="49" charset="-122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幼圆" panose="02010509060101010101" pitchFamily="49" charset="-122"/>
                                  </a:rPr>
                                  <m:t>3</m:t>
                                </m:r>
                              </m:sub>
                              <m:sup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幼圆" panose="02010509060101010101" pitchFamily="49" charset="-122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  <m:t>+…</m:t>
                            </m:r>
                          </m:e>
                        </m:rad>
                      </m:den>
                    </m:f>
                  </m:oMath>
                </a14:m>
                <a:r>
                  <a:rPr lang="zh-CN" altLang="en-US" dirty="0" smtClean="0">
                    <a:solidFill>
                      <a:srgbClr val="FF0000"/>
                    </a:solidFill>
                    <a:ea typeface="幼圆" panose="02010509060101010101" pitchFamily="49" charset="-122"/>
                  </a:rPr>
                  <a:t>，用矩阵表示即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 </m:t>
                    </m:r>
                    <m:f>
                      <m:fPr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|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𝑋𝐴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−1|</m:t>
                        </m:r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幼圆" panose="02010509060101010101" pitchFamily="49" charset="-122"/>
                              </a:rPr>
                              <m:t>𝐴</m:t>
                            </m:r>
                          </m:e>
                        </m:d>
                      </m:den>
                    </m:f>
                  </m:oMath>
                </a14:m>
                <a:r>
                  <a:rPr lang="zh-CN" altLang="en-US" dirty="0" smtClean="0">
                    <a:solidFill>
                      <a:srgbClr val="FF0000"/>
                    </a:solidFill>
                    <a:ea typeface="幼圆" panose="02010509060101010101" pitchFamily="49" charset="-122"/>
                  </a:rPr>
                  <a:t>。</a:t>
                </a:r>
                <a:endParaRPr lang="zh-CN" altLang="en-US" dirty="0">
                  <a:solidFill>
                    <a:srgbClr val="FF0000"/>
                  </a:solidFill>
                  <a:ea typeface="幼圆" panose="02010509060101010101" pitchFamily="49" charset="-122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1266" y="2040089"/>
                <a:ext cx="7255488" cy="2181687"/>
              </a:xfrm>
              <a:prstGeom prst="rect">
                <a:avLst/>
              </a:prstGeom>
              <a:blipFill rotWithShape="0">
                <a:blip r:embed="rId3"/>
                <a:stretch>
                  <a:fillRect l="-672" t="-2235" r="-6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6138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直观的</a:t>
            </a:r>
            <a:endParaRPr lang="en-US" altLang="zh-CN" dirty="0" smtClean="0"/>
          </a:p>
          <a:p>
            <a:r>
              <a:rPr lang="zh-CN" altLang="en-US" dirty="0" smtClean="0"/>
              <a:t>变量命名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变量名应能反映该变量的含义，以小写字母开头，单词间用大小写或下划线分隔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3609" y="1419573"/>
            <a:ext cx="2533780" cy="481989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6734" y="2501854"/>
            <a:ext cx="2711589" cy="176539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文本框 8"/>
          <p:cNvSpPr txBox="1"/>
          <p:nvPr/>
        </p:nvSpPr>
        <p:spPr>
          <a:xfrm>
            <a:off x="2794621" y="6315849"/>
            <a:ext cx="1831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推荐的命名</a:t>
            </a:r>
            <a:endParaRPr lang="zh-CN" altLang="en-US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376650" y="4381541"/>
            <a:ext cx="1831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不推荐的命名</a:t>
            </a:r>
            <a:endParaRPr lang="zh-CN" altLang="en-US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9041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完整的</a:t>
            </a:r>
            <a:endParaRPr lang="en-US" altLang="zh-CN" dirty="0" smtClean="0"/>
          </a:p>
          <a:p>
            <a:r>
              <a:rPr lang="zh-CN" altLang="en-US" dirty="0" smtClean="0"/>
              <a:t>注释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每个函数文件开头加上注释以详细地说明函数的功能，并加上版权声明（建议英文）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8242" y="1594480"/>
            <a:ext cx="5693547" cy="426180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4988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完整的</a:t>
            </a:r>
            <a:endParaRPr lang="en-US" altLang="zh-CN" dirty="0" smtClean="0"/>
          </a:p>
          <a:p>
            <a:r>
              <a:rPr lang="zh-CN" altLang="en-US" dirty="0" smtClean="0"/>
              <a:t>注释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用</a:t>
            </a:r>
            <a:r>
              <a:rPr lang="en-US" altLang="zh-CN" dirty="0" smtClean="0"/>
              <a:t>%%</a:t>
            </a:r>
            <a:r>
              <a:rPr lang="zh-CN" altLang="en-US" dirty="0" smtClean="0"/>
              <a:t>注释分隔每段代码，</a:t>
            </a:r>
            <a:r>
              <a:rPr lang="en-US" altLang="zh-CN" dirty="0" smtClean="0"/>
              <a:t>%</a:t>
            </a:r>
            <a:r>
              <a:rPr lang="zh-CN" altLang="en-US" dirty="0" smtClean="0"/>
              <a:t>注释说明每行代码的功能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8148" y="1506664"/>
            <a:ext cx="6213736" cy="473453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8364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美观的</a:t>
            </a:r>
            <a:endParaRPr lang="en-US" altLang="zh-CN" dirty="0" smtClean="0"/>
          </a:p>
          <a:p>
            <a:r>
              <a:rPr lang="zh-CN" altLang="en-US" dirty="0" smtClean="0"/>
              <a:t>排版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每层结构内采用正确的缩进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19" y="1092397"/>
            <a:ext cx="4790398" cy="524685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文本框 5"/>
          <p:cNvSpPr txBox="1"/>
          <p:nvPr/>
        </p:nvSpPr>
        <p:spPr>
          <a:xfrm>
            <a:off x="7274071" y="3177215"/>
            <a:ext cx="17326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60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选中多行代码，用</a:t>
            </a:r>
            <a:r>
              <a:rPr lang="en-US" altLang="zh-CN" sz="160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Tab</a:t>
            </a:r>
            <a:r>
              <a:rPr lang="zh-CN" altLang="en-US" sz="160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键进行缩进，用</a:t>
            </a:r>
            <a:r>
              <a:rPr lang="en-US" altLang="zh-CN" sz="160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Tab+Shift</a:t>
            </a:r>
            <a:r>
              <a:rPr lang="zh-CN" altLang="en-US" sz="160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键进行反缩进</a:t>
            </a:r>
            <a:endParaRPr lang="zh-CN" altLang="en-US" sz="1600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5766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美观的</a:t>
            </a:r>
            <a:endParaRPr lang="en-US" altLang="zh-CN" dirty="0" smtClean="0"/>
          </a:p>
          <a:p>
            <a:r>
              <a:rPr lang="zh-CN" altLang="en-US" dirty="0" smtClean="0"/>
              <a:t>排版</a:t>
            </a:r>
            <a:endParaRPr lang="en-US" altLang="zh-CN" dirty="0" smtClean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多行变量进行赋值时，对齐等号以提升可读性</a:t>
            </a:r>
            <a:endParaRPr lang="en-US" altLang="zh-CN" dirty="0" smtClean="0"/>
          </a:p>
          <a:p>
            <a:r>
              <a:rPr lang="zh-CN" altLang="en-US" dirty="0" smtClean="0"/>
              <a:t>行尾注释利用</a:t>
            </a:r>
            <a:r>
              <a:rPr lang="en-US" altLang="zh-CN" dirty="0" smtClean="0"/>
              <a:t>Tab</a:t>
            </a:r>
            <a:r>
              <a:rPr lang="zh-CN" altLang="en-US" dirty="0" smtClean="0"/>
              <a:t>键进行缩进对齐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5924" y="1552614"/>
            <a:ext cx="6218184" cy="1950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0072" y="4525108"/>
            <a:ext cx="6229887" cy="196927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文本框 8"/>
          <p:cNvSpPr txBox="1"/>
          <p:nvPr/>
        </p:nvSpPr>
        <p:spPr>
          <a:xfrm>
            <a:off x="2440072" y="3471919"/>
            <a:ext cx="752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对齐</a:t>
            </a:r>
            <a:endParaRPr lang="zh-CN" altLang="en-US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440072" y="4155776"/>
            <a:ext cx="1190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未对齐</a:t>
            </a:r>
            <a:endParaRPr lang="zh-CN" altLang="en-US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125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美观的</a:t>
            </a:r>
            <a:endParaRPr lang="en-US" altLang="zh-CN" dirty="0" smtClean="0"/>
          </a:p>
          <a:p>
            <a:r>
              <a:rPr lang="zh-CN" altLang="en-US" dirty="0" smtClean="0"/>
              <a:t>排版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代码过长时利用省略号进行跨行编写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3395" y="3668691"/>
            <a:ext cx="6217078" cy="14891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3395" y="1859137"/>
            <a:ext cx="6763242" cy="62779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93235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1925</TotalTime>
  <Words>785</Words>
  <Application>Microsoft Office PowerPoint</Application>
  <PresentationFormat>全屏显示(4:3)</PresentationFormat>
  <Paragraphs>125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0" baseType="lpstr">
      <vt:lpstr>楷体</vt:lpstr>
      <vt:lpstr>宋体</vt:lpstr>
      <vt:lpstr>微软雅黑</vt:lpstr>
      <vt:lpstr>幼圆</vt:lpstr>
      <vt:lpstr>Arial</vt:lpstr>
      <vt:lpstr>Calibri</vt:lpstr>
      <vt:lpstr>Calibri Light</vt:lpstr>
      <vt:lpstr>Cambria Math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田野</dc:creator>
  <cp:lastModifiedBy>616338357@qq.com</cp:lastModifiedBy>
  <cp:revision>648</cp:revision>
  <dcterms:created xsi:type="dcterms:W3CDTF">2019-09-02T01:24:59Z</dcterms:created>
  <dcterms:modified xsi:type="dcterms:W3CDTF">2019-09-09T03:20:07Z</dcterms:modified>
</cp:coreProperties>
</file>