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4" r:id="rId21"/>
    <p:sldId id="276" r:id="rId22"/>
    <p:sldId id="279" r:id="rId23"/>
    <p:sldId id="278" r:id="rId24"/>
    <p:sldId id="277" r:id="rId25"/>
    <p:sldId id="280" r:id="rId26"/>
    <p:sldId id="281" r:id="rId27"/>
    <p:sldId id="282" r:id="rId28"/>
    <p:sldId id="284" r:id="rId29"/>
    <p:sldId id="283" r:id="rId30"/>
    <p:sldId id="285" r:id="rId31"/>
    <p:sldId id="286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151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622964" y="2136246"/>
            <a:ext cx="5521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6000" spc="5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44812" y="3235036"/>
            <a:ext cx="6110288" cy="686377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600200" y="504305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安徽大学物质科学与信息技术研究院 田野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784764" y="538941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616338357@qq.com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772569" y="6206259"/>
            <a:ext cx="3598863" cy="401638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20128" y="2209417"/>
            <a:ext cx="2311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github.com/BIMK/MATLAB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9" y="161017"/>
            <a:ext cx="2048400" cy="20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8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1111250" y="251565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06650" y="321415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椭圆 8"/>
          <p:cNvSpPr/>
          <p:nvPr userDrawn="1"/>
        </p:nvSpPr>
        <p:spPr>
          <a:xfrm>
            <a:off x="1111250" y="1566302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6650" y="1636152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11" name="椭圆 10"/>
          <p:cNvSpPr/>
          <p:nvPr userDrawn="1"/>
        </p:nvSpPr>
        <p:spPr>
          <a:xfrm>
            <a:off x="1111250" y="2881039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406650" y="4265626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1111250" y="4195777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406650" y="2950889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15" name="椭圆 14"/>
          <p:cNvSpPr/>
          <p:nvPr userDrawn="1"/>
        </p:nvSpPr>
        <p:spPr>
          <a:xfrm>
            <a:off x="1111250" y="5510515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406650" y="5580363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55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头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641349" y="2235200"/>
            <a:ext cx="1732817" cy="1638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78100" y="2628900"/>
            <a:ext cx="6267450" cy="850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31457" y="2225675"/>
            <a:ext cx="1752600" cy="16573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9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956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975" y="1001713"/>
            <a:ext cx="1865363" cy="48545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137483" y="355600"/>
            <a:ext cx="6835067" cy="6057900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3D29-A96E-4F02-A4FF-00609BBA5A4F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F52D-F413-4374-914A-7100E2BA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第四讲：文件操作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smtClean="0"/>
              <a:t>24</a:t>
            </a:r>
            <a:r>
              <a:rPr lang="zh-CN" altLang="en-US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读取数值文本文件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dlmread</a:t>
            </a:r>
            <a:r>
              <a:rPr lang="en-US" altLang="zh-CN" dirty="0" smtClean="0"/>
              <a:t>()</a:t>
            </a:r>
            <a:r>
              <a:rPr lang="zh-CN" altLang="en-US" dirty="0" smtClean="0"/>
              <a:t>读取数值文本文件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908" y="1478860"/>
            <a:ext cx="2654436" cy="5270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908" y="2896867"/>
            <a:ext cx="5550185" cy="1892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097180" y="95361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97180" y="2345236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91909" y="1524289"/>
            <a:ext cx="3607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注意设置正确的分隔符，这里是 </a:t>
            </a:r>
            <a:r>
              <a:rPr lang="en-US" altLang="zh-CN" sz="1600" dirty="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‘#’</a:t>
            </a:r>
            <a:endParaRPr lang="en-US" altLang="zh-CN" sz="1600" dirty="0" smtClean="0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59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.mat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.txt</a:t>
            </a:r>
            <a:r>
              <a:rPr lang="zh-CN" altLang="en-US" dirty="0" smtClean="0"/>
              <a:t>文件比较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6835067" cy="1115493"/>
          </a:xfrm>
        </p:spPr>
        <p:txBody>
          <a:bodyPr/>
          <a:lstStyle/>
          <a:p>
            <a:r>
              <a:rPr lang="zh-CN" altLang="en-US" dirty="0"/>
              <a:t>相同数据的</a:t>
            </a:r>
            <a:r>
              <a:rPr lang="en-US" altLang="zh-CN" dirty="0"/>
              <a:t>.mat</a:t>
            </a:r>
            <a:r>
              <a:rPr lang="zh-CN" altLang="en-US" dirty="0"/>
              <a:t>和</a:t>
            </a:r>
            <a:r>
              <a:rPr lang="en-US" altLang="zh-CN" dirty="0"/>
              <a:t>.txt</a:t>
            </a:r>
            <a:r>
              <a:rPr lang="zh-CN" altLang="en-US" dirty="0"/>
              <a:t>文件的大小</a:t>
            </a:r>
            <a:r>
              <a:rPr lang="zh-CN" altLang="en-US" dirty="0" smtClean="0"/>
              <a:t>相近，但</a:t>
            </a:r>
            <a:r>
              <a:rPr lang="en-US" altLang="zh-CN" dirty="0" smtClean="0"/>
              <a:t>.mat</a:t>
            </a:r>
            <a:r>
              <a:rPr lang="zh-CN" altLang="en-US" dirty="0" smtClean="0"/>
              <a:t>的读写速度更快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603" y="4451418"/>
            <a:ext cx="1994002" cy="546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680" y="4451418"/>
            <a:ext cx="3785275" cy="2313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603" y="1674830"/>
            <a:ext cx="3086259" cy="20638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137483" y="118661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37483" y="3942423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66881" y="3942423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文件属性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7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写入纯</a:t>
            </a:r>
            <a:endParaRPr lang="en-US" altLang="zh-CN" dirty="0"/>
          </a:p>
          <a:p>
            <a:r>
              <a:rPr lang="zh-CN" altLang="en-US" dirty="0"/>
              <a:t>文本文件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fprintf</a:t>
            </a:r>
            <a:r>
              <a:rPr lang="en-US" altLang="zh-CN" dirty="0" smtClean="0"/>
              <a:t>()</a:t>
            </a:r>
            <a:r>
              <a:rPr lang="zh-CN" altLang="en-US" dirty="0" smtClean="0"/>
              <a:t>写入纯文本文件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683" y="1519240"/>
            <a:ext cx="3981655" cy="17653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683" y="4273875"/>
            <a:ext cx="1358970" cy="1378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138385" y="98561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37483" y="3724849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887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读取纯</a:t>
            </a:r>
            <a:endParaRPr lang="en-US" altLang="zh-CN" dirty="0" smtClean="0"/>
          </a:p>
          <a:p>
            <a:r>
              <a:rPr lang="zh-CN" altLang="en-US" dirty="0" smtClean="0"/>
              <a:t>文本文件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fgetl</a:t>
            </a:r>
            <a:r>
              <a:rPr lang="en-US" altLang="zh-CN" dirty="0" smtClean="0"/>
              <a:t>()</a:t>
            </a:r>
            <a:r>
              <a:rPr lang="zh-CN" altLang="en-US" dirty="0" smtClean="0"/>
              <a:t>按行读入纯文本文件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643" y="1448401"/>
            <a:ext cx="4921503" cy="1441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643" y="3742368"/>
            <a:ext cx="5480332" cy="11240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2215801" y="92337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15801" y="3184495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286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读取混合</a:t>
            </a:r>
            <a:endParaRPr lang="en-US" altLang="zh-CN" dirty="0"/>
          </a:p>
          <a:p>
            <a:r>
              <a:rPr lang="zh-CN" altLang="en-US" dirty="0"/>
              <a:t>文本文件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textscan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格式化读入文本文件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905" y="3203119"/>
            <a:ext cx="3880049" cy="838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905" y="4711388"/>
            <a:ext cx="6718645" cy="831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905" y="1278668"/>
            <a:ext cx="1447874" cy="12764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138385" y="265125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37483" y="4172051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37483" y="753092"/>
            <a:ext cx="150749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待读入文件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464" y="5626971"/>
            <a:ext cx="787440" cy="882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7942" y="5626971"/>
            <a:ext cx="342918" cy="8572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9752" y="5633320"/>
            <a:ext cx="317516" cy="8699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3728" y="5626971"/>
            <a:ext cx="330217" cy="8572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22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正则</a:t>
            </a:r>
            <a:endParaRPr lang="en-US" altLang="zh-CN" dirty="0" smtClean="0"/>
          </a:p>
          <a:p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正则表达式用于匹配字符串，常用来检索文本</a:t>
            </a:r>
            <a:endParaRPr lang="en-US" altLang="zh-CN" dirty="0" smtClean="0"/>
          </a:p>
          <a:p>
            <a:r>
              <a:rPr lang="zh-CN" altLang="en-US" dirty="0" smtClean="0"/>
              <a:t>常用的字符匹配符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连续匹配限定符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45581"/>
              </p:ext>
            </p:extLst>
          </p:nvPr>
        </p:nvGraphicFramePr>
        <p:xfrm>
          <a:off x="3037961" y="1343985"/>
          <a:ext cx="50605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/>
                <a:gridCol w="33503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匹配任一字符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[a1b2c3]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匹配括号内任一字符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[^a1b2c3]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匹配括号内任意字符之外的一个字符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[a-g]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匹配从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到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g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的任一字符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\w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匹配任一字母、数字、下划线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匹配任一空白字符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匹配任一数字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76407"/>
              </p:ext>
            </p:extLst>
          </p:nvPr>
        </p:nvGraphicFramePr>
        <p:xfrm>
          <a:off x="3037961" y="4809327"/>
          <a:ext cx="50605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/>
                <a:gridCol w="33503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expr?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零或一次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expr*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连续匹配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零或多次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expr+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连续匹配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一或多次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expr{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m,n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连续匹配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至少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m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次至多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n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次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3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正则</a:t>
            </a:r>
            <a:endParaRPr lang="en-US" altLang="zh-CN" dirty="0"/>
          </a:p>
          <a:p>
            <a:r>
              <a:rPr lang="zh-CN" altLang="en-US" dirty="0"/>
              <a:t>表达式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位置锚定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1000" dirty="0" smtClean="0"/>
          </a:p>
          <a:p>
            <a:r>
              <a:rPr lang="zh-CN" altLang="en-US" dirty="0" smtClean="0"/>
              <a:t>零宽断言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955674"/>
              </p:ext>
            </p:extLst>
          </p:nvPr>
        </p:nvGraphicFramePr>
        <p:xfrm>
          <a:off x="3037961" y="958312"/>
          <a:ext cx="50605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/>
                <a:gridCol w="33503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^expr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匹配的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必须出现在原字符串开头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expr$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匹配的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必须出现在原字符串末尾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\&lt;expr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匹配的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必须出现在某个单词开头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expr\&gt;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幼圆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匹配的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必须出现在某个单词末尾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16079"/>
              </p:ext>
            </p:extLst>
          </p:nvPr>
        </p:nvGraphicFramePr>
        <p:xfrm>
          <a:off x="3037961" y="3728471"/>
          <a:ext cx="50605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/>
                <a:gridCol w="33503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expr(?=test)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，且后面必须匹配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test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(?&lt;=test)expr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，且前面必须匹配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test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expr(?!test)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，且后面必须不匹配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test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(?&lt;!test)expr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，且前面必须不匹配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test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1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正则</a:t>
            </a:r>
            <a:endParaRPr lang="en-US" altLang="zh-CN" dirty="0" smtClean="0"/>
          </a:p>
          <a:p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6835067" cy="646113"/>
          </a:xfrm>
        </p:spPr>
        <p:txBody>
          <a:bodyPr/>
          <a:lstStyle/>
          <a:p>
            <a:r>
              <a:rPr lang="zh-CN" altLang="en-US" dirty="0" smtClean="0"/>
              <a:t>获取文本中所有数学不及格的</a:t>
            </a:r>
            <a:r>
              <a:rPr lang="en-US" altLang="zh-CN" dirty="0" smtClean="0"/>
              <a:t>17</a:t>
            </a:r>
            <a:r>
              <a:rPr lang="zh-CN" altLang="en-US" dirty="0" smtClean="0"/>
              <a:t>级学生姓名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129" y="1456746"/>
            <a:ext cx="3499030" cy="28068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4125996" y="1899143"/>
            <a:ext cx="516340" cy="2227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125996" y="2295555"/>
            <a:ext cx="410832" cy="207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60810" y="2494852"/>
            <a:ext cx="276018" cy="1934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49442" y="3282506"/>
            <a:ext cx="492894" cy="2168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137719" y="4046493"/>
            <a:ext cx="399109" cy="2170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13955" y="4648288"/>
            <a:ext cx="2059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滥用空格，科目大小写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混用，科目顺序不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统一，总之乱七八糟</a:t>
            </a:r>
            <a:endParaRPr lang="en-US" altLang="zh-CN" sz="1600" dirty="0" smtClean="0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70283" y="1358003"/>
            <a:ext cx="150749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待读入文件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0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正则</a:t>
            </a:r>
            <a:endParaRPr lang="en-US" altLang="zh-CN" dirty="0"/>
          </a:p>
          <a:p>
            <a:r>
              <a:rPr lang="zh-CN" altLang="en-US" dirty="0"/>
              <a:t>表达式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regexp</a:t>
            </a:r>
            <a:r>
              <a:rPr lang="en-US" altLang="zh-CN" dirty="0"/>
              <a:t>()</a:t>
            </a:r>
            <a:r>
              <a:rPr lang="zh-CN" altLang="en-US" dirty="0"/>
              <a:t>来通过正则表达式匹配字符串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653" y="1044019"/>
            <a:ext cx="6225855" cy="4130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194" y="5440341"/>
            <a:ext cx="5721644" cy="8318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1974262" y="91940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74262" y="5316293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4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读写图像文件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18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读写</a:t>
            </a:r>
            <a:r>
              <a:rPr lang="en-US" altLang="zh-CN" dirty="0"/>
              <a:t>.mat</a:t>
            </a:r>
            <a:r>
              <a:rPr lang="zh-CN" altLang="en-US" dirty="0"/>
              <a:t>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读写文本文件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读写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读写图像文件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读取网页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读取</a:t>
            </a:r>
            <a:endParaRPr lang="en-US" altLang="zh-CN" dirty="0" smtClean="0"/>
          </a:p>
          <a:p>
            <a:r>
              <a:rPr lang="zh-CN" altLang="en-US" dirty="0" smtClean="0"/>
              <a:t>图像文件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imread</a:t>
            </a:r>
            <a:r>
              <a:rPr lang="en-US" altLang="zh-CN" dirty="0" smtClean="0"/>
              <a:t>()</a:t>
            </a:r>
            <a:r>
              <a:rPr lang="zh-CN" altLang="en-US" dirty="0" smtClean="0"/>
              <a:t>读取图像文件，并利用</a:t>
            </a:r>
            <a:r>
              <a:rPr lang="en-US" altLang="zh-CN" dirty="0" err="1" smtClean="0"/>
              <a:t>imshow</a:t>
            </a:r>
            <a:r>
              <a:rPr lang="en-US" altLang="zh-CN" dirty="0" smtClean="0"/>
              <a:t>()</a:t>
            </a:r>
            <a:r>
              <a:rPr lang="zh-CN" altLang="en-US" dirty="0" smtClean="0"/>
              <a:t>显示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458" y="3637780"/>
            <a:ext cx="2764097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458" y="1815633"/>
            <a:ext cx="2362321" cy="831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85" y="3637780"/>
            <a:ext cx="1905098" cy="5397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137483" y="131124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37483" y="3111907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7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写入</a:t>
            </a:r>
            <a:endParaRPr lang="en-US" altLang="zh-CN" dirty="0" smtClean="0"/>
          </a:p>
          <a:p>
            <a:r>
              <a:rPr lang="zh-CN" altLang="en-US" dirty="0" smtClean="0"/>
              <a:t>图像文件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-24231"/>
            <a:ext cx="6835067" cy="60579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zh-CN" altLang="en-US" sz="2200" dirty="0" smtClean="0"/>
              <a:t>利用</a:t>
            </a:r>
            <a:r>
              <a:rPr lang="en-US" altLang="zh-CN" sz="2200" dirty="0" smtClean="0"/>
              <a:t>print()</a:t>
            </a:r>
            <a:r>
              <a:rPr lang="zh-CN" altLang="en-US" sz="2200" dirty="0" smtClean="0"/>
              <a:t>提取窗口内的图像，并利用</a:t>
            </a:r>
            <a:r>
              <a:rPr lang="en-US" altLang="zh-CN" sz="2200" dirty="0" err="1" smtClean="0"/>
              <a:t>imwrite</a:t>
            </a:r>
            <a:r>
              <a:rPr lang="en-US" altLang="zh-CN" sz="2200" dirty="0" smtClean="0"/>
              <a:t>()</a:t>
            </a:r>
            <a:r>
              <a:rPr lang="zh-CN" altLang="en-US" sz="2200" dirty="0" smtClean="0"/>
              <a:t>写入图像文件</a:t>
            </a:r>
            <a:endParaRPr lang="en-US" altLang="zh-CN" sz="2200" dirty="0" smtClean="0"/>
          </a:p>
          <a:p>
            <a:r>
              <a:rPr lang="zh-CN" altLang="en-US" sz="2200" dirty="0"/>
              <a:t>绘制动态的正弦曲线变化并保存为</a:t>
            </a:r>
            <a:r>
              <a:rPr lang="en-US" altLang="zh-CN" sz="2200" dirty="0"/>
              <a:t>gif</a:t>
            </a:r>
            <a:endParaRPr lang="zh-CN" altLang="en-US" sz="22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334" y="4807392"/>
            <a:ext cx="2692687" cy="20187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078" y="1160381"/>
            <a:ext cx="5758112" cy="35704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446937" y="1042138"/>
            <a:ext cx="69214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5287" y="4684294"/>
            <a:ext cx="123379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得到的图像文件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26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读写</a:t>
            </a:r>
            <a:endParaRPr lang="en-US" altLang="zh-CN" dirty="0" smtClean="0"/>
          </a:p>
          <a:p>
            <a:r>
              <a:rPr lang="en-US" altLang="zh-CN" dirty="0" smtClean="0"/>
              <a:t>.fig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.fig</a:t>
            </a:r>
            <a:r>
              <a:rPr lang="zh-CN" altLang="en-US" dirty="0" smtClean="0"/>
              <a:t>文件是</a:t>
            </a:r>
            <a:r>
              <a:rPr lang="en-US" altLang="zh-CN" dirty="0" smtClean="0"/>
              <a:t>MATLAB</a:t>
            </a:r>
            <a:r>
              <a:rPr lang="zh-CN" altLang="en-US" dirty="0"/>
              <a:t>特有</a:t>
            </a:r>
            <a:r>
              <a:rPr lang="zh-CN" altLang="en-US" dirty="0" smtClean="0"/>
              <a:t>的图形对象文件，可存储所有的窗口、坐标轴、控件等对象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saveas</a:t>
            </a:r>
            <a:r>
              <a:rPr lang="en-US" altLang="zh-CN" dirty="0" smtClean="0"/>
              <a:t>()</a:t>
            </a:r>
            <a:r>
              <a:rPr lang="zh-CN" altLang="en-US" dirty="0" smtClean="0"/>
              <a:t>写入</a:t>
            </a:r>
            <a:r>
              <a:rPr lang="en-US" altLang="zh-CN" dirty="0" smtClean="0"/>
              <a:t>.fig</a:t>
            </a:r>
            <a:r>
              <a:rPr lang="zh-CN" altLang="en-US" dirty="0" smtClean="0"/>
              <a:t>文件，利用</a:t>
            </a:r>
            <a:r>
              <a:rPr lang="en-US" altLang="zh-CN" dirty="0" err="1" smtClean="0"/>
              <a:t>uiopen</a:t>
            </a:r>
            <a:r>
              <a:rPr lang="en-US" altLang="zh-CN" dirty="0" smtClean="0"/>
              <a:t>()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.fig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14" y="2328416"/>
            <a:ext cx="4115011" cy="8509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14" y="3570965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137845" y="2211279"/>
            <a:ext cx="69214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74502" y="3448432"/>
            <a:ext cx="101882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得到的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.fig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838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读写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7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写入</a:t>
            </a:r>
            <a:endParaRPr lang="en-US" altLang="zh-CN" dirty="0" smtClean="0"/>
          </a:p>
          <a:p>
            <a:r>
              <a:rPr lang="en-US" altLang="zh-CN" sz="2800" dirty="0" smtClean="0"/>
              <a:t>Excel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xlswrite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写入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91" y="1515654"/>
            <a:ext cx="2298818" cy="546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491" y="3034664"/>
            <a:ext cx="6534486" cy="22924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097180" y="95361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97180" y="2456608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文件内容</a:t>
            </a:r>
          </a:p>
        </p:txBody>
      </p:sp>
    </p:spTree>
    <p:extLst>
      <p:ext uri="{BB962C8B-B14F-4D97-AF65-F5344CB8AC3E}">
        <p14:creationId xmlns:p14="http://schemas.microsoft.com/office/powerpoint/2010/main" val="337696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读取</a:t>
            </a:r>
            <a:endParaRPr lang="en-US" altLang="zh-CN" dirty="0" smtClean="0"/>
          </a:p>
          <a:p>
            <a:r>
              <a:rPr lang="en-US" altLang="zh-CN" sz="2800" dirty="0" smtClean="0"/>
              <a:t>Excel</a:t>
            </a:r>
            <a:r>
              <a:rPr lang="zh-CN" altLang="en-US" dirty="0"/>
              <a:t>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xlsread</a:t>
            </a:r>
            <a:r>
              <a:rPr lang="en-US" altLang="zh-CN" dirty="0" smtClean="0"/>
              <a:t>()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968" y="1543626"/>
            <a:ext cx="2667137" cy="228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968" y="3095080"/>
            <a:ext cx="4134062" cy="23305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097180" y="95361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97180" y="2470676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6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Excel</a:t>
            </a:r>
            <a:r>
              <a:rPr lang="zh-CN" altLang="en-US" dirty="0" smtClean="0"/>
              <a:t>文件表格设置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Excel.Workbooks</a:t>
            </a:r>
            <a:r>
              <a:rPr lang="zh-CN" altLang="en-US" dirty="0" smtClean="0"/>
              <a:t>接口提供的一系列函数对表格进行复杂的设置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861" y="1517772"/>
            <a:ext cx="5031402" cy="41134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097180" y="141784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9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800" dirty="0"/>
              <a:t>Excel</a:t>
            </a:r>
            <a:r>
              <a:rPr lang="zh-CN" altLang="en-US" dirty="0"/>
              <a:t>文件表格设置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180" y="5152408"/>
            <a:ext cx="3581584" cy="15367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735" y="288388"/>
            <a:ext cx="5499364" cy="46671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097180" y="18691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97180" y="5045817"/>
            <a:ext cx="76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文件内容</a:t>
            </a:r>
          </a:p>
        </p:txBody>
      </p:sp>
    </p:spTree>
    <p:extLst>
      <p:ext uri="{BB962C8B-B14F-4D97-AF65-F5344CB8AC3E}">
        <p14:creationId xmlns:p14="http://schemas.microsoft.com/office/powerpoint/2010/main" val="51944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读取</a:t>
            </a:r>
            <a:r>
              <a:rPr lang="zh-CN" altLang="en-US" dirty="0" smtClean="0"/>
              <a:t>网页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127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读取网页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17976"/>
            <a:ext cx="6835067" cy="60579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zh-CN" altLang="en-US" dirty="0" smtClean="0"/>
              <a:t>利用</a:t>
            </a:r>
            <a:r>
              <a:rPr lang="en-US" altLang="zh-CN" dirty="0" err="1" smtClean="0"/>
              <a:t>urlread</a:t>
            </a:r>
            <a:r>
              <a:rPr lang="en-US" altLang="zh-CN" dirty="0" smtClean="0"/>
              <a:t>()</a:t>
            </a:r>
            <a:r>
              <a:rPr lang="zh-CN" altLang="en-US" dirty="0" smtClean="0"/>
              <a:t>将网页保存在一个字符串变量中，并利用正则表达式进行信息抓取</a:t>
            </a:r>
            <a:endParaRPr lang="en-US" altLang="zh-CN" dirty="0" smtClean="0"/>
          </a:p>
          <a:p>
            <a:r>
              <a:rPr lang="zh-CN" altLang="en-US" dirty="0" smtClean="0"/>
              <a:t>通过网站获取经开区单价最贵的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个小区信息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231" y="1702191"/>
            <a:ext cx="7034059" cy="50877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1917372" y="127394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76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读写</a:t>
            </a:r>
            <a:r>
              <a:rPr lang="en-US" altLang="zh-CN" dirty="0" smtClean="0"/>
              <a:t>.mat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4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读取网页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79151" y="19776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06" y="661179"/>
            <a:ext cx="5035809" cy="18225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806" y="3147310"/>
            <a:ext cx="6204269" cy="35879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079151" y="2629529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0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发送邮件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105901"/>
            <a:ext cx="7006517" cy="6057900"/>
          </a:xfrm>
        </p:spPr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setpref</a:t>
            </a:r>
            <a:r>
              <a:rPr lang="en-US" altLang="zh-CN" dirty="0" smtClean="0"/>
              <a:t>()</a:t>
            </a:r>
            <a:r>
              <a:rPr lang="zh-CN" altLang="en-US" dirty="0" smtClean="0"/>
              <a:t>配置邮箱，并利用</a:t>
            </a:r>
            <a:r>
              <a:rPr lang="en-US" altLang="zh-CN" dirty="0" err="1" smtClean="0"/>
              <a:t>sendmail</a:t>
            </a:r>
            <a:r>
              <a:rPr lang="en-US" altLang="zh-CN" dirty="0" smtClean="0"/>
              <a:t>()</a:t>
            </a:r>
            <a:r>
              <a:rPr lang="zh-CN" altLang="en-US" dirty="0" smtClean="0"/>
              <a:t>发送邮件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213" y="796342"/>
            <a:ext cx="6127286" cy="13219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213" y="5229265"/>
            <a:ext cx="2533978" cy="14107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1926586" y="225060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43872" y="674485"/>
            <a:ext cx="81661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打开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SMTP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服务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26586" y="5148402"/>
            <a:ext cx="76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邮件内容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213" y="2371959"/>
            <a:ext cx="5234710" cy="26035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7871923" y="3063806"/>
            <a:ext cx="12720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SMTP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密码是专用密码，通常不是邮箱密码</a:t>
            </a:r>
            <a:endParaRPr lang="en-US" altLang="zh-CN" sz="1600" dirty="0" smtClean="0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7221415" y="3534509"/>
            <a:ext cx="779585" cy="679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35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.mat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.mat</a:t>
            </a:r>
            <a:r>
              <a:rPr lang="zh-CN" altLang="en-US" dirty="0" smtClean="0"/>
              <a:t>文件是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特有的二进制文件格式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.mat</a:t>
            </a:r>
            <a:r>
              <a:rPr lang="zh-CN" altLang="en-US" dirty="0" smtClean="0"/>
              <a:t>文件可以存储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中的多个矩阵、结构体和对象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057" y="893297"/>
            <a:ext cx="3661918" cy="27053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199" y="4827535"/>
            <a:ext cx="2603634" cy="10287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0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写入</a:t>
            </a:r>
            <a:endParaRPr lang="en-US" altLang="zh-CN" dirty="0" smtClean="0"/>
          </a:p>
          <a:p>
            <a:r>
              <a:rPr lang="en-US" altLang="zh-CN" dirty="0" smtClean="0"/>
              <a:t>.mat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save()</a:t>
            </a:r>
            <a:r>
              <a:rPr lang="zh-CN" altLang="en-US" dirty="0" smtClean="0"/>
              <a:t>写入</a:t>
            </a:r>
            <a:r>
              <a:rPr lang="en-US" altLang="zh-CN" dirty="0" smtClean="0"/>
              <a:t>.mat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默认情况下写入的内容会覆盖旧的数据，可以利用 </a:t>
            </a:r>
            <a:r>
              <a:rPr lang="en-US" altLang="zh-CN" dirty="0" smtClean="0">
                <a:solidFill>
                  <a:srgbClr val="0000FF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’-append’ </a:t>
            </a:r>
            <a:r>
              <a:rPr lang="zh-CN" altLang="en-US" dirty="0" smtClean="0"/>
              <a:t>将覆盖改为添加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688" y="1226801"/>
            <a:ext cx="2400423" cy="8509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642" y="1226801"/>
            <a:ext cx="2444876" cy="863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1972688" y="111535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13642" y="1115355"/>
            <a:ext cx="76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文件内容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61074" y="389802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61074" y="4784465"/>
            <a:ext cx="76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文件内容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855" y="4025075"/>
            <a:ext cx="2940201" cy="546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855" y="4929140"/>
            <a:ext cx="2432175" cy="9271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550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读取</a:t>
            </a:r>
            <a:endParaRPr lang="en-US" altLang="zh-CN" dirty="0" smtClean="0"/>
          </a:p>
          <a:p>
            <a:r>
              <a:rPr lang="en-US" altLang="zh-CN" dirty="0" smtClean="0"/>
              <a:t>.mat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load()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.mat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可将一个</a:t>
            </a:r>
            <a:r>
              <a:rPr lang="en-US" altLang="zh-CN" dirty="0" smtClean="0"/>
              <a:t>.mat</a:t>
            </a:r>
            <a:r>
              <a:rPr lang="zh-CN" altLang="en-US" dirty="0" smtClean="0"/>
              <a:t>文件里的所有变量读入一个结构体中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258" y="4195202"/>
            <a:ext cx="1936850" cy="5397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258" y="4965898"/>
            <a:ext cx="4375375" cy="1701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258" y="886702"/>
            <a:ext cx="2355971" cy="8128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258" y="1846754"/>
            <a:ext cx="5131064" cy="13970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2032258" y="79086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48147" y="173813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32258" y="409442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32258" y="485385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589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文件路径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读写文件时既可以用相对路径也可以用绝对路径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19" y="1520077"/>
            <a:ext cx="4921503" cy="11430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019" y="3464157"/>
            <a:ext cx="3721291" cy="23305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048147" y="102009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48147" y="291634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69456" y="3844612"/>
            <a:ext cx="2558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连接路径和文件名时不要采用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\ 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拼接字符串，因为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Windows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中路径分隔符是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\ 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而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Linux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中是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 ;</a:t>
            </a:r>
          </a:p>
          <a:p>
            <a:pPr algn="just"/>
            <a:r>
              <a:rPr lang="en-US" altLang="zh-CN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fullfile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()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函数可以自动根据操作系统选用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\ 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或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 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拼接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25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读写文本文件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5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写入数值文本文件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dlmwrite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写入数值文本文件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002" y="1458702"/>
            <a:ext cx="2565532" cy="5397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001" y="2881468"/>
            <a:ext cx="5524784" cy="3168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097180" y="95361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97180" y="2345236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文件内容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142672" y="1313092"/>
            <a:ext cx="3607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dlmwrite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()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传入数据内容，故输入 </a:t>
            </a:r>
            <a:r>
              <a:rPr lang="en-US" altLang="zh-CN" sz="16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</a:p>
          <a:p>
            <a:pPr algn="just"/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save()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不仅传入数据内容还传入变量名，故输入 </a:t>
            </a:r>
            <a:r>
              <a:rPr lang="en-US" altLang="zh-CN" sz="1600" dirty="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‘a’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536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1357</TotalTime>
  <Words>797</Words>
  <Application>Microsoft Office PowerPoint</Application>
  <PresentationFormat>全屏显示(4:3)</PresentationFormat>
  <Paragraphs>216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楷体</vt:lpstr>
      <vt:lpstr>宋体</vt:lpstr>
      <vt:lpstr>微软雅黑</vt:lpstr>
      <vt:lpstr>幼圆</vt:lpstr>
      <vt:lpstr>Arial</vt:lpstr>
      <vt:lpstr>Calibri</vt:lpstr>
      <vt:lpstr>Calibri Light</vt:lpstr>
      <vt:lpstr>Mongolian Baiti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田野</dc:creator>
  <cp:lastModifiedBy>616338357@qq.com</cp:lastModifiedBy>
  <cp:revision>571</cp:revision>
  <dcterms:created xsi:type="dcterms:W3CDTF">2019-09-02T01:24:59Z</dcterms:created>
  <dcterms:modified xsi:type="dcterms:W3CDTF">2020-09-16T13:05:00Z</dcterms:modified>
</cp:coreProperties>
</file>