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1"/>
  </p:notesMasterIdLst>
  <p:sldIdLst>
    <p:sldId id="256" r:id="rId2"/>
    <p:sldId id="257" r:id="rId3"/>
    <p:sldId id="258" r:id="rId4"/>
    <p:sldId id="287" r:id="rId5"/>
    <p:sldId id="288" r:id="rId6"/>
    <p:sldId id="289" r:id="rId7"/>
    <p:sldId id="291" r:id="rId8"/>
    <p:sldId id="300" r:id="rId9"/>
    <p:sldId id="290" r:id="rId10"/>
    <p:sldId id="301" r:id="rId11"/>
    <p:sldId id="302" r:id="rId12"/>
    <p:sldId id="294" r:id="rId13"/>
    <p:sldId id="293" r:id="rId14"/>
    <p:sldId id="303" r:id="rId15"/>
    <p:sldId id="296" r:id="rId16"/>
    <p:sldId id="297" r:id="rId17"/>
    <p:sldId id="304" r:id="rId18"/>
    <p:sldId id="305" r:id="rId19"/>
    <p:sldId id="298" r:id="rId20"/>
    <p:sldId id="306" r:id="rId21"/>
    <p:sldId id="309" r:id="rId22"/>
    <p:sldId id="310" r:id="rId23"/>
    <p:sldId id="299" r:id="rId24"/>
    <p:sldId id="307" r:id="rId25"/>
    <p:sldId id="308" r:id="rId26"/>
    <p:sldId id="311" r:id="rId27"/>
    <p:sldId id="312" r:id="rId28"/>
    <p:sldId id="313" r:id="rId29"/>
    <p:sldId id="314" r:id="rId30"/>
    <p:sldId id="316" r:id="rId31"/>
    <p:sldId id="315" r:id="rId32"/>
    <p:sldId id="317" r:id="rId33"/>
    <p:sldId id="323" r:id="rId34"/>
    <p:sldId id="318" r:id="rId35"/>
    <p:sldId id="319" r:id="rId36"/>
    <p:sldId id="324" r:id="rId37"/>
    <p:sldId id="320" r:id="rId38"/>
    <p:sldId id="325" r:id="rId39"/>
    <p:sldId id="32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F85FA-DC15-40E0-BEC0-8DB03C0497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4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74662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81647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203081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272933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36595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5185851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111250" y="511600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37293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第六讲：面向对象编程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2020</a:t>
            </a:r>
            <a:r>
              <a:rPr lang="zh-CN" altLang="en-US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方法的</a:t>
            </a:r>
            <a:endParaRPr lang="en-US" altLang="zh-CN" dirty="0"/>
          </a:p>
          <a:p>
            <a:r>
              <a:rPr lang="zh-CN" altLang="en-US" dirty="0" smtClean="0"/>
              <a:t>访问属性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用以下方式指定方法的访问属性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800" dirty="0" smtClean="0"/>
          </a:p>
          <a:p>
            <a:r>
              <a:rPr lang="zh-CN" altLang="en-US" dirty="0" smtClean="0"/>
              <a:t>常见的属性的访问属性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24651"/>
              </p:ext>
            </p:extLst>
          </p:nvPr>
        </p:nvGraphicFramePr>
        <p:xfrm>
          <a:off x="2978032" y="3219759"/>
          <a:ext cx="5060528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public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公有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protected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保护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private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私有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{?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类名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}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友元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Sealed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无法被子类覆盖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静态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88" y="1001713"/>
            <a:ext cx="5664491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47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静态属性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48305"/>
            <a:ext cx="6835067" cy="6057900"/>
          </a:xfrm>
        </p:spPr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中的类没有静态属性，可通过在静态方法中定义静态变量的方式实现静态属性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63" y="1337972"/>
            <a:ext cx="1886047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50" y="1337972"/>
            <a:ext cx="3238666" cy="5391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15382" y="878920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6004" y="878920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6004" y="2919159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363" y="3429000"/>
            <a:ext cx="666784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7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80650"/>
            <a:ext cx="6835067" cy="6057900"/>
          </a:xfrm>
        </p:spPr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中类的继承方法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170121"/>
            <a:ext cx="3473629" cy="3295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5408416"/>
            <a:ext cx="1441524" cy="527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095" y="5408416"/>
            <a:ext cx="3473064" cy="1368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92897" y="69154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3599" y="69154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92897" y="4910702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1650" y="4910702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57" y="1170121"/>
            <a:ext cx="2883048" cy="3911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8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构造函数调用顺序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子类构造函数中必须先调用父类构造函数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53" y="1422560"/>
            <a:ext cx="3356560" cy="288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53" y="5260496"/>
            <a:ext cx="2082907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925441" y="91639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3613" y="91639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5441" y="4763897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38" y="5260496"/>
            <a:ext cx="1949550" cy="1422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290122" y="4767543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298" y="1422560"/>
            <a:ext cx="3561682" cy="3178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Value</a:t>
            </a:r>
            <a:r>
              <a:rPr lang="zh-CN" altLang="en-US" sz="3000" dirty="0" smtClean="0"/>
              <a:t>类与</a:t>
            </a:r>
            <a:r>
              <a:rPr lang="en-US" altLang="zh-CN" sz="3000" dirty="0" smtClean="0"/>
              <a:t>Handle</a:t>
            </a:r>
            <a:r>
              <a:rPr lang="zh-CN" altLang="en-US" sz="3000" dirty="0" smtClean="0"/>
              <a:t>类</a:t>
            </a:r>
            <a:endParaRPr lang="zh-CN" altLang="en-US" sz="3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335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直接创建的类为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类，而继承了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类的类为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对象类似结构体，函数间采用懒拷贝；而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对象形如图形控件，函数间采用浅拷贝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98" y="1808112"/>
            <a:ext cx="2863997" cy="2971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68" y="1808112"/>
            <a:ext cx="2844946" cy="2978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898" y="4942780"/>
            <a:ext cx="1555830" cy="1759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942510" y="1695208"/>
            <a:ext cx="4252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码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2294" y="1695208"/>
            <a:ext cx="4252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码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4682" y="4832376"/>
            <a:ext cx="4252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码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1193" y="4863476"/>
            <a:ext cx="4252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568" y="4942780"/>
            <a:ext cx="660434" cy="1092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02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Value</a:t>
            </a:r>
            <a:r>
              <a:rPr lang="zh-CN" altLang="en-US" sz="3000" dirty="0"/>
              <a:t>类与</a:t>
            </a:r>
            <a:r>
              <a:rPr lang="en-US" altLang="zh-CN" sz="3000" dirty="0"/>
              <a:t>Handle</a:t>
            </a:r>
            <a:r>
              <a:rPr lang="zh-CN" altLang="en-US" sz="3000" dirty="0"/>
              <a:t>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对象存储数据本身，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对象存储指向数据的地址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对象的生存周期同普通变量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对象可以指向同一块数据；当没有指向数据的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对象时，数据销毁；可以强制调用析构函数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销毁数据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4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异构子类对象数组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52473" y="178623"/>
            <a:ext cx="6835067" cy="1101458"/>
          </a:xfrm>
        </p:spPr>
        <p:txBody>
          <a:bodyPr/>
          <a:lstStyle/>
          <a:p>
            <a:r>
              <a:rPr lang="zh-CN" altLang="en-US" dirty="0" smtClean="0"/>
              <a:t>通过继承</a:t>
            </a:r>
            <a:r>
              <a:rPr lang="en-US" altLang="zh-CN" dirty="0" err="1" smtClean="0"/>
              <a:t>matlab.mixin.Heterogeneous</a:t>
            </a:r>
            <a:r>
              <a:rPr lang="zh-CN" altLang="en-US" dirty="0" smtClean="0"/>
              <a:t>类，可以同时访问其不同子类的对象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42" y="3759713"/>
            <a:ext cx="4737343" cy="2984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024955" y="3207407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02" y="1041137"/>
            <a:ext cx="3603683" cy="24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异构子类对象数组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30" y="641083"/>
            <a:ext cx="3209942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5" y="641083"/>
            <a:ext cx="3234375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430" y="4272270"/>
            <a:ext cx="2260716" cy="1206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082" y="4272270"/>
            <a:ext cx="1282766" cy="527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082" y="5774134"/>
            <a:ext cx="3932897" cy="7683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489" y="14192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9520" y="14192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72489" y="372975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3787" y="372975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73506" y="5381257"/>
            <a:ext cx="265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student1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没有继承任何类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2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55" y="908947"/>
            <a:ext cx="3029143" cy="24552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多重继承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5560" y="250668"/>
            <a:ext cx="6835067" cy="1038486"/>
          </a:xfrm>
        </p:spPr>
        <p:txBody>
          <a:bodyPr/>
          <a:lstStyle/>
          <a:p>
            <a:r>
              <a:rPr lang="zh-CN" altLang="en-US" dirty="0" smtClean="0"/>
              <a:t>允许一个子类同时继承多个父类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09" y="4314431"/>
            <a:ext cx="3340491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71" y="4314431"/>
            <a:ext cx="3336666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19177" y="3814519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1800" y="3814519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多重继承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11014"/>
            <a:ext cx="6835067" cy="2902485"/>
          </a:xfrm>
        </p:spPr>
        <p:txBody>
          <a:bodyPr/>
          <a:lstStyle/>
          <a:p>
            <a:r>
              <a:rPr lang="zh-CN" altLang="en-US" dirty="0" smtClean="0"/>
              <a:t>当两个父类存在同名属性时，其中至少一个必须为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，否则子类中会报错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当两个父类存在同名方法时，其中至少一个必须为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，或该方法被子类覆盖，否则子类中会报错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18" y="722797"/>
            <a:ext cx="958899" cy="285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8" y="1973812"/>
            <a:ext cx="895396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968" y="722797"/>
            <a:ext cx="4019757" cy="2076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01623" y="229942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43102" y="229942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3374" y="1454138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1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钻石继承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钻石继承关系中，在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中访问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的属性会报错，一般需要指定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为虚基类来避免二义性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会自动确保不会产生二义性，因此无需额外操作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07" y="1302517"/>
            <a:ext cx="3125007" cy="35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抽象类不能实例化对象，其抽象方法必须由子类覆盖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04" y="1790591"/>
            <a:ext cx="3892750" cy="2095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21" y="4119509"/>
            <a:ext cx="1517728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521" y="5495358"/>
            <a:ext cx="5436353" cy="1191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57607" y="131027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9415" y="131027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7606" y="3613252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0213" y="4989101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521" y="1790591"/>
            <a:ext cx="2146410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2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不要滥用继承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29988" y="100766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继承：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/>
              <a:t>B</a:t>
            </a:r>
            <a:r>
              <a:rPr lang="zh-CN" altLang="en-US" dirty="0" smtClean="0"/>
              <a:t>的一种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 smtClean="0"/>
          </a:p>
          <a:p>
            <a:r>
              <a:rPr lang="zh-CN" altLang="en-US" dirty="0" smtClean="0"/>
              <a:t>组合：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由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聚集：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19" y="611014"/>
            <a:ext cx="2911600" cy="10354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09" y="630870"/>
            <a:ext cx="1479626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109" y="1932635"/>
            <a:ext cx="1840867" cy="2394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719" y="2364234"/>
            <a:ext cx="2383744" cy="19278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2539" y="4820327"/>
            <a:ext cx="2385924" cy="192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109" y="4845636"/>
            <a:ext cx="863644" cy="1485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24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6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事件机制的作用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当发生事件时（变量修改、按钮按下等），往往需要作出一系列处理（调用多个函数）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这种方式耦合过强，对修改不封闭、对扩展不开放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09" y="1343608"/>
            <a:ext cx="3296634" cy="34498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6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利用事件机制，可以保证开放闭合原则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49" y="1198674"/>
            <a:ext cx="3867349" cy="4775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80093" y="108542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9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addlistener</a:t>
            </a:r>
            <a:r>
              <a:rPr lang="zh-CN" altLang="en-US" dirty="0" smtClean="0"/>
              <a:t>方法注册待调用的函数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/>
          </a:p>
          <a:p>
            <a:r>
              <a:rPr lang="zh-CN" altLang="en-US" dirty="0" smtClean="0"/>
              <a:t>回调函数的格式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65" y="1380056"/>
            <a:ext cx="5924854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65103" y="823097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65" y="3290763"/>
            <a:ext cx="895396" cy="571529"/>
          </a:xfrm>
          <a:prstGeom prst="rect">
            <a:avLst/>
          </a:prstGeom>
          <a:ln>
            <a:solidFill>
              <a:srgbClr val="2F5597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982718" y="2718938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65" y="4609902"/>
            <a:ext cx="3708591" cy="2101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167401" y="4961779"/>
            <a:ext cx="2570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hObject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指发布者对象，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eventdata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指事件相关数据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1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消息传递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077069" y="57021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通过自定义</a:t>
            </a:r>
            <a:r>
              <a:rPr lang="en-US" altLang="zh-CN" dirty="0" err="1" smtClean="0"/>
              <a:t>eventdata</a:t>
            </a:r>
            <a:r>
              <a:rPr lang="zh-CN" altLang="en-US" dirty="0" smtClean="0"/>
              <a:t>来传递事件数据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99" y="947352"/>
            <a:ext cx="3925102" cy="3572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69" y="941695"/>
            <a:ext cx="2743234" cy="2548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501" y="5590225"/>
            <a:ext cx="1892397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2016655" y="481675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6594" y="481675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6655" y="418270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86666" y="5124231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069" y="4631640"/>
            <a:ext cx="4242866" cy="21576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5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直接监听对象属性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97444" y="168328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可以直接监听对象属性的读写，无需定义事件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58" y="3699181"/>
            <a:ext cx="3883706" cy="2990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58" y="815015"/>
            <a:ext cx="3216276" cy="2711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020" y="4145598"/>
            <a:ext cx="1295467" cy="876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85362" y="699032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5361" y="3642760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05491" y="364671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3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1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为什么要设计模式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面对不断增加的需求，程序的每一个改动都似乎牵一发而动全身。</a:t>
            </a:r>
            <a:r>
              <a:rPr lang="zh-CN" altLang="en-US" dirty="0"/>
              <a:t>程序设计中的真理“一直不变的是变化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每个设计模式定义了一组类之间的关系。利用设计模式来进行面向对象编程，能极大降低类之间的耦合性、增强程序的扩展性和重用性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0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工厂模式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21620" y="13553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定义一个用于创建对象的接口，让子类决定实例化哪个类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83" y="1202956"/>
            <a:ext cx="2184920" cy="1495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83" y="3132444"/>
            <a:ext cx="3132670" cy="3663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35" y="1169367"/>
            <a:ext cx="3318157" cy="4389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21620" y="769257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29449" y="769257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1620" y="2715539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7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工厂模式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85" y="523447"/>
            <a:ext cx="4991357" cy="447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85" y="5366319"/>
            <a:ext cx="2863997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31679" y="429539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1679" y="5278858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8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单例模式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保证类仅有一个实例，并提供一个访问它的全局接口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56" y="1880726"/>
            <a:ext cx="3276768" cy="4775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77" y="1880726"/>
            <a:ext cx="2209914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79017" y="1336443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1561" y="1336443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9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装饰者</a:t>
            </a:r>
            <a:endParaRPr lang="en-US" altLang="zh-CN" dirty="0" smtClean="0"/>
          </a:p>
          <a:p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动态地给一个对象添加一些额外职责，就增加功能来说它比生成子类更灵活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83706" y="1336443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5420" y="1335153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30" y="1827011"/>
            <a:ext cx="3695890" cy="2355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992" y="1827011"/>
            <a:ext cx="3073558" cy="4496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5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装饰者</a:t>
            </a:r>
            <a:endParaRPr lang="en-US" altLang="zh-CN" dirty="0"/>
          </a:p>
          <a:p>
            <a:r>
              <a:rPr lang="zh-CN" altLang="en-US" dirty="0"/>
              <a:t>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88581" y="15816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7382" y="15816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88582" y="4734568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41781" y="4730640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64" y="601636"/>
            <a:ext cx="3059948" cy="4089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31" y="601636"/>
            <a:ext cx="3054163" cy="4089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464" y="5234515"/>
            <a:ext cx="1574881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230" y="5234515"/>
            <a:ext cx="3638737" cy="247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4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观察者</a:t>
            </a:r>
            <a:endParaRPr lang="en-US" altLang="zh-CN" dirty="0" smtClean="0"/>
          </a:p>
          <a:p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18534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定义对象间的一种一对多的依赖关系，当一个对象的状态发生改变时，所有依赖于它的对象都将得到通知并自动更新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44" y="1362856"/>
            <a:ext cx="4102311" cy="5385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64563" y="126972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8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观察者</a:t>
            </a:r>
            <a:endParaRPr lang="en-US" altLang="zh-CN" dirty="0" smtClean="0"/>
          </a:p>
          <a:p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40" y="270819"/>
            <a:ext cx="4705592" cy="4470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937561" y="185991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040" y="5119650"/>
            <a:ext cx="3505380" cy="1473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937560" y="502892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16" y="5119650"/>
            <a:ext cx="1657435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462628" y="502892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模板模式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3863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定义一个操作中的算法的骨架，将一些步骤的实现延迟到子类中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65" y="1177809"/>
            <a:ext cx="3187864" cy="450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785" y="1177809"/>
            <a:ext cx="3067208" cy="3606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365" y="6174758"/>
            <a:ext cx="1549480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732" y="6174758"/>
            <a:ext cx="1447874" cy="285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33504" y="76623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03027" y="76623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33504" y="5763185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428" y="5763185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56498"/>
            <a:ext cx="6835067" cy="1095181"/>
          </a:xfrm>
        </p:spPr>
        <p:txBody>
          <a:bodyPr/>
          <a:lstStyle/>
          <a:p>
            <a:r>
              <a:rPr lang="zh-CN" altLang="en-US" dirty="0" smtClean="0"/>
              <a:t>利用如下格式创建一个类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15383" y="60160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09" y="1058275"/>
            <a:ext cx="6204269" cy="5670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创建对象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利用如下格式实例化一个类的对象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对象数组可以同时调用一个方法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015383" y="8523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82" y="1321403"/>
            <a:ext cx="2394073" cy="565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413" y="2534053"/>
            <a:ext cx="723937" cy="533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15382" y="204035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5383" y="378869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5382" y="53011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413" y="4277215"/>
            <a:ext cx="2679838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382" y="5841355"/>
            <a:ext cx="1289116" cy="52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457" y="5677384"/>
            <a:ext cx="3542734" cy="568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5936384" y="6250970"/>
            <a:ext cx="265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为了接收多个对象的同一属性，必须用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[]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连接成向量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类的方法的格式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构造函数有且仅有一个输出，即新创建的对象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普通方法的第一个输入必须是对象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静态方法的输入输出不作限制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50" y="1009087"/>
            <a:ext cx="5397777" cy="876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50" y="2997178"/>
            <a:ext cx="5213618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550" y="4979942"/>
            <a:ext cx="2565532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9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对任何属性的外部赋值都将经过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函数，通过显式地定义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函数来限制修改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80" y="1710434"/>
            <a:ext cx="3759393" cy="4216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15382" y="118621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55" y="1710434"/>
            <a:ext cx="1416123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130802" y="118621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0801" y="3386961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55" y="3916212"/>
            <a:ext cx="1841595" cy="2317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6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1623102"/>
          </a:xfrm>
        </p:spPr>
        <p:txBody>
          <a:bodyPr/>
          <a:lstStyle/>
          <a:p>
            <a:r>
              <a:rPr lang="zh-CN" altLang="en-US" dirty="0" smtClean="0"/>
              <a:t>对任何属性的外部访问都将经过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函数，通过显式地定义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函数来限制访问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764285"/>
            <a:ext cx="3975304" cy="298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15382" y="118621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8155" y="1188207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8155" y="3429000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30" y="1764285"/>
            <a:ext cx="1416123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730" y="4023914"/>
            <a:ext cx="1847945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92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属性的</a:t>
            </a:r>
            <a:endParaRPr lang="en-US" altLang="zh-CN" smtClean="0"/>
          </a:p>
          <a:p>
            <a:r>
              <a:rPr lang="zh-CN" altLang="en-US" smtClean="0"/>
              <a:t>访问属性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用以下方式指定属性的访问属性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800" dirty="0" smtClean="0"/>
          </a:p>
          <a:p>
            <a:r>
              <a:rPr lang="zh-CN" altLang="en-US" dirty="0" smtClean="0"/>
              <a:t>常见的属性的访问属性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06743"/>
              </p:ext>
            </p:extLst>
          </p:nvPr>
        </p:nvGraphicFramePr>
        <p:xfrm>
          <a:off x="2993023" y="2762559"/>
          <a:ext cx="5060528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public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公有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protected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保护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private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私有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{?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类名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}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友元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GetAccess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读权限（与上面一致）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SetAccess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写权限（与上面一致）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常量（不可修改）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Dependent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依赖（必须通过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get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访问）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GetObservable</a:t>
                      </a:r>
                      <a:endParaRPr lang="en-US" altLang="zh-CN" sz="13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读该属性时可被监听</a:t>
                      </a:r>
                      <a:endParaRPr lang="zh-CN" altLang="en-US" sz="14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SetObservable</a:t>
                      </a:r>
                      <a:endParaRPr lang="en-US" altLang="zh-CN" sz="13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写该属性时可被监听</a:t>
                      </a:r>
                      <a:endParaRPr lang="en-US" altLang="zh-CN" sz="14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69" y="1001713"/>
            <a:ext cx="388640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95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1043</Words>
  <Application>Microsoft Office PowerPoint</Application>
  <PresentationFormat>全屏显示(4:3)</PresentationFormat>
  <Paragraphs>264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1152</cp:revision>
  <dcterms:created xsi:type="dcterms:W3CDTF">2019-09-02T01:24:59Z</dcterms:created>
  <dcterms:modified xsi:type="dcterms:W3CDTF">2020-10-17T12:44:54Z</dcterms:modified>
</cp:coreProperties>
</file>