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Lst>
  <p:notesMasterIdLst>
    <p:notesMasterId r:id="rId32"/>
  </p:notesMasterIdLst>
  <p:sldIdLst>
    <p:sldId id="256" r:id="rId2"/>
    <p:sldId id="377" r:id="rId3"/>
    <p:sldId id="258" r:id="rId4"/>
    <p:sldId id="354" r:id="rId5"/>
    <p:sldId id="355" r:id="rId6"/>
    <p:sldId id="356" r:id="rId7"/>
    <p:sldId id="357" r:id="rId8"/>
    <p:sldId id="363" r:id="rId9"/>
    <p:sldId id="366" r:id="rId10"/>
    <p:sldId id="365" r:id="rId11"/>
    <p:sldId id="364" r:id="rId12"/>
    <p:sldId id="359" r:id="rId13"/>
    <p:sldId id="360" r:id="rId14"/>
    <p:sldId id="361" r:id="rId15"/>
    <p:sldId id="368" r:id="rId16"/>
    <p:sldId id="367" r:id="rId17"/>
    <p:sldId id="369" r:id="rId18"/>
    <p:sldId id="384" r:id="rId19"/>
    <p:sldId id="370" r:id="rId20"/>
    <p:sldId id="385" r:id="rId21"/>
    <p:sldId id="388" r:id="rId22"/>
    <p:sldId id="373" r:id="rId23"/>
    <p:sldId id="389" r:id="rId24"/>
    <p:sldId id="374" r:id="rId25"/>
    <p:sldId id="390" r:id="rId26"/>
    <p:sldId id="387" r:id="rId27"/>
    <p:sldId id="386" r:id="rId28"/>
    <p:sldId id="391" r:id="rId29"/>
    <p:sldId id="392" r:id="rId30"/>
    <p:sldId id="39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5B9BD5"/>
    <a:srgbClr val="2F5597"/>
    <a:srgbClr val="ECF3F9"/>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9" d="100"/>
          <a:sy n="89" d="100"/>
        </p:scale>
        <p:origin x="8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E4783-4ECF-42DB-B2EA-B6027647C859}"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F85FA-DC15-40E0-BEC0-8DB03C0497C9}" type="slidenum">
              <a:rPr lang="zh-CN" altLang="en-US" smtClean="0"/>
              <a:t>‹#›</a:t>
            </a:fld>
            <a:endParaRPr lang="zh-CN" altLang="en-US"/>
          </a:p>
        </p:txBody>
      </p:sp>
    </p:spTree>
    <p:extLst>
      <p:ext uri="{BB962C8B-B14F-4D97-AF65-F5344CB8AC3E}">
        <p14:creationId xmlns:p14="http://schemas.microsoft.com/office/powerpoint/2010/main" val="267293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7" name="矩形 6"/>
          <p:cNvSpPr/>
          <p:nvPr userDrawn="1"/>
        </p:nvSpPr>
        <p:spPr>
          <a:xfrm>
            <a:off x="0" y="0"/>
            <a:ext cx="9144000" cy="315190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622964" y="2136246"/>
            <a:ext cx="5521036" cy="1015663"/>
          </a:xfrm>
          <a:prstGeom prst="rect">
            <a:avLst/>
          </a:prstGeom>
          <a:noFill/>
        </p:spPr>
        <p:txBody>
          <a:bodyPr wrap="square" rtlCol="0">
            <a:spAutoFit/>
          </a:bodyPr>
          <a:lstStyle/>
          <a:p>
            <a:pPr algn="r"/>
            <a:r>
              <a:rPr lang="en-US" altLang="zh-CN" sz="6000" spc="500" baseline="0" dirty="0" smtClean="0">
                <a:solidFill>
                  <a:schemeClr val="bg1"/>
                </a:solidFill>
                <a:latin typeface="微软雅黑" panose="020B0503020204020204" pitchFamily="34" charset="-122"/>
                <a:ea typeface="微软雅黑" panose="020B0503020204020204" pitchFamily="34" charset="-122"/>
              </a:rPr>
              <a:t>MATLAB</a:t>
            </a:r>
            <a:r>
              <a:rPr lang="zh-CN" altLang="en-US" sz="6000" spc="500" baseline="0" dirty="0" smtClean="0">
                <a:solidFill>
                  <a:schemeClr val="bg1"/>
                </a:solidFill>
                <a:latin typeface="微软雅黑" panose="020B0503020204020204" pitchFamily="34" charset="-122"/>
                <a:ea typeface="微软雅黑" panose="020B0503020204020204" pitchFamily="34" charset="-122"/>
              </a:rPr>
              <a:t>编程</a:t>
            </a:r>
            <a:endParaRPr lang="zh-CN" altLang="en-US" sz="6000" spc="500" baseline="0" dirty="0">
              <a:solidFill>
                <a:schemeClr val="bg1"/>
              </a:solidFill>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0" hasCustomPrompt="1"/>
          </p:nvPr>
        </p:nvSpPr>
        <p:spPr>
          <a:xfrm>
            <a:off x="2944812" y="3235036"/>
            <a:ext cx="6110288" cy="686377"/>
          </a:xfrm>
        </p:spPr>
        <p:txBody>
          <a:bodyPr>
            <a:normAutofit/>
          </a:bodyPr>
          <a:lstStyle>
            <a:lvl1pPr marL="0" indent="0" algn="r">
              <a:buNone/>
              <a:defRPr sz="4000">
                <a:solidFill>
                  <a:schemeClr val="accent5">
                    <a:lumMod val="75000"/>
                  </a:schemeClr>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a:p>
        </p:txBody>
      </p:sp>
      <p:sp>
        <p:nvSpPr>
          <p:cNvPr id="11" name="文本框 10"/>
          <p:cNvSpPr txBox="1"/>
          <p:nvPr userDrawn="1"/>
        </p:nvSpPr>
        <p:spPr>
          <a:xfrm>
            <a:off x="1600200" y="5043055"/>
            <a:ext cx="5943600" cy="400110"/>
          </a:xfrm>
          <a:prstGeom prst="rect">
            <a:avLst/>
          </a:prstGeom>
          <a:noFill/>
        </p:spPr>
        <p:txBody>
          <a:bodyPr wrap="square" rtlCol="0">
            <a:spAutoFit/>
          </a:bodyPr>
          <a:lstStyle/>
          <a:p>
            <a:pPr algn="ctr"/>
            <a:r>
              <a:rPr lang="zh-CN" altLang="en-US" sz="2000" dirty="0" smtClean="0">
                <a:latin typeface="楷体" panose="02010609060101010101" pitchFamily="49" charset="-122"/>
                <a:ea typeface="楷体" panose="02010609060101010101" pitchFamily="49" charset="-122"/>
              </a:rPr>
              <a:t>安徽大学物质科学与信息技术研究院 田野</a:t>
            </a:r>
            <a:endParaRPr lang="zh-CN" altLang="en-US" sz="2000" dirty="0">
              <a:latin typeface="楷体" panose="02010609060101010101" pitchFamily="49" charset="-122"/>
              <a:ea typeface="楷体" panose="02010609060101010101" pitchFamily="49" charset="-122"/>
            </a:endParaRPr>
          </a:p>
        </p:txBody>
      </p:sp>
      <p:sp>
        <p:nvSpPr>
          <p:cNvPr id="12" name="文本框 11"/>
          <p:cNvSpPr txBox="1"/>
          <p:nvPr userDrawn="1"/>
        </p:nvSpPr>
        <p:spPr>
          <a:xfrm>
            <a:off x="2784764" y="5389419"/>
            <a:ext cx="3574473"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616338357@qq.com</a:t>
            </a:r>
            <a:endParaRPr lang="zh-CN" altLang="en-US" dirty="0">
              <a:latin typeface="Times New Roman" panose="02020603050405020304" pitchFamily="18" charset="0"/>
              <a:cs typeface="Times New Roman" panose="02020603050405020304" pitchFamily="18" charset="0"/>
            </a:endParaRPr>
          </a:p>
        </p:txBody>
      </p:sp>
      <p:sp>
        <p:nvSpPr>
          <p:cNvPr id="14" name="文本占位符 13"/>
          <p:cNvSpPr>
            <a:spLocks noGrp="1"/>
          </p:cNvSpPr>
          <p:nvPr>
            <p:ph type="body" sz="quarter" idx="11" hasCustomPrompt="1"/>
          </p:nvPr>
        </p:nvSpPr>
        <p:spPr>
          <a:xfrm>
            <a:off x="2772569" y="6206259"/>
            <a:ext cx="3598863" cy="401638"/>
          </a:xfrm>
        </p:spPr>
        <p:txBody>
          <a:bodyPr>
            <a:normAutofit/>
          </a:bodyPr>
          <a:lstStyle>
            <a:lvl1pPr marL="0" indent="0" algn="ctr">
              <a:buNone/>
              <a:defRPr sz="1800" baseline="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dirty="0" smtClean="0"/>
              <a:t>日期</a:t>
            </a:r>
            <a:endParaRPr lang="zh-CN" altLang="en-US" dirty="0"/>
          </a:p>
        </p:txBody>
      </p:sp>
      <p:sp>
        <p:nvSpPr>
          <p:cNvPr id="9" name="文本框 8"/>
          <p:cNvSpPr txBox="1"/>
          <p:nvPr userDrawn="1"/>
        </p:nvSpPr>
        <p:spPr>
          <a:xfrm>
            <a:off x="20128" y="2209417"/>
            <a:ext cx="2311243" cy="307777"/>
          </a:xfrm>
          <a:prstGeom prst="rect">
            <a:avLst/>
          </a:prstGeom>
          <a:noFill/>
        </p:spPr>
        <p:txBody>
          <a:bodyPr wrap="square" rtlCol="0">
            <a:spAutoFit/>
          </a:bodyPr>
          <a:lstStyle/>
          <a:p>
            <a:r>
              <a:rPr lang="en-US" altLang="zh-CN" sz="1400" dirty="0" smtClean="0">
                <a:solidFill>
                  <a:schemeClr val="bg1"/>
                </a:solidFill>
                <a:latin typeface="Times New Roman" panose="02020603050405020304" pitchFamily="18" charset="0"/>
                <a:cs typeface="Times New Roman" panose="02020603050405020304" pitchFamily="18" charset="0"/>
              </a:rPr>
              <a:t>github.com/BIMK/MATLAB</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589" y="161017"/>
            <a:ext cx="2048400" cy="2048400"/>
          </a:xfrm>
          <a:prstGeom prst="rect">
            <a:avLst/>
          </a:prstGeom>
        </p:spPr>
      </p:pic>
    </p:spTree>
    <p:extLst>
      <p:ext uri="{BB962C8B-B14F-4D97-AF65-F5344CB8AC3E}">
        <p14:creationId xmlns:p14="http://schemas.microsoft.com/office/powerpoint/2010/main" val="30687877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
    <p:bg>
      <p:bgPr>
        <a:solidFill>
          <a:schemeClr val="accent5">
            <a:lumMod val="75000"/>
          </a:schemeClr>
        </a:solidFill>
        <a:effectLst/>
      </p:bgPr>
    </p:bg>
    <p:spTree>
      <p:nvGrpSpPr>
        <p:cNvPr id="1" name=""/>
        <p:cNvGrpSpPr/>
        <p:nvPr/>
      </p:nvGrpSpPr>
      <p:grpSpPr>
        <a:xfrm>
          <a:off x="0" y="0"/>
          <a:ext cx="0" cy="0"/>
          <a:chOff x="0" y="0"/>
          <a:chExt cx="0" cy="0"/>
        </a:xfrm>
      </p:grpSpPr>
      <p:sp>
        <p:nvSpPr>
          <p:cNvPr id="6" name="椭圆 5"/>
          <p:cNvSpPr/>
          <p:nvPr userDrawn="1"/>
        </p:nvSpPr>
        <p:spPr>
          <a:xfrm>
            <a:off x="1111250" y="935082"/>
            <a:ext cx="104775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0" dirty="0" smtClean="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40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占位符 7"/>
          <p:cNvSpPr>
            <a:spLocks noGrp="1"/>
          </p:cNvSpPr>
          <p:nvPr>
            <p:ph type="body" sz="quarter" idx="10" hasCustomPrompt="1"/>
          </p:nvPr>
        </p:nvSpPr>
        <p:spPr>
          <a:xfrm>
            <a:off x="2406650" y="1004932"/>
            <a:ext cx="5562600" cy="850900"/>
          </a:xfrm>
        </p:spPr>
        <p:txBody>
          <a:bodyPr anchor="ctr">
            <a:normAutofit/>
          </a:bodyPr>
          <a:lstStyle>
            <a:lvl1pPr marL="0" indent="0">
              <a:buNone/>
              <a:defRPr sz="28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
        <p:nvSpPr>
          <p:cNvPr id="9" name="椭圆 8"/>
          <p:cNvSpPr/>
          <p:nvPr userDrawn="1"/>
        </p:nvSpPr>
        <p:spPr>
          <a:xfrm>
            <a:off x="1111250" y="2883644"/>
            <a:ext cx="104775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0" dirty="0" smtClean="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40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占位符 7"/>
          <p:cNvSpPr>
            <a:spLocks noGrp="1"/>
          </p:cNvSpPr>
          <p:nvPr>
            <p:ph type="body" sz="quarter" idx="11" hasCustomPrompt="1"/>
          </p:nvPr>
        </p:nvSpPr>
        <p:spPr>
          <a:xfrm>
            <a:off x="2406650" y="2953494"/>
            <a:ext cx="5562600" cy="850900"/>
          </a:xfrm>
        </p:spPr>
        <p:txBody>
          <a:bodyPr anchor="ctr">
            <a:normAutofit/>
          </a:bodyPr>
          <a:lstStyle>
            <a:lvl1pPr marL="0" indent="0">
              <a:buNone/>
              <a:defRPr sz="28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
        <p:nvSpPr>
          <p:cNvPr id="11" name="椭圆 10"/>
          <p:cNvSpPr/>
          <p:nvPr userDrawn="1"/>
        </p:nvSpPr>
        <p:spPr>
          <a:xfrm>
            <a:off x="1111250" y="4832206"/>
            <a:ext cx="104775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0" dirty="0" smtClean="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40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占位符 7"/>
          <p:cNvSpPr>
            <a:spLocks noGrp="1"/>
          </p:cNvSpPr>
          <p:nvPr>
            <p:ph type="body" sz="quarter" idx="13" hasCustomPrompt="1"/>
          </p:nvPr>
        </p:nvSpPr>
        <p:spPr>
          <a:xfrm>
            <a:off x="2406650" y="4902056"/>
            <a:ext cx="5562600" cy="850900"/>
          </a:xfrm>
        </p:spPr>
        <p:txBody>
          <a:bodyPr anchor="ctr">
            <a:normAutofit/>
          </a:bodyPr>
          <a:lstStyle>
            <a:lvl1pPr marL="0" indent="0">
              <a:buNone/>
              <a:defRPr sz="28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Tree>
    <p:extLst>
      <p:ext uri="{BB962C8B-B14F-4D97-AF65-F5344CB8AC3E}">
        <p14:creationId xmlns:p14="http://schemas.microsoft.com/office/powerpoint/2010/main" val="910463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头">
    <p:bg>
      <p:bgPr>
        <a:solidFill>
          <a:schemeClr val="accent5">
            <a:lumMod val="75000"/>
          </a:schemeClr>
        </a:solidFill>
        <a:effectLst/>
      </p:bgPr>
    </p:bg>
    <p:spTree>
      <p:nvGrpSpPr>
        <p:cNvPr id="1" name=""/>
        <p:cNvGrpSpPr/>
        <p:nvPr/>
      </p:nvGrpSpPr>
      <p:grpSpPr>
        <a:xfrm>
          <a:off x="0" y="0"/>
          <a:ext cx="0" cy="0"/>
          <a:chOff x="0" y="0"/>
          <a:chExt cx="0" cy="0"/>
        </a:xfrm>
      </p:grpSpPr>
      <p:sp>
        <p:nvSpPr>
          <p:cNvPr id="6" name="椭圆 5"/>
          <p:cNvSpPr/>
          <p:nvPr userDrawn="1"/>
        </p:nvSpPr>
        <p:spPr>
          <a:xfrm>
            <a:off x="641349" y="2235200"/>
            <a:ext cx="1732817" cy="1638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占位符 7"/>
          <p:cNvSpPr>
            <a:spLocks noGrp="1"/>
          </p:cNvSpPr>
          <p:nvPr>
            <p:ph type="body" sz="quarter" idx="10" hasCustomPrompt="1"/>
          </p:nvPr>
        </p:nvSpPr>
        <p:spPr>
          <a:xfrm>
            <a:off x="2578100" y="2628900"/>
            <a:ext cx="6267450" cy="850900"/>
          </a:xfrm>
        </p:spPr>
        <p:txBody>
          <a:bodyPr anchor="ctr">
            <a:normAutofit/>
          </a:bodyPr>
          <a:lstStyle>
            <a:lvl1pPr marL="0" indent="0" algn="ctr">
              <a:buNone/>
              <a:defRPr sz="40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
        <p:nvSpPr>
          <p:cNvPr id="9" name="文本占位符 8"/>
          <p:cNvSpPr>
            <a:spLocks noGrp="1"/>
          </p:cNvSpPr>
          <p:nvPr>
            <p:ph type="body" sz="quarter" idx="11" hasCustomPrompt="1"/>
          </p:nvPr>
        </p:nvSpPr>
        <p:spPr>
          <a:xfrm>
            <a:off x="631457" y="2225675"/>
            <a:ext cx="1752600" cy="1657350"/>
          </a:xfrm>
        </p:spPr>
        <p:txBody>
          <a:bodyPr anchor="ctr">
            <a:normAutofit/>
          </a:bodyPr>
          <a:lstStyle>
            <a:lvl1pPr marL="0" indent="0" algn="ctr">
              <a:lnSpc>
                <a:spcPct val="100000"/>
              </a:lnSpc>
              <a:spcBef>
                <a:spcPts val="0"/>
              </a:spcBef>
              <a:buNone/>
              <a:defRPr sz="6600">
                <a:solidFill>
                  <a:schemeClr val="accent5">
                    <a:lumMod val="75000"/>
                  </a:schemeClr>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16469526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1956932"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44975" y="1001713"/>
            <a:ext cx="1865363" cy="4854575"/>
          </a:xfrm>
        </p:spPr>
        <p:txBody>
          <a:bodyPr anchor="ctr">
            <a:normAutofit/>
          </a:bodyPr>
          <a:lstStyle>
            <a:lvl1pPr marL="0" indent="0" algn="ctr">
              <a:lnSpc>
                <a:spcPct val="100000"/>
              </a:lnSpc>
              <a:spcBef>
                <a:spcPts val="0"/>
              </a:spcBef>
              <a:buNone/>
              <a:defRPr sz="3200" baseline="0">
                <a:solidFill>
                  <a:schemeClr val="bg1"/>
                </a:solidFill>
                <a:latin typeface="Times New Roman" panose="02020603050405020304" pitchFamily="18" charset="0"/>
                <a:ea typeface="微软雅黑" panose="020B0503020204020204" pitchFamily="34" charset="-122"/>
              </a:defRPr>
            </a:lvl1pPr>
            <a:lvl2pPr>
              <a:defRPr baseline="0">
                <a:solidFill>
                  <a:schemeClr val="bg1"/>
                </a:solidFill>
                <a:latin typeface="Times New Roman" panose="02020603050405020304" pitchFamily="18" charset="0"/>
                <a:ea typeface="微软雅黑" panose="020B0503020204020204" pitchFamily="34" charset="-122"/>
              </a:defRPr>
            </a:lvl2pPr>
            <a:lvl3pPr>
              <a:defRPr baseline="0">
                <a:solidFill>
                  <a:schemeClr val="bg1"/>
                </a:solidFill>
                <a:latin typeface="Times New Roman" panose="02020603050405020304" pitchFamily="18" charset="0"/>
                <a:ea typeface="微软雅黑" panose="020B0503020204020204" pitchFamily="34" charset="-122"/>
              </a:defRPr>
            </a:lvl3pPr>
            <a:lvl4pPr>
              <a:defRPr baseline="0">
                <a:solidFill>
                  <a:schemeClr val="bg1"/>
                </a:solidFill>
                <a:latin typeface="Times New Roman" panose="02020603050405020304" pitchFamily="18" charset="0"/>
                <a:ea typeface="微软雅黑" panose="020B0503020204020204" pitchFamily="34" charset="-122"/>
              </a:defRPr>
            </a:lvl4pPr>
            <a:lvl5pPr>
              <a:defRPr baseline="0">
                <a:solidFill>
                  <a:schemeClr val="bg1"/>
                </a:solidFill>
                <a:latin typeface="Times New Roman" panose="02020603050405020304" pitchFamily="18" charset="0"/>
                <a:ea typeface="微软雅黑" panose="020B0503020204020204" pitchFamily="34" charset="-122"/>
              </a:defRPr>
            </a:lvl5pPr>
          </a:lstStyle>
          <a:p>
            <a:pPr lvl="0"/>
            <a:r>
              <a:rPr lang="zh-CN" altLang="en-US" dirty="0" smtClean="0"/>
              <a:t>标题</a:t>
            </a:r>
            <a:endParaRPr lang="zh-CN" altLang="en-US" dirty="0"/>
          </a:p>
        </p:txBody>
      </p:sp>
      <p:sp>
        <p:nvSpPr>
          <p:cNvPr id="10" name="文本占位符 9"/>
          <p:cNvSpPr>
            <a:spLocks noGrp="1"/>
          </p:cNvSpPr>
          <p:nvPr>
            <p:ph type="body" sz="quarter" idx="11" hasCustomPrompt="1"/>
          </p:nvPr>
        </p:nvSpPr>
        <p:spPr>
          <a:xfrm>
            <a:off x="2137483" y="355600"/>
            <a:ext cx="6835067" cy="6057900"/>
          </a:xfrm>
        </p:spPr>
        <p:txBody>
          <a:bodyPr>
            <a:normAutofit/>
          </a:bodyPr>
          <a:lstStyle>
            <a:lvl1pPr algn="just">
              <a:lnSpc>
                <a:spcPct val="100000"/>
              </a:lnSpc>
              <a:spcBef>
                <a:spcPts val="0"/>
              </a:spcBef>
              <a:spcAft>
                <a:spcPts val="1000"/>
              </a:spcAft>
              <a:defRPr sz="2400" baseline="0">
                <a:latin typeface="Times New Roman" panose="02020603050405020304" pitchFamily="18" charset="0"/>
                <a:ea typeface="幼圆" panose="02010509060101010101" pitchFamily="49" charset="-122"/>
              </a:defRPr>
            </a:lvl1pPr>
          </a:lstStyle>
          <a:p>
            <a:pPr lvl="0"/>
            <a:r>
              <a:rPr lang="zh-CN" altLang="en-US" dirty="0" smtClean="0"/>
              <a:t>内容</a:t>
            </a:r>
            <a:endParaRPr lang="zh-CN" altLang="en-US" dirty="0"/>
          </a:p>
        </p:txBody>
      </p:sp>
      <p:sp>
        <p:nvSpPr>
          <p:cNvPr id="11" name="文本框 10"/>
          <p:cNvSpPr txBox="1"/>
          <p:nvPr userDrawn="1"/>
        </p:nvSpPr>
        <p:spPr>
          <a:xfrm>
            <a:off x="8229600" y="6488668"/>
            <a:ext cx="914400" cy="369332"/>
          </a:xfrm>
          <a:prstGeom prst="rect">
            <a:avLst/>
          </a:prstGeom>
          <a:noFill/>
        </p:spPr>
        <p:txBody>
          <a:bodyPr wrap="square" rtlCol="0">
            <a:spAutoFit/>
          </a:bodyPr>
          <a:lstStyle/>
          <a:p>
            <a:pPr algn="r"/>
            <a:fld id="{B854A9DA-454A-4A56-9188-181E127541A9}" type="slidenum">
              <a:rPr lang="zh-CN" altLang="en-US" smtClean="0">
                <a:solidFill>
                  <a:schemeClr val="accent5">
                    <a:lumMod val="75000"/>
                  </a:schemeClr>
                </a:solidFill>
              </a:rPr>
              <a:pPr algn="r"/>
              <a:t>‹#›</a:t>
            </a:fld>
            <a:endParaRPr lang="zh-CN" altLang="en-US" dirty="0">
              <a:solidFill>
                <a:schemeClr val="accent5">
                  <a:lumMod val="75000"/>
                </a:schemeClr>
              </a:solidFill>
            </a:endParaRPr>
          </a:p>
        </p:txBody>
      </p:sp>
    </p:spTree>
    <p:extLst>
      <p:ext uri="{BB962C8B-B14F-4D97-AF65-F5344CB8AC3E}">
        <p14:creationId xmlns:p14="http://schemas.microsoft.com/office/powerpoint/2010/main" val="38878081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2">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1" y="0"/>
            <a:ext cx="9144001" cy="6697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50799" y="64017"/>
            <a:ext cx="4410541" cy="512580"/>
          </a:xfrm>
        </p:spPr>
        <p:txBody>
          <a:bodyPr anchor="ctr">
            <a:normAutofit/>
          </a:bodyPr>
          <a:lstStyle>
            <a:lvl1pPr marL="0" indent="0" algn="ctr">
              <a:lnSpc>
                <a:spcPct val="100000"/>
              </a:lnSpc>
              <a:spcBef>
                <a:spcPts val="0"/>
              </a:spcBef>
              <a:buNone/>
              <a:defRPr sz="3200" baseline="0">
                <a:solidFill>
                  <a:schemeClr val="bg1"/>
                </a:solidFill>
                <a:latin typeface="Times New Roman" panose="02020603050405020304" pitchFamily="18" charset="0"/>
                <a:ea typeface="微软雅黑" panose="020B0503020204020204" pitchFamily="34" charset="-122"/>
              </a:defRPr>
            </a:lvl1pPr>
            <a:lvl2pPr>
              <a:defRPr baseline="0">
                <a:solidFill>
                  <a:schemeClr val="bg1"/>
                </a:solidFill>
                <a:latin typeface="Times New Roman" panose="02020603050405020304" pitchFamily="18" charset="0"/>
                <a:ea typeface="微软雅黑" panose="020B0503020204020204" pitchFamily="34" charset="-122"/>
              </a:defRPr>
            </a:lvl2pPr>
            <a:lvl3pPr>
              <a:defRPr baseline="0">
                <a:solidFill>
                  <a:schemeClr val="bg1"/>
                </a:solidFill>
                <a:latin typeface="Times New Roman" panose="02020603050405020304" pitchFamily="18" charset="0"/>
                <a:ea typeface="微软雅黑" panose="020B0503020204020204" pitchFamily="34" charset="-122"/>
              </a:defRPr>
            </a:lvl3pPr>
            <a:lvl4pPr>
              <a:defRPr baseline="0">
                <a:solidFill>
                  <a:schemeClr val="bg1"/>
                </a:solidFill>
                <a:latin typeface="Times New Roman" panose="02020603050405020304" pitchFamily="18" charset="0"/>
                <a:ea typeface="微软雅黑" panose="020B0503020204020204" pitchFamily="34" charset="-122"/>
              </a:defRPr>
            </a:lvl4pPr>
            <a:lvl5pPr>
              <a:defRPr baseline="0">
                <a:solidFill>
                  <a:schemeClr val="bg1"/>
                </a:solidFill>
                <a:latin typeface="Times New Roman" panose="02020603050405020304" pitchFamily="18" charset="0"/>
                <a:ea typeface="微软雅黑" panose="020B0503020204020204" pitchFamily="34" charset="-122"/>
              </a:defRPr>
            </a:lvl5pPr>
          </a:lstStyle>
          <a:p>
            <a:pPr lvl="0"/>
            <a:r>
              <a:rPr lang="zh-CN" altLang="en-US" dirty="0" smtClean="0"/>
              <a:t>标题</a:t>
            </a:r>
            <a:endParaRPr lang="zh-CN" altLang="en-US" dirty="0"/>
          </a:p>
        </p:txBody>
      </p:sp>
      <p:sp>
        <p:nvSpPr>
          <p:cNvPr id="10" name="文本占位符 9"/>
          <p:cNvSpPr>
            <a:spLocks noGrp="1"/>
          </p:cNvSpPr>
          <p:nvPr>
            <p:ph type="body" sz="quarter" idx="11" hasCustomPrompt="1"/>
          </p:nvPr>
        </p:nvSpPr>
        <p:spPr>
          <a:xfrm>
            <a:off x="125506" y="818776"/>
            <a:ext cx="4273176" cy="5761319"/>
          </a:xfrm>
        </p:spPr>
        <p:txBody>
          <a:bodyPr>
            <a:normAutofit/>
          </a:bodyPr>
          <a:lstStyle>
            <a:lvl1pPr algn="just">
              <a:lnSpc>
                <a:spcPct val="100000"/>
              </a:lnSpc>
              <a:spcBef>
                <a:spcPts val="0"/>
              </a:spcBef>
              <a:spcAft>
                <a:spcPts val="1000"/>
              </a:spcAft>
              <a:defRPr sz="2400" baseline="0">
                <a:latin typeface="Times New Roman" panose="02020603050405020304" pitchFamily="18" charset="0"/>
                <a:ea typeface="幼圆" panose="02010509060101010101" pitchFamily="49" charset="-122"/>
              </a:defRPr>
            </a:lvl1pPr>
          </a:lstStyle>
          <a:p>
            <a:pPr lvl="0"/>
            <a:r>
              <a:rPr lang="zh-CN" altLang="en-US" dirty="0" smtClean="0"/>
              <a:t>内容</a:t>
            </a:r>
            <a:endParaRPr lang="zh-CN" altLang="en-US" dirty="0"/>
          </a:p>
        </p:txBody>
      </p:sp>
      <p:sp>
        <p:nvSpPr>
          <p:cNvPr id="11" name="文本框 10"/>
          <p:cNvSpPr txBox="1"/>
          <p:nvPr userDrawn="1"/>
        </p:nvSpPr>
        <p:spPr>
          <a:xfrm>
            <a:off x="8229600" y="6488668"/>
            <a:ext cx="914400" cy="369332"/>
          </a:xfrm>
          <a:prstGeom prst="rect">
            <a:avLst/>
          </a:prstGeom>
          <a:noFill/>
        </p:spPr>
        <p:txBody>
          <a:bodyPr wrap="square" rtlCol="0">
            <a:spAutoFit/>
          </a:bodyPr>
          <a:lstStyle/>
          <a:p>
            <a:pPr algn="r"/>
            <a:fld id="{B854A9DA-454A-4A56-9188-181E127541A9}" type="slidenum">
              <a:rPr lang="zh-CN" altLang="en-US" smtClean="0">
                <a:solidFill>
                  <a:schemeClr val="accent5">
                    <a:lumMod val="75000"/>
                  </a:schemeClr>
                </a:solidFill>
              </a:rPr>
              <a:pPr algn="r"/>
              <a:t>‹#›</a:t>
            </a:fld>
            <a:endParaRPr lang="zh-CN" altLang="en-US" dirty="0">
              <a:solidFill>
                <a:schemeClr val="accent5">
                  <a:lumMod val="75000"/>
                </a:schemeClr>
              </a:solidFill>
            </a:endParaRPr>
          </a:p>
        </p:txBody>
      </p:sp>
      <p:cxnSp>
        <p:nvCxnSpPr>
          <p:cNvPr id="3" name="直接连接符 2"/>
          <p:cNvCxnSpPr/>
          <p:nvPr userDrawn="1"/>
        </p:nvCxnSpPr>
        <p:spPr>
          <a:xfrm>
            <a:off x="4572000" y="0"/>
            <a:ext cx="0" cy="685800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sp>
        <p:nvSpPr>
          <p:cNvPr id="9" name="文本占位符 7"/>
          <p:cNvSpPr>
            <a:spLocks noGrp="1"/>
          </p:cNvSpPr>
          <p:nvPr>
            <p:ph type="body" sz="quarter" idx="12" hasCustomPrompt="1"/>
          </p:nvPr>
        </p:nvSpPr>
        <p:spPr>
          <a:xfrm>
            <a:off x="4652730" y="61726"/>
            <a:ext cx="4410541" cy="512580"/>
          </a:xfrm>
        </p:spPr>
        <p:txBody>
          <a:bodyPr anchor="ctr">
            <a:normAutofit/>
          </a:bodyPr>
          <a:lstStyle>
            <a:lvl1pPr marL="0" indent="0" algn="ctr">
              <a:lnSpc>
                <a:spcPct val="100000"/>
              </a:lnSpc>
              <a:spcBef>
                <a:spcPts val="0"/>
              </a:spcBef>
              <a:buNone/>
              <a:defRPr sz="3200" baseline="0">
                <a:solidFill>
                  <a:schemeClr val="bg1"/>
                </a:solidFill>
                <a:latin typeface="Times New Roman" panose="02020603050405020304" pitchFamily="18" charset="0"/>
                <a:ea typeface="微软雅黑" panose="020B0503020204020204" pitchFamily="34" charset="-122"/>
              </a:defRPr>
            </a:lvl1pPr>
            <a:lvl2pPr>
              <a:defRPr baseline="0">
                <a:solidFill>
                  <a:schemeClr val="bg1"/>
                </a:solidFill>
                <a:latin typeface="Times New Roman" panose="02020603050405020304" pitchFamily="18" charset="0"/>
                <a:ea typeface="微软雅黑" panose="020B0503020204020204" pitchFamily="34" charset="-122"/>
              </a:defRPr>
            </a:lvl2pPr>
            <a:lvl3pPr>
              <a:defRPr baseline="0">
                <a:solidFill>
                  <a:schemeClr val="bg1"/>
                </a:solidFill>
                <a:latin typeface="Times New Roman" panose="02020603050405020304" pitchFamily="18" charset="0"/>
                <a:ea typeface="微软雅黑" panose="020B0503020204020204" pitchFamily="34" charset="-122"/>
              </a:defRPr>
            </a:lvl3pPr>
            <a:lvl4pPr>
              <a:defRPr baseline="0">
                <a:solidFill>
                  <a:schemeClr val="bg1"/>
                </a:solidFill>
                <a:latin typeface="Times New Roman" panose="02020603050405020304" pitchFamily="18" charset="0"/>
                <a:ea typeface="微软雅黑" panose="020B0503020204020204" pitchFamily="34" charset="-122"/>
              </a:defRPr>
            </a:lvl4pPr>
            <a:lvl5pPr>
              <a:defRPr baseline="0">
                <a:solidFill>
                  <a:schemeClr val="bg1"/>
                </a:solidFill>
                <a:latin typeface="Times New Roman" panose="02020603050405020304" pitchFamily="18" charset="0"/>
                <a:ea typeface="微软雅黑" panose="020B0503020204020204" pitchFamily="34" charset="-122"/>
              </a:defRPr>
            </a:lvl5pPr>
          </a:lstStyle>
          <a:p>
            <a:pPr lvl="0"/>
            <a:r>
              <a:rPr lang="zh-CN" altLang="en-US" dirty="0" smtClean="0"/>
              <a:t>标题</a:t>
            </a:r>
            <a:endParaRPr lang="zh-CN" altLang="en-US" dirty="0"/>
          </a:p>
        </p:txBody>
      </p:sp>
      <p:sp>
        <p:nvSpPr>
          <p:cNvPr id="12" name="文本占位符 9"/>
          <p:cNvSpPr>
            <a:spLocks noGrp="1"/>
          </p:cNvSpPr>
          <p:nvPr>
            <p:ph type="body" sz="quarter" idx="13" hasCustomPrompt="1"/>
          </p:nvPr>
        </p:nvSpPr>
        <p:spPr>
          <a:xfrm>
            <a:off x="4721412" y="818777"/>
            <a:ext cx="4273176" cy="5761318"/>
          </a:xfrm>
        </p:spPr>
        <p:txBody>
          <a:bodyPr>
            <a:normAutofit/>
          </a:bodyPr>
          <a:lstStyle>
            <a:lvl1pPr algn="just">
              <a:lnSpc>
                <a:spcPct val="100000"/>
              </a:lnSpc>
              <a:spcBef>
                <a:spcPts val="0"/>
              </a:spcBef>
              <a:spcAft>
                <a:spcPts val="1000"/>
              </a:spcAft>
              <a:defRPr sz="2400" baseline="0">
                <a:latin typeface="Times New Roman" panose="02020603050405020304" pitchFamily="18" charset="0"/>
                <a:ea typeface="幼圆" panose="02010509060101010101" pitchFamily="49" charset="-122"/>
              </a:defRPr>
            </a:lvl1pPr>
          </a:lstStyle>
          <a:p>
            <a:pPr lvl="0"/>
            <a:r>
              <a:rPr lang="zh-CN" altLang="en-US" dirty="0" smtClean="0"/>
              <a:t>内容</a:t>
            </a:r>
            <a:endParaRPr lang="zh-CN" altLang="en-US" dirty="0"/>
          </a:p>
        </p:txBody>
      </p:sp>
      <p:cxnSp>
        <p:nvCxnSpPr>
          <p:cNvPr id="13" name="直接连接符 12"/>
          <p:cNvCxnSpPr>
            <a:endCxn id="6" idx="2"/>
          </p:cNvCxnSpPr>
          <p:nvPr userDrawn="1"/>
        </p:nvCxnSpPr>
        <p:spPr>
          <a:xfrm>
            <a:off x="4572000" y="0"/>
            <a:ext cx="0" cy="669783"/>
          </a:xfrm>
          <a:prstGeom prst="line">
            <a:avLst/>
          </a:prstGeom>
          <a:ln w="28575">
            <a:solidFill>
              <a:srgbClr val="ECF3F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3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493D29-A96E-4F02-A4FF-00609BBA5A4F}" type="datetimeFigureOut">
              <a:rPr lang="zh-CN" altLang="en-US" smtClean="0"/>
              <a:t>2019/10/31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E7F52D-F413-4374-914A-7100E2BAFC10}" type="slidenum">
              <a:rPr lang="zh-CN" altLang="en-US" smtClean="0"/>
              <a:t>‹#›</a:t>
            </a:fld>
            <a:endParaRPr lang="zh-CN" altLang="en-US"/>
          </a:p>
        </p:txBody>
      </p:sp>
    </p:spTree>
    <p:extLst>
      <p:ext uri="{BB962C8B-B14F-4D97-AF65-F5344CB8AC3E}">
        <p14:creationId xmlns:p14="http://schemas.microsoft.com/office/powerpoint/2010/main" val="2622901043"/>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66" r:id="rId3"/>
    <p:sldLayoutId id="2147483667" r:id="rId4"/>
    <p:sldLayoutId id="2147483669"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5" Type="http://schemas.openxmlformats.org/officeDocument/2006/relationships/image" Target="../media/image64.png"/><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2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hyperlink" Target="https://www.baidu.com/s?wd=%E9%98%BF%E5%B0%94%E4%BC%AF%E7%89%B9%C2%B7%E7%88%B1%E5%9B%A0%E6%96%AF%E5%9D%A6&amp;rsv_idx=2&amp;tn=baiduhome_pg&amp;usm=1&amp;ie=utf-8&amp;rsv_cq=&amp;rsv_dl=0_right_recommends_merge_21102&amp;euri=20fa8904d4834b1cbcdfe11bc6d75bbb" TargetMode="External"/><Relationship Id="rId1" Type="http://schemas.openxmlformats.org/officeDocument/2006/relationships/slideLayout" Target="../slideLayouts/slideLayout5.xml"/><Relationship Id="rId6" Type="http://schemas.openxmlformats.org/officeDocument/2006/relationships/hyperlink" Target="https://www.baidu.com/s?wd=%E5%B0%BC%E5%B0%94%E6%96%AF%C2%B7%E7%8E%BB%E5%B0%94&amp;rsv_idx=2&amp;tn=baiduhome_pg&amp;usm=1&amp;ie=utf-8&amp;rsv_cq=&amp;rsv_dl=0_right_recommends_merge_21102&amp;euri=a0abe8956c134d84bfb46ca31f88517d" TargetMode="External"/><Relationship Id="rId11" Type="http://schemas.openxmlformats.org/officeDocument/2006/relationships/image" Target="../media/image8.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hyperlink" Target="https://www.baidu.com/s?wd=%E8%89%BE%E8%90%A8%E5%85%8B%C2%B7%E7%89%9B%E9%A1%BF&amp;rsv_idx=2&amp;tn=baiduhome_pg&amp;usm=1&amp;ie=utf-8&amp;rsv_cq=&amp;rsv_dl=0_right_recommends_merge_21102&amp;euri=ab6b037929fe4c178848082322a2c0f3" TargetMode="External"/><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937317" y="3257522"/>
            <a:ext cx="6110288" cy="686377"/>
          </a:xfrm>
        </p:spPr>
        <p:txBody>
          <a:bodyPr>
            <a:normAutofit/>
          </a:bodyPr>
          <a:lstStyle/>
          <a:p>
            <a:r>
              <a:rPr lang="zh-CN" altLang="en-US" dirty="0" smtClean="0"/>
              <a:t>第八讲：人工智能算法</a:t>
            </a:r>
            <a:endParaRPr lang="zh-CN" altLang="en-US" dirty="0"/>
          </a:p>
        </p:txBody>
      </p:sp>
      <p:sp>
        <p:nvSpPr>
          <p:cNvPr id="3" name="文本占位符 2"/>
          <p:cNvSpPr>
            <a:spLocks noGrp="1"/>
          </p:cNvSpPr>
          <p:nvPr>
            <p:ph type="body" sz="quarter" idx="11"/>
          </p:nvPr>
        </p:nvSpPr>
        <p:spPr/>
        <p:txBody>
          <a:bodyPr/>
          <a:lstStyle/>
          <a:p>
            <a:r>
              <a:rPr lang="en-US" altLang="zh-CN" dirty="0" smtClean="0"/>
              <a:t>2019</a:t>
            </a:r>
            <a:r>
              <a:rPr lang="zh-CN" altLang="en-US" dirty="0" smtClean="0"/>
              <a:t>年</a:t>
            </a:r>
            <a:r>
              <a:rPr lang="en-US" altLang="zh-CN" dirty="0" smtClean="0"/>
              <a:t>10</a:t>
            </a:r>
            <a:r>
              <a:rPr lang="zh-CN" altLang="en-US" dirty="0" smtClean="0"/>
              <a:t>月</a:t>
            </a:r>
            <a:r>
              <a:rPr lang="en-US" altLang="zh-CN" dirty="0" smtClean="0"/>
              <a:t>31</a:t>
            </a:r>
            <a:r>
              <a:rPr lang="zh-CN" altLang="en-US" dirty="0" smtClean="0"/>
              <a:t>日</a:t>
            </a:r>
            <a:endParaRPr lang="zh-CN" altLang="en-US" dirty="0"/>
          </a:p>
        </p:txBody>
      </p:sp>
    </p:spTree>
    <p:extLst>
      <p:ext uri="{BB962C8B-B14F-4D97-AF65-F5344CB8AC3E}">
        <p14:creationId xmlns:p14="http://schemas.microsoft.com/office/powerpoint/2010/main" val="971773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最小二乘法代码</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梯度下降法代码</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100" y="4226398"/>
            <a:ext cx="3264000" cy="2448000"/>
          </a:xfrm>
          <a:prstGeom prst="rect">
            <a:avLst/>
          </a:prstGeom>
          <a:ln>
            <a:solidFill>
              <a:schemeClr val="tx1"/>
            </a:solidFill>
          </a:ln>
        </p:spPr>
      </p:pic>
      <p:sp>
        <p:nvSpPr>
          <p:cNvPr id="10" name="文本框 9"/>
          <p:cNvSpPr txBox="1"/>
          <p:nvPr/>
        </p:nvSpPr>
        <p:spPr>
          <a:xfrm>
            <a:off x="-54900" y="8939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536700" y="379509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13" name="图片 12"/>
          <p:cNvPicPr>
            <a:picLocks noChangeAspect="1"/>
          </p:cNvPicPr>
          <p:nvPr/>
        </p:nvPicPr>
        <p:blipFill>
          <a:blip r:embed="rId3"/>
          <a:stretch>
            <a:fillRect/>
          </a:stretch>
        </p:blipFill>
        <p:spPr>
          <a:xfrm>
            <a:off x="4652730" y="1015966"/>
            <a:ext cx="4410541" cy="3016203"/>
          </a:xfrm>
          <a:prstGeom prst="rect">
            <a:avLst/>
          </a:prstGeom>
          <a:ln>
            <a:solidFill>
              <a:schemeClr val="tx1"/>
            </a:solidFill>
          </a:ln>
        </p:spPr>
      </p:pic>
      <p:sp>
        <p:nvSpPr>
          <p:cNvPr id="14" name="文本框 13"/>
          <p:cNvSpPr txBox="1"/>
          <p:nvPr/>
        </p:nvSpPr>
        <p:spPr>
          <a:xfrm>
            <a:off x="4549634" y="608225"/>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15" name="文本框 14"/>
          <p:cNvSpPr txBox="1"/>
          <p:nvPr/>
        </p:nvSpPr>
        <p:spPr>
          <a:xfrm>
            <a:off x="4549634" y="4133400"/>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336" y="4195204"/>
            <a:ext cx="3264000" cy="2448000"/>
          </a:xfrm>
          <a:prstGeom prst="rect">
            <a:avLst/>
          </a:prstGeom>
          <a:ln>
            <a:solidFill>
              <a:schemeClr val="tx1"/>
            </a:solidFill>
          </a:ln>
        </p:spPr>
      </p:pic>
      <p:pic>
        <p:nvPicPr>
          <p:cNvPr id="17" name="图片 16"/>
          <p:cNvPicPr>
            <a:picLocks noChangeAspect="1"/>
          </p:cNvPicPr>
          <p:nvPr/>
        </p:nvPicPr>
        <p:blipFill>
          <a:blip r:embed="rId5"/>
          <a:stretch>
            <a:fillRect/>
          </a:stretch>
        </p:blipFill>
        <p:spPr>
          <a:xfrm>
            <a:off x="258891" y="1325218"/>
            <a:ext cx="3994355" cy="1759040"/>
          </a:xfrm>
          <a:prstGeom prst="rect">
            <a:avLst/>
          </a:prstGeom>
          <a:ln>
            <a:solidFill>
              <a:schemeClr val="tx1"/>
            </a:solidFill>
          </a:ln>
        </p:spPr>
      </p:pic>
    </p:spTree>
    <p:extLst>
      <p:ext uri="{BB962C8B-B14F-4D97-AF65-F5344CB8AC3E}">
        <p14:creationId xmlns:p14="http://schemas.microsoft.com/office/powerpoint/2010/main" val="223454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回归问题的现实难点</a:t>
            </a:r>
            <a:endParaRPr lang="zh-CN" altLang="en-US" dirty="0"/>
          </a:p>
        </p:txBody>
      </p:sp>
      <p:sp>
        <p:nvSpPr>
          <p:cNvPr id="3" name="文本占位符 2"/>
          <p:cNvSpPr>
            <a:spLocks noGrp="1"/>
          </p:cNvSpPr>
          <p:nvPr>
            <p:ph type="body" sz="quarter" idx="11"/>
          </p:nvPr>
        </p:nvSpPr>
        <p:spPr/>
        <p:txBody>
          <a:bodyPr/>
          <a:lstStyle/>
          <a:p>
            <a:r>
              <a:rPr lang="zh-CN" altLang="en-US" dirty="0" smtClean="0"/>
              <a:t>样本具有的特征数量很多</a:t>
            </a:r>
            <a:endParaRPr lang="en-US" altLang="zh-CN" dirty="0" smtClean="0"/>
          </a:p>
          <a:p>
            <a:endParaRPr lang="en-US" altLang="zh-CN" dirty="0"/>
          </a:p>
          <a:p>
            <a:r>
              <a:rPr lang="zh-CN" altLang="en-US" dirty="0" smtClean="0"/>
              <a:t>样本与标签的关系是高度非线性的</a:t>
            </a:r>
            <a:endParaRPr lang="en-US" altLang="zh-CN" dirty="0" smtClean="0"/>
          </a:p>
          <a:p>
            <a:endParaRPr lang="en-US" altLang="zh-CN" dirty="0"/>
          </a:p>
          <a:p>
            <a:r>
              <a:rPr lang="zh-CN" altLang="en-US" dirty="0" smtClean="0"/>
              <a:t>样本有噪声</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函数优化的现实难点</a:t>
            </a:r>
            <a:endParaRPr lang="zh-CN" altLang="en-US" dirty="0"/>
          </a:p>
        </p:txBody>
      </p:sp>
      <p:sp>
        <p:nvSpPr>
          <p:cNvPr id="5" name="文本占位符 4"/>
          <p:cNvSpPr>
            <a:spLocks noGrp="1"/>
          </p:cNvSpPr>
          <p:nvPr>
            <p:ph type="body" sz="quarter" idx="13"/>
          </p:nvPr>
        </p:nvSpPr>
        <p:spPr/>
        <p:txBody>
          <a:bodyPr/>
          <a:lstStyle/>
          <a:p>
            <a:r>
              <a:rPr lang="zh-CN" altLang="en-US" dirty="0" smtClean="0"/>
              <a:t>函数的决策变量数很多</a:t>
            </a:r>
            <a:endParaRPr lang="en-US" altLang="zh-CN" dirty="0" smtClean="0"/>
          </a:p>
          <a:p>
            <a:endParaRPr lang="en-US" altLang="zh-CN" dirty="0"/>
          </a:p>
          <a:p>
            <a:r>
              <a:rPr lang="zh-CN" altLang="en-US" dirty="0" smtClean="0"/>
              <a:t>函数存在许多局部极小值</a:t>
            </a:r>
            <a:endParaRPr lang="en-US" altLang="zh-CN" dirty="0" smtClean="0"/>
          </a:p>
          <a:p>
            <a:endParaRPr lang="en-US" altLang="zh-CN" dirty="0"/>
          </a:p>
          <a:p>
            <a:r>
              <a:rPr lang="zh-CN" altLang="en-US" dirty="0" smtClean="0"/>
              <a:t>很多函数的导数难求，且离散优化中的函数不存在导数</a:t>
            </a:r>
            <a:endParaRPr lang="zh-CN" altLang="en-US" dirty="0"/>
          </a:p>
        </p:txBody>
      </p:sp>
      <p:sp>
        <p:nvSpPr>
          <p:cNvPr id="6" name="文本框 5"/>
          <p:cNvSpPr txBox="1"/>
          <p:nvPr/>
        </p:nvSpPr>
        <p:spPr>
          <a:xfrm>
            <a:off x="146143" y="4209541"/>
            <a:ext cx="4259739" cy="997196"/>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能不能设计一个通用的函数模型，通过调整其中的参数可以拟合任意函数，且该函数模型的参数易求得？</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7" name="文本框 6"/>
          <p:cNvSpPr txBox="1"/>
          <p:nvPr/>
        </p:nvSpPr>
        <p:spPr>
          <a:xfrm>
            <a:off x="4734849" y="4209541"/>
            <a:ext cx="4259739" cy="664797"/>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能不能设计一个通用的搜索算法，它无需计算函数的导数，且不易陷入局部最优？</a:t>
            </a:r>
            <a:endParaRPr lang="en-US" altLang="zh-CN"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519922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人工神经网络</a:t>
            </a:r>
            <a:endParaRPr lang="zh-CN" altLang="en-US" dirty="0"/>
          </a:p>
        </p:txBody>
      </p:sp>
      <p:sp>
        <p:nvSpPr>
          <p:cNvPr id="3" name="文本占位符 2"/>
          <p:cNvSpPr>
            <a:spLocks noGrp="1"/>
          </p:cNvSpPr>
          <p:nvPr>
            <p:ph type="body" sz="quarter" idx="11"/>
          </p:nvPr>
        </p:nvSpPr>
        <p:spPr/>
        <p:txBody>
          <a:bodyPr/>
          <a:lstStyle/>
          <a:p>
            <a:r>
              <a:rPr lang="zh-CN" altLang="en-US" dirty="0" smtClean="0"/>
              <a:t>人工神经网络（</a:t>
            </a:r>
            <a:r>
              <a:rPr lang="en-US" altLang="zh-CN" dirty="0" smtClean="0"/>
              <a:t>ANN</a:t>
            </a:r>
            <a:r>
              <a:rPr lang="zh-CN" altLang="en-US" dirty="0" smtClean="0"/>
              <a:t>）是目前最主要的有监督学习方法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受大脑神经元网络启发，</a:t>
            </a:r>
            <a:r>
              <a:rPr lang="en-US" altLang="zh-CN" dirty="0" smtClean="0"/>
              <a:t>ANN</a:t>
            </a:r>
            <a:r>
              <a:rPr lang="zh-CN" altLang="en-US" dirty="0" smtClean="0"/>
              <a:t>具有自适应和自组织等特点，可以有效解决各领域中的有监督学习问题</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进化算法</a:t>
            </a:r>
            <a:endParaRPr lang="zh-CN" altLang="en-US" dirty="0"/>
          </a:p>
        </p:txBody>
      </p:sp>
      <p:sp>
        <p:nvSpPr>
          <p:cNvPr id="5" name="文本占位符 4"/>
          <p:cNvSpPr>
            <a:spLocks noGrp="1"/>
          </p:cNvSpPr>
          <p:nvPr>
            <p:ph type="body" sz="quarter" idx="13"/>
          </p:nvPr>
        </p:nvSpPr>
        <p:spPr/>
        <p:txBody>
          <a:bodyPr/>
          <a:lstStyle/>
          <a:p>
            <a:r>
              <a:rPr lang="zh-CN" altLang="en-US" dirty="0" smtClean="0"/>
              <a:t>进化算法（</a:t>
            </a:r>
            <a:r>
              <a:rPr lang="en-US" altLang="zh-CN" dirty="0" smtClean="0"/>
              <a:t>EA</a:t>
            </a:r>
            <a:r>
              <a:rPr lang="zh-CN" altLang="en-US" dirty="0" smtClean="0"/>
              <a:t>）是目前最主要的函数优化方法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受自然生物的进化过程启发，</a:t>
            </a:r>
            <a:r>
              <a:rPr lang="en-US" altLang="zh-CN" dirty="0" smtClean="0"/>
              <a:t>EA</a:t>
            </a:r>
            <a:r>
              <a:rPr lang="zh-CN" altLang="en-US" dirty="0" smtClean="0"/>
              <a:t>具有高适用性和强鲁棒性等特点，可以有效解决各领域中的函数优化问题</a:t>
            </a:r>
            <a:endParaRPr lang="zh-CN" altLang="en-US" dirty="0"/>
          </a:p>
        </p:txBody>
      </p:sp>
      <p:grpSp>
        <p:nvGrpSpPr>
          <p:cNvPr id="6" name="组合 5"/>
          <p:cNvGrpSpPr/>
          <p:nvPr/>
        </p:nvGrpSpPr>
        <p:grpSpPr>
          <a:xfrm>
            <a:off x="752846" y="1842756"/>
            <a:ext cx="2932070" cy="1941680"/>
            <a:chOff x="5641259" y="4254604"/>
            <a:chExt cx="2585877" cy="1679193"/>
          </a:xfrm>
          <a:effectLst/>
        </p:grpSpPr>
        <p:cxnSp>
          <p:nvCxnSpPr>
            <p:cNvPr id="7" name="直接连接符 6"/>
            <p:cNvCxnSpPr/>
            <p:nvPr/>
          </p:nvCxnSpPr>
          <p:spPr>
            <a:xfrm>
              <a:off x="6178547" y="4625721"/>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73785" y="509083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178547" y="555438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173785" y="4392382"/>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176960" y="485906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173785" y="532261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937371" y="4625721"/>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932609" y="509083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937371" y="555438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932609" y="4392382"/>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35784" y="485906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32609" y="532261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80925" y="4627360"/>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78544" y="5089526"/>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784" y="4398298"/>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35783" y="4857751"/>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178042" y="4627360"/>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33692" y="4399436"/>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183705" y="4395585"/>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181324" y="4860042"/>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938163" y="5088746"/>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929434" y="4625939"/>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80851" y="4395585"/>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6933293" y="4630073"/>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48325" y="4624157"/>
              <a:ext cx="532526" cy="0"/>
            </a:xfrm>
            <a:prstGeom prst="line">
              <a:avLst/>
            </a:prstGeom>
            <a:ln w="9525">
              <a:solidFill>
                <a:schemeClr val="accent5">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641259" y="5093278"/>
              <a:ext cx="532526" cy="0"/>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48325" y="5554384"/>
              <a:ext cx="532526" cy="0"/>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94610" y="4624522"/>
              <a:ext cx="532526" cy="0"/>
            </a:xfrm>
            <a:prstGeom prst="line">
              <a:avLst/>
            </a:prstGeom>
            <a:ln w="95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687544" y="5093643"/>
              <a:ext cx="532526" cy="0"/>
            </a:xfrm>
            <a:prstGeom prst="line">
              <a:avLst/>
            </a:prstGeom>
            <a:ln w="95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694610" y="5554749"/>
              <a:ext cx="532526" cy="0"/>
            </a:xfrm>
            <a:prstGeom prst="line">
              <a:avLst/>
            </a:prstGeom>
            <a:ln w="95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034084" y="448522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034084" y="495620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034084" y="5406747"/>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779352" y="4254604"/>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83385" y="4715887"/>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75447" y="5185291"/>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781797" y="5638522"/>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535860" y="448522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535860" y="495620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535860" y="5406747"/>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5459720" y="1842756"/>
            <a:ext cx="3043239" cy="2021936"/>
            <a:chOff x="686120" y="4086008"/>
            <a:chExt cx="3043239" cy="2021936"/>
          </a:xfrm>
          <a:effectLst/>
        </p:grpSpPr>
        <p:sp>
          <p:nvSpPr>
            <p:cNvPr id="48" name="矩形 47"/>
            <p:cNvSpPr/>
            <p:nvPr/>
          </p:nvSpPr>
          <p:spPr>
            <a:xfrm>
              <a:off x="686120"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990920"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294133"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598933"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903733"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206946"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511746"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816546"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119759"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424559"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86120"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990920"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294133"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98933"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03733"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206946"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511746"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816546"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3119759"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424559"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p:nvPr/>
          </p:nvCxnSpPr>
          <p:spPr>
            <a:xfrm>
              <a:off x="1608458" y="4086008"/>
              <a:ext cx="0" cy="1200150"/>
            </a:xfrm>
            <a:prstGeom prst="line">
              <a:avLst/>
            </a:prstGeom>
            <a:ln w="1905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519685" y="4086008"/>
              <a:ext cx="0" cy="1200150"/>
            </a:xfrm>
            <a:prstGeom prst="line">
              <a:avLst/>
            </a:prstGeom>
            <a:ln w="1905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86120"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990920"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294133"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598933" y="5803144"/>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1903733" y="5803144"/>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2206946" y="5803144"/>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2511746"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2816546"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119759"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424559"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下箭头 79"/>
            <p:cNvSpPr/>
            <p:nvPr/>
          </p:nvSpPr>
          <p:spPr>
            <a:xfrm>
              <a:off x="1903733" y="5332488"/>
              <a:ext cx="303213" cy="330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43793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人工神经网络类型</a:t>
            </a:r>
            <a:endParaRPr lang="zh-CN" altLang="en-US" dirty="0"/>
          </a:p>
        </p:txBody>
      </p:sp>
      <p:sp>
        <p:nvSpPr>
          <p:cNvPr id="3" name="文本占位符 2"/>
          <p:cNvSpPr>
            <a:spLocks noGrp="1"/>
          </p:cNvSpPr>
          <p:nvPr>
            <p:ph type="body" sz="quarter" idx="11"/>
          </p:nvPr>
        </p:nvSpPr>
        <p:spPr/>
        <p:txBody>
          <a:bodyPr/>
          <a:lstStyle/>
          <a:p>
            <a:r>
              <a:rPr lang="zh-CN" altLang="en-US" dirty="0" smtClean="0"/>
              <a:t>自</a:t>
            </a:r>
            <a:r>
              <a:rPr lang="en-US" altLang="zh-CN" dirty="0" smtClean="0"/>
              <a:t>1980s</a:t>
            </a:r>
            <a:r>
              <a:rPr lang="zh-CN" altLang="en-US" dirty="0" smtClean="0"/>
              <a:t>兴起、</a:t>
            </a:r>
            <a:r>
              <a:rPr lang="en-US" altLang="zh-CN" dirty="0" smtClean="0"/>
              <a:t>2000s</a:t>
            </a:r>
            <a:r>
              <a:rPr lang="zh-CN" altLang="en-US" dirty="0" smtClean="0"/>
              <a:t>受到欢迎、</a:t>
            </a:r>
            <a:r>
              <a:rPr lang="en-US" altLang="zh-CN" dirty="0" smtClean="0"/>
              <a:t>2010s</a:t>
            </a:r>
            <a:r>
              <a:rPr lang="zh-CN" altLang="en-US" dirty="0" smtClean="0"/>
              <a:t>成为主流以来，已有许多类型的</a:t>
            </a:r>
            <a:r>
              <a:rPr lang="en-US" altLang="zh-CN" dirty="0" smtClean="0"/>
              <a:t>ANN</a:t>
            </a:r>
            <a:r>
              <a:rPr lang="zh-CN" altLang="en-US" dirty="0" smtClean="0"/>
              <a:t>被提出</a:t>
            </a:r>
            <a:endParaRPr lang="en-US" altLang="zh-CN" dirty="0" smtClean="0"/>
          </a:p>
          <a:p>
            <a:endParaRPr lang="en-US" altLang="zh-CN" dirty="0" smtClean="0"/>
          </a:p>
          <a:p>
            <a:pPr>
              <a:lnSpc>
                <a:spcPct val="120000"/>
              </a:lnSpc>
            </a:pPr>
            <a:r>
              <a:rPr lang="zh-CN" altLang="en-US" dirty="0" smtClean="0"/>
              <a:t>目前流行的</a:t>
            </a:r>
            <a:r>
              <a:rPr lang="en-US" altLang="zh-CN" dirty="0" smtClean="0"/>
              <a:t>ANN</a:t>
            </a:r>
            <a:r>
              <a:rPr lang="zh-CN" altLang="en-US" dirty="0" smtClean="0"/>
              <a:t>：</a:t>
            </a:r>
            <a:endParaRPr lang="en-US" altLang="zh-CN" dirty="0" smtClean="0"/>
          </a:p>
          <a:p>
            <a:pPr>
              <a:lnSpc>
                <a:spcPct val="120000"/>
              </a:lnSpc>
              <a:buFont typeface="Wingdings" panose="05000000000000000000" pitchFamily="2" charset="2"/>
              <a:buChar char="ü"/>
            </a:pPr>
            <a:r>
              <a:rPr lang="zh-CN" altLang="en-US" sz="2000" dirty="0" smtClean="0"/>
              <a:t>前馈神经网络</a:t>
            </a:r>
            <a:r>
              <a:rPr lang="en-US" altLang="zh-CN" sz="2000" dirty="0" smtClean="0"/>
              <a:t>FNN</a:t>
            </a:r>
          </a:p>
          <a:p>
            <a:pPr>
              <a:lnSpc>
                <a:spcPct val="120000"/>
              </a:lnSpc>
              <a:buFont typeface="Wingdings" panose="05000000000000000000" pitchFamily="2" charset="2"/>
              <a:buChar char="ü"/>
            </a:pPr>
            <a:r>
              <a:rPr lang="zh-CN" altLang="en-US" sz="2000" dirty="0" smtClean="0"/>
              <a:t>卷积神经网络</a:t>
            </a:r>
            <a:r>
              <a:rPr lang="en-US" altLang="zh-CN" sz="2000" dirty="0" smtClean="0"/>
              <a:t>CNN</a:t>
            </a:r>
          </a:p>
          <a:p>
            <a:pPr>
              <a:lnSpc>
                <a:spcPct val="120000"/>
              </a:lnSpc>
              <a:buFont typeface="Wingdings" panose="05000000000000000000" pitchFamily="2" charset="2"/>
              <a:buChar char="ü"/>
            </a:pPr>
            <a:r>
              <a:rPr lang="zh-CN" altLang="en-US" sz="2000" dirty="0" smtClean="0"/>
              <a:t>长短记忆网络</a:t>
            </a:r>
            <a:r>
              <a:rPr lang="en-US" altLang="zh-CN" sz="2000" dirty="0" smtClean="0"/>
              <a:t>LSTM</a:t>
            </a:r>
          </a:p>
          <a:p>
            <a:pPr>
              <a:lnSpc>
                <a:spcPct val="120000"/>
              </a:lnSpc>
              <a:buFont typeface="Wingdings" panose="05000000000000000000" pitchFamily="2" charset="2"/>
              <a:buChar char="ü"/>
            </a:pPr>
            <a:r>
              <a:rPr lang="zh-CN" altLang="en-US" sz="2000" dirty="0" smtClean="0"/>
              <a:t>深度置信网络</a:t>
            </a:r>
            <a:r>
              <a:rPr lang="en-US" altLang="zh-CN" sz="2000" dirty="0" smtClean="0"/>
              <a:t>DBN</a:t>
            </a:r>
          </a:p>
          <a:p>
            <a:pPr>
              <a:lnSpc>
                <a:spcPct val="120000"/>
              </a:lnSpc>
              <a:buFont typeface="Wingdings" panose="05000000000000000000" pitchFamily="2" charset="2"/>
              <a:buChar char="ü"/>
            </a:pPr>
            <a:r>
              <a:rPr lang="zh-CN" altLang="en-US" sz="2000" dirty="0" smtClean="0"/>
              <a:t>自动编码器</a:t>
            </a:r>
            <a:r>
              <a:rPr lang="en-US" altLang="zh-CN" sz="2000" dirty="0" smtClean="0"/>
              <a:t>AE</a:t>
            </a:r>
          </a:p>
          <a:p>
            <a:pPr>
              <a:lnSpc>
                <a:spcPct val="120000"/>
              </a:lnSpc>
              <a:buFont typeface="Wingdings" panose="05000000000000000000" pitchFamily="2" charset="2"/>
              <a:buChar char="ü"/>
            </a:pPr>
            <a:r>
              <a:rPr lang="en-US" altLang="zh-CN" sz="2000" dirty="0" smtClean="0"/>
              <a:t>… …</a:t>
            </a:r>
            <a:endParaRPr lang="zh-CN" altLang="en-US" sz="2000" dirty="0"/>
          </a:p>
        </p:txBody>
      </p:sp>
      <p:sp>
        <p:nvSpPr>
          <p:cNvPr id="4" name="文本占位符 3"/>
          <p:cNvSpPr>
            <a:spLocks noGrp="1"/>
          </p:cNvSpPr>
          <p:nvPr>
            <p:ph type="body" sz="quarter" idx="12"/>
          </p:nvPr>
        </p:nvSpPr>
        <p:spPr/>
        <p:txBody>
          <a:bodyPr>
            <a:normAutofit fontScale="92500" lnSpcReduction="10000"/>
          </a:bodyPr>
          <a:lstStyle/>
          <a:p>
            <a:r>
              <a:rPr lang="zh-CN" altLang="en-US" dirty="0"/>
              <a:t>进化</a:t>
            </a:r>
            <a:r>
              <a:rPr lang="zh-CN" altLang="en-US" dirty="0" smtClean="0"/>
              <a:t>算法类型</a:t>
            </a:r>
            <a:endParaRPr lang="zh-CN" altLang="en-US" dirty="0"/>
          </a:p>
        </p:txBody>
      </p:sp>
      <p:sp>
        <p:nvSpPr>
          <p:cNvPr id="5" name="文本占位符 4"/>
          <p:cNvSpPr>
            <a:spLocks noGrp="1"/>
          </p:cNvSpPr>
          <p:nvPr>
            <p:ph type="body" sz="quarter" idx="13"/>
          </p:nvPr>
        </p:nvSpPr>
        <p:spPr/>
        <p:txBody>
          <a:bodyPr/>
          <a:lstStyle/>
          <a:p>
            <a:r>
              <a:rPr lang="zh-CN" altLang="en-US" dirty="0" smtClean="0"/>
              <a:t>自</a:t>
            </a:r>
            <a:r>
              <a:rPr lang="en-US" altLang="zh-CN" dirty="0" smtClean="0"/>
              <a:t>1970s</a:t>
            </a:r>
            <a:r>
              <a:rPr lang="zh-CN" altLang="en-US" dirty="0" smtClean="0"/>
              <a:t>兴起、</a:t>
            </a:r>
            <a:r>
              <a:rPr lang="en-US" altLang="zh-CN" dirty="0" smtClean="0"/>
              <a:t>1990s</a:t>
            </a:r>
            <a:r>
              <a:rPr lang="zh-CN" altLang="en-US" dirty="0" smtClean="0"/>
              <a:t>受到关注、</a:t>
            </a:r>
            <a:r>
              <a:rPr lang="en-US" altLang="zh-CN" dirty="0" smtClean="0"/>
              <a:t>2000s</a:t>
            </a:r>
            <a:r>
              <a:rPr lang="zh-CN" altLang="en-US" dirty="0" smtClean="0"/>
              <a:t>成为主流以来，已有许多类型的</a:t>
            </a:r>
            <a:r>
              <a:rPr lang="en-US" altLang="zh-CN" dirty="0" smtClean="0"/>
              <a:t>EA</a:t>
            </a:r>
            <a:r>
              <a:rPr lang="zh-CN" altLang="en-US" dirty="0" smtClean="0"/>
              <a:t>被提出</a:t>
            </a:r>
            <a:endParaRPr lang="en-US" altLang="zh-CN" dirty="0" smtClean="0"/>
          </a:p>
          <a:p>
            <a:endParaRPr lang="en-US" altLang="zh-CN" dirty="0"/>
          </a:p>
          <a:p>
            <a:pPr>
              <a:lnSpc>
                <a:spcPct val="120000"/>
              </a:lnSpc>
            </a:pPr>
            <a:r>
              <a:rPr lang="zh-CN" altLang="en-US" dirty="0" smtClean="0"/>
              <a:t>目前流行的</a:t>
            </a:r>
            <a:r>
              <a:rPr lang="en-US" altLang="zh-CN" dirty="0" smtClean="0"/>
              <a:t>EA</a:t>
            </a:r>
            <a:r>
              <a:rPr lang="zh-CN" altLang="en-US" dirty="0" smtClean="0"/>
              <a:t>：</a:t>
            </a:r>
            <a:endParaRPr lang="en-US" altLang="zh-CN" dirty="0" smtClean="0"/>
          </a:p>
          <a:p>
            <a:pPr>
              <a:lnSpc>
                <a:spcPct val="120000"/>
              </a:lnSpc>
              <a:buFont typeface="Wingdings" panose="05000000000000000000" pitchFamily="2" charset="2"/>
              <a:buChar char="ü"/>
            </a:pPr>
            <a:r>
              <a:rPr lang="zh-CN" altLang="en-US" sz="2000" dirty="0" smtClean="0"/>
              <a:t>遗传算法</a:t>
            </a:r>
            <a:r>
              <a:rPr lang="en-US" altLang="zh-CN" sz="2000" dirty="0" smtClean="0"/>
              <a:t>GA</a:t>
            </a:r>
          </a:p>
          <a:p>
            <a:pPr>
              <a:lnSpc>
                <a:spcPct val="120000"/>
              </a:lnSpc>
              <a:buFont typeface="Wingdings" panose="05000000000000000000" pitchFamily="2" charset="2"/>
              <a:buChar char="ü"/>
            </a:pPr>
            <a:r>
              <a:rPr lang="zh-CN" altLang="en-US" sz="2000" dirty="0" smtClean="0"/>
              <a:t>粒子群算法</a:t>
            </a:r>
            <a:r>
              <a:rPr lang="en-US" altLang="zh-CN" sz="2000" dirty="0" smtClean="0"/>
              <a:t>PSO</a:t>
            </a:r>
          </a:p>
          <a:p>
            <a:pPr>
              <a:lnSpc>
                <a:spcPct val="120000"/>
              </a:lnSpc>
              <a:buFont typeface="Wingdings" panose="05000000000000000000" pitchFamily="2" charset="2"/>
              <a:buChar char="ü"/>
            </a:pPr>
            <a:r>
              <a:rPr lang="zh-CN" altLang="en-US" sz="2000" dirty="0" smtClean="0"/>
              <a:t>差分进化算法</a:t>
            </a:r>
            <a:r>
              <a:rPr lang="en-US" altLang="zh-CN" sz="2000" dirty="0" smtClean="0"/>
              <a:t>DE</a:t>
            </a:r>
          </a:p>
          <a:p>
            <a:pPr>
              <a:lnSpc>
                <a:spcPct val="120000"/>
              </a:lnSpc>
              <a:buFont typeface="Wingdings" panose="05000000000000000000" pitchFamily="2" charset="2"/>
              <a:buChar char="ü"/>
            </a:pPr>
            <a:r>
              <a:rPr lang="zh-CN" altLang="en-US" sz="2000" dirty="0" smtClean="0"/>
              <a:t>分布估计算法</a:t>
            </a:r>
            <a:r>
              <a:rPr lang="en-US" altLang="zh-CN" sz="2000" dirty="0" smtClean="0"/>
              <a:t>EDA</a:t>
            </a:r>
          </a:p>
          <a:p>
            <a:pPr>
              <a:lnSpc>
                <a:spcPct val="120000"/>
              </a:lnSpc>
              <a:buFont typeface="Wingdings" panose="05000000000000000000" pitchFamily="2" charset="2"/>
              <a:buChar char="ü"/>
            </a:pPr>
            <a:r>
              <a:rPr lang="zh-CN" altLang="en-US" sz="2000" dirty="0" smtClean="0"/>
              <a:t>蚁群算法</a:t>
            </a:r>
            <a:r>
              <a:rPr lang="en-US" altLang="zh-CN" sz="2000" dirty="0" smtClean="0"/>
              <a:t>ACO</a:t>
            </a:r>
          </a:p>
          <a:p>
            <a:pPr>
              <a:lnSpc>
                <a:spcPct val="120000"/>
              </a:lnSpc>
              <a:buFont typeface="Wingdings" panose="05000000000000000000" pitchFamily="2" charset="2"/>
              <a:buChar char="ü"/>
            </a:pPr>
            <a:r>
              <a:rPr lang="en-US" altLang="zh-CN" sz="2000" dirty="0" smtClean="0"/>
              <a:t>… …</a:t>
            </a:r>
          </a:p>
        </p:txBody>
      </p:sp>
      <p:sp>
        <p:nvSpPr>
          <p:cNvPr id="6" name="文本框 5"/>
          <p:cNvSpPr txBox="1"/>
          <p:nvPr/>
        </p:nvSpPr>
        <p:spPr>
          <a:xfrm>
            <a:off x="2874354" y="3167724"/>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简单学习任务</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7" name="文本框 6"/>
          <p:cNvSpPr txBox="1"/>
          <p:nvPr/>
        </p:nvSpPr>
        <p:spPr>
          <a:xfrm>
            <a:off x="2874354" y="3646970"/>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图像学习任务</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8" name="文本框 7"/>
          <p:cNvSpPr txBox="1"/>
          <p:nvPr/>
        </p:nvSpPr>
        <p:spPr>
          <a:xfrm>
            <a:off x="2868157" y="4149492"/>
            <a:ext cx="1424296"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序列预测任务</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9" name="文本框 8"/>
          <p:cNvSpPr txBox="1"/>
          <p:nvPr/>
        </p:nvSpPr>
        <p:spPr>
          <a:xfrm>
            <a:off x="2861960" y="4636902"/>
            <a:ext cx="1424296"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数据压缩学习</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0" name="文本框 9"/>
          <p:cNvSpPr txBox="1"/>
          <p:nvPr/>
        </p:nvSpPr>
        <p:spPr>
          <a:xfrm>
            <a:off x="2861960" y="5130683"/>
            <a:ext cx="1424296"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数据压缩学习</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1" name="文本框 10"/>
          <p:cNvSpPr txBox="1"/>
          <p:nvPr/>
        </p:nvSpPr>
        <p:spPr>
          <a:xfrm>
            <a:off x="7456348" y="3167723"/>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适用性强</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2" name="文本框 11"/>
          <p:cNvSpPr txBox="1"/>
          <p:nvPr/>
        </p:nvSpPr>
        <p:spPr>
          <a:xfrm>
            <a:off x="7456348" y="3646969"/>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收敛速度快</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3" name="文本框 12"/>
          <p:cNvSpPr txBox="1"/>
          <p:nvPr/>
        </p:nvSpPr>
        <p:spPr>
          <a:xfrm>
            <a:off x="7456348" y="4187579"/>
            <a:ext cx="1606923" cy="256224"/>
          </a:xfrm>
          <a:prstGeom prst="rect">
            <a:avLst/>
          </a:prstGeom>
          <a:noFill/>
        </p:spPr>
        <p:txBody>
          <a:bodyPr wrap="square" lIns="0" tIns="0" rIns="0" bIns="0" rtlCol="0">
            <a:spAutoFit/>
          </a:bodyPr>
          <a:lstStyle/>
          <a:p>
            <a:pPr algn="just">
              <a:lnSpc>
                <a:spcPct val="120000"/>
              </a:lnSpc>
              <a:spcAft>
                <a:spcPts val="1000"/>
              </a:spcAft>
            </a:pPr>
            <a:r>
              <a:rPr lang="zh-CN" altLang="en-US" sz="1600" dirty="0" smtClean="0">
                <a:solidFill>
                  <a:srgbClr val="FF0000"/>
                </a:solidFill>
                <a:latin typeface="幼圆" panose="02010509060101010101" pitchFamily="49" charset="-122"/>
                <a:ea typeface="幼圆" panose="02010509060101010101" pitchFamily="49" charset="-122"/>
              </a:rPr>
              <a:t>全局搜索能力强</a:t>
            </a:r>
            <a:endParaRPr lang="en-US" altLang="zh-CN" sz="1600" dirty="0" smtClean="0">
              <a:solidFill>
                <a:srgbClr val="FF0000"/>
              </a:solidFill>
              <a:latin typeface="幼圆" panose="02010509060101010101" pitchFamily="49" charset="-122"/>
              <a:ea typeface="幼圆" panose="02010509060101010101" pitchFamily="49" charset="-122"/>
            </a:endParaRPr>
          </a:p>
        </p:txBody>
      </p:sp>
      <p:sp>
        <p:nvSpPr>
          <p:cNvPr id="14" name="文本框 13"/>
          <p:cNvSpPr txBox="1"/>
          <p:nvPr/>
        </p:nvSpPr>
        <p:spPr>
          <a:xfrm>
            <a:off x="7456348" y="4673835"/>
            <a:ext cx="1606923" cy="258532"/>
          </a:xfrm>
          <a:prstGeom prst="rect">
            <a:avLst/>
          </a:prstGeom>
          <a:noFill/>
        </p:spPr>
        <p:txBody>
          <a:bodyPr wrap="square" lIns="0" tIns="0" rIns="0" bIns="0" rtlCol="0">
            <a:spAutoFit/>
          </a:bodyPr>
          <a:lstStyle/>
          <a:p>
            <a:pPr algn="just">
              <a:lnSpc>
                <a:spcPct val="120000"/>
              </a:lnSpc>
              <a:spcAft>
                <a:spcPts val="1000"/>
              </a:spcAft>
            </a:pPr>
            <a:r>
              <a:rPr lang="zh-CN" altLang="en-US" sz="1400" dirty="0" smtClean="0">
                <a:solidFill>
                  <a:srgbClr val="FF0000"/>
                </a:solidFill>
                <a:latin typeface="幼圆" panose="02010509060101010101" pitchFamily="49" charset="-122"/>
                <a:ea typeface="幼圆" panose="02010509060101010101" pitchFamily="49" charset="-122"/>
              </a:rPr>
              <a:t>复杂连续函数效果好</a:t>
            </a:r>
            <a:endParaRPr lang="en-US" altLang="zh-CN" sz="1400" dirty="0" smtClean="0">
              <a:solidFill>
                <a:srgbClr val="FF0000"/>
              </a:solidFill>
              <a:latin typeface="幼圆" panose="02010509060101010101" pitchFamily="49" charset="-122"/>
              <a:ea typeface="幼圆" panose="02010509060101010101" pitchFamily="49" charset="-122"/>
            </a:endParaRPr>
          </a:p>
        </p:txBody>
      </p:sp>
      <p:sp>
        <p:nvSpPr>
          <p:cNvPr id="15" name="文本框 14"/>
          <p:cNvSpPr txBox="1"/>
          <p:nvPr/>
        </p:nvSpPr>
        <p:spPr>
          <a:xfrm>
            <a:off x="7456348" y="5149149"/>
            <a:ext cx="1538240" cy="295466"/>
          </a:xfrm>
          <a:prstGeom prst="rect">
            <a:avLst/>
          </a:prstGeom>
          <a:noFill/>
        </p:spPr>
        <p:txBody>
          <a:bodyPr wrap="square" lIns="0" tIns="0" rIns="0" bIns="0" rtlCol="0">
            <a:spAutoFit/>
          </a:bodyPr>
          <a:lstStyle/>
          <a:p>
            <a:pPr algn="just">
              <a:lnSpc>
                <a:spcPct val="120000"/>
              </a:lnSpc>
              <a:spcAft>
                <a:spcPts val="1000"/>
              </a:spcAft>
            </a:pPr>
            <a:r>
              <a:rPr lang="zh-CN" altLang="en-US" sz="1600" dirty="0" smtClean="0">
                <a:solidFill>
                  <a:srgbClr val="FF0000"/>
                </a:solidFill>
                <a:latin typeface="幼圆" panose="02010509060101010101" pitchFamily="49" charset="-122"/>
                <a:ea typeface="幼圆" panose="02010509060101010101" pitchFamily="49" charset="-122"/>
              </a:rPr>
              <a:t>序列优化效果好</a:t>
            </a:r>
            <a:endParaRPr lang="en-US" altLang="zh-CN" sz="1600"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22836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其它机器学习任务</a:t>
            </a:r>
            <a:endParaRPr lang="zh-CN" altLang="en-US" dirty="0"/>
          </a:p>
        </p:txBody>
      </p:sp>
      <p:sp>
        <p:nvSpPr>
          <p:cNvPr id="3" name="文本占位符 2"/>
          <p:cNvSpPr>
            <a:spLocks noGrp="1"/>
          </p:cNvSpPr>
          <p:nvPr>
            <p:ph type="body" sz="quarter" idx="11"/>
          </p:nvPr>
        </p:nvSpPr>
        <p:spPr/>
        <p:txBody>
          <a:bodyPr/>
          <a:lstStyle/>
          <a:p>
            <a:r>
              <a:rPr lang="zh-CN" altLang="en-US" dirty="0" smtClean="0"/>
              <a:t>其它</a:t>
            </a:r>
            <a:r>
              <a:rPr lang="zh-CN" altLang="en-US" dirty="0"/>
              <a:t>有监督学习</a:t>
            </a:r>
            <a:r>
              <a:rPr lang="zh-CN" altLang="en-US" dirty="0" smtClean="0"/>
              <a:t>方法：</a:t>
            </a:r>
            <a:r>
              <a:rPr lang="en-US" altLang="zh-CN" dirty="0" smtClean="0"/>
              <a:t>k</a:t>
            </a:r>
            <a:r>
              <a:rPr lang="zh-CN" altLang="en-US" dirty="0" smtClean="0"/>
              <a:t>近邻、支持向量机、随机森林等</a:t>
            </a:r>
            <a:endParaRPr lang="en-US" altLang="zh-CN" dirty="0" smtClean="0"/>
          </a:p>
          <a:p>
            <a:endParaRPr lang="en-US" altLang="zh-CN" dirty="0" smtClean="0"/>
          </a:p>
          <a:p>
            <a:endParaRPr lang="en-US" altLang="zh-CN" dirty="0" smtClean="0"/>
          </a:p>
          <a:p>
            <a:r>
              <a:rPr lang="zh-CN" altLang="en-US" dirty="0" smtClean="0"/>
              <a:t>其它机器学习任务：无监督学习、强化学习、主动学习等</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其它计算智能任务</a:t>
            </a:r>
            <a:endParaRPr lang="zh-CN" altLang="en-US" dirty="0"/>
          </a:p>
        </p:txBody>
      </p:sp>
      <p:sp>
        <p:nvSpPr>
          <p:cNvPr id="5" name="文本占位符 4"/>
          <p:cNvSpPr>
            <a:spLocks noGrp="1"/>
          </p:cNvSpPr>
          <p:nvPr>
            <p:ph type="body" sz="quarter" idx="13"/>
          </p:nvPr>
        </p:nvSpPr>
        <p:spPr/>
        <p:txBody>
          <a:bodyPr/>
          <a:lstStyle/>
          <a:p>
            <a:r>
              <a:rPr lang="zh-CN" altLang="en-US" dirty="0" smtClean="0"/>
              <a:t>其它最优化方法：爬山搜索、禁忌搜索、模拟退火等</a:t>
            </a:r>
            <a:endParaRPr lang="en-US" altLang="zh-CN" dirty="0" smtClean="0"/>
          </a:p>
          <a:p>
            <a:endParaRPr lang="en-US" altLang="zh-CN" dirty="0" smtClean="0"/>
          </a:p>
          <a:p>
            <a:endParaRPr lang="en-US" altLang="zh-CN" dirty="0" smtClean="0"/>
          </a:p>
          <a:p>
            <a:r>
              <a:rPr lang="zh-CN" altLang="en-US" dirty="0" smtClean="0"/>
              <a:t>其它计算智能任务：动态优化、噪声优化、多目标优化、数据驱动优化等</a:t>
            </a:r>
            <a:endParaRPr lang="zh-CN" altLang="en-US" dirty="0"/>
          </a:p>
        </p:txBody>
      </p:sp>
    </p:spTree>
    <p:extLst>
      <p:ext uri="{BB962C8B-B14F-4D97-AF65-F5344CB8AC3E}">
        <p14:creationId xmlns:p14="http://schemas.microsoft.com/office/powerpoint/2010/main" val="100034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smtClean="0"/>
              <a:t>人工神经网络</a:t>
            </a:r>
            <a:endParaRPr lang="zh-CN" altLang="en-US" dirty="0"/>
          </a:p>
        </p:txBody>
      </p:sp>
      <p:sp>
        <p:nvSpPr>
          <p:cNvPr id="7" name="文本占位符 6"/>
          <p:cNvSpPr>
            <a:spLocks noGrp="1"/>
          </p:cNvSpPr>
          <p:nvPr>
            <p:ph type="body" sz="quarter" idx="11"/>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2884241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dirty="0" smtClean="0"/>
              <a:t>FNN</a:t>
            </a:r>
            <a:r>
              <a:rPr lang="zh-CN" altLang="en-US" dirty="0" smtClean="0"/>
              <a:t>的</a:t>
            </a:r>
            <a:endParaRPr lang="en-US" altLang="zh-CN" dirty="0" smtClean="0"/>
          </a:p>
          <a:p>
            <a:r>
              <a:rPr lang="zh-CN" altLang="en-US" dirty="0" smtClean="0"/>
              <a:t>结构</a:t>
            </a:r>
            <a:endParaRPr lang="zh-CN" altLang="en-US" dirty="0"/>
          </a:p>
        </p:txBody>
      </p:sp>
      <mc:AlternateContent xmlns:mc="http://schemas.openxmlformats.org/markup-compatibility/2006" xmlns:a14="http://schemas.microsoft.com/office/drawing/2010/main">
        <mc:Choice Requires="a14">
          <p:sp>
            <p:nvSpPr>
              <p:cNvPr id="7" name="文本占位符 6"/>
              <p:cNvSpPr>
                <a:spLocks noGrp="1"/>
              </p:cNvSpPr>
              <p:nvPr>
                <p:ph type="body" sz="quarter" idx="11"/>
              </p:nvPr>
            </p:nvSpPr>
            <p:spPr/>
            <p:txBody>
              <a:bodyPr>
                <a:noAutofit/>
              </a:bodyPr>
              <a:lstStyle/>
              <a:p>
                <a:r>
                  <a:rPr lang="zh-CN" altLang="en-US" sz="2200" dirty="0" smtClean="0"/>
                  <a:t>基本的前馈神经网络（</a:t>
                </a:r>
                <a:r>
                  <a:rPr lang="en-US" altLang="zh-CN" sz="2200" dirty="0" smtClean="0"/>
                  <a:t>FNN</a:t>
                </a:r>
                <a:r>
                  <a:rPr lang="zh-CN" altLang="en-US" sz="2200" dirty="0" smtClean="0"/>
                  <a:t>）由输入层、隐藏层和输出层这三层神经元构成</a:t>
                </a:r>
                <a:endParaRPr lang="en-US" altLang="zh-CN" sz="2200" dirty="0" smtClean="0"/>
              </a:p>
              <a:p>
                <a:endParaRPr lang="en-US" altLang="zh-CN" sz="2200" dirty="0"/>
              </a:p>
              <a:p>
                <a:endParaRPr lang="en-US" altLang="zh-CN" sz="2200" dirty="0" smtClean="0"/>
              </a:p>
              <a:p>
                <a:endParaRPr lang="en-US" altLang="zh-CN" sz="2200" dirty="0" smtClean="0"/>
              </a:p>
              <a:p>
                <a:pPr marL="0" indent="0">
                  <a:buNone/>
                </a:pPr>
                <a:endParaRPr lang="en-US" altLang="zh-CN" sz="2200" dirty="0" smtClean="0"/>
              </a:p>
              <a:p>
                <a:endParaRPr lang="en-US" altLang="zh-CN" sz="2200" dirty="0" smtClean="0"/>
              </a:p>
              <a:p>
                <a:endParaRPr lang="en-US" altLang="zh-CN" sz="2200" dirty="0" smtClean="0"/>
              </a:p>
              <a:p>
                <a:pPr marL="0" indent="0">
                  <a:buNone/>
                </a:pPr>
                <a:endParaRPr lang="en-US" altLang="zh-CN" sz="2200" dirty="0" smtClean="0"/>
              </a:p>
              <a:p>
                <a:endParaRPr lang="en-US" altLang="zh-CN" sz="2200" dirty="0"/>
              </a:p>
              <a:p>
                <a:r>
                  <a:rPr lang="zh-CN" altLang="en-US" sz="2200" dirty="0" smtClean="0"/>
                  <a:t>其中</a:t>
                </a:r>
                <a14:m>
                  <m:oMath xmlns:m="http://schemas.openxmlformats.org/officeDocument/2006/math">
                    <m:r>
                      <a:rPr lang="en-US" altLang="zh-CN" sz="2200" b="0" i="0" smtClean="0">
                        <a:latin typeface="Cambria Math" panose="02040503050406030204" pitchFamily="18" charset="0"/>
                      </a:rPr>
                      <m:t> </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是样本的第</a:t>
                </a:r>
                <a14:m>
                  <m:oMath xmlns:m="http://schemas.openxmlformats.org/officeDocument/2006/math">
                    <m:r>
                      <a:rPr lang="en-US" altLang="zh-CN" sz="2200" b="0" i="0" smtClean="0">
                        <a:latin typeface="Cambria Math" panose="02040503050406030204" pitchFamily="18" charset="0"/>
                      </a:rPr>
                      <m:t> </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 </m:t>
                    </m:r>
                  </m:oMath>
                </a14:m>
                <a:r>
                  <a:rPr lang="zh-CN" altLang="en-US" sz="2200" dirty="0" smtClean="0"/>
                  <a:t>个特征，</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h</m:t>
                        </m:r>
                      </m:e>
                      <m:sub>
                        <m:r>
                          <a:rPr lang="en-US" altLang="zh-CN" sz="2200" i="1">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是第</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𝑖</m:t>
                    </m:r>
                    <m:r>
                      <a:rPr lang="en-US" altLang="zh-CN" sz="2200" i="1">
                        <a:latin typeface="Cambria Math" panose="02040503050406030204" pitchFamily="18" charset="0"/>
                      </a:rPr>
                      <m:t> </m:t>
                    </m:r>
                  </m:oMath>
                </a14:m>
                <a:r>
                  <a:rPr lang="zh-CN" altLang="en-US" sz="2200" dirty="0" smtClean="0"/>
                  <a:t>个隐层值，</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i="1">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是标签的第</a:t>
                </a:r>
                <a14:m>
                  <m:oMath xmlns:m="http://schemas.openxmlformats.org/officeDocument/2006/math">
                    <m:r>
                      <a:rPr lang="en-US" altLang="zh-CN" sz="2200">
                        <a:latin typeface="Cambria Math" panose="02040503050406030204" pitchFamily="18" charset="0"/>
                      </a:rPr>
                      <m:t> </m:t>
                    </m:r>
                    <m:r>
                      <a:rPr lang="en-US" altLang="zh-CN" sz="2200" i="1">
                        <a:latin typeface="Cambria Math" panose="02040503050406030204" pitchFamily="18" charset="0"/>
                      </a:rPr>
                      <m:t>𝑖</m:t>
                    </m:r>
                    <m:r>
                      <a:rPr lang="en-US" altLang="zh-CN" sz="2200" i="1">
                        <a:latin typeface="Cambria Math" panose="02040503050406030204" pitchFamily="18" charset="0"/>
                      </a:rPr>
                      <m:t> </m:t>
                    </m:r>
                  </m:oMath>
                </a14:m>
                <a:r>
                  <a:rPr lang="zh-CN" altLang="en-US" sz="2200" dirty="0" smtClean="0"/>
                  <a:t>个值（每个样本有多个标签），</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𝑤</m:t>
                        </m:r>
                      </m:e>
                      <m:sub>
                        <m:r>
                          <a:rPr lang="en-US" altLang="zh-CN" sz="2200" i="1">
                            <a:latin typeface="Cambria Math" panose="02040503050406030204" pitchFamily="18" charset="0"/>
                          </a:rPr>
                          <m:t>𝑖</m:t>
                        </m:r>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 </m:t>
                    </m:r>
                  </m:oMath>
                </a14:m>
                <a:r>
                  <a:rPr lang="zh-CN" altLang="en-US" sz="2200" dirty="0" smtClean="0"/>
                  <a:t>是</a:t>
                </a:r>
                <a14:m>
                  <m:oMath xmlns:m="http://schemas.openxmlformats.org/officeDocument/2006/math">
                    <m:r>
                      <a:rPr lang="en-US" altLang="zh-CN" sz="2200" b="0" i="0" smtClean="0">
                        <a:latin typeface="Cambria Math" panose="02040503050406030204" pitchFamily="18" charset="0"/>
                      </a:rPr>
                      <m:t> </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和</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h</m:t>
                        </m:r>
                      </m:e>
                      <m:sub>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 </m:t>
                    </m:r>
                  </m:oMath>
                </a14:m>
                <a:r>
                  <a:rPr lang="zh-CN" altLang="en-US" sz="2200" dirty="0" smtClean="0"/>
                  <a:t>间的连接权值，</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𝑣</m:t>
                        </m:r>
                      </m:e>
                      <m:sub>
                        <m:r>
                          <a:rPr lang="en-US" altLang="zh-CN" sz="2200" i="1">
                            <a:latin typeface="Cambria Math" panose="02040503050406030204" pitchFamily="18" charset="0"/>
                          </a:rPr>
                          <m:t>𝑖𝑗</m:t>
                        </m:r>
                      </m:sub>
                    </m:sSub>
                    <m:r>
                      <a:rPr lang="en-US" altLang="zh-CN" sz="2200" i="1">
                        <a:latin typeface="Cambria Math" panose="02040503050406030204" pitchFamily="18" charset="0"/>
                      </a:rPr>
                      <m:t> </m:t>
                    </m:r>
                  </m:oMath>
                </a14:m>
                <a:r>
                  <a:rPr lang="zh-CN" altLang="en-US" sz="2200" dirty="0"/>
                  <a:t>是</a:t>
                </a:r>
                <a14:m>
                  <m:oMath xmlns:m="http://schemas.openxmlformats.org/officeDocument/2006/math">
                    <m:r>
                      <a:rPr lang="en-US" altLang="zh-CN" sz="2200">
                        <a:latin typeface="Cambria Math" panose="02040503050406030204" pitchFamily="18" charset="0"/>
                      </a:rPr>
                      <m:t> </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h</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 </m:t>
                    </m:r>
                  </m:oMath>
                </a14:m>
                <a:r>
                  <a:rPr lang="zh-CN" altLang="en-US" sz="2200" dirty="0"/>
                  <a:t>和</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 </m:t>
                        </m:r>
                        <m:r>
                          <a:rPr lang="en-US" altLang="zh-CN" sz="2200" b="0" i="1" smtClean="0">
                            <a:latin typeface="Cambria Math" panose="02040503050406030204" pitchFamily="18" charset="0"/>
                          </a:rPr>
                          <m:t>𝑦</m:t>
                        </m:r>
                      </m:e>
                      <m:sub>
                        <m:r>
                          <a:rPr lang="en-US" altLang="zh-CN" sz="2200" i="1">
                            <a:latin typeface="Cambria Math" panose="02040503050406030204" pitchFamily="18" charset="0"/>
                          </a:rPr>
                          <m:t>𝑗</m:t>
                        </m:r>
                      </m:sub>
                    </m:sSub>
                    <m:r>
                      <a:rPr lang="en-US" altLang="zh-CN" sz="2200" i="1">
                        <a:latin typeface="Cambria Math" panose="02040503050406030204" pitchFamily="18" charset="0"/>
                      </a:rPr>
                      <m:t> </m:t>
                    </m:r>
                  </m:oMath>
                </a14:m>
                <a:r>
                  <a:rPr lang="zh-CN" altLang="en-US" sz="2200" dirty="0"/>
                  <a:t>间的连接权</a:t>
                </a:r>
                <a:r>
                  <a:rPr lang="zh-CN" altLang="en-US" sz="2200" dirty="0" smtClean="0"/>
                  <a:t>值</a:t>
                </a:r>
                <a:endParaRPr lang="en-US" altLang="zh-CN" sz="2200" dirty="0" smtClean="0"/>
              </a:p>
              <a:p>
                <a:r>
                  <a:rPr lang="zh-CN" altLang="en-US" sz="2200" dirty="0" smtClean="0"/>
                  <a:t>求最佳的</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𝑤</m:t>
                    </m:r>
                    <m:r>
                      <a:rPr lang="en-US" altLang="zh-CN" sz="2200" b="0" i="1" smtClean="0">
                        <a:latin typeface="Cambria Math" panose="02040503050406030204" pitchFamily="18" charset="0"/>
                      </a:rPr>
                      <m:t> </m:t>
                    </m:r>
                  </m:oMath>
                </a14:m>
                <a:r>
                  <a:rPr lang="zh-CN" altLang="en-US" sz="2200" dirty="0" smtClean="0"/>
                  <a:t>和</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𝑣</m:t>
                    </m:r>
                    <m:r>
                      <a:rPr lang="en-US" altLang="zh-CN" sz="2200" b="0" i="1" smtClean="0">
                        <a:latin typeface="Cambria Math" panose="02040503050406030204" pitchFamily="18" charset="0"/>
                      </a:rPr>
                      <m:t> </m:t>
                    </m:r>
                  </m:oMath>
                </a14:m>
                <a:r>
                  <a:rPr lang="zh-CN" altLang="en-US" sz="2200" dirty="0" smtClean="0"/>
                  <a:t>使输出</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𝑦</m:t>
                    </m:r>
                    <m:r>
                      <a:rPr lang="en-US" altLang="zh-CN" sz="2200" b="0" i="1" smtClean="0">
                        <a:latin typeface="Cambria Math" panose="02040503050406030204" pitchFamily="18" charset="0"/>
                      </a:rPr>
                      <m:t> </m:t>
                    </m:r>
                  </m:oMath>
                </a14:m>
                <a:r>
                  <a:rPr lang="zh-CN" altLang="en-US" sz="2200" dirty="0" smtClean="0"/>
                  <a:t>和真实标签尽量一致</a:t>
                </a:r>
                <a:endParaRPr lang="zh-CN" altLang="en-US" sz="2200" dirty="0"/>
              </a:p>
            </p:txBody>
          </p:sp>
        </mc:Choice>
        <mc:Fallback xmlns="">
          <p:sp>
            <p:nvSpPr>
              <p:cNvPr id="7" name="文本占位符 6"/>
              <p:cNvSpPr>
                <a:spLocks noGrp="1" noRot="1" noChangeAspect="1" noMove="1" noResize="1" noEditPoints="1" noAdjustHandles="1" noChangeArrowheads="1" noChangeShapeType="1" noTextEdit="1"/>
              </p:cNvSpPr>
              <p:nvPr>
                <p:ph type="body" sz="quarter" idx="11"/>
              </p:nvPr>
            </p:nvSpPr>
            <p:spPr>
              <a:blipFill rotWithShape="0">
                <a:blip r:embed="rId2"/>
                <a:stretch>
                  <a:fillRect l="-1070" t="-905" r="-1160" b="-2716"/>
                </a:stretch>
              </a:blipFill>
            </p:spPr>
            <p:txBody>
              <a:bodyPr/>
              <a:lstStyle/>
              <a:p>
                <a:r>
                  <a:rPr lang="zh-CN" altLang="en-US">
                    <a:noFill/>
                  </a:rPr>
                  <a:t> </a:t>
                </a:r>
              </a:p>
            </p:txBody>
          </p:sp>
        </mc:Fallback>
      </mc:AlternateContent>
      <p:cxnSp>
        <p:nvCxnSpPr>
          <p:cNvPr id="3" name="直接箭头连接符 2"/>
          <p:cNvCxnSpPr>
            <a:endCxn id="8" idx="2"/>
          </p:cNvCxnSpPr>
          <p:nvPr/>
        </p:nvCxnSpPr>
        <p:spPr>
          <a:xfrm>
            <a:off x="3079931" y="2600506"/>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079931" y="3697820"/>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059968" y="2121751"/>
            <a:ext cx="1026813" cy="47875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059967" y="3266021"/>
            <a:ext cx="1026814" cy="43628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059967" y="2600441"/>
            <a:ext cx="1026814" cy="37549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0" idx="3"/>
          </p:cNvCxnSpPr>
          <p:nvPr/>
        </p:nvCxnSpPr>
        <p:spPr>
          <a:xfrm flipV="1">
            <a:off x="4059967" y="2251582"/>
            <a:ext cx="1098208" cy="144505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2" idx="1"/>
          </p:cNvCxnSpPr>
          <p:nvPr/>
        </p:nvCxnSpPr>
        <p:spPr>
          <a:xfrm>
            <a:off x="4064346" y="2600441"/>
            <a:ext cx="1093827" cy="1363875"/>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061999" y="3696634"/>
            <a:ext cx="1011624" cy="404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椭圆 7"/>
              <p:cNvSpPr/>
              <p:nvPr/>
            </p:nvSpPr>
            <p:spPr>
              <a:xfrm>
                <a:off x="3684536" y="2225073"/>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684536" y="2225073"/>
                <a:ext cx="750865" cy="750865"/>
              </a:xfrm>
              <a:prstGeom prst="ellipse">
                <a:avLst/>
              </a:prstGeom>
              <a:blipFill rotWithShape="0">
                <a:blip r:embed="rId3"/>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3684536" y="3322388"/>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3684536" y="3322388"/>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p:cxnSp>
        <p:nvCxnSpPr>
          <p:cNvPr id="35" name="直接箭头连接符 34"/>
          <p:cNvCxnSpPr/>
          <p:nvPr/>
        </p:nvCxnSpPr>
        <p:spPr>
          <a:xfrm>
            <a:off x="5421325" y="1985392"/>
            <a:ext cx="1087433" cy="4877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240278" y="2600441"/>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240278" y="3692724"/>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418708" y="3092827"/>
            <a:ext cx="1090050" cy="4779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430136" y="3843692"/>
            <a:ext cx="1078622" cy="3860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5408660" y="2719625"/>
            <a:ext cx="1100098" cy="37479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4" idx="1"/>
          </p:cNvCxnSpPr>
          <p:nvPr/>
        </p:nvCxnSpPr>
        <p:spPr>
          <a:xfrm>
            <a:off x="5430136" y="1985392"/>
            <a:ext cx="1169239" cy="1446958"/>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13" idx="3"/>
          </p:cNvCxnSpPr>
          <p:nvPr/>
        </p:nvCxnSpPr>
        <p:spPr>
          <a:xfrm flipV="1">
            <a:off x="5424321" y="2865975"/>
            <a:ext cx="1175054" cy="136798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椭圆 9"/>
              <p:cNvSpPr/>
              <p:nvPr/>
            </p:nvSpPr>
            <p:spPr>
              <a:xfrm>
                <a:off x="5048213" y="1610679"/>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0" name="椭圆 9"/>
              <p:cNvSpPr>
                <a:spLocks noRot="1" noChangeAspect="1" noMove="1" noResize="1" noEditPoints="1" noAdjustHandles="1" noChangeArrowheads="1" noChangeShapeType="1" noTextEdit="1"/>
              </p:cNvSpPr>
              <p:nvPr/>
            </p:nvSpPr>
            <p:spPr>
              <a:xfrm>
                <a:off x="5048213" y="1610679"/>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p:cNvSpPr/>
              <p:nvPr/>
            </p:nvSpPr>
            <p:spPr>
              <a:xfrm>
                <a:off x="5048211" y="2732516"/>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1" name="椭圆 10"/>
              <p:cNvSpPr>
                <a:spLocks noRot="1" noChangeAspect="1" noMove="1" noResize="1" noEditPoints="1" noAdjustHandles="1" noChangeArrowheads="1" noChangeShapeType="1" noTextEdit="1"/>
              </p:cNvSpPr>
              <p:nvPr/>
            </p:nvSpPr>
            <p:spPr>
              <a:xfrm>
                <a:off x="5048211" y="2732516"/>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5048211" y="3854354"/>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5048211" y="3854354"/>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6489413" y="2225072"/>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6489413" y="2225072"/>
                <a:ext cx="750865" cy="750865"/>
              </a:xfrm>
              <a:prstGeom prst="ellipse">
                <a:avLst/>
              </a:prstGeom>
              <a:blipFill rotWithShape="0">
                <a:blip r:embed="rId8"/>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p:cNvSpPr/>
              <p:nvPr/>
            </p:nvSpPr>
            <p:spPr>
              <a:xfrm>
                <a:off x="6489413" y="3322388"/>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4" name="椭圆 13"/>
              <p:cNvSpPr>
                <a:spLocks noRot="1" noChangeAspect="1" noMove="1" noResize="1" noEditPoints="1" noAdjustHandles="1" noChangeArrowheads="1" noChangeShapeType="1" noTextEdit="1"/>
              </p:cNvSpPr>
              <p:nvPr/>
            </p:nvSpPr>
            <p:spPr>
              <a:xfrm>
                <a:off x="6489413" y="3322388"/>
                <a:ext cx="750865" cy="750865"/>
              </a:xfrm>
              <a:prstGeom prst="ellipse">
                <a:avLst/>
              </a:prstGeom>
              <a:blipFill rotWithShape="0">
                <a:blip r:embed="rId9"/>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334247" y="1950173"/>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4334247" y="1950173"/>
                <a:ext cx="599588"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358006" y="3874958"/>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23</m:t>
                          </m:r>
                        </m:sub>
                      </m:sSub>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4358006" y="3874958"/>
                <a:ext cx="604909"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5909170" y="1950173"/>
                <a:ext cx="5601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5909170" y="1950173"/>
                <a:ext cx="560153"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5902932" y="3907990"/>
                <a:ext cx="5654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32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5902932" y="3907990"/>
                <a:ext cx="565476" cy="369332"/>
              </a:xfrm>
              <a:prstGeom prst="rect">
                <a:avLst/>
              </a:prstGeom>
              <a:blipFill rotWithShape="0">
                <a:blip r:embed="rId13"/>
                <a:stretch>
                  <a:fillRect/>
                </a:stretch>
              </a:blipFill>
            </p:spPr>
            <p:txBody>
              <a:bodyPr/>
              <a:lstStyle/>
              <a:p>
                <a:r>
                  <a:rPr lang="zh-CN" altLang="en-US">
                    <a:noFill/>
                  </a:rPr>
                  <a:t> </a:t>
                </a:r>
              </a:p>
            </p:txBody>
          </p:sp>
        </mc:Fallback>
      </mc:AlternateContent>
      <p:sp>
        <p:nvSpPr>
          <p:cNvPr id="60" name="文本框 59"/>
          <p:cNvSpPr txBox="1"/>
          <p:nvPr/>
        </p:nvSpPr>
        <p:spPr>
          <a:xfrm>
            <a:off x="3585833" y="1177303"/>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输入层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962915" y="1177303"/>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390711" y="1177303"/>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输出层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549022" y="3903298"/>
            <a:ext cx="1489031" cy="775597"/>
          </a:xfrm>
          <a:prstGeom prst="rect">
            <a:avLst/>
          </a:prstGeom>
          <a:noFill/>
        </p:spPr>
        <p:txBody>
          <a:bodyPr wrap="square" lIns="0" tIns="0" rIns="0" bIns="0" rtlCol="0">
            <a:spAutoFit/>
          </a:bodyPr>
          <a:lstStyle/>
          <a:p>
            <a:pPr algn="just">
              <a:lnSpc>
                <a:spcPct val="120000"/>
              </a:lnSpc>
              <a:spcAft>
                <a:spcPts val="1000"/>
              </a:spcAft>
            </a:pPr>
            <a:r>
              <a:rPr lang="zh-CN" altLang="en-US" sz="1400" dirty="0" smtClean="0">
                <a:solidFill>
                  <a:srgbClr val="FF0000"/>
                </a:solidFill>
                <a:latin typeface="幼圆" panose="02010509060101010101" pitchFamily="49" charset="-122"/>
                <a:ea typeface="幼圆" panose="02010509060101010101" pitchFamily="49" charset="-122"/>
              </a:rPr>
              <a:t>当有多个隐藏层时即为深度神经网络，即深度学习</a:t>
            </a:r>
            <a:endParaRPr lang="en-US" altLang="zh-CN" sz="1400"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910287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前馈机制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4" y="355600"/>
                <a:ext cx="3928866" cy="6057900"/>
              </a:xfrm>
            </p:spPr>
            <p:txBody>
              <a:bodyPr/>
              <a:lstStyle/>
              <a:p>
                <a:endParaRPr lang="en-US" altLang="zh-CN" b="0" i="1" dirty="0" smtClean="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r>
                      <a:rPr lang="en-US" altLang="zh-CN" b="0" i="1" smtClean="0">
                        <a:latin typeface="Cambria Math" panose="02040503050406030204" pitchFamily="18" charset="0"/>
                      </a:rPr>
                      <m:t>)</m:t>
                    </m:r>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endParaRPr lang="zh-CN" altLang="en-US"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endParaRPr lang="zh-CN" altLang="en-US" dirty="0"/>
              </a:p>
              <a:p>
                <a14:m>
                  <m:oMath xmlns:m="http://schemas.openxmlformats.org/officeDocument/2006/math">
                    <m:r>
                      <a:rPr lang="en-US" altLang="zh-CN" b="0" i="1" smtClean="0">
                        <a:latin typeface="Cambria Math" panose="02040503050406030204" pitchFamily="18" charset="0"/>
                      </a:rPr>
                      <m:t>𝐻</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b="0" i="1" smtClean="0">
                        <a:latin typeface="Cambria Math" panose="02040503050406030204" pitchFamily="18" charset="0"/>
                      </a:rPr>
                      <m:t>𝑋𝑊</m:t>
                    </m:r>
                    <m:r>
                      <a:rPr lang="en-US" altLang="zh-CN" b="0" i="1" smtClean="0">
                        <a:latin typeface="Cambria Math" panose="02040503050406030204" pitchFamily="18" charset="0"/>
                      </a:rPr>
                      <m:t>)</m:t>
                    </m:r>
                  </m:oMath>
                </a14:m>
                <a:endParaRPr lang="en-US" altLang="zh-CN" dirty="0"/>
              </a:p>
              <a:p>
                <a:endParaRPr lang="en-US" altLang="zh-CN" dirty="0" smtClean="0"/>
              </a:p>
              <a:p>
                <a:endParaRPr lang="en-US" altLang="zh-CN" dirty="0" smtClean="0"/>
              </a:p>
              <a:p>
                <a:endParaRPr lang="en-US" altLang="zh-CN" dirty="0"/>
              </a:p>
              <a:p>
                <a14:m>
                  <m:oMath xmlns:m="http://schemas.openxmlformats.org/officeDocument/2006/math">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den>
                    </m:f>
                    <m:r>
                      <a:rPr lang="en-US" altLang="zh-CN" b="0" i="1" smtClean="0">
                        <a:latin typeface="Cambria Math" panose="02040503050406030204" pitchFamily="18" charset="0"/>
                      </a:rPr>
                      <m:t> </m:t>
                    </m:r>
                  </m:oMath>
                </a14:m>
                <a:r>
                  <a:rPr lang="zh-CN" altLang="en-US" dirty="0" smtClean="0"/>
                  <a:t>是</a:t>
                </a:r>
                <a:r>
                  <a:rPr lang="en-US" altLang="zh-CN" dirty="0" smtClean="0"/>
                  <a:t>sigmoid</a:t>
                </a:r>
                <a:r>
                  <a:rPr lang="zh-CN" altLang="en-US" dirty="0" smtClean="0"/>
                  <a:t>函数，它可以提供非线性的函数拟合功能</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4" y="355600"/>
                <a:ext cx="3928866" cy="6057900"/>
              </a:xfrm>
              <a:blipFill rotWithShape="0">
                <a:blip r:embed="rId2"/>
                <a:stretch>
                  <a:fillRect l="-2174" r="-2329"/>
                </a:stretch>
              </a:blipFill>
            </p:spPr>
            <p:txBody>
              <a:bodyPr/>
              <a:lstStyle/>
              <a:p>
                <a:r>
                  <a:rPr lang="zh-CN" altLang="en-US">
                    <a:noFill/>
                  </a:rPr>
                  <a:t> </a:t>
                </a:r>
              </a:p>
            </p:txBody>
          </p:sp>
        </mc:Fallback>
      </mc:AlternateContent>
      <p:cxnSp>
        <p:nvCxnSpPr>
          <p:cNvPr id="4" name="直接箭头连接符 3"/>
          <p:cNvCxnSpPr/>
          <p:nvPr/>
        </p:nvCxnSpPr>
        <p:spPr>
          <a:xfrm flipV="1">
            <a:off x="6904758" y="1115382"/>
            <a:ext cx="1026813" cy="47875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904757" y="2259652"/>
            <a:ext cx="1026814" cy="43628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6904757" y="1594072"/>
            <a:ext cx="1026814" cy="37549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2" idx="3"/>
          </p:cNvCxnSpPr>
          <p:nvPr/>
        </p:nvCxnSpPr>
        <p:spPr>
          <a:xfrm flipV="1">
            <a:off x="6904757" y="1245213"/>
            <a:ext cx="1098208" cy="144505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4" idx="1"/>
          </p:cNvCxnSpPr>
          <p:nvPr/>
        </p:nvCxnSpPr>
        <p:spPr>
          <a:xfrm>
            <a:off x="6909136" y="1594072"/>
            <a:ext cx="1093827" cy="1363875"/>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906789" y="2690265"/>
            <a:ext cx="1011624" cy="404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椭圆 9"/>
              <p:cNvSpPr/>
              <p:nvPr/>
            </p:nvSpPr>
            <p:spPr>
              <a:xfrm>
                <a:off x="6529326" y="1218704"/>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0" name="椭圆 9"/>
              <p:cNvSpPr>
                <a:spLocks noRot="1" noChangeAspect="1" noMove="1" noResize="1" noEditPoints="1" noAdjustHandles="1" noChangeArrowheads="1" noChangeShapeType="1" noTextEdit="1"/>
              </p:cNvSpPr>
              <p:nvPr/>
            </p:nvSpPr>
            <p:spPr>
              <a:xfrm>
                <a:off x="6529326" y="1218704"/>
                <a:ext cx="750865" cy="750865"/>
              </a:xfrm>
              <a:prstGeom prst="ellipse">
                <a:avLst/>
              </a:prstGeom>
              <a:blipFill rotWithShape="0">
                <a:blip r:embed="rId3"/>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p:cNvSpPr/>
              <p:nvPr/>
            </p:nvSpPr>
            <p:spPr>
              <a:xfrm>
                <a:off x="6529326" y="2316019"/>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1" name="椭圆 10"/>
              <p:cNvSpPr>
                <a:spLocks noRot="1" noChangeAspect="1" noMove="1" noResize="1" noEditPoints="1" noAdjustHandles="1" noChangeArrowheads="1" noChangeShapeType="1" noTextEdit="1"/>
              </p:cNvSpPr>
              <p:nvPr/>
            </p:nvSpPr>
            <p:spPr>
              <a:xfrm>
                <a:off x="6529326" y="2316019"/>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7893003" y="604310"/>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7893003" y="604310"/>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7893001" y="172614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7893001" y="1726147"/>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p:cNvSpPr/>
              <p:nvPr/>
            </p:nvSpPr>
            <p:spPr>
              <a:xfrm>
                <a:off x="7893001" y="2847985"/>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14" name="椭圆 13"/>
              <p:cNvSpPr>
                <a:spLocks noRot="1" noChangeAspect="1" noMove="1" noResize="1" noEditPoints="1" noAdjustHandles="1" noChangeArrowheads="1" noChangeShapeType="1" noTextEdit="1"/>
              </p:cNvSpPr>
              <p:nvPr/>
            </p:nvSpPr>
            <p:spPr>
              <a:xfrm>
                <a:off x="7893001" y="2847985"/>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179037" y="943804"/>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7179037" y="943804"/>
                <a:ext cx="599588"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7202796" y="2868589"/>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23</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7202796" y="2868589"/>
                <a:ext cx="604909" cy="369332"/>
              </a:xfrm>
              <a:prstGeom prst="rect">
                <a:avLst/>
              </a:prstGeom>
              <a:blipFill rotWithShape="0">
                <a:blip r:embed="rId9"/>
                <a:stretch>
                  <a:fillRect/>
                </a:stretch>
              </a:blipFill>
            </p:spPr>
            <p:txBody>
              <a:bodyPr/>
              <a:lstStyle/>
              <a:p>
                <a:r>
                  <a:rPr lang="zh-CN" altLang="en-US">
                    <a:noFill/>
                  </a:rPr>
                  <a:t> </a:t>
                </a:r>
              </a:p>
            </p:txBody>
          </p:sp>
        </mc:Fallback>
      </mc:AlternateContent>
      <p:sp>
        <p:nvSpPr>
          <p:cNvPr id="17" name="文本框 16"/>
          <p:cNvSpPr txBox="1"/>
          <p:nvPr/>
        </p:nvSpPr>
        <p:spPr>
          <a:xfrm>
            <a:off x="6430623"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输入层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807705"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15931" y="4072466"/>
            <a:ext cx="2944852" cy="2208639"/>
          </a:xfrm>
          <a:prstGeom prst="rect">
            <a:avLst/>
          </a:prstGeom>
        </p:spPr>
      </p:pic>
    </p:spTree>
    <p:extLst>
      <p:ext uri="{BB962C8B-B14F-4D97-AF65-F5344CB8AC3E}">
        <p14:creationId xmlns:p14="http://schemas.microsoft.com/office/powerpoint/2010/main" val="3417117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前馈机制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4" y="355600"/>
                <a:ext cx="4242744" cy="6057900"/>
              </a:xfrm>
            </p:spPr>
            <p:txBody>
              <a:bodyPr>
                <a:normAutofit/>
              </a:bodyPr>
              <a:lstStyle/>
              <a:p>
                <a:r>
                  <a:rPr lang="zh-CN" altLang="en-US" b="0" dirty="0" smtClean="0">
                    <a:latin typeface="Cambria Math" panose="02040503050406030204" pitchFamily="18" charset="0"/>
                  </a:rPr>
                  <a:t>回归时</a:t>
                </a:r>
                <a:endParaRPr lang="en-US" altLang="zh-CN" b="0" dirty="0" smtClean="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3</m:t>
                        </m:r>
                        <m:r>
                          <a:rPr lang="en-US" altLang="zh-CN" i="1">
                            <a:latin typeface="Cambria Math" panose="02040503050406030204" pitchFamily="18" charset="0"/>
                          </a:rPr>
                          <m:t>1</m:t>
                        </m:r>
                      </m:sub>
                    </m:sSub>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3</m:t>
                        </m:r>
                        <m:r>
                          <a:rPr lang="en-US" altLang="zh-CN" b="0" i="1" smtClean="0">
                            <a:latin typeface="Cambria Math" panose="02040503050406030204" pitchFamily="18" charset="0"/>
                          </a:rPr>
                          <m:t>2</m:t>
                        </m:r>
                      </m:sub>
                    </m:sSub>
                  </m:oMath>
                </a14:m>
                <a:endParaRPr lang="en-US" altLang="zh-CN"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𝑌</m:t>
                    </m:r>
                    <m:r>
                      <a:rPr lang="en-US" altLang="zh-CN" i="1">
                        <a:latin typeface="Cambria Math" panose="02040503050406030204" pitchFamily="18" charset="0"/>
                      </a:rPr>
                      <m:t>=</m:t>
                    </m:r>
                    <m:r>
                      <a:rPr lang="en-US" altLang="zh-CN" b="0" i="1" smtClean="0">
                        <a:latin typeface="Cambria Math" panose="02040503050406030204" pitchFamily="18" charset="0"/>
                      </a:rPr>
                      <m:t>𝐻𝑉</m:t>
                    </m:r>
                  </m:oMath>
                </a14:m>
                <a:endParaRPr lang="en-US" altLang="zh-CN" dirty="0" smtClean="0"/>
              </a:p>
              <a:p>
                <a:endParaRPr lang="en-US" altLang="zh-CN" dirty="0" smtClean="0"/>
              </a:p>
              <a:p>
                <a:r>
                  <a:rPr lang="zh-CN" altLang="en-US" dirty="0" smtClean="0"/>
                  <a:t>分类时</a:t>
                </a:r>
                <a:endParaRPr lang="en-US" altLang="zh-CN" dirty="0" smtClean="0"/>
              </a:p>
              <a:p>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𝐻𝑉</m:t>
                    </m:r>
                    <m:r>
                      <a:rPr lang="en-US" altLang="zh-CN" i="1">
                        <a:latin typeface="Cambria Math" panose="02040503050406030204" pitchFamily="18" charset="0"/>
                      </a:rPr>
                      <m:t>)</m:t>
                    </m:r>
                  </m:oMath>
                </a14:m>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4" y="355600"/>
                <a:ext cx="4242744" cy="6057900"/>
              </a:xfrm>
              <a:blipFill rotWithShape="0">
                <a:blip r:embed="rId2"/>
                <a:stretch>
                  <a:fillRect l="-2011" t="-1107"/>
                </a:stretch>
              </a:blipFill>
            </p:spPr>
            <p:txBody>
              <a:bodyPr/>
              <a:lstStyle/>
              <a:p>
                <a:r>
                  <a:rPr lang="zh-CN" altLang="en-US">
                    <a:noFill/>
                  </a:rPr>
                  <a:t> </a:t>
                </a:r>
              </a:p>
            </p:txBody>
          </p:sp>
        </mc:Fallback>
      </mc:AlternateContent>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931" y="4072466"/>
            <a:ext cx="2944852" cy="2208639"/>
          </a:xfrm>
          <a:prstGeom prst="rect">
            <a:avLst/>
          </a:prstGeom>
        </p:spPr>
      </p:pic>
      <p:cxnSp>
        <p:nvCxnSpPr>
          <p:cNvPr id="20" name="直接箭头连接符 19"/>
          <p:cNvCxnSpPr/>
          <p:nvPr/>
        </p:nvCxnSpPr>
        <p:spPr>
          <a:xfrm>
            <a:off x="6843959" y="979023"/>
            <a:ext cx="1087433" cy="4877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41342" y="2086458"/>
            <a:ext cx="1090050" cy="4779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852770" y="2837323"/>
            <a:ext cx="1078622" cy="3860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831294" y="1713256"/>
            <a:ext cx="1100098" cy="37479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30" idx="1"/>
          </p:cNvCxnSpPr>
          <p:nvPr/>
        </p:nvCxnSpPr>
        <p:spPr>
          <a:xfrm>
            <a:off x="6852770" y="979023"/>
            <a:ext cx="1169239" cy="1446958"/>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9" idx="3"/>
          </p:cNvCxnSpPr>
          <p:nvPr/>
        </p:nvCxnSpPr>
        <p:spPr>
          <a:xfrm flipV="1">
            <a:off x="6846955" y="1859606"/>
            <a:ext cx="1175054" cy="136798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椭圆 25"/>
              <p:cNvSpPr/>
              <p:nvPr/>
            </p:nvSpPr>
            <p:spPr>
              <a:xfrm>
                <a:off x="6470847" y="604310"/>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6470847" y="604310"/>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6470845" y="172614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6470845" y="1726147"/>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6470845" y="2847985"/>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6470845" y="2847985"/>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7912047" y="1218703"/>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7912047" y="1218703"/>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7912047" y="2316019"/>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7912047" y="2316019"/>
                <a:ext cx="750865" cy="750865"/>
              </a:xfrm>
              <a:prstGeom prst="ellipse">
                <a:avLst/>
              </a:prstGeom>
              <a:blipFill rotWithShape="0">
                <a:blip r:embed="rId8"/>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7331804" y="943804"/>
                <a:ext cx="5601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7331804" y="943804"/>
                <a:ext cx="560153" cy="369332"/>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7325566" y="2901621"/>
                <a:ext cx="5654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32</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7325566" y="2901621"/>
                <a:ext cx="565476" cy="369332"/>
              </a:xfrm>
              <a:prstGeom prst="rect">
                <a:avLst/>
              </a:prstGeom>
              <a:blipFill rotWithShape="0">
                <a:blip r:embed="rId10"/>
                <a:stretch>
                  <a:fillRect/>
                </a:stretch>
              </a:blipFill>
            </p:spPr>
            <p:txBody>
              <a:bodyPr/>
              <a:lstStyle/>
              <a:p>
                <a:r>
                  <a:rPr lang="zh-CN" altLang="en-US">
                    <a:noFill/>
                  </a:rPr>
                  <a:t> </a:t>
                </a:r>
              </a:p>
            </p:txBody>
          </p:sp>
        </mc:Fallback>
      </mc:AlternateContent>
      <p:sp>
        <p:nvSpPr>
          <p:cNvPr id="33" name="文本框 32"/>
          <p:cNvSpPr txBox="1"/>
          <p:nvPr/>
        </p:nvSpPr>
        <p:spPr>
          <a:xfrm>
            <a:off x="6385549"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813345"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输出层</a:t>
            </a:r>
            <a:endParaRPr lang="zh-CN" altLang="en-US" dirty="0">
              <a:solidFill>
                <a:srgbClr val="2F5597"/>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6" name="文本占位符 2"/>
              <p:cNvSpPr txBox="1">
                <a:spLocks/>
              </p:cNvSpPr>
              <p:nvPr/>
            </p:nvSpPr>
            <p:spPr>
              <a:xfrm>
                <a:off x="2132163" y="4131732"/>
                <a:ext cx="3928866" cy="2341034"/>
              </a:xfrm>
              <a:prstGeom prst="rect">
                <a:avLst/>
              </a:prstGeom>
            </p:spPr>
            <p:txBody>
              <a:bodyPr vert="horz" lIns="91440" tIns="45720" rIns="91440" bIns="45720" rtlCol="0">
                <a:normAutofit/>
              </a:bodyPr>
              <a:lstStyle>
                <a:lvl1pPr marL="171450" indent="-171450" algn="just" defTabSz="685800" rtl="0" eaLnBrk="1" latinLnBrk="0" hangingPunct="1">
                  <a:lnSpc>
                    <a:spcPct val="100000"/>
                  </a:lnSpc>
                  <a:spcBef>
                    <a:spcPts val="0"/>
                  </a:spcBef>
                  <a:spcAft>
                    <a:spcPts val="1000"/>
                  </a:spcAft>
                  <a:buFont typeface="Arial" panose="020B0604020202020204" pitchFamily="34" charset="0"/>
                  <a:buChar char="•"/>
                  <a:defRPr sz="2400" kern="1200" baseline="0">
                    <a:solidFill>
                      <a:schemeClr val="tx1"/>
                    </a:solidFill>
                    <a:latin typeface="Times New Roman" panose="02020603050405020304" pitchFamily="18" charset="0"/>
                    <a:ea typeface="幼圆" panose="020105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dirty="0" smtClean="0"/>
              </a:p>
              <a:p>
                <a14:m>
                  <m:oMath xmlns:m="http://schemas.openxmlformats.org/officeDocument/2006/math">
                    <m:r>
                      <a:rPr lang="zh-CN" altLang="en-US" i="1">
                        <a:latin typeface="Cambria Math" panose="02040503050406030204" pitchFamily="18" charset="0"/>
                      </a:rPr>
                      <m:t>𝜎</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r>
                      <a:rPr lang="en-US" altLang="zh-CN" i="1" smtClean="0">
                        <a:latin typeface="Cambria Math" panose="02040503050406030204" pitchFamily="18" charset="0"/>
                      </a:rPr>
                      <m:t> </m:t>
                    </m:r>
                  </m:oMath>
                </a14:m>
                <a:r>
                  <a:rPr lang="zh-CN" altLang="en-US" dirty="0" smtClean="0"/>
                  <a:t>保证</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𝑦</m:t>
                    </m:r>
                    <m:r>
                      <a:rPr lang="en-US" altLang="zh-CN" b="0" i="1" smtClean="0">
                        <a:latin typeface="Cambria Math" panose="02040503050406030204" pitchFamily="18" charset="0"/>
                      </a:rPr>
                      <m:t> </m:t>
                    </m:r>
                  </m:oMath>
                </a14:m>
                <a:r>
                  <a:rPr lang="zh-CN" altLang="en-US" dirty="0" smtClean="0"/>
                  <a:t>在</a:t>
                </a:r>
                <a:r>
                  <a:rPr lang="en-US" altLang="zh-CN" dirty="0" smtClean="0"/>
                  <a:t>[0,1]</a:t>
                </a:r>
                <a:r>
                  <a:rPr lang="zh-CN" altLang="en-US" dirty="0" smtClean="0"/>
                  <a:t>之间，可以更好地用于二分类问题，即一类标签是</a:t>
                </a:r>
                <a:r>
                  <a:rPr lang="en-US" altLang="zh-CN" dirty="0" smtClean="0"/>
                  <a:t>0</a:t>
                </a:r>
                <a:r>
                  <a:rPr lang="zh-CN" altLang="en-US" dirty="0" smtClean="0"/>
                  <a:t>、另一类标签是</a:t>
                </a:r>
                <a:r>
                  <a:rPr lang="en-US" altLang="zh-CN" dirty="0" smtClean="0"/>
                  <a:t>1</a:t>
                </a:r>
                <a:endParaRPr lang="zh-CN" altLang="en-US" dirty="0"/>
              </a:p>
            </p:txBody>
          </p:sp>
        </mc:Choice>
        <mc:Fallback xmlns="">
          <p:sp>
            <p:nvSpPr>
              <p:cNvPr id="36" name="文本占位符 2"/>
              <p:cNvSpPr txBox="1">
                <a:spLocks noRot="1" noChangeAspect="1" noMove="1" noResize="1" noEditPoints="1" noAdjustHandles="1" noChangeArrowheads="1" noChangeShapeType="1" noTextEdit="1"/>
              </p:cNvSpPr>
              <p:nvPr/>
            </p:nvSpPr>
            <p:spPr>
              <a:xfrm>
                <a:off x="2132163" y="4131732"/>
                <a:ext cx="3928866" cy="2341034"/>
              </a:xfrm>
              <a:prstGeom prst="rect">
                <a:avLst/>
              </a:prstGeom>
              <a:blipFill rotWithShape="0">
                <a:blip r:embed="rId11"/>
                <a:stretch>
                  <a:fillRect l="-2174" r="-2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936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反馈机制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normAutofit/>
              </a:bodyPr>
              <a:lstStyle/>
              <a:p>
                <a:r>
                  <a:rPr lang="zh-CN" altLang="en-US" dirty="0" smtClean="0"/>
                  <a:t>求最佳的</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 </m:t>
                    </m:r>
                  </m:oMath>
                </a14:m>
                <a:r>
                  <a:rPr lang="zh-CN" altLang="en-US" dirty="0"/>
                  <a:t>和</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𝑣</m:t>
                    </m:r>
                    <m:r>
                      <a:rPr lang="en-US" altLang="zh-CN" b="0" i="1" smtClean="0">
                        <a:latin typeface="Cambria Math" panose="02040503050406030204" pitchFamily="18" charset="0"/>
                      </a:rPr>
                      <m:t> </m:t>
                    </m:r>
                  </m:oMath>
                </a14:m>
                <a:r>
                  <a:rPr lang="zh-CN" altLang="en-US" dirty="0" smtClean="0"/>
                  <a:t>以最小化输出的均方误差 </a:t>
                </a:r>
                <a:r>
                  <a:rPr lang="en-US" altLang="zh-CN" dirty="0" smtClean="0"/>
                  <a:t>(MSE</a:t>
                </a:r>
                <a:r>
                  <a:rPr lang="en-US" altLang="zh-CN" dirty="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𝐿</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nary>
                            <m:naryPr>
                              <m:chr m:val="∑"/>
                              <m:ctrlPr>
                                <a:rPr lang="en-US" altLang="zh-CN" i="1">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𝐿</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e>
                      </m:nary>
                    </m:oMath>
                  </m:oMathPara>
                </a14:m>
                <a:endParaRPr lang="en-US" altLang="zh-CN" dirty="0" smtClean="0"/>
              </a:p>
              <a:p>
                <a:r>
                  <a:rPr lang="zh-CN" altLang="en-US" dirty="0" smtClean="0"/>
                  <a:t>其中共</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𝑁</m:t>
                    </m:r>
                    <m:r>
                      <a:rPr lang="en-US" altLang="zh-CN" b="0" i="1" smtClean="0">
                        <a:latin typeface="Cambria Math" panose="02040503050406030204" pitchFamily="18" charset="0"/>
                      </a:rPr>
                      <m:t> </m:t>
                    </m:r>
                  </m:oMath>
                </a14:m>
                <a:r>
                  <a:rPr lang="zh-CN" altLang="en-US" dirty="0" smtClean="0"/>
                  <a:t>个样本、每个样本有</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𝐿</m:t>
                    </m:r>
                    <m:r>
                      <a:rPr lang="en-US" altLang="zh-CN" b="0" i="1" smtClean="0">
                        <a:latin typeface="Cambria Math" panose="02040503050406030204" pitchFamily="18" charset="0"/>
                      </a:rPr>
                      <m:t> </m:t>
                    </m:r>
                  </m:oMath>
                </a14:m>
                <a:r>
                  <a:rPr lang="zh-CN" altLang="en-US" dirty="0" smtClean="0"/>
                  <a:t>个标签，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rPr>
                      <m:t> </m:t>
                    </m:r>
                  </m:oMath>
                </a14:m>
                <a:r>
                  <a:rPr lang="zh-CN" altLang="en-US" dirty="0" smtClean="0"/>
                  <a:t>是第</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𝑖</m:t>
                    </m:r>
                    <m:r>
                      <a:rPr lang="en-US" altLang="zh-CN" b="0" i="1" dirty="0" smtClean="0">
                        <a:latin typeface="Cambria Math" panose="02040503050406030204" pitchFamily="18" charset="0"/>
                      </a:rPr>
                      <m:t> </m:t>
                    </m:r>
                  </m:oMath>
                </a14:m>
                <a:r>
                  <a:rPr lang="zh-CN" altLang="en-US" dirty="0" smtClean="0"/>
                  <a:t>个样本的第</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𝑗</m:t>
                    </m:r>
                    <m:r>
                      <a:rPr lang="en-US" altLang="zh-CN" b="0" i="1" smtClean="0">
                        <a:latin typeface="Cambria Math" panose="02040503050406030204" pitchFamily="18" charset="0"/>
                      </a:rPr>
                      <m:t> </m:t>
                    </m:r>
                  </m:oMath>
                </a14:m>
                <a:r>
                  <a:rPr lang="zh-CN" altLang="en-US" dirty="0" smtClean="0"/>
                  <a:t>个输出标签，</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𝑖𝑗</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是第</a:t>
                </a:r>
                <a14:m>
                  <m:oMath xmlns:m="http://schemas.openxmlformats.org/officeDocument/2006/math">
                    <m:r>
                      <a:rPr lang="en-US" altLang="zh-CN" dirty="0">
                        <a:latin typeface="Cambria Math" panose="02040503050406030204" pitchFamily="18" charset="0"/>
                      </a:rPr>
                      <m:t> </m:t>
                    </m:r>
                    <m:r>
                      <a:rPr lang="en-US" altLang="zh-CN" i="1" dirty="0">
                        <a:latin typeface="Cambria Math" panose="02040503050406030204" pitchFamily="18" charset="0"/>
                      </a:rPr>
                      <m:t>𝑖</m:t>
                    </m:r>
                    <m:r>
                      <a:rPr lang="en-US" altLang="zh-CN" i="1" dirty="0">
                        <a:latin typeface="Cambria Math" panose="02040503050406030204" pitchFamily="18" charset="0"/>
                      </a:rPr>
                      <m:t> </m:t>
                    </m:r>
                  </m:oMath>
                </a14:m>
                <a:r>
                  <a:rPr lang="zh-CN" altLang="en-US" dirty="0"/>
                  <a:t>个样本的第</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m:t>
                    </m:r>
                  </m:oMath>
                </a14:m>
                <a:r>
                  <a:rPr lang="zh-CN" altLang="en-US" dirty="0" smtClean="0"/>
                  <a:t>个真实标签</a:t>
                </a:r>
                <a:endParaRPr lang="en-US" altLang="zh-CN" dirty="0" smtClean="0"/>
              </a:p>
              <a:p>
                <a:endParaRPr lang="en-US" altLang="zh-CN" dirty="0" smtClean="0"/>
              </a:p>
              <a:p>
                <a:r>
                  <a:rPr lang="zh-CN" altLang="en-US" dirty="0" smtClean="0"/>
                  <a:t>利用梯度下降法通过下式来更新权值</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 </m:t>
                    </m:r>
                  </m:oMath>
                </a14:m>
                <a:r>
                  <a:rPr lang="zh-CN" altLang="en-US" dirty="0"/>
                  <a:t>和</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 </m:t>
                    </m:r>
                  </m:oMath>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𝑒</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𝑤</m:t>
                          </m:r>
                        </m:den>
                      </m:f>
                    </m:oMath>
                  </m:oMathPara>
                </a14:m>
                <a:endParaRPr lang="en-US" altLang="zh-CN" dirty="0"/>
              </a:p>
              <a:p>
                <a:r>
                  <a:rPr lang="zh-CN" altLang="en-US" dirty="0" smtClean="0"/>
                  <a:t>其中</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𝑤</m:t>
                    </m:r>
                    <m:r>
                      <a:rPr lang="en-US" altLang="zh-CN" b="0" i="1" smtClean="0">
                        <a:latin typeface="Cambria Math" panose="02040503050406030204" pitchFamily="18" charset="0"/>
                      </a:rPr>
                      <m:t> </m:t>
                    </m:r>
                  </m:oMath>
                </a14:m>
                <a:r>
                  <a:rPr lang="zh-CN" altLang="en-US" dirty="0" smtClean="0"/>
                  <a:t>指每个权值，</a:t>
                </a:r>
                <a14:m>
                  <m:oMath xmlns:m="http://schemas.openxmlformats.org/officeDocument/2006/math">
                    <m:r>
                      <a:rPr lang="en-US" altLang="zh-CN" i="1">
                        <a:latin typeface="Cambria Math" panose="02040503050406030204" pitchFamily="18" charset="0"/>
                      </a:rPr>
                      <m:t>𝐸</m:t>
                    </m:r>
                    <m:r>
                      <a:rPr lang="en-US" altLang="zh-CN" b="0" i="1" smtClean="0">
                        <a:latin typeface="Cambria Math" panose="02040503050406030204" pitchFamily="18" charset="0"/>
                      </a:rPr>
                      <m:t> </m:t>
                    </m:r>
                  </m:oMath>
                </a14:m>
                <a:r>
                  <a:rPr lang="zh-CN" altLang="en-US" dirty="0" smtClean="0"/>
                  <a:t>是均方误差，</a:t>
                </a:r>
                <a14:m>
                  <m:oMath xmlns:m="http://schemas.openxmlformats.org/officeDocument/2006/math">
                    <m:r>
                      <a:rPr lang="zh-CN" altLang="en-US" i="1">
                        <a:latin typeface="Cambria Math" panose="02040503050406030204" pitchFamily="18" charset="0"/>
                      </a:rPr>
                      <m:t>𝜆</m:t>
                    </m:r>
                    <m:r>
                      <a:rPr lang="en-US" altLang="zh-CN" b="0" i="1" smtClean="0">
                        <a:latin typeface="Cambria Math" panose="02040503050406030204" pitchFamily="18" charset="0"/>
                      </a:rPr>
                      <m:t> </m:t>
                    </m:r>
                  </m:oMath>
                </a14:m>
                <a:r>
                  <a:rPr lang="zh-CN" altLang="en-US" dirty="0" smtClean="0"/>
                  <a:t>是预设的学习率</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r="-1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756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机器学习与计算智能</a:t>
            </a:r>
            <a:endParaRPr lang="zh-CN" altLang="en-US" dirty="0"/>
          </a:p>
        </p:txBody>
      </p:sp>
      <p:sp>
        <p:nvSpPr>
          <p:cNvPr id="3" name="文本占位符 2"/>
          <p:cNvSpPr>
            <a:spLocks noGrp="1"/>
          </p:cNvSpPr>
          <p:nvPr>
            <p:ph type="body" sz="quarter" idx="11"/>
          </p:nvPr>
        </p:nvSpPr>
        <p:spPr/>
        <p:txBody>
          <a:bodyPr/>
          <a:lstStyle/>
          <a:p>
            <a:r>
              <a:rPr lang="zh-CN" altLang="en-US" dirty="0" smtClean="0"/>
              <a:t>人工神经网络</a:t>
            </a:r>
            <a:endParaRPr lang="zh-CN" altLang="en-US" dirty="0"/>
          </a:p>
        </p:txBody>
      </p:sp>
      <p:sp>
        <p:nvSpPr>
          <p:cNvPr id="5" name="文本占位符 4"/>
          <p:cNvSpPr>
            <a:spLocks noGrp="1"/>
          </p:cNvSpPr>
          <p:nvPr>
            <p:ph type="body" sz="quarter" idx="13"/>
          </p:nvPr>
        </p:nvSpPr>
        <p:spPr/>
        <p:txBody>
          <a:bodyPr/>
          <a:lstStyle/>
          <a:p>
            <a:r>
              <a:rPr lang="zh-CN" altLang="en-US" dirty="0" smtClean="0"/>
              <a:t>进化算法</a:t>
            </a:r>
            <a:endParaRPr lang="zh-CN" altLang="en-US" dirty="0"/>
          </a:p>
        </p:txBody>
      </p:sp>
    </p:spTree>
    <p:extLst>
      <p:ext uri="{BB962C8B-B14F-4D97-AF65-F5344CB8AC3E}">
        <p14:creationId xmlns:p14="http://schemas.microsoft.com/office/powerpoint/2010/main" val="2872236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反馈</a:t>
            </a:r>
            <a:r>
              <a:rPr lang="zh-CN" altLang="en-US" dirty="0" smtClean="0"/>
              <a:t>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3" y="355600"/>
                <a:ext cx="6835067" cy="6441200"/>
              </a:xfrm>
            </p:spPr>
            <p:txBody>
              <a:bodyPr>
                <a:normAutofit lnSpcReduction="10000"/>
              </a:bodyPr>
              <a:lstStyle/>
              <a:p>
                <a:r>
                  <a:rPr lang="zh-CN" altLang="en-US" dirty="0" smtClean="0">
                    <a:latin typeface="Cambria Math" panose="02040503050406030204" pitchFamily="18" charset="0"/>
                  </a:rPr>
                  <a:t>回归时</a:t>
                </a:r>
                <a:endParaRPr lang="en-US" altLang="zh-CN" dirty="0" smtClean="0">
                  <a:latin typeface="Cambria Math" panose="02040503050406030204" pitchFamily="18" charset="0"/>
                </a:endParaRPr>
              </a:p>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b="0" i="1" smtClean="0">
                            <a:latin typeface="Cambria Math" panose="02040503050406030204" pitchFamily="18" charset="0"/>
                          </a:rPr>
                          <m:t>𝑒</m:t>
                        </m:r>
                      </m:num>
                      <m:den>
                        <m:r>
                          <a:rPr lang="en-US" altLang="zh-CN" i="1">
                            <a:latin typeface="Cambria Math" panose="02040503050406030204" pitchFamily="18" charset="0"/>
                          </a:rPr>
                          <m:t>𝜕</m:t>
                        </m:r>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a:rPr lang="en-US" altLang="zh-CN" b="0" i="1" smtClean="0">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oMath>
                </a14:m>
                <a:endParaRPr lang="en-US" altLang="zh-CN" dirty="0" smtClean="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b="0" i="1" smtClean="0">
                            <a:latin typeface="Cambria Math" panose="02040503050406030204" pitchFamily="18" charset="0"/>
                          </a:rPr>
                          <m:t>𝑒</m:t>
                        </m:r>
                      </m:num>
                      <m:den>
                        <m:r>
                          <a:rPr lang="en-US" altLang="zh-CN" i="1">
                            <a:latin typeface="Cambria Math" panose="02040503050406030204" pitchFamily="18" charset="0"/>
                          </a:rPr>
                          <m:t>𝜕</m:t>
                        </m:r>
                        <m:r>
                          <a:rPr lang="en-US" altLang="zh-CN" b="0" i="1" smtClean="0">
                            <a:latin typeface="Cambria Math" panose="02040503050406030204" pitchFamily="18" charset="0"/>
                          </a:rPr>
                          <m:t>𝑊</m:t>
                        </m:r>
                      </m:den>
                    </m:f>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d>
                      <m:dPr>
                        <m:begChr m:val="["/>
                        <m:endChr m:val="]"/>
                        <m:ctrlPr>
                          <a:rPr lang="en-US" altLang="zh-CN" i="1" smtClean="0">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𝐻</m:t>
                            </m:r>
                          </m:e>
                        </m:d>
                      </m:e>
                    </m:d>
                  </m:oMath>
                </a14:m>
                <a:endParaRPr lang="en-US" altLang="zh-CN" b="0" dirty="0" smtClean="0"/>
              </a:p>
              <a:p>
                <a:endParaRPr lang="en-US" altLang="zh-CN" b="0" dirty="0" smtClean="0"/>
              </a:p>
              <a:p>
                <a:r>
                  <a:rPr lang="zh-CN" altLang="en-US" dirty="0" smtClean="0">
                    <a:latin typeface="Cambria Math" panose="02040503050406030204" pitchFamily="18" charset="0"/>
                  </a:rPr>
                  <a:t>分类时</a:t>
                </a:r>
                <a:endParaRPr lang="en-US" altLang="zh-CN" dirty="0">
                  <a:latin typeface="Cambria Math" panose="02040503050406030204" pitchFamily="18" charset="0"/>
                </a:endParaRPr>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𝑉</m:t>
                        </m:r>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d>
                      <m:dPr>
                        <m:begChr m:val="["/>
                        <m:endChr m:val="]"/>
                        <m:ctrlPr>
                          <a:rPr lang="en-US" altLang="zh-CN" i="1" smtClean="0">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.∗(1−</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e>
                    </m:d>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𝑊</m:t>
                        </m:r>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𝑇</m:t>
                        </m:r>
                      </m:sup>
                    </m:sSup>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d>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𝑌</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𝐻</m:t>
                            </m:r>
                          </m:e>
                        </m:d>
                      </m:e>
                    </m:d>
                  </m:oMath>
                </a14:m>
                <a:endParaRPr lang="en-US" altLang="zh-CN" dirty="0" smtClean="0"/>
              </a:p>
              <a:p>
                <a:endParaRPr lang="en-US" altLang="zh-CN" dirty="0"/>
              </a:p>
              <a:p>
                <a:r>
                  <a:rPr lang="zh-CN" altLang="en-US" dirty="0" smtClean="0"/>
                  <a:t>更新权值</a:t>
                </a:r>
                <a:endParaRPr lang="en-US" altLang="zh-CN" dirty="0" smtClean="0"/>
              </a:p>
              <a:p>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zh-CN" altLang="en-US" i="1">
                        <a:latin typeface="Cambria Math" panose="02040503050406030204" pitchFamily="18" charset="0"/>
                      </a:rPr>
                      <m:t>𝜆</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𝑉</m:t>
                        </m:r>
                      </m:den>
                    </m:f>
                  </m:oMath>
                </a14:m>
                <a:endParaRPr lang="en-US" altLang="zh-CN" dirty="0" smtClean="0"/>
              </a:p>
              <a:p>
                <a14:m>
                  <m:oMath xmlns:m="http://schemas.openxmlformats.org/officeDocument/2006/math">
                    <m:r>
                      <a:rPr lang="en-US" altLang="zh-CN" i="1">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zh-CN" altLang="en-US" i="1" smtClean="0">
                        <a:latin typeface="Cambria Math" panose="02040503050406030204" pitchFamily="18" charset="0"/>
                      </a:rPr>
                      <m:t>𝜆</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𝑊</m:t>
                        </m:r>
                      </m:den>
                    </m:f>
                  </m:oMath>
                </a14:m>
                <a:endParaRPr lang="en-US" altLang="zh-CN" dirty="0" smtClean="0"/>
              </a:p>
              <a:p>
                <a:pPr marL="0" indent="0">
                  <a:buNone/>
                </a:pP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3" y="355600"/>
                <a:ext cx="6835067" cy="6441200"/>
              </a:xfrm>
              <a:blipFill rotWithShape="0">
                <a:blip r:embed="rId2"/>
                <a:stretch>
                  <a:fillRect l="-1249" t="-1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4481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FNN</a:t>
            </a:r>
          </a:p>
          <a:p>
            <a:r>
              <a:rPr lang="zh-CN" altLang="en-US" dirty="0" smtClean="0"/>
              <a:t>训练流程</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135307" y="3170149"/>
                <a:ext cx="1365013"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随机产生</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𝑊</m:t>
                    </m:r>
                    <m:r>
                      <a:rPr lang="en-US" altLang="zh-CN" sz="2000" b="0" i="1" spc="200" smtClean="0">
                        <a:latin typeface="Cambria Math" panose="02040503050406030204" pitchFamily="18" charset="0"/>
                        <a:ea typeface="幼圆" panose="02010509060101010101" pitchFamily="49" charset="-122"/>
                      </a:rPr>
                      <m:t>,</m:t>
                    </m:r>
                    <m:r>
                      <a:rPr lang="en-US" altLang="zh-CN" sz="2000" b="0" i="1" spc="200" smtClean="0">
                        <a:latin typeface="Cambria Math" panose="02040503050406030204" pitchFamily="18" charset="0"/>
                        <a:ea typeface="幼圆" panose="02010509060101010101" pitchFamily="49" charset="-122"/>
                      </a:rPr>
                      <m:t>𝑉</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135307" y="3170149"/>
                <a:ext cx="1365013" cy="635207"/>
              </a:xfrm>
              <a:prstGeom prst="rect">
                <a:avLst/>
              </a:prstGeom>
              <a:blipFill rotWithShape="0">
                <a:blip r:embed="rId2"/>
                <a:stretch>
                  <a:fillRect l="-2232" t="-10577" r="-2232" b="-384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896153" y="3170150"/>
                <a:ext cx="1762046"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根据</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𝑋</m:t>
                    </m:r>
                    <m:r>
                      <a:rPr lang="en-US" altLang="zh-CN" sz="2000" b="0" i="1"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𝑊</m:t>
                    </m:r>
                    <m:r>
                      <a:rPr lang="en-US" altLang="zh-CN" sz="2000" b="0" i="1"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𝑉</m:t>
                    </m:r>
                  </m:oMath>
                </a14:m>
                <a:endParaRPr lang="en-US" altLang="zh-CN" sz="2000" spc="200" dirty="0" smtClean="0">
                  <a:latin typeface="幼圆" panose="02010509060101010101" pitchFamily="49" charset="-122"/>
                  <a:ea typeface="幼圆" panose="02010509060101010101" pitchFamily="49" charset="-122"/>
                </a:endParaRPr>
              </a:p>
              <a:p>
                <a:pPr algn="ctr"/>
                <a:r>
                  <a:rPr lang="zh-CN" altLang="en-US" sz="2000" spc="200" dirty="0" smtClean="0">
                    <a:latin typeface="幼圆" panose="02010509060101010101" pitchFamily="49" charset="-122"/>
                    <a:ea typeface="幼圆" panose="02010509060101010101" pitchFamily="49" charset="-122"/>
                  </a:rPr>
                  <a:t>计算</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𝑌</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3896153" y="3170150"/>
                <a:ext cx="1762046" cy="635207"/>
              </a:xfrm>
              <a:prstGeom prst="rect">
                <a:avLst/>
              </a:prstGeom>
              <a:blipFill rotWithShape="0">
                <a:blip r:embed="rId3"/>
                <a:stretch>
                  <a:fillRect l="-2768" t="-12500" b="-2115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054032" y="3170149"/>
                <a:ext cx="1525097"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计算</a:t>
                </a:r>
                <a14:m>
                  <m:oMath xmlns:m="http://schemas.openxmlformats.org/officeDocument/2006/math">
                    <m:r>
                      <a:rPr lang="en-US" altLang="zh-CN" sz="2000" b="0" i="0"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𝑒</m:t>
                        </m:r>
                      </m:num>
                      <m:den>
                        <m:r>
                          <a:rPr lang="en-US" altLang="zh-CN" sz="2000" i="1">
                            <a:latin typeface="Cambria Math" panose="02040503050406030204" pitchFamily="18" charset="0"/>
                          </a:rPr>
                          <m:t>𝜕</m:t>
                        </m:r>
                        <m:r>
                          <a:rPr lang="en-US" altLang="zh-CN" sz="2000" i="1">
                            <a:latin typeface="Cambria Math" panose="02040503050406030204" pitchFamily="18" charset="0"/>
                          </a:rPr>
                          <m:t>𝑊</m:t>
                        </m:r>
                      </m:den>
                    </m:f>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𝑒</m:t>
                        </m:r>
                      </m:num>
                      <m:den>
                        <m:r>
                          <a:rPr lang="en-US" altLang="zh-CN" sz="2000" i="1">
                            <a:latin typeface="Cambria Math" panose="02040503050406030204" pitchFamily="18" charset="0"/>
                          </a:rPr>
                          <m:t>𝜕</m:t>
                        </m:r>
                        <m:r>
                          <a:rPr lang="en-US" altLang="zh-CN" sz="2000" b="0" i="1" smtClean="0">
                            <a:latin typeface="Cambria Math" panose="02040503050406030204" pitchFamily="18" charset="0"/>
                          </a:rPr>
                          <m:t>𝑉</m:t>
                        </m:r>
                      </m:den>
                    </m:f>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6054032" y="3170149"/>
                <a:ext cx="1525097" cy="635207"/>
              </a:xfrm>
              <a:prstGeom prst="rect">
                <a:avLst/>
              </a:prstGeom>
              <a:blipFill rotWithShape="0">
                <a:blip r:embed="rId4"/>
                <a:stretch>
                  <a:fillRect l="-24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974961" y="3170149"/>
                <a:ext cx="977243"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更新</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𝑊</m:t>
                    </m:r>
                    <m:r>
                      <a:rPr lang="en-US" altLang="zh-CN" sz="2000" b="0" i="1" spc="200" smtClean="0">
                        <a:latin typeface="Cambria Math" panose="02040503050406030204" pitchFamily="18" charset="0"/>
                        <a:ea typeface="幼圆" panose="02010509060101010101" pitchFamily="49" charset="-122"/>
                      </a:rPr>
                      <m:t>,</m:t>
                    </m:r>
                    <m:r>
                      <a:rPr lang="en-US" altLang="zh-CN" sz="2000" b="0" i="1" spc="200" smtClean="0">
                        <a:latin typeface="Cambria Math" panose="02040503050406030204" pitchFamily="18" charset="0"/>
                        <a:ea typeface="幼圆" panose="02010509060101010101" pitchFamily="49" charset="-122"/>
                      </a:rPr>
                      <m:t>𝑉</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7974961" y="3170149"/>
                <a:ext cx="977243" cy="635207"/>
              </a:xfrm>
              <a:prstGeom prst="rect">
                <a:avLst/>
              </a:prstGeom>
              <a:blipFill rotWithShape="0">
                <a:blip r:embed="rId5"/>
                <a:stretch>
                  <a:fillRect t="-10577" b="-3846"/>
                </a:stretch>
              </a:blipFill>
              <a:ln>
                <a:noFill/>
              </a:ln>
            </p:spPr>
            <p:txBody>
              <a:bodyPr/>
              <a:lstStyle/>
              <a:p>
                <a:r>
                  <a:rPr lang="zh-CN" altLang="en-US">
                    <a:noFill/>
                  </a:rPr>
                  <a:t> </a:t>
                </a:r>
              </a:p>
            </p:txBody>
          </p:sp>
        </mc:Fallback>
      </mc:AlternateContent>
      <p:cxnSp>
        <p:nvCxnSpPr>
          <p:cNvPr id="8" name="直接箭头连接符 7"/>
          <p:cNvCxnSpPr>
            <a:stCxn id="4" idx="3"/>
            <a:endCxn id="5" idx="1"/>
          </p:cNvCxnSpPr>
          <p:nvPr/>
        </p:nvCxnSpPr>
        <p:spPr>
          <a:xfrm>
            <a:off x="3500320" y="3487753"/>
            <a:ext cx="395833" cy="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3"/>
            <a:endCxn id="6" idx="1"/>
          </p:cNvCxnSpPr>
          <p:nvPr/>
        </p:nvCxnSpPr>
        <p:spPr>
          <a:xfrm flipV="1">
            <a:off x="5658199" y="3487753"/>
            <a:ext cx="395833" cy="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7" idx="1"/>
          </p:cNvCxnSpPr>
          <p:nvPr/>
        </p:nvCxnSpPr>
        <p:spPr>
          <a:xfrm>
            <a:off x="7579129" y="3487753"/>
            <a:ext cx="395832"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7" idx="0"/>
            <a:endCxn id="5" idx="0"/>
          </p:cNvCxnSpPr>
          <p:nvPr/>
        </p:nvCxnSpPr>
        <p:spPr>
          <a:xfrm rot="16200000" flipH="1" flipV="1">
            <a:off x="6620379" y="1326945"/>
            <a:ext cx="1" cy="3686407"/>
          </a:xfrm>
          <a:prstGeom prst="bentConnector3">
            <a:avLst>
              <a:gd name="adj1" fmla="val -22860000000"/>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50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en-US" altLang="zh-CN" dirty="0" smtClean="0"/>
              <a:t>FNN</a:t>
            </a:r>
          </a:p>
          <a:p>
            <a:r>
              <a:rPr lang="zh-CN" altLang="en-US" smtClean="0"/>
              <a:t>进行分类</a:t>
            </a:r>
            <a:endParaRPr lang="zh-CN" altLang="en-US" dirty="0"/>
          </a:p>
        </p:txBody>
      </p:sp>
      <p:pic>
        <p:nvPicPr>
          <p:cNvPr id="3" name="图片 2"/>
          <p:cNvPicPr>
            <a:picLocks noChangeAspect="1"/>
          </p:cNvPicPr>
          <p:nvPr/>
        </p:nvPicPr>
        <p:blipFill>
          <a:blip r:embed="rId2"/>
          <a:stretch>
            <a:fillRect/>
          </a:stretch>
        </p:blipFill>
        <p:spPr>
          <a:xfrm>
            <a:off x="2225643" y="843434"/>
            <a:ext cx="5124713" cy="4508732"/>
          </a:xfrm>
          <a:prstGeom prst="rect">
            <a:avLst/>
          </a:prstGeom>
          <a:ln>
            <a:solidFill>
              <a:schemeClr val="tx1"/>
            </a:solidFill>
          </a:ln>
        </p:spPr>
      </p:pic>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235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en-US" altLang="zh-CN" dirty="0" smtClean="0"/>
              <a:t>FNN</a:t>
            </a:r>
          </a:p>
          <a:p>
            <a:r>
              <a:rPr lang="zh-CN" altLang="en-US" smtClean="0"/>
              <a:t>进行分类</a:t>
            </a:r>
            <a:endParaRPr lang="zh-CN" altLang="en-US" dirty="0"/>
          </a:p>
        </p:txBody>
      </p:sp>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2225240" y="840424"/>
            <a:ext cx="5226319" cy="3003704"/>
          </a:xfrm>
          <a:prstGeom prst="rect">
            <a:avLst/>
          </a:prstGeom>
          <a:ln>
            <a:solidFill>
              <a:schemeClr val="tx1"/>
            </a:solidFill>
          </a:ln>
        </p:spPr>
      </p:pic>
      <p:sp>
        <p:nvSpPr>
          <p:cNvPr id="6" name="文本框 5"/>
          <p:cNvSpPr txBox="1"/>
          <p:nvPr/>
        </p:nvSpPr>
        <p:spPr>
          <a:xfrm>
            <a:off x="2088594" y="39263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345" t="6055" r="8695" b="5996"/>
          <a:stretch/>
        </p:blipFill>
        <p:spPr>
          <a:xfrm>
            <a:off x="3174548" y="4046393"/>
            <a:ext cx="3207585" cy="2520000"/>
          </a:xfrm>
          <a:prstGeom prst="rect">
            <a:avLst/>
          </a:prstGeom>
          <a:ln>
            <a:noFill/>
          </a:ln>
        </p:spPr>
      </p:pic>
    </p:spTree>
    <p:extLst>
      <p:ext uri="{BB962C8B-B14F-4D97-AF65-F5344CB8AC3E}">
        <p14:creationId xmlns:p14="http://schemas.microsoft.com/office/powerpoint/2010/main" val="2925936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en-US" altLang="zh-CN" dirty="0" smtClean="0"/>
              <a:t>FNN</a:t>
            </a:r>
          </a:p>
          <a:p>
            <a:r>
              <a:rPr lang="zh-CN" altLang="en-US" dirty="0" smtClean="0"/>
              <a:t>进行回归</a:t>
            </a:r>
            <a:endParaRPr lang="zh-CN" altLang="en-US" dirty="0"/>
          </a:p>
        </p:txBody>
      </p:sp>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2"/>
          <a:stretch>
            <a:fillRect/>
          </a:stretch>
        </p:blipFill>
        <p:spPr>
          <a:xfrm>
            <a:off x="2216877" y="870535"/>
            <a:ext cx="5747045" cy="4483330"/>
          </a:xfrm>
          <a:prstGeom prst="rect">
            <a:avLst/>
          </a:prstGeom>
          <a:ln>
            <a:solidFill>
              <a:schemeClr val="tx1"/>
            </a:solidFill>
          </a:ln>
        </p:spPr>
      </p:pic>
    </p:spTree>
    <p:extLst>
      <p:ext uri="{BB962C8B-B14F-4D97-AF65-F5344CB8AC3E}">
        <p14:creationId xmlns:p14="http://schemas.microsoft.com/office/powerpoint/2010/main" val="221519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用</a:t>
            </a:r>
            <a:r>
              <a:rPr lang="en-US" altLang="zh-CN" dirty="0"/>
              <a:t>FNN</a:t>
            </a:r>
          </a:p>
          <a:p>
            <a:r>
              <a:rPr lang="zh-CN" altLang="en-US" dirty="0"/>
              <a:t>进行回归</a:t>
            </a:r>
          </a:p>
        </p:txBody>
      </p:sp>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2209993" y="890796"/>
            <a:ext cx="3168813" cy="2095608"/>
          </a:xfrm>
          <a:prstGeom prst="rect">
            <a:avLst/>
          </a:prstGeom>
          <a:ln>
            <a:solidFill>
              <a:schemeClr val="tx1"/>
            </a:solidFill>
          </a:ln>
        </p:spPr>
      </p:pic>
      <p:sp>
        <p:nvSpPr>
          <p:cNvPr id="6" name="文本框 5"/>
          <p:cNvSpPr txBox="1"/>
          <p:nvPr/>
        </p:nvSpPr>
        <p:spPr>
          <a:xfrm>
            <a:off x="2088594" y="35159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8605" t="6175" r="8514" b="5756"/>
          <a:stretch/>
        </p:blipFill>
        <p:spPr>
          <a:xfrm>
            <a:off x="2901600" y="3635999"/>
            <a:ext cx="3162016" cy="2520000"/>
          </a:xfrm>
          <a:prstGeom prst="rect">
            <a:avLst/>
          </a:prstGeom>
        </p:spPr>
      </p:pic>
    </p:spTree>
    <p:extLst>
      <p:ext uri="{BB962C8B-B14F-4D97-AF65-F5344CB8AC3E}">
        <p14:creationId xmlns:p14="http://schemas.microsoft.com/office/powerpoint/2010/main" val="3285236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偏置</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smtClean="0"/>
                  <a:t>为输入层和隐层加上偏置，能够增强拟合能力</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r>
                              <a:rPr lang="en-US" altLang="zh-CN" b="0" i="1" smtClean="0">
                                <a:latin typeface="Cambria Math" panose="02040503050406030204" pitchFamily="18" charset="0"/>
                              </a:rPr>
                              <m:t>𝑖</m:t>
                            </m:r>
                          </m:sub>
                        </m:sSub>
                      </m:e>
                    </m:d>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3</m:t>
                        </m:r>
                        <m:r>
                          <a:rPr lang="en-US" altLang="zh-CN" b="0" i="1" smtClean="0">
                            <a:latin typeface="Cambria Math" panose="02040503050406030204" pitchFamily="18" charset="0"/>
                          </a:rPr>
                          <m:t>𝑖</m:t>
                        </m:r>
                      </m:sub>
                    </m:sSub>
                  </m:oMath>
                </a14:m>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a:stretch>
              </a:blipFill>
            </p:spPr>
            <p:txBody>
              <a:bodyPr/>
              <a:lstStyle/>
              <a:p>
                <a:r>
                  <a:rPr lang="zh-CN" altLang="en-US">
                    <a:noFill/>
                  </a:rPr>
                  <a:t> </a:t>
                </a:r>
              </a:p>
            </p:txBody>
          </p:sp>
        </mc:Fallback>
      </mc:AlternateContent>
      <p:cxnSp>
        <p:nvCxnSpPr>
          <p:cNvPr id="4" name="直接箭头连接符 3"/>
          <p:cNvCxnSpPr>
            <a:endCxn id="12" idx="2"/>
          </p:cNvCxnSpPr>
          <p:nvPr/>
        </p:nvCxnSpPr>
        <p:spPr>
          <a:xfrm>
            <a:off x="3044762" y="3176105"/>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044762" y="4273419"/>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4024799" y="2697350"/>
            <a:ext cx="1026813" cy="47875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4024798" y="3841620"/>
            <a:ext cx="1026814" cy="43628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024798" y="3176040"/>
            <a:ext cx="1026814" cy="37549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22" idx="3"/>
          </p:cNvCxnSpPr>
          <p:nvPr/>
        </p:nvCxnSpPr>
        <p:spPr>
          <a:xfrm flipV="1">
            <a:off x="4024798" y="2827181"/>
            <a:ext cx="1098208" cy="144505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24" idx="1"/>
          </p:cNvCxnSpPr>
          <p:nvPr/>
        </p:nvCxnSpPr>
        <p:spPr>
          <a:xfrm>
            <a:off x="4029177" y="3176040"/>
            <a:ext cx="1093827" cy="1363875"/>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026830" y="4272233"/>
            <a:ext cx="1011624" cy="404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649367" y="2800672"/>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3649367" y="2800672"/>
                <a:ext cx="750865" cy="750865"/>
              </a:xfrm>
              <a:prstGeom prst="ellipse">
                <a:avLst/>
              </a:prstGeom>
              <a:blipFill rotWithShape="0">
                <a:blip r:embed="rId3"/>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649367" y="389798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649367" y="3897987"/>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p:cxnSp>
        <p:nvCxnSpPr>
          <p:cNvPr id="14" name="直接箭头连接符 13"/>
          <p:cNvCxnSpPr/>
          <p:nvPr/>
        </p:nvCxnSpPr>
        <p:spPr>
          <a:xfrm>
            <a:off x="5386156" y="2560991"/>
            <a:ext cx="1087433" cy="4877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05109" y="3176040"/>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205109" y="4268323"/>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383539" y="3668426"/>
            <a:ext cx="1090050" cy="4779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394967" y="4419291"/>
            <a:ext cx="1078622" cy="3860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373491" y="3295224"/>
            <a:ext cx="1100098" cy="37479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26" idx="1"/>
          </p:cNvCxnSpPr>
          <p:nvPr/>
        </p:nvCxnSpPr>
        <p:spPr>
          <a:xfrm>
            <a:off x="5394967" y="2560991"/>
            <a:ext cx="1169239" cy="1446958"/>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25" idx="3"/>
          </p:cNvCxnSpPr>
          <p:nvPr/>
        </p:nvCxnSpPr>
        <p:spPr>
          <a:xfrm flipV="1">
            <a:off x="5389152" y="3441574"/>
            <a:ext cx="1175054" cy="136798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椭圆 21"/>
              <p:cNvSpPr/>
              <p:nvPr/>
            </p:nvSpPr>
            <p:spPr>
              <a:xfrm>
                <a:off x="5013044" y="2186278"/>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2" name="椭圆 21"/>
              <p:cNvSpPr>
                <a:spLocks noRot="1" noChangeAspect="1" noMove="1" noResize="1" noEditPoints="1" noAdjustHandles="1" noChangeArrowheads="1" noChangeShapeType="1" noTextEdit="1"/>
              </p:cNvSpPr>
              <p:nvPr/>
            </p:nvSpPr>
            <p:spPr>
              <a:xfrm>
                <a:off x="5013044" y="2186278"/>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013042" y="3308115"/>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013042" y="3308115"/>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p:cNvSpPr/>
              <p:nvPr/>
            </p:nvSpPr>
            <p:spPr>
              <a:xfrm>
                <a:off x="5013042" y="4429953"/>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24" name="椭圆 23"/>
              <p:cNvSpPr>
                <a:spLocks noRot="1" noChangeAspect="1" noMove="1" noResize="1" noEditPoints="1" noAdjustHandles="1" noChangeArrowheads="1" noChangeShapeType="1" noTextEdit="1"/>
              </p:cNvSpPr>
              <p:nvPr/>
            </p:nvSpPr>
            <p:spPr>
              <a:xfrm>
                <a:off x="5013042" y="4429953"/>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454244" y="2800671"/>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454244" y="2800671"/>
                <a:ext cx="750865" cy="750865"/>
              </a:xfrm>
              <a:prstGeom prst="ellipse">
                <a:avLst/>
              </a:prstGeom>
              <a:blipFill rotWithShape="0">
                <a:blip r:embed="rId8"/>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6454244" y="389798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6454244" y="3897987"/>
                <a:ext cx="750865" cy="750865"/>
              </a:xfrm>
              <a:prstGeom prst="ellipse">
                <a:avLst/>
              </a:prstGeom>
              <a:blipFill rotWithShape="0">
                <a:blip r:embed="rId9"/>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4299078" y="2525772"/>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4299078" y="2525772"/>
                <a:ext cx="599588"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322837" y="4450557"/>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23</m:t>
                          </m:r>
                        </m:sub>
                      </m:sSub>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4322837" y="4450557"/>
                <a:ext cx="604909"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874001" y="2525772"/>
                <a:ext cx="5601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5874001" y="2525772"/>
                <a:ext cx="560153"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5867763" y="4483589"/>
                <a:ext cx="5654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32</m:t>
                          </m:r>
                        </m:sub>
                      </m:sSub>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5867763" y="4483589"/>
                <a:ext cx="565476" cy="369332"/>
              </a:xfrm>
              <a:prstGeom prst="rect">
                <a:avLst/>
              </a:prstGeom>
              <a:blipFill rotWithShape="0">
                <a:blip r:embed="rId13"/>
                <a:stretch>
                  <a:fillRect/>
                </a:stretch>
              </a:blipFill>
            </p:spPr>
            <p:txBody>
              <a:bodyPr/>
              <a:lstStyle/>
              <a:p>
                <a:r>
                  <a:rPr lang="zh-CN" altLang="en-US">
                    <a:noFill/>
                  </a:rPr>
                  <a:t> </a:t>
                </a:r>
              </a:p>
            </p:txBody>
          </p:sp>
        </mc:Fallback>
      </mc:AlternateContent>
      <p:sp>
        <p:nvSpPr>
          <p:cNvPr id="31" name="文本框 30"/>
          <p:cNvSpPr txBox="1"/>
          <p:nvPr/>
        </p:nvSpPr>
        <p:spPr>
          <a:xfrm>
            <a:off x="3550664" y="833028"/>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输入层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927746" y="833028"/>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355542" y="833028"/>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输出层</a:t>
            </a:r>
            <a:endParaRPr lang="zh-CN" altLang="en-US" dirty="0">
              <a:solidFill>
                <a:srgbClr val="2F5597"/>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4008597" y="2115080"/>
            <a:ext cx="1029857" cy="32996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23" idx="1"/>
          </p:cNvCxnSpPr>
          <p:nvPr/>
        </p:nvCxnSpPr>
        <p:spPr>
          <a:xfrm>
            <a:off x="4007528" y="2104980"/>
            <a:ext cx="1115476" cy="1313097"/>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4013279" y="2105027"/>
            <a:ext cx="1213848" cy="2369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25" idx="1"/>
          </p:cNvCxnSpPr>
          <p:nvPr/>
        </p:nvCxnSpPr>
        <p:spPr>
          <a:xfrm>
            <a:off x="5371916" y="1628269"/>
            <a:ext cx="1192290" cy="128236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椭圆 33"/>
              <p:cNvSpPr/>
              <p:nvPr/>
            </p:nvSpPr>
            <p:spPr>
              <a:xfrm>
                <a:off x="3649367" y="1709991"/>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r>
                        <a:rPr lang="en-US" altLang="zh-CN" sz="2800" i="1" smtClean="0">
                          <a:solidFill>
                            <a:srgbClr val="2F5597"/>
                          </a:solidFill>
                          <a:latin typeface="Cambria Math" panose="02040503050406030204" pitchFamily="18" charset="0"/>
                        </a:rPr>
                        <m:t>1</m:t>
                      </m:r>
                    </m:oMath>
                  </m:oMathPara>
                </a14:m>
                <a:endParaRPr lang="zh-CN" altLang="en-US" sz="2800" dirty="0">
                  <a:solidFill>
                    <a:srgbClr val="2F5597"/>
                  </a:solidFill>
                </a:endParaRPr>
              </a:p>
            </p:txBody>
          </p:sp>
        </mc:Choice>
        <mc:Fallback xmlns="">
          <p:sp>
            <p:nvSpPr>
              <p:cNvPr id="34" name="椭圆 33"/>
              <p:cNvSpPr>
                <a:spLocks noRot="1" noChangeAspect="1" noMove="1" noResize="1" noEditPoints="1" noAdjustHandles="1" noChangeArrowheads="1" noChangeShapeType="1" noTextEdit="1"/>
              </p:cNvSpPr>
              <p:nvPr/>
            </p:nvSpPr>
            <p:spPr>
              <a:xfrm>
                <a:off x="3649367" y="1709991"/>
                <a:ext cx="750865" cy="750865"/>
              </a:xfrm>
              <a:prstGeom prst="ellipse">
                <a:avLst/>
              </a:prstGeom>
              <a:blipFill rotWithShape="0">
                <a:blip r:embed="rId14"/>
                <a:stretch>
                  <a:fillRect/>
                </a:stretch>
              </a:blipFill>
              <a:ln>
                <a:solidFill>
                  <a:srgbClr val="2F5597"/>
                </a:solidFill>
              </a:ln>
            </p:spPr>
            <p:txBody>
              <a:bodyPr/>
              <a:lstStyle/>
              <a:p>
                <a:r>
                  <a:rPr lang="zh-CN" altLang="en-US">
                    <a:noFill/>
                  </a:rPr>
                  <a:t> </a:t>
                </a:r>
              </a:p>
            </p:txBody>
          </p:sp>
        </mc:Fallback>
      </mc:AlternateContent>
      <p:cxnSp>
        <p:nvCxnSpPr>
          <p:cNvPr id="47" name="直接箭头连接符 46"/>
          <p:cNvCxnSpPr/>
          <p:nvPr/>
        </p:nvCxnSpPr>
        <p:spPr>
          <a:xfrm>
            <a:off x="5376808" y="1628269"/>
            <a:ext cx="1284491" cy="231461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椭圆 34"/>
              <p:cNvSpPr/>
              <p:nvPr/>
            </p:nvSpPr>
            <p:spPr>
              <a:xfrm>
                <a:off x="5008106" y="125525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r>
                        <a:rPr lang="en-US" altLang="zh-CN" sz="2800" i="1" smtClean="0">
                          <a:solidFill>
                            <a:srgbClr val="2F5597"/>
                          </a:solidFill>
                          <a:latin typeface="Cambria Math" panose="02040503050406030204" pitchFamily="18" charset="0"/>
                        </a:rPr>
                        <m:t>1</m:t>
                      </m:r>
                    </m:oMath>
                  </m:oMathPara>
                </a14:m>
                <a:endParaRPr lang="zh-CN" altLang="en-US" sz="2800" dirty="0">
                  <a:solidFill>
                    <a:srgbClr val="2F5597"/>
                  </a:solidFill>
                </a:endParaRPr>
              </a:p>
            </p:txBody>
          </p:sp>
        </mc:Choice>
        <mc:Fallback xmlns="">
          <p:sp>
            <p:nvSpPr>
              <p:cNvPr id="35" name="椭圆 34"/>
              <p:cNvSpPr>
                <a:spLocks noRot="1" noChangeAspect="1" noMove="1" noResize="1" noEditPoints="1" noAdjustHandles="1" noChangeArrowheads="1" noChangeShapeType="1" noTextEdit="1"/>
              </p:cNvSpPr>
              <p:nvPr/>
            </p:nvSpPr>
            <p:spPr>
              <a:xfrm>
                <a:off x="5008106" y="1255257"/>
                <a:ext cx="750865" cy="750865"/>
              </a:xfrm>
              <a:prstGeom prst="ellipse">
                <a:avLst/>
              </a:prstGeom>
              <a:blipFill rotWithShape="0">
                <a:blip r:embed="rId15"/>
                <a:stretch>
                  <a:fillRect/>
                </a:stretch>
              </a:blipFill>
              <a:ln>
                <a:solidFill>
                  <a:srgbClr val="2F5597"/>
                </a:solidFill>
              </a:ln>
            </p:spPr>
            <p:txBody>
              <a:bodyPr/>
              <a:lstStyle/>
              <a:p>
                <a:r>
                  <a:rPr lang="zh-CN" altLang="en-US">
                    <a:noFill/>
                  </a:rPr>
                  <a:t> </a:t>
                </a:r>
              </a:p>
            </p:txBody>
          </p:sp>
        </mc:Fallback>
      </mc:AlternateContent>
    </p:spTree>
    <p:extLst>
      <p:ext uri="{BB962C8B-B14F-4D97-AF65-F5344CB8AC3E}">
        <p14:creationId xmlns:p14="http://schemas.microsoft.com/office/powerpoint/2010/main" val="3758918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动量法</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smtClean="0"/>
                  <a:t>使用带动量的梯度下降法，能大幅提升收敛速度</a:t>
                </a:r>
                <a:endParaRPr lang="en-US" altLang="zh-CN" dirty="0" smtClean="0"/>
              </a:p>
              <a:p>
                <a:endParaRPr lang="en-US" altLang="zh-CN" sz="800" dirty="0"/>
              </a:p>
              <a:p>
                <a14:m>
                  <m:oMath xmlns:m="http://schemas.openxmlformats.org/officeDocument/2006/math">
                    <m:r>
                      <a:rPr lang="en-US" altLang="zh-CN" b="0" i="1" smtClean="0">
                        <a:latin typeface="Cambria Math" panose="02040503050406030204" pitchFamily="18" charset="0"/>
                      </a:rPr>
                      <m:t>𝑀𝑉</m:t>
                    </m:r>
                    <m:r>
                      <a:rPr lang="en-US" altLang="zh-CN" b="0" i="1" smtClean="0">
                        <a:latin typeface="Cambria Math" panose="02040503050406030204" pitchFamily="18" charset="0"/>
                      </a:rPr>
                      <m:t>=(1−</m:t>
                    </m:r>
                    <m:r>
                      <a:rPr lang="zh-CN" altLang="en-US" b="0" i="1" smtClean="0">
                        <a:latin typeface="Cambria Math" panose="02040503050406030204" pitchFamily="18" charset="0"/>
                      </a:rPr>
                      <m:t>𝜇</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𝑉</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𝜇</m:t>
                    </m:r>
                    <m:r>
                      <a:rPr lang="en-US" altLang="zh-CN" b="0" i="1" smtClean="0">
                        <a:latin typeface="Cambria Math" panose="02040503050406030204" pitchFamily="18" charset="0"/>
                      </a:rPr>
                      <m:t>𝑀𝑉</m:t>
                    </m:r>
                  </m:oMath>
                </a14:m>
                <a:endParaRPr lang="en-US" altLang="zh-CN"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𝑀𝑊</m:t>
                    </m:r>
                    <m:r>
                      <a:rPr lang="en-US" altLang="zh-CN" i="1">
                        <a:latin typeface="Cambria Math" panose="02040503050406030204" pitchFamily="18" charset="0"/>
                      </a:rPr>
                      <m:t>=(1−</m:t>
                    </m:r>
                    <m:r>
                      <a:rPr lang="zh-CN" altLang="en-US" i="1">
                        <a:latin typeface="Cambria Math" panose="02040503050406030204" pitchFamily="18" charset="0"/>
                      </a:rPr>
                      <m:t>𝜇</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b="0" i="1" smtClean="0">
                            <a:latin typeface="Cambria Math" panose="02040503050406030204" pitchFamily="18" charset="0"/>
                          </a:rPr>
                          <m:t>𝑊</m:t>
                        </m:r>
                      </m:den>
                    </m:f>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𝑀𝑊</m:t>
                    </m:r>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zh-CN" altLang="en-US" i="1">
                        <a:latin typeface="Cambria Math" panose="02040503050406030204" pitchFamily="18" charset="0"/>
                      </a:rPr>
                      <m:t>𝜆</m:t>
                    </m:r>
                    <m:r>
                      <a:rPr lang="en-US" altLang="zh-CN" b="0" i="1" smtClean="0">
                        <a:latin typeface="Cambria Math" panose="02040503050406030204" pitchFamily="18" charset="0"/>
                      </a:rPr>
                      <m:t>𝑀𝑉</m:t>
                    </m:r>
                  </m:oMath>
                </a14:m>
                <a:endParaRPr lang="en-US" altLang="zh-CN" dirty="0"/>
              </a:p>
              <a:p>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r>
                      <a:rPr lang="zh-CN" altLang="en-US" i="1">
                        <a:latin typeface="Cambria Math" panose="02040503050406030204" pitchFamily="18" charset="0"/>
                      </a:rPr>
                      <m:t>𝜆</m:t>
                    </m:r>
                    <m:r>
                      <a:rPr lang="en-US" altLang="zh-CN" b="0" i="1" smtClean="0">
                        <a:latin typeface="Cambria Math" panose="02040503050406030204" pitchFamily="18" charset="0"/>
                      </a:rPr>
                      <m:t>𝑀𝑊</m:t>
                    </m:r>
                  </m:oMath>
                </a14:m>
                <a:endParaRPr lang="en-US" altLang="zh-CN" dirty="0" smtClean="0"/>
              </a:p>
              <a:p>
                <a:endParaRPr lang="en-US" altLang="zh-CN" sz="800" dirty="0"/>
              </a:p>
              <a:p>
                <a:r>
                  <a:rPr lang="zh-CN" altLang="en-US" dirty="0" smtClean="0"/>
                  <a:t>其中</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𝜇</m:t>
                    </m:r>
                    <m:r>
                      <a:rPr lang="en-US" altLang="zh-CN" b="0" i="1" smtClean="0">
                        <a:latin typeface="Cambria Math" panose="02040503050406030204" pitchFamily="18" charset="0"/>
                      </a:rPr>
                      <m:t> </m:t>
                    </m:r>
                  </m:oMath>
                </a14:m>
                <a:r>
                  <a:rPr lang="zh-CN" altLang="en-US" dirty="0" smtClean="0"/>
                  <a:t>是动量参数，</a:t>
                </a:r>
                <a14:m>
                  <m:oMath xmlns:m="http://schemas.openxmlformats.org/officeDocument/2006/math">
                    <m:r>
                      <a:rPr lang="en-US" altLang="zh-CN" b="0" i="1" smtClean="0">
                        <a:latin typeface="Cambria Math" panose="02040503050406030204" pitchFamily="18" charset="0"/>
                      </a:rPr>
                      <m:t>𝑀</m:t>
                    </m:r>
                    <m:r>
                      <a:rPr lang="en-US" altLang="zh-CN" i="1">
                        <a:latin typeface="Cambria Math" panose="02040503050406030204" pitchFamily="18" charset="0"/>
                      </a:rPr>
                      <m:t>𝑉</m:t>
                    </m:r>
                    <m:r>
                      <a:rPr lang="en-US" altLang="zh-CN" b="0" i="1" smtClean="0">
                        <a:latin typeface="Cambria Math" panose="02040503050406030204" pitchFamily="18" charset="0"/>
                      </a:rPr>
                      <m:t> </m:t>
                    </m:r>
                  </m:oMath>
                </a14:m>
                <a:r>
                  <a:rPr lang="zh-CN" altLang="en-US" dirty="0" smtClean="0"/>
                  <a:t>和</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𝑀𝑊</m:t>
                    </m:r>
                    <m:r>
                      <a:rPr lang="en-US" altLang="zh-CN" b="0" i="1" smtClean="0">
                        <a:latin typeface="Cambria Math" panose="02040503050406030204" pitchFamily="18" charset="0"/>
                      </a:rPr>
                      <m:t> </m:t>
                    </m:r>
                  </m:oMath>
                </a14:m>
                <a:r>
                  <a:rPr lang="zh-CN" altLang="en-US" dirty="0" smtClean="0"/>
                  <a:t>是不断迭代的动量项</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r="-1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4951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用改进的</a:t>
            </a:r>
            <a:r>
              <a:rPr lang="en-US" altLang="zh-CN" dirty="0" smtClean="0"/>
              <a:t>FNN</a:t>
            </a:r>
            <a:endParaRPr lang="en-US" altLang="zh-CN" dirty="0"/>
          </a:p>
          <a:p>
            <a:r>
              <a:rPr lang="zh-CN" altLang="en-US" dirty="0"/>
              <a:t>进行回归</a:t>
            </a:r>
          </a:p>
          <a:p>
            <a:endParaRPr lang="zh-CN" altLang="en-US" dirty="0"/>
          </a:p>
        </p:txBody>
      </p:sp>
      <p:sp>
        <p:nvSpPr>
          <p:cNvPr id="4" name="文本框 3"/>
          <p:cNvSpPr txBox="1"/>
          <p:nvPr/>
        </p:nvSpPr>
        <p:spPr>
          <a:xfrm>
            <a:off x="2088594" y="189245"/>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2"/>
          <a:stretch>
            <a:fillRect/>
          </a:stretch>
        </p:blipFill>
        <p:spPr>
          <a:xfrm>
            <a:off x="2914502" y="53356"/>
            <a:ext cx="5575813" cy="6751287"/>
          </a:xfrm>
          <a:prstGeom prst="rect">
            <a:avLst/>
          </a:prstGeom>
          <a:ln>
            <a:solidFill>
              <a:schemeClr val="tx1"/>
            </a:solidFill>
          </a:ln>
        </p:spPr>
      </p:pic>
    </p:spTree>
    <p:extLst>
      <p:ext uri="{BB962C8B-B14F-4D97-AF65-F5344CB8AC3E}">
        <p14:creationId xmlns:p14="http://schemas.microsoft.com/office/powerpoint/2010/main" val="2157221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用改进的</a:t>
            </a:r>
            <a:r>
              <a:rPr lang="en-US" altLang="zh-CN" dirty="0"/>
              <a:t>FNN</a:t>
            </a:r>
          </a:p>
          <a:p>
            <a:r>
              <a:rPr lang="zh-CN" altLang="en-US" dirty="0"/>
              <a:t>进行回归</a:t>
            </a:r>
          </a:p>
          <a:p>
            <a:endParaRPr lang="zh-CN" altLang="en-US" dirty="0"/>
          </a:p>
        </p:txBody>
      </p:sp>
      <p:sp>
        <p:nvSpPr>
          <p:cNvPr id="6" name="文本框 5"/>
          <p:cNvSpPr txBox="1"/>
          <p:nvPr/>
        </p:nvSpPr>
        <p:spPr>
          <a:xfrm>
            <a:off x="2037200" y="370486"/>
            <a:ext cx="1733720"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原始结果</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7" name="文本框 6"/>
          <p:cNvSpPr txBox="1"/>
          <p:nvPr/>
        </p:nvSpPr>
        <p:spPr>
          <a:xfrm>
            <a:off x="5521856" y="370486"/>
            <a:ext cx="2559384"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加入偏置的结果</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2037200" y="3698007"/>
            <a:ext cx="3445940"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加入偏置和动量法的结果</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8605" t="6175" r="8514" b="5756"/>
          <a:stretch/>
        </p:blipFill>
        <p:spPr>
          <a:xfrm>
            <a:off x="2139707" y="798933"/>
            <a:ext cx="3162016" cy="2520000"/>
          </a:xfrm>
          <a:prstGeom prst="rect">
            <a:avLst/>
          </a:prstGeom>
        </p:spPr>
      </p:pic>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990" t="5556" r="8201" b="5556"/>
          <a:stretch/>
        </p:blipFill>
        <p:spPr>
          <a:xfrm>
            <a:off x="5621866" y="798933"/>
            <a:ext cx="3168000" cy="2520000"/>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8307" t="5979" r="8730" b="5555"/>
          <a:stretch/>
        </p:blipFill>
        <p:spPr>
          <a:xfrm>
            <a:off x="3835400" y="4140452"/>
            <a:ext cx="3151005" cy="2520000"/>
          </a:xfrm>
          <a:prstGeom prst="rect">
            <a:avLst/>
          </a:prstGeom>
        </p:spPr>
      </p:pic>
    </p:spTree>
    <p:extLst>
      <p:ext uri="{BB962C8B-B14F-4D97-AF65-F5344CB8AC3E}">
        <p14:creationId xmlns:p14="http://schemas.microsoft.com/office/powerpoint/2010/main" val="193431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smtClean="0"/>
              <a:t>机器学习与计算智能</a:t>
            </a:r>
            <a:endParaRPr lang="zh-CN" altLang="en-US" dirty="0"/>
          </a:p>
        </p:txBody>
      </p:sp>
      <p:sp>
        <p:nvSpPr>
          <p:cNvPr id="8" name="文本占位符 7"/>
          <p:cNvSpPr>
            <a:spLocks noGrp="1"/>
          </p:cNvSpPr>
          <p:nvPr>
            <p:ph type="body" sz="quarter" idx="11"/>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3569866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欠拟合与过拟合</a:t>
            </a:r>
            <a:endParaRPr lang="zh-CN" altLang="en-US" dirty="0"/>
          </a:p>
        </p:txBody>
      </p:sp>
      <p:sp>
        <p:nvSpPr>
          <p:cNvPr id="3" name="文本占位符 2"/>
          <p:cNvSpPr>
            <a:spLocks noGrp="1"/>
          </p:cNvSpPr>
          <p:nvPr>
            <p:ph type="body" sz="quarter" idx="11"/>
          </p:nvPr>
        </p:nvSpPr>
        <p:spPr>
          <a:xfrm>
            <a:off x="2137483" y="25396"/>
            <a:ext cx="6835067" cy="6057900"/>
          </a:xfrm>
        </p:spPr>
        <p:txBody>
          <a:bodyPr/>
          <a:lstStyle/>
          <a:p>
            <a:r>
              <a:rPr lang="zh-CN" altLang="en-US" dirty="0" smtClean="0"/>
              <a:t>当模型不能很好地拟合数据集时</a:t>
            </a:r>
            <a:r>
              <a:rPr lang="zh-CN" altLang="en-US" dirty="0"/>
              <a:t>（模型太简单、</a:t>
            </a:r>
            <a:r>
              <a:rPr lang="zh-CN" altLang="en-US" dirty="0" smtClean="0"/>
              <a:t>训练方法低效）称为欠拟合</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sz="1200" dirty="0" smtClean="0"/>
          </a:p>
          <a:p>
            <a:r>
              <a:rPr lang="zh-CN" altLang="en-US" dirty="0" smtClean="0"/>
              <a:t>当模型过度拟合数据集时（模型太复杂、训练次数太多）称为过拟合。此时模型在训练集上拟合效果好，但在测试集上拟合效果差，基本没用</a:t>
            </a:r>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460" t="6120" r="8730" b="5838"/>
          <a:stretch/>
        </p:blipFill>
        <p:spPr>
          <a:xfrm>
            <a:off x="5832711" y="847603"/>
            <a:ext cx="2970000" cy="234000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8231" t="6018" r="8276" b="5516"/>
          <a:stretch/>
        </p:blipFill>
        <p:spPr>
          <a:xfrm>
            <a:off x="2424234" y="847603"/>
            <a:ext cx="2944593" cy="2340000"/>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8201" t="6120" r="8201" b="5697"/>
          <a:stretch/>
        </p:blipFill>
        <p:spPr>
          <a:xfrm>
            <a:off x="5838830" y="4394201"/>
            <a:ext cx="2957761" cy="2340000"/>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7546" t="6031" r="8538" b="5502"/>
          <a:stretch/>
        </p:blipFill>
        <p:spPr>
          <a:xfrm>
            <a:off x="2424234" y="4394201"/>
            <a:ext cx="2959522" cy="2340000"/>
          </a:xfrm>
          <a:prstGeom prst="rect">
            <a:avLst/>
          </a:prstGeom>
        </p:spPr>
      </p:pic>
    </p:spTree>
    <p:extLst>
      <p:ext uri="{BB962C8B-B14F-4D97-AF65-F5344CB8AC3E}">
        <p14:creationId xmlns:p14="http://schemas.microsoft.com/office/powerpoint/2010/main" val="3590733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人工智能</a:t>
            </a:r>
            <a:endParaRPr lang="en-US" altLang="zh-CN" dirty="0" smtClean="0"/>
          </a:p>
          <a:p>
            <a:r>
              <a:rPr lang="zh-CN" altLang="en-US" dirty="0" smtClean="0"/>
              <a:t>热门方向</a:t>
            </a:r>
            <a:endParaRPr lang="zh-CN" altLang="en-US" dirty="0"/>
          </a:p>
        </p:txBody>
      </p:sp>
      <p:sp>
        <p:nvSpPr>
          <p:cNvPr id="5" name="文本占位符 4"/>
          <p:cNvSpPr>
            <a:spLocks noGrp="1"/>
          </p:cNvSpPr>
          <p:nvPr>
            <p:ph type="body" sz="quarter" idx="11"/>
          </p:nvPr>
        </p:nvSpPr>
        <p:spPr>
          <a:xfrm>
            <a:off x="2137483" y="303134"/>
            <a:ext cx="6835067" cy="6359993"/>
          </a:xfrm>
        </p:spPr>
        <p:txBody>
          <a:bodyPr/>
          <a:lstStyle/>
          <a:p>
            <a:r>
              <a:rPr lang="en-US" altLang="zh-CN" dirty="0" smtClean="0"/>
              <a:t>2018</a:t>
            </a:r>
            <a:r>
              <a:rPr lang="zh-CN" altLang="en-US" dirty="0" smtClean="0"/>
              <a:t>年</a:t>
            </a:r>
            <a:r>
              <a:rPr lang="en-US" altLang="zh-CN" dirty="0" smtClean="0"/>
              <a:t>11</a:t>
            </a:r>
            <a:r>
              <a:rPr lang="zh-CN" altLang="en-US" dirty="0" smtClean="0"/>
              <a:t>月</a:t>
            </a:r>
            <a:r>
              <a:rPr lang="en-US" altLang="zh-CN" dirty="0" smtClean="0"/>
              <a:t>19</a:t>
            </a:r>
            <a:r>
              <a:rPr lang="zh-CN" altLang="en-US" dirty="0"/>
              <a:t>日，美国商务部工业安全署出台了一份针对关键技术和相关产品的出口管制框架。在意见清单中，人工智能技术被列入其中，包含</a:t>
            </a:r>
            <a:r>
              <a:rPr lang="en-US" altLang="zh-CN" dirty="0"/>
              <a:t>11</a:t>
            </a:r>
            <a:r>
              <a:rPr lang="zh-CN" altLang="en-US" dirty="0"/>
              <a:t>项具体技术</a:t>
            </a:r>
            <a:r>
              <a:rPr lang="zh-CN" altLang="en-US" dirty="0" smtClean="0"/>
              <a:t>：</a:t>
            </a:r>
            <a:endParaRPr lang="en-US" altLang="zh-CN" dirty="0" smtClean="0"/>
          </a:p>
          <a:p>
            <a:pPr marL="244800" indent="-244800">
              <a:buFont typeface="Wingdings" panose="05000000000000000000" pitchFamily="2" charset="2"/>
              <a:buChar char="ü"/>
            </a:pPr>
            <a:r>
              <a:rPr lang="zh-CN" altLang="en-US" sz="2000" dirty="0" smtClean="0"/>
              <a:t>神经网络和深度学习</a:t>
            </a:r>
            <a:endParaRPr lang="en-US" altLang="zh-CN" sz="2000" dirty="0" smtClean="0"/>
          </a:p>
          <a:p>
            <a:pPr marL="244800" indent="-244800">
              <a:buFont typeface="Wingdings" panose="05000000000000000000" pitchFamily="2" charset="2"/>
              <a:buChar char="ü"/>
            </a:pPr>
            <a:r>
              <a:rPr lang="zh-CN" altLang="en-US" sz="2000" dirty="0" smtClean="0"/>
              <a:t>进化和遗传计算</a:t>
            </a:r>
            <a:endParaRPr lang="en-US" altLang="zh-CN" sz="2000" dirty="0" smtClean="0"/>
          </a:p>
          <a:p>
            <a:pPr marL="244800" indent="-244800">
              <a:buFont typeface="Wingdings" panose="05000000000000000000" pitchFamily="2" charset="2"/>
              <a:buChar char="ü"/>
            </a:pPr>
            <a:r>
              <a:rPr lang="zh-CN" altLang="en-US" sz="2000" dirty="0" smtClean="0"/>
              <a:t>强化学习</a:t>
            </a:r>
            <a:endParaRPr lang="en-US" altLang="zh-CN" sz="2000" dirty="0" smtClean="0"/>
          </a:p>
          <a:p>
            <a:pPr marL="244800" indent="-244800">
              <a:buFont typeface="Wingdings" panose="05000000000000000000" pitchFamily="2" charset="2"/>
              <a:buChar char="ü"/>
            </a:pPr>
            <a:r>
              <a:rPr lang="zh-CN" altLang="en-US" sz="2000" dirty="0" smtClean="0"/>
              <a:t>计算机视觉</a:t>
            </a:r>
            <a:endParaRPr lang="en-US" altLang="zh-CN" sz="2000" dirty="0" smtClean="0"/>
          </a:p>
          <a:p>
            <a:pPr marL="244800" indent="-244800">
              <a:buFont typeface="Wingdings" panose="05000000000000000000" pitchFamily="2" charset="2"/>
              <a:buChar char="ü"/>
            </a:pPr>
            <a:r>
              <a:rPr lang="zh-CN" altLang="en-US" sz="2000" dirty="0" smtClean="0"/>
              <a:t>专家系统</a:t>
            </a:r>
            <a:endParaRPr lang="en-US" altLang="zh-CN" sz="2000" dirty="0" smtClean="0"/>
          </a:p>
          <a:p>
            <a:pPr marL="244800" indent="-244800">
              <a:buFont typeface="Wingdings" panose="05000000000000000000" pitchFamily="2" charset="2"/>
              <a:buChar char="ü"/>
            </a:pPr>
            <a:r>
              <a:rPr lang="zh-CN" altLang="en-US" sz="2000" dirty="0" smtClean="0"/>
              <a:t>语音和音频处理</a:t>
            </a:r>
            <a:endParaRPr lang="en-US" altLang="zh-CN" sz="2000" dirty="0" smtClean="0"/>
          </a:p>
          <a:p>
            <a:pPr marL="244800" indent="-244800">
              <a:buFont typeface="Wingdings" panose="05000000000000000000" pitchFamily="2" charset="2"/>
              <a:buChar char="ü"/>
            </a:pPr>
            <a:r>
              <a:rPr lang="zh-CN" altLang="en-US" sz="2000" dirty="0" smtClean="0"/>
              <a:t>自然语言处理</a:t>
            </a:r>
            <a:endParaRPr lang="en-US" altLang="zh-CN" sz="2000" dirty="0" smtClean="0"/>
          </a:p>
          <a:p>
            <a:pPr marL="244800" indent="-244800">
              <a:buFont typeface="Wingdings" panose="05000000000000000000" pitchFamily="2" charset="2"/>
              <a:buChar char="ü"/>
            </a:pPr>
            <a:r>
              <a:rPr lang="zh-CN" altLang="en-US" sz="2000" dirty="0" smtClean="0"/>
              <a:t>任务规划</a:t>
            </a:r>
            <a:endParaRPr lang="en-US" altLang="zh-CN" sz="2000" dirty="0" smtClean="0"/>
          </a:p>
          <a:p>
            <a:pPr marL="244800" indent="-244800">
              <a:buFont typeface="Wingdings" panose="05000000000000000000" pitchFamily="2" charset="2"/>
              <a:buChar char="ü"/>
            </a:pPr>
            <a:r>
              <a:rPr lang="zh-CN" altLang="en-US" sz="2000" dirty="0" smtClean="0"/>
              <a:t>音频和视频处理技术</a:t>
            </a:r>
            <a:endParaRPr lang="en-US" altLang="zh-CN" sz="2000" dirty="0" smtClean="0"/>
          </a:p>
          <a:p>
            <a:pPr marL="244800" indent="-244800">
              <a:buFont typeface="Wingdings" panose="05000000000000000000" pitchFamily="2" charset="2"/>
              <a:buChar char="ü"/>
            </a:pPr>
            <a:r>
              <a:rPr lang="zh-CN" altLang="en-US" sz="2000" dirty="0" smtClean="0"/>
              <a:t>人工智能云技术</a:t>
            </a:r>
            <a:endParaRPr lang="en-US" altLang="zh-CN" sz="2000" dirty="0" smtClean="0"/>
          </a:p>
          <a:p>
            <a:pPr marL="244800" indent="-244800">
              <a:buFont typeface="Wingdings" panose="05000000000000000000" pitchFamily="2" charset="2"/>
              <a:buChar char="ü"/>
            </a:pPr>
            <a:r>
              <a:rPr lang="zh-CN" altLang="en-US" sz="2000" dirty="0" smtClean="0"/>
              <a:t>人工智能芯片</a:t>
            </a:r>
            <a:endParaRPr lang="zh-CN" altLang="en-US" sz="2000" dirty="0"/>
          </a:p>
        </p:txBody>
      </p:sp>
      <p:sp>
        <p:nvSpPr>
          <p:cNvPr id="6" name="文本框 5"/>
          <p:cNvSpPr txBox="1"/>
          <p:nvPr/>
        </p:nvSpPr>
        <p:spPr>
          <a:xfrm>
            <a:off x="4822307" y="2476488"/>
            <a:ext cx="3856997" cy="584775"/>
          </a:xfrm>
          <a:prstGeom prst="rect">
            <a:avLst/>
          </a:prstGeom>
          <a:noFill/>
        </p:spPr>
        <p:txBody>
          <a:bodyPr wrap="square" rtlCol="0">
            <a:spAutoFit/>
          </a:bodyPr>
          <a:lstStyle/>
          <a:p>
            <a:pPr algn="just"/>
            <a:r>
              <a:rPr lang="zh-CN" altLang="en-US" sz="1600" dirty="0" smtClean="0">
                <a:solidFill>
                  <a:srgbClr val="FF0000"/>
                </a:solidFill>
                <a:latin typeface="幼圆" panose="02010509060101010101" pitchFamily="49" charset="-122"/>
                <a:ea typeface="幼圆" panose="02010509060101010101" pitchFamily="49" charset="-122"/>
              </a:rPr>
              <a:t>神经网络属于机器学习最重要的方法，</a:t>
            </a:r>
            <a:endParaRPr lang="en-US" altLang="zh-CN" sz="1600" dirty="0" smtClean="0">
              <a:solidFill>
                <a:srgbClr val="FF0000"/>
              </a:solidFill>
              <a:latin typeface="幼圆" panose="02010509060101010101" pitchFamily="49" charset="-122"/>
              <a:ea typeface="幼圆" panose="02010509060101010101" pitchFamily="49" charset="-122"/>
            </a:endParaRPr>
          </a:p>
          <a:p>
            <a:pPr algn="just"/>
            <a:r>
              <a:rPr lang="zh-CN" altLang="en-US" sz="1600" dirty="0" smtClean="0">
                <a:solidFill>
                  <a:srgbClr val="FF0000"/>
                </a:solidFill>
                <a:latin typeface="幼圆" panose="02010509060101010101" pitchFamily="49" charset="-122"/>
                <a:ea typeface="幼圆" panose="02010509060101010101" pitchFamily="49" charset="-122"/>
              </a:rPr>
              <a:t>进化计算属于属于计算智能最重要的方法</a:t>
            </a:r>
            <a:endParaRPr lang="zh-CN" altLang="en-US" sz="16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34225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lIns="0" rIns="0">
            <a:normAutofit lnSpcReduction="10000"/>
          </a:bodyPr>
          <a:lstStyle/>
          <a:p>
            <a:r>
              <a:rPr lang="zh-CN" altLang="en-US" sz="3000" dirty="0" smtClean="0"/>
              <a:t>科学理论的发展</a:t>
            </a:r>
            <a:endParaRPr lang="zh-CN" altLang="en-US" sz="3000" dirty="0"/>
          </a:p>
        </p:txBody>
      </p:sp>
      <p:sp>
        <p:nvSpPr>
          <p:cNvPr id="5" name="文本占位符 4"/>
          <p:cNvSpPr>
            <a:spLocks noGrp="1"/>
          </p:cNvSpPr>
          <p:nvPr>
            <p:ph type="body" sz="quarter" idx="12"/>
          </p:nvPr>
        </p:nvSpPr>
        <p:spPr/>
        <p:txBody>
          <a:bodyPr>
            <a:normAutofit fontScale="92500" lnSpcReduction="10000"/>
          </a:bodyPr>
          <a:lstStyle/>
          <a:p>
            <a:r>
              <a:rPr lang="zh-CN" altLang="en-US" dirty="0"/>
              <a:t>科学技术的发展</a:t>
            </a:r>
          </a:p>
        </p:txBody>
      </p:sp>
      <p:sp>
        <p:nvSpPr>
          <p:cNvPr id="7" name="矩形 6"/>
          <p:cNvSpPr/>
          <p:nvPr/>
        </p:nvSpPr>
        <p:spPr>
          <a:xfrm>
            <a:off x="1075906" y="1411200"/>
            <a:ext cx="1663094" cy="5616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200" dirty="0" smtClean="0">
                <a:latin typeface="微软雅黑" panose="020B0503020204020204" pitchFamily="34" charset="-122"/>
                <a:ea typeface="微软雅黑" panose="020B0503020204020204" pitchFamily="34" charset="-122"/>
              </a:rPr>
              <a:t>经典力学</a:t>
            </a:r>
            <a:endParaRPr lang="zh-CN" altLang="en-US" sz="2400" spc="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75906" y="1507334"/>
            <a:ext cx="900000" cy="369332"/>
          </a:xfrm>
          <a:prstGeom prst="rect">
            <a:avLst/>
          </a:prstGeom>
          <a:noFill/>
        </p:spPr>
        <p:txBody>
          <a:bodyPr wrap="square" rtlCol="0">
            <a:spAutoFit/>
          </a:bodyPr>
          <a:lstStyle/>
          <a:p>
            <a:r>
              <a:rPr lang="en-US" altLang="zh-CN" b="1" dirty="0" smtClean="0">
                <a:solidFill>
                  <a:srgbClr val="2F5597"/>
                </a:solidFill>
              </a:rPr>
              <a:t>1680s</a:t>
            </a:r>
            <a:endParaRPr lang="zh-CN" altLang="en-US" b="1" dirty="0">
              <a:solidFill>
                <a:srgbClr val="2F5597"/>
              </a:solidFill>
            </a:endParaRPr>
          </a:p>
        </p:txBody>
      </p:sp>
      <p:sp>
        <p:nvSpPr>
          <p:cNvPr id="10" name="矩形 9"/>
          <p:cNvSpPr/>
          <p:nvPr/>
        </p:nvSpPr>
        <p:spPr>
          <a:xfrm>
            <a:off x="1084200" y="3277200"/>
            <a:ext cx="1654800" cy="6828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微软雅黑" panose="020B0503020204020204" pitchFamily="34" charset="-122"/>
                <a:ea typeface="微软雅黑" panose="020B0503020204020204" pitchFamily="34" charset="-122"/>
              </a:rPr>
              <a:t>广义相对论</a:t>
            </a:r>
            <a:endParaRPr lang="en-US" altLang="zh-CN" sz="2000" spc="200" dirty="0" smtClean="0">
              <a:latin typeface="微软雅黑" panose="020B0503020204020204" pitchFamily="34" charset="-122"/>
              <a:ea typeface="微软雅黑" panose="020B0503020204020204" pitchFamily="34" charset="-122"/>
            </a:endParaRPr>
          </a:p>
          <a:p>
            <a:pPr algn="ctr"/>
            <a:r>
              <a:rPr lang="zh-CN" altLang="en-US" sz="2000" spc="200" dirty="0" smtClean="0">
                <a:latin typeface="微软雅黑" panose="020B0503020204020204" pitchFamily="34" charset="-122"/>
                <a:ea typeface="微软雅黑" panose="020B0503020204020204" pitchFamily="34" charset="-122"/>
              </a:rPr>
              <a:t>量子力学</a:t>
            </a:r>
            <a:endParaRPr lang="zh-CN" altLang="en-US" sz="2000" spc="200" dirty="0">
              <a:latin typeface="微软雅黑" panose="020B0503020204020204" pitchFamily="34" charset="-122"/>
              <a:ea typeface="微软雅黑" panose="020B0503020204020204" pitchFamily="34" charset="-122"/>
            </a:endParaRPr>
          </a:p>
        </p:txBody>
      </p:sp>
      <p:pic>
        <p:nvPicPr>
          <p:cNvPr id="1028" name="Picture 4" descr="https://ss1.baidu.com/6ONXsjip0QIZ8tyhnq/it/u=630814978,305198301&amp;fm=58">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508" y="326141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0.baidu.com/6ONWsjip0QIZ8tyhnq/it/u=2673557880,247707463&amp;fm=58">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732" y="1334812"/>
            <a:ext cx="714375" cy="7143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2.baidu.com/6ONYsjip0QIZ8tyhnq/it/u=1020675299,2419533922&amp;fm=58">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8705" y="3261412"/>
            <a:ext cx="714375" cy="714376"/>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75906" y="3433933"/>
            <a:ext cx="900000" cy="369332"/>
          </a:xfrm>
          <a:prstGeom prst="rect">
            <a:avLst/>
          </a:prstGeom>
          <a:noFill/>
        </p:spPr>
        <p:txBody>
          <a:bodyPr wrap="square" rtlCol="0">
            <a:spAutoFit/>
          </a:bodyPr>
          <a:lstStyle/>
          <a:p>
            <a:r>
              <a:rPr lang="en-US" altLang="zh-CN" b="1" dirty="0" smtClean="0">
                <a:solidFill>
                  <a:srgbClr val="2F5597"/>
                </a:solidFill>
              </a:rPr>
              <a:t>1910s</a:t>
            </a:r>
            <a:endParaRPr lang="zh-CN" altLang="en-US" b="1" dirty="0">
              <a:solidFill>
                <a:srgbClr val="2F5597"/>
              </a:solidFill>
            </a:endParaRPr>
          </a:p>
        </p:txBody>
      </p:sp>
      <p:sp>
        <p:nvSpPr>
          <p:cNvPr id="15" name="矩形 14"/>
          <p:cNvSpPr/>
          <p:nvPr/>
        </p:nvSpPr>
        <p:spPr>
          <a:xfrm>
            <a:off x="1084200" y="5264400"/>
            <a:ext cx="1654800" cy="6828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微软雅黑" panose="020B0503020204020204" pitchFamily="34" charset="-122"/>
                <a:ea typeface="微软雅黑" panose="020B0503020204020204" pitchFamily="34" charset="-122"/>
              </a:rPr>
              <a:t>超弦理论</a:t>
            </a:r>
            <a:endParaRPr lang="en-US" altLang="zh-CN" sz="2000" spc="200" dirty="0" smtClean="0">
              <a:latin typeface="微软雅黑" panose="020B0503020204020204" pitchFamily="34" charset="-122"/>
              <a:ea typeface="微软雅黑" panose="020B0503020204020204" pitchFamily="34" charset="-122"/>
            </a:endParaRPr>
          </a:p>
          <a:p>
            <a:pPr algn="ctr"/>
            <a:r>
              <a:rPr lang="en-US" altLang="zh-CN" sz="2000" spc="200" dirty="0" smtClean="0">
                <a:latin typeface="微软雅黑" panose="020B0503020204020204" pitchFamily="34" charset="-122"/>
                <a:ea typeface="微软雅黑" panose="020B0503020204020204" pitchFamily="34" charset="-122"/>
              </a:rPr>
              <a:t>…</a:t>
            </a:r>
            <a:endParaRPr lang="zh-CN" altLang="en-US" sz="2000" spc="2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75906" y="5421134"/>
            <a:ext cx="900000" cy="369332"/>
          </a:xfrm>
          <a:prstGeom prst="rect">
            <a:avLst/>
          </a:prstGeom>
          <a:noFill/>
        </p:spPr>
        <p:txBody>
          <a:bodyPr wrap="square" rtlCol="0">
            <a:spAutoFit/>
          </a:bodyPr>
          <a:lstStyle/>
          <a:p>
            <a:r>
              <a:rPr lang="en-US" altLang="zh-CN" b="1" dirty="0" smtClean="0">
                <a:solidFill>
                  <a:srgbClr val="2F5597"/>
                </a:solidFill>
              </a:rPr>
              <a:t>1990s</a:t>
            </a:r>
            <a:endParaRPr lang="zh-CN" altLang="en-US" b="1" dirty="0">
              <a:solidFill>
                <a:srgbClr val="2F5597"/>
              </a:solidFill>
            </a:endParaRPr>
          </a:p>
        </p:txBody>
      </p:sp>
      <p:pic>
        <p:nvPicPr>
          <p:cNvPr id="1038" name="Picture 14" descr="http://p0.qhimgs4.com/t018c84894bccb6de8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98784" y="5249400"/>
            <a:ext cx="714323" cy="712800"/>
          </a:xfrm>
          <a:prstGeom prst="rect">
            <a:avLst/>
          </a:prstGeom>
          <a:noFill/>
          <a:extLst>
            <a:ext uri="{909E8E84-426E-40DD-AFC4-6F175D3DCCD1}">
              <a14:hiddenFill xmlns:a14="http://schemas.microsoft.com/office/drawing/2010/main">
                <a:solidFill>
                  <a:srgbClr val="FFFFFF"/>
                </a:solidFill>
              </a14:hiddenFill>
            </a:ext>
          </a:extLst>
        </p:spPr>
      </p:pic>
      <p:sp>
        <p:nvSpPr>
          <p:cNvPr id="12" name="下箭头 11"/>
          <p:cNvSpPr/>
          <p:nvPr/>
        </p:nvSpPr>
        <p:spPr>
          <a:xfrm>
            <a:off x="1774253" y="22794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1774253" y="42666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44497" y="1411200"/>
            <a:ext cx="1663094" cy="5616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200" dirty="0" smtClean="0">
                <a:latin typeface="微软雅黑" panose="020B0503020204020204" pitchFamily="34" charset="-122"/>
                <a:ea typeface="微软雅黑" panose="020B0503020204020204" pitchFamily="34" charset="-122"/>
              </a:rPr>
              <a:t>蒸汽机</a:t>
            </a:r>
            <a:endParaRPr lang="zh-CN" altLang="en-US" sz="2400" spc="2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4744497" y="1507334"/>
            <a:ext cx="900000" cy="369332"/>
          </a:xfrm>
          <a:prstGeom prst="rect">
            <a:avLst/>
          </a:prstGeom>
          <a:noFill/>
        </p:spPr>
        <p:txBody>
          <a:bodyPr wrap="square" rtlCol="0">
            <a:spAutoFit/>
          </a:bodyPr>
          <a:lstStyle/>
          <a:p>
            <a:r>
              <a:rPr lang="en-US" altLang="zh-CN" b="1" dirty="0" smtClean="0">
                <a:solidFill>
                  <a:srgbClr val="2F5597"/>
                </a:solidFill>
              </a:rPr>
              <a:t>1760s</a:t>
            </a:r>
            <a:endParaRPr lang="zh-CN" altLang="en-US" b="1" dirty="0">
              <a:solidFill>
                <a:srgbClr val="2F5597"/>
              </a:solidFill>
            </a:endParaRPr>
          </a:p>
        </p:txBody>
      </p:sp>
      <p:sp>
        <p:nvSpPr>
          <p:cNvPr id="36" name="矩形 35"/>
          <p:cNvSpPr/>
          <p:nvPr/>
        </p:nvSpPr>
        <p:spPr>
          <a:xfrm>
            <a:off x="5644497" y="3414187"/>
            <a:ext cx="1654800" cy="5616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200" dirty="0" smtClean="0">
                <a:latin typeface="微软雅黑" panose="020B0503020204020204" pitchFamily="34" charset="-122"/>
                <a:ea typeface="微软雅黑" panose="020B0503020204020204" pitchFamily="34" charset="-122"/>
              </a:rPr>
              <a:t>发电机</a:t>
            </a:r>
            <a:endParaRPr lang="zh-CN" altLang="en-US" sz="2400" spc="2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4753300" y="3512301"/>
            <a:ext cx="900000" cy="369332"/>
          </a:xfrm>
          <a:prstGeom prst="rect">
            <a:avLst/>
          </a:prstGeom>
          <a:noFill/>
        </p:spPr>
        <p:txBody>
          <a:bodyPr wrap="square" rtlCol="0">
            <a:spAutoFit/>
          </a:bodyPr>
          <a:lstStyle/>
          <a:p>
            <a:r>
              <a:rPr lang="en-US" altLang="zh-CN" b="1" dirty="0" smtClean="0">
                <a:solidFill>
                  <a:srgbClr val="2F5597"/>
                </a:solidFill>
              </a:rPr>
              <a:t>1860s</a:t>
            </a:r>
            <a:endParaRPr lang="zh-CN" altLang="en-US" b="1" dirty="0">
              <a:solidFill>
                <a:srgbClr val="2F5597"/>
              </a:solidFill>
            </a:endParaRPr>
          </a:p>
        </p:txBody>
      </p:sp>
      <p:sp>
        <p:nvSpPr>
          <p:cNvPr id="42" name="文本框 41"/>
          <p:cNvSpPr txBox="1"/>
          <p:nvPr/>
        </p:nvSpPr>
        <p:spPr>
          <a:xfrm>
            <a:off x="4753300" y="5559042"/>
            <a:ext cx="900000" cy="369332"/>
          </a:xfrm>
          <a:prstGeom prst="rect">
            <a:avLst/>
          </a:prstGeom>
          <a:noFill/>
        </p:spPr>
        <p:txBody>
          <a:bodyPr wrap="square" rtlCol="0">
            <a:spAutoFit/>
          </a:bodyPr>
          <a:lstStyle/>
          <a:p>
            <a:r>
              <a:rPr lang="en-US" altLang="zh-CN" b="1" dirty="0" smtClean="0">
                <a:solidFill>
                  <a:srgbClr val="2F5597"/>
                </a:solidFill>
              </a:rPr>
              <a:t>1940s</a:t>
            </a:r>
            <a:endParaRPr lang="zh-CN" altLang="en-US" b="1" dirty="0">
              <a:solidFill>
                <a:srgbClr val="2F5597"/>
              </a:solidFill>
            </a:endParaRPr>
          </a:p>
        </p:txBody>
      </p:sp>
      <p:sp>
        <p:nvSpPr>
          <p:cNvPr id="44" name="下箭头 43"/>
          <p:cNvSpPr/>
          <p:nvPr/>
        </p:nvSpPr>
        <p:spPr>
          <a:xfrm>
            <a:off x="6342844" y="22794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下箭头 44"/>
          <p:cNvSpPr/>
          <p:nvPr/>
        </p:nvSpPr>
        <p:spPr>
          <a:xfrm>
            <a:off x="6342844" y="42666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0" name="Picture 16" descr="https://ss2.bdstatic.com/6Ot1bjeh1BF3odCf/it/u=4058025578,2971854586&amp;fm=74&amp;app=80&amp;f=JPEG&amp;size=f121,121?sec=1880279984&amp;t=02431cb807d1581070f4d05d06737d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8899" y="1354065"/>
            <a:ext cx="712799" cy="712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s0.bdstatic.com/6Ox1bjeh1BF3odCf/it/u=717222082,3460181783&amp;fm=74&amp;app=80&amp;f=JPEG&amp;size=f121,90?sec=1880279984&amp;t=8980d747494ccc31c40a21cc0d14b28f"/>
          <p:cNvPicPr>
            <a:picLocks noChangeAspect="1" noChangeArrowheads="1"/>
          </p:cNvPicPr>
          <p:nvPr/>
        </p:nvPicPr>
        <p:blipFill rotWithShape="1">
          <a:blip r:embed="rId10">
            <a:extLst>
              <a:ext uri="{28A0092B-C50C-407E-A947-70E740481C1C}">
                <a14:useLocalDpi xmlns:a14="http://schemas.microsoft.com/office/drawing/2010/main" val="0"/>
              </a:ext>
            </a:extLst>
          </a:blip>
          <a:srcRect l="12957" r="12703"/>
          <a:stretch/>
        </p:blipFill>
        <p:spPr bwMode="auto">
          <a:xfrm>
            <a:off x="7869273" y="3338587"/>
            <a:ext cx="712425" cy="712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gxscse.com/myimg/article/320/13_knwkj_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2296" y="5402174"/>
            <a:ext cx="686003" cy="712800"/>
          </a:xfrm>
          <a:prstGeom prst="rect">
            <a:avLst/>
          </a:prstGeom>
          <a:noFill/>
          <a:extLst>
            <a:ext uri="{909E8E84-426E-40DD-AFC4-6F175D3DCCD1}">
              <a14:hiddenFill xmlns:a14="http://schemas.microsoft.com/office/drawing/2010/main">
                <a:solidFill>
                  <a:srgbClr val="FFFFFF"/>
                </a:solidFill>
              </a14:hiddenFill>
            </a:ext>
          </a:extLst>
        </p:spPr>
      </p:pic>
      <p:sp>
        <p:nvSpPr>
          <p:cNvPr id="52" name="矩形 51"/>
          <p:cNvSpPr/>
          <p:nvPr/>
        </p:nvSpPr>
        <p:spPr>
          <a:xfrm>
            <a:off x="5653300" y="5417174"/>
            <a:ext cx="1654800" cy="6828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微软雅黑" panose="020B0503020204020204" pitchFamily="34" charset="-122"/>
                <a:ea typeface="微软雅黑" panose="020B0503020204020204" pitchFamily="34" charset="-122"/>
              </a:rPr>
              <a:t>计算机</a:t>
            </a:r>
            <a:endParaRPr lang="en-US" altLang="zh-CN" sz="2000" spc="200" dirty="0" smtClean="0">
              <a:latin typeface="微软雅黑" panose="020B0503020204020204" pitchFamily="34" charset="-122"/>
              <a:ea typeface="微软雅黑" panose="020B0503020204020204" pitchFamily="34" charset="-122"/>
            </a:endParaRPr>
          </a:p>
          <a:p>
            <a:pPr algn="ctr"/>
            <a:r>
              <a:rPr lang="en-US" altLang="zh-CN" sz="2000" spc="200" dirty="0" smtClean="0">
                <a:latin typeface="微软雅黑" panose="020B0503020204020204" pitchFamily="34" charset="-122"/>
                <a:ea typeface="微软雅黑" panose="020B0503020204020204" pitchFamily="34" charset="-122"/>
              </a:rPr>
              <a:t>…</a:t>
            </a:r>
            <a:endParaRPr lang="zh-CN" altLang="en-US" sz="2000" spc="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952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lIns="0" rIns="0">
            <a:normAutofit lnSpcReduction="10000"/>
          </a:bodyPr>
          <a:lstStyle/>
          <a:p>
            <a:r>
              <a:rPr lang="zh-CN" altLang="en-US" sz="3000" dirty="0" smtClean="0"/>
              <a:t>科学理论</a:t>
            </a:r>
            <a:endParaRPr lang="zh-CN" altLang="en-US" sz="3000" dirty="0"/>
          </a:p>
        </p:txBody>
      </p:sp>
      <p:sp>
        <p:nvSpPr>
          <p:cNvPr id="5" name="文本占位符 4"/>
          <p:cNvSpPr>
            <a:spLocks noGrp="1"/>
          </p:cNvSpPr>
          <p:nvPr>
            <p:ph type="body" sz="quarter" idx="11"/>
          </p:nvPr>
        </p:nvSpPr>
        <p:spPr/>
        <p:txBody>
          <a:bodyPr>
            <a:normAutofit/>
          </a:bodyPr>
          <a:lstStyle/>
          <a:p>
            <a:r>
              <a:rPr lang="zh-CN" altLang="en-US" dirty="0" smtClean="0"/>
              <a:t>通过</a:t>
            </a:r>
            <a:r>
              <a:rPr lang="zh-CN" altLang="en-US" b="1" u="sng" dirty="0" smtClean="0"/>
              <a:t>发现</a:t>
            </a:r>
            <a:r>
              <a:rPr lang="zh-CN" altLang="en-US" dirty="0" smtClean="0"/>
              <a:t>新的理论来</a:t>
            </a:r>
            <a:r>
              <a:rPr lang="zh-CN" altLang="en-US" b="1" u="sng" dirty="0"/>
              <a:t>认识</a:t>
            </a:r>
            <a:r>
              <a:rPr lang="zh-CN" altLang="en-US" dirty="0" smtClean="0"/>
              <a:t>世界</a:t>
            </a:r>
            <a:endParaRPr lang="en-US" altLang="zh-CN" dirty="0" smtClean="0"/>
          </a:p>
          <a:p>
            <a:endParaRPr lang="en-US" altLang="zh-CN" dirty="0"/>
          </a:p>
          <a:p>
            <a:r>
              <a:rPr lang="zh-CN" altLang="en-US" dirty="0"/>
              <a:t>科学</a:t>
            </a:r>
            <a:r>
              <a:rPr lang="zh-CN" altLang="en-US" dirty="0" smtClean="0"/>
              <a:t>理论的发展即不断</a:t>
            </a:r>
            <a:r>
              <a:rPr lang="zh-CN" altLang="en-US" dirty="0"/>
              <a:t>用更加</a:t>
            </a:r>
            <a:r>
              <a:rPr lang="zh-CN" altLang="en-US" b="1" u="sng" dirty="0"/>
              <a:t>精确</a:t>
            </a:r>
            <a:r>
              <a:rPr lang="zh-CN" altLang="en-US" dirty="0"/>
              <a:t>的模型来</a:t>
            </a:r>
            <a:r>
              <a:rPr lang="zh-CN" altLang="en-US" b="1" u="sng" dirty="0"/>
              <a:t>拟合</a:t>
            </a:r>
            <a:r>
              <a:rPr lang="zh-CN" altLang="en-US" dirty="0"/>
              <a:t>现实</a:t>
            </a:r>
            <a:r>
              <a:rPr lang="zh-CN" altLang="en-US" dirty="0" smtClean="0"/>
              <a:t>规律</a:t>
            </a:r>
            <a:endParaRPr lang="en-US" altLang="zh-CN" dirty="0" smtClean="0"/>
          </a:p>
          <a:p>
            <a:endParaRPr lang="en-US" altLang="zh-CN" dirty="0" smtClean="0"/>
          </a:p>
          <a:p>
            <a:endParaRPr lang="en-US" altLang="zh-CN" dirty="0"/>
          </a:p>
          <a:p>
            <a:r>
              <a:rPr lang="zh-CN" altLang="en-US" dirty="0" smtClean="0"/>
              <a:t>获取数据→拟合模型</a:t>
            </a:r>
            <a:endParaRPr lang="zh-CN" altLang="en-US" dirty="0"/>
          </a:p>
        </p:txBody>
      </p:sp>
      <p:sp>
        <p:nvSpPr>
          <p:cNvPr id="3" name="文本占位符 2"/>
          <p:cNvSpPr>
            <a:spLocks noGrp="1"/>
          </p:cNvSpPr>
          <p:nvPr>
            <p:ph type="body" sz="quarter" idx="12"/>
          </p:nvPr>
        </p:nvSpPr>
        <p:spPr/>
        <p:txBody>
          <a:bodyPr>
            <a:normAutofit fontScale="92500" lnSpcReduction="10000"/>
          </a:bodyPr>
          <a:lstStyle/>
          <a:p>
            <a:r>
              <a:rPr lang="zh-CN" altLang="en-US" dirty="0" smtClean="0"/>
              <a:t>科学技术</a:t>
            </a:r>
            <a:endParaRPr lang="zh-CN" altLang="en-US" dirty="0"/>
          </a:p>
        </p:txBody>
      </p:sp>
      <p:sp>
        <p:nvSpPr>
          <p:cNvPr id="4" name="文本占位符 3"/>
          <p:cNvSpPr>
            <a:spLocks noGrp="1"/>
          </p:cNvSpPr>
          <p:nvPr>
            <p:ph type="body" sz="quarter" idx="13"/>
          </p:nvPr>
        </p:nvSpPr>
        <p:spPr/>
        <p:txBody>
          <a:bodyPr/>
          <a:lstStyle/>
          <a:p>
            <a:r>
              <a:rPr lang="zh-CN" altLang="en-US" dirty="0" smtClean="0"/>
              <a:t>通过</a:t>
            </a:r>
            <a:r>
              <a:rPr lang="zh-CN" altLang="en-US" b="1" u="sng" dirty="0" smtClean="0"/>
              <a:t>发明</a:t>
            </a:r>
            <a:r>
              <a:rPr lang="zh-CN" altLang="en-US" dirty="0" smtClean="0"/>
              <a:t>新的技术来</a:t>
            </a:r>
            <a:r>
              <a:rPr lang="zh-CN" altLang="en-US" b="1" u="sng" dirty="0" smtClean="0"/>
              <a:t>改造</a:t>
            </a:r>
            <a:r>
              <a:rPr lang="zh-CN" altLang="en-US" dirty="0" smtClean="0"/>
              <a:t>世界</a:t>
            </a:r>
            <a:endParaRPr lang="en-US" altLang="zh-CN" dirty="0" smtClean="0"/>
          </a:p>
          <a:p>
            <a:endParaRPr lang="en-US" altLang="zh-CN" dirty="0"/>
          </a:p>
          <a:p>
            <a:r>
              <a:rPr lang="zh-CN" altLang="en-US" dirty="0" smtClean="0"/>
              <a:t>科学技术的发展即不断用更加</a:t>
            </a:r>
            <a:r>
              <a:rPr lang="zh-CN" altLang="en-US" b="1" u="sng" dirty="0" smtClean="0"/>
              <a:t>高效</a:t>
            </a:r>
            <a:r>
              <a:rPr lang="zh-CN" altLang="en-US" dirty="0" smtClean="0"/>
              <a:t>的手段来</a:t>
            </a:r>
            <a:r>
              <a:rPr lang="zh-CN" altLang="en-US" b="1" u="sng" dirty="0" smtClean="0"/>
              <a:t>优化</a:t>
            </a:r>
            <a:r>
              <a:rPr lang="zh-CN" altLang="en-US" dirty="0" smtClean="0"/>
              <a:t>现实活动</a:t>
            </a:r>
            <a:endParaRPr lang="en-US" altLang="zh-CN" dirty="0" smtClean="0"/>
          </a:p>
          <a:p>
            <a:endParaRPr lang="en-US" altLang="zh-CN" dirty="0" smtClean="0"/>
          </a:p>
          <a:p>
            <a:endParaRPr lang="en-US" altLang="zh-CN" dirty="0"/>
          </a:p>
          <a:p>
            <a:r>
              <a:rPr lang="zh-CN" altLang="en-US" dirty="0" smtClean="0"/>
              <a:t>确定问题→寻找最优解</a:t>
            </a:r>
            <a:endParaRPr lang="zh-CN" altLang="en-US" dirty="0"/>
          </a:p>
        </p:txBody>
      </p:sp>
    </p:spTree>
    <p:extLst>
      <p:ext uri="{BB962C8B-B14F-4D97-AF65-F5344CB8AC3E}">
        <p14:creationId xmlns:p14="http://schemas.microsoft.com/office/powerpoint/2010/main" val="467625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机器学习主要任务</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125506" y="818776"/>
                <a:ext cx="4273176" cy="6039224"/>
              </a:xfrm>
            </p:spPr>
            <p:txBody>
              <a:bodyPr>
                <a:normAutofit/>
              </a:bodyPr>
              <a:lstStyle/>
              <a:p>
                <a:r>
                  <a:rPr lang="zh-CN" altLang="en-US" dirty="0" smtClean="0"/>
                  <a:t>有</a:t>
                </a:r>
                <a:r>
                  <a:rPr lang="zh-CN" altLang="en-US" dirty="0"/>
                  <a:t>监督学习：给定数据</a:t>
                </a:r>
                <a:r>
                  <a:rPr lang="zh-CN" altLang="en-US" dirty="0" smtClean="0"/>
                  <a:t>集</a:t>
                </a:r>
                <a14:m>
                  <m:oMath xmlns:m="http://schemas.openxmlformats.org/officeDocument/2006/math">
                    <m:r>
                      <a:rPr lang="en-US" altLang="zh-CN" b="0" i="1" dirty="0" smtClean="0">
                        <a:latin typeface="Cambria Math" panose="02040503050406030204" pitchFamily="18" charset="0"/>
                      </a:rPr>
                      <m:t>𝑋</m:t>
                    </m:r>
                  </m:oMath>
                </a14:m>
                <a:r>
                  <a:rPr lang="en-US" altLang="zh-CN" dirty="0"/>
                  <a:t>,</a:t>
                </a:r>
                <a:r>
                  <a:rPr lang="zh-CN" altLang="en-US" dirty="0"/>
                  <a:t>选定模型</a:t>
                </a:r>
                <a14:m>
                  <m:oMath xmlns:m="http://schemas.openxmlformats.org/officeDocument/2006/math">
                    <m:r>
                      <a:rPr lang="en-US" altLang="zh-CN" b="0" i="0" dirty="0" smtClean="0">
                        <a:latin typeface="Cambria Math" panose="02040503050406030204" pitchFamily="18" charset="0"/>
                      </a:rPr>
                      <m:t> </m:t>
                    </m:r>
                    <m:r>
                      <a:rPr lang="zh-CN" altLang="en-US" i="1" dirty="0" smtClean="0">
                        <a:latin typeface="Cambria Math" panose="02040503050406030204" pitchFamily="18" charset="0"/>
                      </a:rPr>
                      <m:t>𝑓</m:t>
                    </m:r>
                    <m:r>
                      <a:rPr lang="en-US" altLang="zh-CN" i="1" dirty="0">
                        <a:latin typeface="Cambria Math" panose="02040503050406030204" pitchFamily="18" charset="0"/>
                      </a:rPr>
                      <m:t>(</m:t>
                    </m:r>
                    <m:r>
                      <a:rPr lang="zh-CN" altLang="en-US" b="1" i="0" dirty="0">
                        <a:latin typeface="Cambria Math" panose="02040503050406030204" pitchFamily="18" charset="0"/>
                      </a:rPr>
                      <m:t>𝐱</m:t>
                    </m:r>
                    <m:r>
                      <a:rPr lang="en-US" altLang="zh-CN" i="1" dirty="0">
                        <a:latin typeface="Cambria Math" panose="02040503050406030204" pitchFamily="18" charset="0"/>
                      </a:rPr>
                      <m:t>,</m:t>
                    </m:r>
                    <m:r>
                      <a:rPr lang="zh-CN" altLang="en-US" b="1" i="0" dirty="0" smtClean="0">
                        <a:latin typeface="Cambria Math" panose="02040503050406030204" pitchFamily="18" charset="0"/>
                      </a:rPr>
                      <m:t>𝛉</m:t>
                    </m:r>
                    <m:r>
                      <a:rPr lang="en-US" altLang="zh-CN" i="1" dirty="0">
                        <a:latin typeface="Cambria Math" panose="02040503050406030204" pitchFamily="18" charset="0"/>
                      </a:rPr>
                      <m:t>)</m:t>
                    </m:r>
                  </m:oMath>
                </a14:m>
                <a:r>
                  <a:rPr lang="en-US" altLang="zh-CN" dirty="0" smtClean="0"/>
                  <a:t>,</a:t>
                </a:r>
                <a:r>
                  <a:rPr lang="zh-CN" altLang="en-US" dirty="0"/>
                  <a:t>求模型参数</a:t>
                </a:r>
                <a14:m>
                  <m:oMath xmlns:m="http://schemas.openxmlformats.org/officeDocument/2006/math">
                    <m:r>
                      <a:rPr lang="zh-CN" altLang="en-US" b="1" i="0" dirty="0">
                        <a:latin typeface="Cambria Math" panose="02040503050406030204" pitchFamily="18" charset="0"/>
                      </a:rPr>
                      <m:t>𝛉</m:t>
                    </m:r>
                  </m:oMath>
                </a14:m>
                <a:r>
                  <a:rPr lang="en-US" altLang="zh-CN" dirty="0"/>
                  <a:t>,</a:t>
                </a:r>
                <a:r>
                  <a:rPr lang="zh-CN" altLang="en-US" dirty="0" smtClean="0"/>
                  <a:t>使得</a:t>
                </a:r>
                <a14:m>
                  <m:oMath xmlns:m="http://schemas.openxmlformats.org/officeDocument/2006/math">
                    <m:r>
                      <a:rPr lang="en-US" altLang="zh-CN" b="0" i="0" dirty="0" smtClean="0">
                        <a:latin typeface="Cambria Math" panose="02040503050406030204" pitchFamily="18" charset="0"/>
                      </a:rPr>
                      <m:t> </m:t>
                    </m:r>
                    <m:r>
                      <a:rPr lang="zh-CN" altLang="en-US" i="1" dirty="0">
                        <a:latin typeface="Cambria Math" panose="02040503050406030204" pitchFamily="18" charset="0"/>
                      </a:rPr>
                      <m:t>𝑓</m:t>
                    </m:r>
                    <m:d>
                      <m:dPr>
                        <m:ctrlPr>
                          <a:rPr lang="en-US" altLang="zh-CN" i="1" dirty="0">
                            <a:latin typeface="Cambria Math" panose="02040503050406030204" pitchFamily="18" charset="0"/>
                          </a:rPr>
                        </m:ctrlPr>
                      </m:dPr>
                      <m:e>
                        <m:r>
                          <a:rPr lang="zh-CN" altLang="en-US" b="1" i="0" dirty="0">
                            <a:latin typeface="Cambria Math" panose="02040503050406030204" pitchFamily="18" charset="0"/>
                          </a:rPr>
                          <m:t>𝐱</m:t>
                        </m:r>
                        <m:r>
                          <a:rPr lang="en-US" altLang="zh-CN" i="1" dirty="0">
                            <a:latin typeface="Cambria Math" panose="02040503050406030204" pitchFamily="18" charset="0"/>
                          </a:rPr>
                          <m:t>,</m:t>
                        </m:r>
                        <m:r>
                          <a:rPr lang="zh-CN" altLang="en-US" b="1" i="0" dirty="0">
                            <a:latin typeface="Cambria Math" panose="02040503050406030204" pitchFamily="18" charset="0"/>
                          </a:rPr>
                          <m:t>𝛉</m:t>
                        </m:r>
                      </m:e>
                    </m:d>
                    <m:r>
                      <a:rPr lang="en-US" altLang="zh-CN" b="0" i="1" dirty="0" smtClean="0">
                        <a:latin typeface="Cambria Math" panose="02040503050406030204" pitchFamily="18" charset="0"/>
                      </a:rPr>
                      <m:t> </m:t>
                    </m:r>
                  </m:oMath>
                </a14:m>
                <a:r>
                  <a:rPr lang="zh-CN" altLang="en-US" dirty="0" smtClean="0"/>
                  <a:t>尽量与给定的输出</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𝑌</m:t>
                    </m:r>
                    <m:r>
                      <a:rPr lang="en-US" altLang="zh-CN" b="0" i="1" dirty="0" smtClean="0">
                        <a:latin typeface="Cambria Math" panose="02040503050406030204" pitchFamily="18" charset="0"/>
                      </a:rPr>
                      <m:t> </m:t>
                    </m:r>
                  </m:oMath>
                </a14:m>
                <a:r>
                  <a:rPr lang="zh-CN" altLang="en-US" dirty="0" smtClean="0"/>
                  <a:t>相同</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125506" y="818776"/>
                <a:ext cx="4273176" cy="6039224"/>
              </a:xfrm>
              <a:blipFill rotWithShape="0">
                <a:blip r:embed="rId2"/>
                <a:stretch>
                  <a:fillRect l="-1997" t="-1110" r="-2140"/>
                </a:stretch>
              </a:blipFill>
            </p:spPr>
            <p:txBody>
              <a:bodyPr/>
              <a:lstStyle/>
              <a:p>
                <a:r>
                  <a:rPr lang="zh-CN" altLang="en-US">
                    <a:noFill/>
                  </a:rPr>
                  <a:t> </a:t>
                </a:r>
              </a:p>
            </p:txBody>
          </p:sp>
        </mc:Fallback>
      </mc:AlternateContent>
      <p:sp>
        <p:nvSpPr>
          <p:cNvPr id="4" name="文本占位符 3"/>
          <p:cNvSpPr>
            <a:spLocks noGrp="1"/>
          </p:cNvSpPr>
          <p:nvPr>
            <p:ph type="body" sz="quarter" idx="12"/>
          </p:nvPr>
        </p:nvSpPr>
        <p:spPr/>
        <p:txBody>
          <a:bodyPr>
            <a:normAutofit fontScale="92500" lnSpcReduction="10000"/>
          </a:bodyPr>
          <a:lstStyle/>
          <a:p>
            <a:r>
              <a:rPr lang="zh-CN" altLang="en-US" dirty="0" smtClean="0"/>
              <a:t>计算智能</a:t>
            </a:r>
            <a:r>
              <a:rPr lang="zh-CN" altLang="en-US" dirty="0"/>
              <a:t>主要</a:t>
            </a:r>
            <a:r>
              <a:rPr lang="zh-CN" altLang="en-US" dirty="0" smtClean="0"/>
              <a:t>任务</a:t>
            </a:r>
            <a:endParaRPr lang="zh-CN" altLang="en-US" dirty="0"/>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3"/>
              </p:nvPr>
            </p:nvSpPr>
            <p:spPr>
              <a:xfrm>
                <a:off x="4721412" y="818776"/>
                <a:ext cx="4273176" cy="6039224"/>
              </a:xfrm>
            </p:spPr>
            <p:txBody>
              <a:bodyPr>
                <a:normAutofit/>
              </a:bodyPr>
              <a:lstStyle/>
              <a:p>
                <a:r>
                  <a:rPr lang="zh-CN" altLang="en-US" dirty="0" smtClean="0"/>
                  <a:t>最优化：给定函数</a:t>
                </a:r>
                <a14:m>
                  <m:oMath xmlns:m="http://schemas.openxmlformats.org/officeDocument/2006/math">
                    <m:r>
                      <a:rPr lang="en-US" altLang="zh-CN" b="0" i="0" dirty="0" smtClean="0">
                        <a:latin typeface="Cambria Math" panose="02040503050406030204" pitchFamily="18" charset="0"/>
                      </a:rPr>
                      <m:t> </m:t>
                    </m:r>
                    <m:r>
                      <a:rPr lang="zh-CN" altLang="en-US" i="1" dirty="0">
                        <a:latin typeface="Cambria Math" panose="02040503050406030204" pitchFamily="18" charset="0"/>
                      </a:rPr>
                      <m:t>𝑓</m:t>
                    </m:r>
                    <m:r>
                      <a:rPr lang="en-US" altLang="zh-CN" i="1" dirty="0">
                        <a:latin typeface="Cambria Math" panose="02040503050406030204" pitchFamily="18" charset="0"/>
                      </a:rPr>
                      <m:t>(</m:t>
                    </m:r>
                    <m:r>
                      <a:rPr lang="zh-CN" altLang="en-US" b="1" i="0" dirty="0">
                        <a:latin typeface="Cambria Math" panose="02040503050406030204" pitchFamily="18" charset="0"/>
                      </a:rPr>
                      <m:t>𝐱</m:t>
                    </m:r>
                    <m:r>
                      <a:rPr lang="en-US" altLang="zh-CN" i="1" dirty="0">
                        <a:latin typeface="Cambria Math" panose="02040503050406030204" pitchFamily="18" charset="0"/>
                      </a:rPr>
                      <m:t>)</m:t>
                    </m:r>
                  </m:oMath>
                </a14:m>
                <a:r>
                  <a:rPr lang="zh-CN" altLang="en-US" dirty="0" smtClean="0"/>
                  <a:t>，求使</a:t>
                </a:r>
                <a14:m>
                  <m:oMath xmlns:m="http://schemas.openxmlformats.org/officeDocument/2006/math">
                    <m:r>
                      <a:rPr lang="en-US" altLang="zh-CN" b="0" i="0" dirty="0" smtClean="0">
                        <a:latin typeface="Cambria Math" panose="02040503050406030204" pitchFamily="18" charset="0"/>
                      </a:rPr>
                      <m:t> </m:t>
                    </m:r>
                    <m:r>
                      <a:rPr lang="zh-CN" altLang="en-US" i="1" dirty="0">
                        <a:latin typeface="Cambria Math" panose="02040503050406030204" pitchFamily="18" charset="0"/>
                      </a:rPr>
                      <m:t>𝑓</m:t>
                    </m:r>
                    <m:d>
                      <m:dPr>
                        <m:ctrlPr>
                          <a:rPr lang="en-US" altLang="zh-CN" i="1" dirty="0">
                            <a:latin typeface="Cambria Math" panose="02040503050406030204" pitchFamily="18" charset="0"/>
                          </a:rPr>
                        </m:ctrlPr>
                      </m:dPr>
                      <m:e>
                        <m:r>
                          <a:rPr lang="zh-CN" altLang="en-US" b="1" i="0" dirty="0">
                            <a:latin typeface="Cambria Math" panose="02040503050406030204" pitchFamily="18" charset="0"/>
                          </a:rPr>
                          <m:t>𝐱</m:t>
                        </m:r>
                      </m:e>
                    </m:d>
                    <m:r>
                      <a:rPr lang="en-US" altLang="zh-CN" b="0" i="1" dirty="0" smtClean="0">
                        <a:latin typeface="Cambria Math" panose="02040503050406030204" pitchFamily="18" charset="0"/>
                      </a:rPr>
                      <m:t> </m:t>
                    </m:r>
                  </m:oMath>
                </a14:m>
                <a:r>
                  <a:rPr lang="zh-CN" altLang="en-US" dirty="0" smtClean="0"/>
                  <a:t>最小的解</a:t>
                </a:r>
                <a14:m>
                  <m:oMath xmlns:m="http://schemas.openxmlformats.org/officeDocument/2006/math">
                    <m:r>
                      <a:rPr lang="en-US" altLang="zh-CN" b="0" i="0" dirty="0" smtClean="0">
                        <a:latin typeface="Cambria Math" panose="02040503050406030204" pitchFamily="18" charset="0"/>
                      </a:rPr>
                      <m:t> </m:t>
                    </m:r>
                    <m:r>
                      <a:rPr lang="zh-CN" altLang="en-US" b="1" i="0" dirty="0">
                        <a:latin typeface="Cambria Math" panose="02040503050406030204" pitchFamily="18" charset="0"/>
                      </a:rPr>
                      <m:t>𝐱</m:t>
                    </m:r>
                  </m:oMath>
                </a14:m>
                <a:endParaRPr lang="en-US" altLang="zh-CN" b="1" dirty="0" smtClean="0"/>
              </a:p>
            </p:txBody>
          </p:sp>
        </mc:Choice>
        <mc:Fallback xmlns="">
          <p:sp>
            <p:nvSpPr>
              <p:cNvPr id="5" name="文本占位符 4"/>
              <p:cNvSpPr>
                <a:spLocks noGrp="1" noRot="1" noChangeAspect="1" noMove="1" noResize="1" noEditPoints="1" noAdjustHandles="1" noChangeArrowheads="1" noChangeShapeType="1" noTextEdit="1"/>
              </p:cNvSpPr>
              <p:nvPr>
                <p:ph type="body" sz="quarter" idx="13"/>
              </p:nvPr>
            </p:nvSpPr>
            <p:spPr>
              <a:xfrm>
                <a:off x="4721412" y="818776"/>
                <a:ext cx="4273176" cy="6039224"/>
              </a:xfrm>
              <a:blipFill rotWithShape="0">
                <a:blip r:embed="rId3"/>
                <a:stretch>
                  <a:fillRect l="-2000" t="-1110" r="-2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8943" y="3226446"/>
                <a:ext cx="4259739" cy="2250873"/>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b="0" dirty="0" smtClean="0">
                    <a:solidFill>
                      <a:srgbClr val="FF0000"/>
                    </a:solidFill>
                    <a:latin typeface="幼圆" panose="02010509060101010101" pitchFamily="49" charset="-122"/>
                    <a:ea typeface="幼圆" panose="02010509060101010101" pitchFamily="49" charset="-122"/>
                  </a:rPr>
                  <a:t>已知</a:t>
                </a:r>
                <a:r>
                  <a:rPr lang="zh-CN" altLang="en-US" dirty="0">
                    <a:solidFill>
                      <a:srgbClr val="FF0000"/>
                    </a:solidFill>
                    <a:latin typeface="幼圆" panose="02010509060101010101" pitchFamily="49" charset="-122"/>
                    <a:ea typeface="幼圆" panose="02010509060101010101" pitchFamily="49" charset="-122"/>
                  </a:rPr>
                  <a:t>由</a:t>
                </a:r>
                <a14:m>
                  <m:oMath xmlns:m="http://schemas.openxmlformats.org/officeDocument/2006/math">
                    <m:r>
                      <a:rPr lang="en-US" altLang="zh-CN">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𝑁</m:t>
                    </m:r>
                    <m:r>
                      <a:rPr lang="en-US" altLang="zh-CN" i="1">
                        <a:solidFill>
                          <a:srgbClr val="FF0000"/>
                        </a:solidFill>
                        <a:latin typeface="Cambria Math" panose="02040503050406030204" pitchFamily="18" charset="0"/>
                      </a:rPr>
                      <m:t> </m:t>
                    </m:r>
                  </m:oMath>
                </a14:m>
                <a:r>
                  <a:rPr lang="zh-CN" altLang="en-US" dirty="0">
                    <a:solidFill>
                      <a:srgbClr val="FF0000"/>
                    </a:solidFill>
                    <a:latin typeface="幼圆" panose="02010509060101010101" pitchFamily="49" charset="-122"/>
                    <a:ea typeface="幼圆" panose="02010509060101010101" pitchFamily="49" charset="-122"/>
                  </a:rPr>
                  <a:t>个样本</a:t>
                </a:r>
                <a:r>
                  <a:rPr lang="zh-CN" altLang="en-US" dirty="0" smtClean="0">
                    <a:solidFill>
                      <a:srgbClr val="FF0000"/>
                    </a:solidFill>
                    <a:latin typeface="幼圆" panose="02010509060101010101" pitchFamily="49" charset="-122"/>
                    <a:ea typeface="幼圆" panose="02010509060101010101" pitchFamily="49" charset="-122"/>
                  </a:rPr>
                  <a:t>组成的</a:t>
                </a:r>
                <a:r>
                  <a:rPr lang="zh-CN" altLang="en-US" b="0" dirty="0" smtClean="0">
                    <a:solidFill>
                      <a:srgbClr val="FF0000"/>
                    </a:solidFill>
                    <a:latin typeface="幼圆" panose="02010509060101010101" pitchFamily="49" charset="-122"/>
                    <a:ea typeface="幼圆" panose="02010509060101010101" pitchFamily="49" charset="-122"/>
                  </a:rPr>
                  <a:t>数据集</a:t>
                </a:r>
                <a14:m>
                  <m:oMath xmlns:m="http://schemas.openxmlformats.org/officeDocument/2006/math">
                    <m:r>
                      <a:rPr lang="en-US" altLang="zh-CN" b="1">
                        <a:solidFill>
                          <a:srgbClr val="FF0000"/>
                        </a:solidFill>
                        <a:latin typeface="Cambria Math" panose="02040503050406030204" pitchFamily="18" charset="0"/>
                      </a:rPr>
                      <m:t> </m:t>
                    </m:r>
                    <m:r>
                      <a:rPr lang="en-US" altLang="zh-CN" b="1">
                        <a:solidFill>
                          <a:srgbClr val="FF0000"/>
                        </a:solidFill>
                        <a:latin typeface="Cambria Math" panose="02040503050406030204" pitchFamily="18" charset="0"/>
                      </a:rPr>
                      <m:t>𝑋</m:t>
                    </m:r>
                    <m:r>
                      <a:rPr lang="en-US" altLang="zh-CN" b="1">
                        <a:solidFill>
                          <a:srgbClr val="FF0000"/>
                        </a:solidFill>
                        <a:latin typeface="Cambria Math" panose="02040503050406030204" pitchFamily="18" charset="0"/>
                      </a:rPr>
                      <m:t>=</m:t>
                    </m:r>
                    <m:d>
                      <m:dPr>
                        <m:begChr m:val="{"/>
                        <m:endChr m:val="}"/>
                        <m:ctrlPr>
                          <a:rPr lang="en-US" altLang="zh-CN" b="1" i="1">
                            <a:solidFill>
                              <a:srgbClr val="FF0000"/>
                            </a:solidFill>
                            <a:latin typeface="Cambria Math" panose="02040503050406030204" pitchFamily="18" charset="0"/>
                          </a:rPr>
                        </m:ctrlPr>
                      </m:dPr>
                      <m:e>
                        <m:sSub>
                          <m:sSubPr>
                            <m:ctrlPr>
                              <a:rPr lang="en-US" altLang="zh-CN" b="1" i="1">
                                <a:solidFill>
                                  <a:srgbClr val="FF0000"/>
                                </a:solidFill>
                                <a:latin typeface="Cambria Math" panose="02040503050406030204" pitchFamily="18" charset="0"/>
                              </a:rPr>
                            </m:ctrlPr>
                          </m:sSubPr>
                          <m:e>
                            <m:r>
                              <a:rPr lang="en-US" altLang="zh-CN" b="1">
                                <a:solidFill>
                                  <a:srgbClr val="FF0000"/>
                                </a:solidFill>
                                <a:latin typeface="Cambria Math" panose="02040503050406030204" pitchFamily="18" charset="0"/>
                              </a:rPr>
                              <m:t>𝐱</m:t>
                            </m:r>
                          </m:e>
                          <m:sub>
                            <m:r>
                              <a:rPr lang="en-US" altLang="zh-CN" b="1">
                                <a:solidFill>
                                  <a:srgbClr val="FF0000"/>
                                </a:solidFill>
                                <a:latin typeface="Cambria Math" panose="02040503050406030204" pitchFamily="18" charset="0"/>
                              </a:rPr>
                              <m:t>1</m:t>
                            </m:r>
                          </m:sub>
                        </m:sSub>
                        <m:r>
                          <a:rPr lang="en-US" altLang="zh-CN" b="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b="1">
                                <a:solidFill>
                                  <a:srgbClr val="FF0000"/>
                                </a:solidFill>
                                <a:latin typeface="Cambria Math" panose="02040503050406030204" pitchFamily="18" charset="0"/>
                              </a:rPr>
                              <m:t>2</m:t>
                            </m:r>
                          </m:sub>
                        </m:sSub>
                        <m:r>
                          <a:rPr lang="en-US" altLang="zh-CN" b="1">
                            <a:solidFill>
                              <a:srgbClr val="FF0000"/>
                            </a:solidFill>
                            <a:latin typeface="Cambria Math" panose="02040503050406030204" pitchFamily="18" charset="0"/>
                          </a:rPr>
                          <m:t>,…, </m:t>
                        </m:r>
                        <m:sSub>
                          <m:sSubPr>
                            <m:ctrlPr>
                              <a:rPr lang="en-US" altLang="zh-CN" b="1"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b="1">
                                <a:solidFill>
                                  <a:srgbClr val="FF0000"/>
                                </a:solidFill>
                                <a:latin typeface="Cambria Math" panose="02040503050406030204" pitchFamily="18" charset="0"/>
                              </a:rPr>
                              <m:t>𝑁</m:t>
                            </m:r>
                          </m:sub>
                        </m:sSub>
                      </m:e>
                    </m:d>
                    <m:r>
                      <a:rPr lang="en-US" altLang="zh-CN" b="1">
                        <a:solidFill>
                          <a:srgbClr val="FF0000"/>
                        </a:solidFill>
                        <a:latin typeface="Cambria Math" panose="02040503050406030204" pitchFamily="18" charset="0"/>
                      </a:rPr>
                      <m:t> </m:t>
                    </m:r>
                  </m:oMath>
                </a14:m>
                <a:r>
                  <a:rPr lang="zh-CN" altLang="en-US" b="0" dirty="0" smtClean="0">
                    <a:solidFill>
                      <a:srgbClr val="FF0000"/>
                    </a:solidFill>
                    <a:latin typeface="幼圆" panose="02010509060101010101" pitchFamily="49" charset="-122"/>
                    <a:ea typeface="幼圆" panose="02010509060101010101" pitchFamily="49" charset="-122"/>
                  </a:rPr>
                  <a:t>，每个样本包含</a:t>
                </a:r>
                <a14:m>
                  <m:oMath xmlns:m="http://schemas.openxmlformats.org/officeDocument/2006/math">
                    <m:r>
                      <a:rPr lang="en-US" altLang="zh-CN">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𝐷</m:t>
                    </m:r>
                    <m:r>
                      <a:rPr lang="en-US" altLang="zh-CN" i="1">
                        <a:solidFill>
                          <a:srgbClr val="FF0000"/>
                        </a:solidFill>
                        <a:latin typeface="Cambria Math" panose="02040503050406030204" pitchFamily="18" charset="0"/>
                      </a:rPr>
                      <m:t> </m:t>
                    </m:r>
                  </m:oMath>
                </a14:m>
                <a:r>
                  <a:rPr lang="zh-CN" altLang="en-US" dirty="0">
                    <a:solidFill>
                      <a:srgbClr val="FF0000"/>
                    </a:solidFill>
                    <a:latin typeface="幼圆" panose="02010509060101010101" pitchFamily="49" charset="-122"/>
                    <a:ea typeface="幼圆" panose="02010509060101010101" pitchFamily="49" charset="-122"/>
                  </a:rPr>
                  <a:t>个</a:t>
                </a:r>
                <a:r>
                  <a:rPr lang="zh-CN" altLang="en-US" dirty="0" smtClean="0">
                    <a:solidFill>
                      <a:srgbClr val="FF0000"/>
                    </a:solidFill>
                    <a:latin typeface="幼圆" panose="02010509060101010101" pitchFamily="49" charset="-122"/>
                    <a:ea typeface="幼圆" panose="02010509060101010101" pitchFamily="49" charset="-122"/>
                  </a:rPr>
                  <a:t>特征</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b="0" i="1" smtClean="0">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𝐷</m:t>
                            </m:r>
                          </m:sub>
                        </m:sSub>
                        <m:r>
                          <a:rPr lang="en-US" altLang="zh-CN" i="1" smtClean="0">
                            <a:solidFill>
                              <a:srgbClr val="FF0000"/>
                            </a:solidFill>
                            <a:latin typeface="Cambria Math" panose="02040503050406030204" pitchFamily="18" charset="0"/>
                          </a:rPr>
                          <m:t> </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和一个标签</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𝑖</m:t>
                        </m:r>
                      </m:sub>
                    </m:sSub>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选择模型函数</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b="1" i="0" smtClean="0">
                            <a:solidFill>
                              <a:srgbClr val="FF0000"/>
                            </a:solidFill>
                            <a:latin typeface="Cambria Math" panose="02040503050406030204" pitchFamily="18" charset="0"/>
                          </a:rPr>
                          <m:t>𝐱</m:t>
                        </m:r>
                        <m:r>
                          <a:rPr lang="en-US" altLang="zh-CN" i="1">
                            <a:solidFill>
                              <a:srgbClr val="FF0000"/>
                            </a:solidFill>
                            <a:latin typeface="Cambria Math" panose="02040503050406030204" pitchFamily="18" charset="0"/>
                          </a:rPr>
                          <m:t>,</m:t>
                        </m:r>
                        <m:r>
                          <a:rPr lang="zh-CN" altLang="en-US" b="1" i="0">
                            <a:solidFill>
                              <a:srgbClr val="FF0000"/>
                            </a:solidFill>
                            <a:latin typeface="Cambria Math" panose="02040503050406030204" pitchFamily="18" charset="0"/>
                          </a:rPr>
                          <m:t>𝛉</m:t>
                        </m:r>
                      </m:e>
                    </m:d>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对于所有样本</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i="1">
                            <a:solidFill>
                              <a:srgbClr val="FF0000"/>
                            </a:solidFill>
                            <a:latin typeface="Cambria Math" panose="02040503050406030204" pitchFamily="18" charset="0"/>
                          </a:rPr>
                          <m:t>𝑖</m:t>
                        </m:r>
                      </m:sub>
                    </m:sSub>
                  </m:oMath>
                </a14:m>
                <a:r>
                  <a:rPr lang="zh-CN" altLang="en-US" dirty="0" smtClean="0">
                    <a:solidFill>
                      <a:srgbClr val="FF0000"/>
                    </a:solidFill>
                    <a:latin typeface="幼圆" panose="02010509060101010101" pitchFamily="49" charset="-122"/>
                    <a:ea typeface="幼圆" panose="02010509060101010101" pitchFamily="49" charset="-122"/>
                  </a:rPr>
                  <a:t>，求使</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1" i="0" smtClean="0">
                                <a:solidFill>
                                  <a:srgbClr val="FF0000"/>
                                </a:solidFill>
                                <a:latin typeface="Cambria Math" panose="02040503050406030204" pitchFamily="18" charset="0"/>
                              </a:rPr>
                              <m:t>𝐱</m:t>
                            </m:r>
                          </m:e>
                          <m:sub>
                            <m:r>
                              <a:rPr lang="en-US" altLang="zh-CN" b="0" i="1" smtClean="0">
                                <a:solidFill>
                                  <a:srgbClr val="FF0000"/>
                                </a:solidFill>
                                <a:latin typeface="Cambria Math" panose="02040503050406030204" pitchFamily="18" charset="0"/>
                              </a:rPr>
                              <m:t>𝑖</m:t>
                            </m:r>
                          </m:sub>
                        </m:sSub>
                        <m:r>
                          <a:rPr lang="en-US" altLang="zh-CN" b="0" i="1" smtClean="0">
                            <a:solidFill>
                              <a:srgbClr val="FF0000"/>
                            </a:solidFill>
                            <a:latin typeface="Cambria Math" panose="02040503050406030204" pitchFamily="18" charset="0"/>
                          </a:rPr>
                          <m:t>,</m:t>
                        </m:r>
                        <m:r>
                          <a:rPr lang="zh-CN" altLang="en-US" b="1" i="0" smtClean="0">
                            <a:solidFill>
                              <a:srgbClr val="FF0000"/>
                            </a:solidFill>
                            <a:latin typeface="Cambria Math" panose="02040503050406030204" pitchFamily="18" charset="0"/>
                          </a:rPr>
                          <m:t>𝛉</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最接近</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𝑖</m:t>
                        </m:r>
                      </m:sub>
                    </m:sSub>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的参数向量</a:t>
                </a:r>
                <a14:m>
                  <m:oMath xmlns:m="http://schemas.openxmlformats.org/officeDocument/2006/math">
                    <m:r>
                      <a:rPr lang="en-US" altLang="zh-CN" b="0" i="0" smtClean="0">
                        <a:solidFill>
                          <a:srgbClr val="FF0000"/>
                        </a:solidFill>
                        <a:latin typeface="Cambria Math" panose="02040503050406030204" pitchFamily="18" charset="0"/>
                      </a:rPr>
                      <m:t> </m:t>
                    </m:r>
                    <m:r>
                      <a:rPr lang="zh-CN" altLang="en-US" b="1" i="0">
                        <a:solidFill>
                          <a:srgbClr val="FF0000"/>
                        </a:solidFill>
                        <a:latin typeface="Cambria Math" panose="02040503050406030204" pitchFamily="18" charset="0"/>
                      </a:rPr>
                      <m:t>𝛉</m:t>
                    </m:r>
                  </m:oMath>
                </a14:m>
                <a:endParaRPr lang="en-US" altLang="zh-CN" b="1" dirty="0">
                  <a:solidFill>
                    <a:srgbClr val="FF0000"/>
                  </a:solidFill>
                  <a:latin typeface="幼圆" panose="02010509060101010101" pitchFamily="49" charset="-122"/>
                  <a:ea typeface="幼圆" panose="02010509060101010101" pitchFamily="49"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38943" y="3226446"/>
                <a:ext cx="4259739" cy="2250873"/>
              </a:xfrm>
              <a:prstGeom prst="rect">
                <a:avLst/>
              </a:prstGeom>
              <a:blipFill rotWithShape="0">
                <a:blip r:embed="rId4"/>
                <a:stretch>
                  <a:fillRect l="-3147" t="-2973" r="-3290" b="-32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721412" y="3226446"/>
                <a:ext cx="4259739" cy="1125436"/>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b="0" dirty="0" smtClean="0">
                    <a:solidFill>
                      <a:srgbClr val="FF0000"/>
                    </a:solidFill>
                    <a:latin typeface="幼圆" panose="02010509060101010101" pitchFamily="49" charset="-122"/>
                    <a:ea typeface="幼圆" panose="02010509060101010101" pitchFamily="49" charset="-122"/>
                  </a:rPr>
                  <a:t>已知函数</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b="1" i="0">
                            <a:solidFill>
                              <a:srgbClr val="FF0000"/>
                            </a:solidFill>
                            <a:latin typeface="Cambria Math" panose="02040503050406030204" pitchFamily="18" charset="0"/>
                          </a:rPr>
                          <m:t>𝐱</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，每个解包含</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𝐷</m:t>
                    </m:r>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个决策变量</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1">
                        <a:solidFill>
                          <a:srgbClr val="FF0000"/>
                        </a:solidFill>
                        <a:latin typeface="Cambria Math" panose="02040503050406030204" pitchFamily="18" charset="0"/>
                      </a:rPr>
                      <m:t>𝐱</m:t>
                    </m:r>
                    <m:r>
                      <a:rPr lang="en-US" altLang="zh-CN" i="1">
                        <a:solidFill>
                          <a:srgbClr val="FF0000"/>
                        </a:solidFill>
                        <a:latin typeface="Cambria Math" panose="02040503050406030204" pitchFamily="18" charset="0"/>
                      </a:rPr>
                      <m:t>=</m:t>
                    </m:r>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𝐷</m:t>
                            </m:r>
                          </m:sub>
                        </m:sSub>
                        <m:r>
                          <a:rPr lang="en-US" altLang="zh-CN" i="1">
                            <a:solidFill>
                              <a:srgbClr val="FF0000"/>
                            </a:solidFill>
                            <a:latin typeface="Cambria Math" panose="02040503050406030204" pitchFamily="18" charset="0"/>
                          </a:rPr>
                          <m:t> </m:t>
                        </m:r>
                      </m:e>
                    </m:d>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求使</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1" i="0" smtClean="0">
                            <a:solidFill>
                              <a:srgbClr val="FF0000"/>
                            </a:solidFill>
                            <a:latin typeface="Cambria Math" panose="02040503050406030204" pitchFamily="18" charset="0"/>
                          </a:rPr>
                          <m:t>𝐱</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值最小的解</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1">
                        <a:solidFill>
                          <a:srgbClr val="FF0000"/>
                        </a:solidFill>
                        <a:latin typeface="Cambria Math" panose="02040503050406030204" pitchFamily="18" charset="0"/>
                      </a:rPr>
                      <m:t>𝐱</m:t>
                    </m:r>
                  </m:oMath>
                </a14:m>
                <a:endParaRPr lang="en-US" altLang="zh-CN" dirty="0">
                  <a:solidFill>
                    <a:srgbClr val="FF0000"/>
                  </a:solidFill>
                  <a:latin typeface="幼圆" panose="02010509060101010101" pitchFamily="49" charset="-122"/>
                  <a:ea typeface="幼圆" panose="020105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721412" y="3226446"/>
                <a:ext cx="4259739" cy="1125436"/>
              </a:xfrm>
              <a:prstGeom prst="rect">
                <a:avLst/>
              </a:prstGeom>
              <a:blipFill rotWithShape="0">
                <a:blip r:embed="rId5"/>
                <a:stretch>
                  <a:fillRect l="-3152" t="-5946" r="-3438" b="-75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67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31800" y="5106343"/>
            <a:ext cx="1652400" cy="16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p:txBody>
          <a:bodyPr>
            <a:normAutofit fontScale="92500" lnSpcReduction="10000"/>
          </a:bodyPr>
          <a:lstStyle/>
          <a:p>
            <a:r>
              <a:rPr lang="zh-CN" altLang="en-US" dirty="0" smtClean="0"/>
              <a:t>常见有监督学习任务</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125506" y="653176"/>
                <a:ext cx="4273176" cy="5761319"/>
              </a:xfrm>
            </p:spPr>
            <p:txBody>
              <a:bodyPr>
                <a:normAutofit/>
              </a:bodyPr>
              <a:lstStyle/>
              <a:p>
                <a:r>
                  <a:rPr lang="zh-CN" altLang="en-US" sz="2000" dirty="0" smtClean="0"/>
                  <a:t>回归：</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 </m:t>
                    </m:r>
                  </m:oMath>
                </a14:m>
                <a:r>
                  <a:rPr lang="zh-CN" altLang="en-US" sz="2000" dirty="0" smtClean="0"/>
                  <a:t>是实数</a:t>
                </a:r>
                <a:endParaRPr lang="en-US" altLang="zh-CN" sz="2000" dirty="0"/>
              </a:p>
              <a:p>
                <a:endParaRPr lang="en-US" altLang="zh-CN" sz="2000" dirty="0" smtClean="0"/>
              </a:p>
              <a:p>
                <a:endParaRPr lang="en-US" altLang="zh-CN" sz="2000" dirty="0" smtClean="0"/>
              </a:p>
              <a:p>
                <a:endParaRPr lang="en-US" altLang="zh-CN" sz="1000" dirty="0"/>
              </a:p>
              <a:p>
                <a:endParaRPr lang="en-US" altLang="zh-CN" sz="2000" dirty="0" smtClean="0"/>
              </a:p>
              <a:p>
                <a:r>
                  <a:rPr lang="zh-CN" altLang="en-US" sz="2000" dirty="0" smtClean="0"/>
                  <a:t>分类：</a:t>
                </a: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 </m:t>
                    </m:r>
                  </m:oMath>
                </a14:m>
                <a:r>
                  <a:rPr lang="zh-CN" altLang="en-US" sz="2000" dirty="0" smtClean="0"/>
                  <a:t>的取值是若干整数</a:t>
                </a:r>
                <a:endParaRPr lang="en-US" altLang="zh-CN" sz="2000" dirty="0"/>
              </a:p>
              <a:p>
                <a:endParaRPr lang="en-US" altLang="zh-CN" sz="2000" dirty="0" smtClean="0"/>
              </a:p>
              <a:p>
                <a:endParaRPr lang="en-US" altLang="zh-CN" sz="2000" dirty="0" smtClean="0"/>
              </a:p>
              <a:p>
                <a:endParaRPr lang="en-US" altLang="zh-CN" sz="2000" dirty="0" smtClean="0"/>
              </a:p>
              <a:p>
                <a:endParaRPr lang="en-US" altLang="zh-CN" sz="1000" dirty="0" smtClean="0"/>
              </a:p>
              <a:p>
                <a:r>
                  <a:rPr lang="zh-CN" altLang="en-US" sz="2000" dirty="0" smtClean="0"/>
                  <a:t>预测：</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𝑡</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i="1" dirty="0">
                            <a:latin typeface="Cambria Math" panose="02040503050406030204" pitchFamily="18" charset="0"/>
                          </a:rPr>
                          <m:t>𝑡</m:t>
                        </m:r>
                        <m:r>
                          <a:rPr lang="en-US" altLang="zh-CN" sz="2000" b="0" i="1" dirty="0" smtClean="0">
                            <a:latin typeface="Cambria Math" panose="02040503050406030204" pitchFamily="18" charset="0"/>
                          </a:rPr>
                          <m:t>+1</m:t>
                        </m:r>
                      </m:sub>
                    </m:sSub>
                  </m:oMath>
                </a14:m>
                <a:endParaRPr lang="zh-CN" altLang="en-US" sz="2000"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125506" y="653176"/>
                <a:ext cx="4273176" cy="5761319"/>
              </a:xfrm>
              <a:blipFill rotWithShape="0">
                <a:blip r:embed="rId2"/>
                <a:stretch>
                  <a:fillRect l="-1284" t="-741"/>
                </a:stretch>
              </a:blipFill>
            </p:spPr>
            <p:txBody>
              <a:bodyPr/>
              <a:lstStyle/>
              <a:p>
                <a:r>
                  <a:rPr lang="zh-CN" altLang="en-US">
                    <a:noFill/>
                  </a:rPr>
                  <a:t> </a:t>
                </a:r>
              </a:p>
            </p:txBody>
          </p:sp>
        </mc:Fallback>
      </mc:AlternateContent>
      <p:sp>
        <p:nvSpPr>
          <p:cNvPr id="4" name="文本占位符 3"/>
          <p:cNvSpPr>
            <a:spLocks noGrp="1"/>
          </p:cNvSpPr>
          <p:nvPr>
            <p:ph type="body" sz="quarter" idx="12"/>
          </p:nvPr>
        </p:nvSpPr>
        <p:spPr/>
        <p:txBody>
          <a:bodyPr>
            <a:normAutofit fontScale="92500" lnSpcReduction="10000"/>
          </a:bodyPr>
          <a:lstStyle/>
          <a:p>
            <a:r>
              <a:rPr lang="zh-CN" altLang="en-US" dirty="0" smtClean="0"/>
              <a:t>常见最优化任务</a:t>
            </a:r>
            <a:endParaRPr lang="zh-CN" altLang="en-US" dirty="0"/>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3"/>
              </p:nvPr>
            </p:nvSpPr>
            <p:spPr>
              <a:xfrm>
                <a:off x="4721412" y="653177"/>
                <a:ext cx="4273176" cy="5761318"/>
              </a:xfrm>
            </p:spPr>
            <p:txBody>
              <a:bodyPr>
                <a:normAutofit/>
              </a:bodyPr>
              <a:lstStyle/>
              <a:p>
                <a:r>
                  <a:rPr lang="zh-CN" altLang="en-US" sz="2000" dirty="0" smtClean="0"/>
                  <a:t>连续优化：</a:t>
                </a:r>
                <a14:m>
                  <m:oMath xmlns:m="http://schemas.openxmlformats.org/officeDocument/2006/math">
                    <m:r>
                      <a:rPr lang="zh-CN" altLang="en-US" sz="2000" i="1" dirty="0">
                        <a:latin typeface="Cambria Math" panose="02040503050406030204" pitchFamily="18" charset="0"/>
                      </a:rPr>
                      <m:t>𝑥</m:t>
                    </m:r>
                    <m:r>
                      <a:rPr lang="en-US" altLang="zh-CN" sz="2000" b="0" i="1" dirty="0" smtClean="0">
                        <a:latin typeface="Cambria Math" panose="02040503050406030204" pitchFamily="18" charset="0"/>
                      </a:rPr>
                      <m:t> </m:t>
                    </m:r>
                  </m:oMath>
                </a14:m>
                <a:r>
                  <a:rPr lang="zh-CN" altLang="en-US" sz="2000" dirty="0" smtClean="0"/>
                  <a:t>是实数</a:t>
                </a:r>
                <a:endParaRPr lang="en-US" altLang="zh-CN" sz="2000" dirty="0" smtClean="0"/>
              </a:p>
              <a:p>
                <a:endParaRPr lang="en-US" altLang="zh-CN" sz="2000" dirty="0"/>
              </a:p>
              <a:p>
                <a:endParaRPr lang="en-US" altLang="zh-CN" sz="2000" dirty="0" smtClean="0"/>
              </a:p>
              <a:p>
                <a:endParaRPr lang="en-US" altLang="zh-CN" sz="2000" dirty="0"/>
              </a:p>
              <a:p>
                <a:endParaRPr lang="en-US" altLang="zh-CN" sz="1000" dirty="0" smtClean="0"/>
              </a:p>
              <a:p>
                <a:r>
                  <a:rPr lang="zh-CN" altLang="en-US" sz="2000" dirty="0" smtClean="0"/>
                  <a:t>离散优化：</a:t>
                </a:r>
                <a14:m>
                  <m:oMath xmlns:m="http://schemas.openxmlformats.org/officeDocument/2006/math">
                    <m:r>
                      <a:rPr lang="zh-CN" altLang="en-US" sz="2000" i="1" dirty="0">
                        <a:latin typeface="Cambria Math" panose="02040503050406030204" pitchFamily="18" charset="0"/>
                      </a:rPr>
                      <m:t>𝑥</m:t>
                    </m:r>
                    <m:r>
                      <a:rPr lang="en-US" altLang="zh-CN" sz="2000" b="0" i="1" dirty="0" smtClean="0">
                        <a:latin typeface="Cambria Math" panose="02040503050406030204" pitchFamily="18" charset="0"/>
                      </a:rPr>
                      <m:t> </m:t>
                    </m:r>
                  </m:oMath>
                </a14:m>
                <a:r>
                  <a:rPr lang="zh-CN" altLang="en-US" sz="2000" dirty="0" smtClean="0"/>
                  <a:t>的取值是若干整数</a:t>
                </a:r>
                <a:endParaRPr lang="en-US" altLang="zh-CN" sz="2000" dirty="0" smtClean="0"/>
              </a:p>
              <a:p>
                <a:endParaRPr lang="en-US" altLang="zh-CN" sz="2000" dirty="0" smtClean="0"/>
              </a:p>
              <a:p>
                <a:endParaRPr lang="en-US" altLang="zh-CN" sz="2000" dirty="0"/>
              </a:p>
              <a:p>
                <a:endParaRPr lang="en-US" altLang="zh-CN" sz="2000" dirty="0"/>
              </a:p>
              <a:p>
                <a:endParaRPr lang="en-US" altLang="zh-CN" sz="1000" dirty="0" smtClean="0"/>
              </a:p>
              <a:p>
                <a:r>
                  <a:rPr lang="zh-CN" altLang="en-US" sz="2000" dirty="0" smtClean="0"/>
                  <a:t>序列优化：</a:t>
                </a:r>
                <a14:m>
                  <m:oMath xmlns:m="http://schemas.openxmlformats.org/officeDocument/2006/math">
                    <m:r>
                      <a:rPr lang="zh-CN" altLang="en-US" sz="2000" i="1" dirty="0">
                        <a:latin typeface="Cambria Math" panose="02040503050406030204" pitchFamily="18" charset="0"/>
                      </a:rPr>
                      <m:t>𝑥</m:t>
                    </m:r>
                    <m:r>
                      <a:rPr lang="en-US" altLang="zh-CN" sz="2000" b="0" i="1" dirty="0" smtClean="0">
                        <a:latin typeface="Cambria Math" panose="02040503050406030204" pitchFamily="18" charset="0"/>
                      </a:rPr>
                      <m:t> </m:t>
                    </m:r>
                  </m:oMath>
                </a14:m>
                <a:r>
                  <a:rPr lang="zh-CN" altLang="en-US" sz="2000" dirty="0" smtClean="0"/>
                  <a:t>是一个排列</a:t>
                </a:r>
                <a:endParaRPr lang="en-US" altLang="zh-CN" sz="2000" dirty="0" smtClean="0"/>
              </a:p>
            </p:txBody>
          </p:sp>
        </mc:Choice>
        <mc:Fallback xmlns="">
          <p:sp>
            <p:nvSpPr>
              <p:cNvPr id="5" name="文本占位符 4"/>
              <p:cNvSpPr>
                <a:spLocks noGrp="1" noRot="1" noChangeAspect="1" noMove="1" noResize="1" noEditPoints="1" noAdjustHandles="1" noChangeArrowheads="1" noChangeShapeType="1" noTextEdit="1"/>
              </p:cNvSpPr>
              <p:nvPr>
                <p:ph type="body" sz="quarter" idx="13"/>
              </p:nvPr>
            </p:nvSpPr>
            <p:spPr>
              <a:xfrm>
                <a:off x="4721412" y="653177"/>
                <a:ext cx="4273176" cy="5761318"/>
              </a:xfrm>
              <a:blipFill rotWithShape="0">
                <a:blip r:embed="rId3"/>
                <a:stretch>
                  <a:fillRect l="-1286" t="-741"/>
                </a:stretch>
              </a:blipFill>
            </p:spPr>
            <p:txBody>
              <a:bodyPr/>
              <a:lstStyle/>
              <a:p>
                <a:r>
                  <a:rPr lang="zh-CN" altLang="en-US">
                    <a:noFill/>
                  </a:rPr>
                  <a:t> </a:t>
                </a:r>
              </a:p>
            </p:txBody>
          </p:sp>
        </mc:Fallback>
      </mc:AlternateContent>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638" y="3066074"/>
            <a:ext cx="2202056" cy="1651542"/>
          </a:xfrm>
          <a:prstGeom prst="rect">
            <a:avLst/>
          </a:prstGeom>
          <a:ln>
            <a:noFill/>
          </a:ln>
          <a:effectLst/>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0494" y="1033425"/>
            <a:ext cx="2203200" cy="16524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0494" y="5097865"/>
            <a:ext cx="2203200" cy="1652400"/>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56400" y="1033425"/>
            <a:ext cx="2203200" cy="1652400"/>
          </a:xfrm>
          <a:prstGeom prst="rect">
            <a:avLst/>
          </a:prstGeom>
          <a:effectLst/>
        </p:spPr>
      </p:pic>
      <p:pic>
        <p:nvPicPr>
          <p:cNvPr id="2050" name="Picture 2" descr="https://gss3.bdstatic.com/7Po3dSag_xI4khGkpoWK1HF6hhy/baike/w%3D268%3Bg%3D0/sign=838b1d94262eb938ec6d7df4ed59e208/3812b31bb051f81951741d3fd3b44aed2e73e77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1800" y="5106343"/>
            <a:ext cx="1652400" cy="165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72365488853&amp;di=cdcca8b8472a8a9d64c72cc8ef16ca08&amp;imgtype=jpg&amp;src=http%3A%2F%2Fdl2.iteye.com%2Fupload%2Fattachment%2F0093%2F5583%2F5bbccb7f-15ef-3627-9993-4dba8506363f.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04239" y="3066073"/>
            <a:ext cx="1907521" cy="16524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177196" y="1690347"/>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函数拟合</a:t>
            </a:r>
            <a:endParaRPr lang="zh-CN" altLang="en-US" sz="1600" dirty="0">
              <a:solidFill>
                <a:schemeClr val="bg1"/>
              </a:solidFill>
            </a:endParaRPr>
          </a:p>
        </p:txBody>
      </p:sp>
      <p:sp>
        <p:nvSpPr>
          <p:cNvPr id="21" name="矩形 20"/>
          <p:cNvSpPr/>
          <p:nvPr/>
        </p:nvSpPr>
        <p:spPr>
          <a:xfrm>
            <a:off x="177196" y="3728691"/>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数据分类</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2" name="矩形 21"/>
          <p:cNvSpPr/>
          <p:nvPr/>
        </p:nvSpPr>
        <p:spPr>
          <a:xfrm>
            <a:off x="177196" y="5751602"/>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股价预测</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3" name="矩形 22"/>
          <p:cNvSpPr/>
          <p:nvPr/>
        </p:nvSpPr>
        <p:spPr>
          <a:xfrm>
            <a:off x="4811305" y="1568276"/>
            <a:ext cx="855202" cy="584775"/>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求函数</a:t>
            </a:r>
            <a:endParaRPr lang="en-US" altLang="zh-CN" sz="1600" dirty="0" smtClean="0">
              <a:solidFill>
                <a:schemeClr val="bg1"/>
              </a:solidFill>
              <a:latin typeface="幼圆" panose="02010509060101010101" pitchFamily="49" charset="-122"/>
              <a:ea typeface="幼圆" panose="02010509060101010101" pitchFamily="49" charset="-122"/>
            </a:endParaRPr>
          </a:p>
          <a:p>
            <a:pPr algn="ctr"/>
            <a:r>
              <a:rPr lang="zh-CN" altLang="en-US" sz="1600" dirty="0" smtClean="0">
                <a:solidFill>
                  <a:schemeClr val="bg1"/>
                </a:solidFill>
                <a:latin typeface="幼圆" panose="02010509060101010101" pitchFamily="49" charset="-122"/>
                <a:ea typeface="幼圆" panose="02010509060101010101" pitchFamily="49" charset="-122"/>
              </a:rPr>
              <a:t>最小值</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4" name="矩形 23"/>
          <p:cNvSpPr/>
          <p:nvPr/>
        </p:nvSpPr>
        <p:spPr>
          <a:xfrm>
            <a:off x="4811305" y="3717295"/>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背包问题</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5" name="矩形 24"/>
          <p:cNvSpPr/>
          <p:nvPr/>
        </p:nvSpPr>
        <p:spPr>
          <a:xfrm>
            <a:off x="4811305" y="5628491"/>
            <a:ext cx="855202" cy="584775"/>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旅行商</a:t>
            </a:r>
            <a:endParaRPr lang="en-US" altLang="zh-CN" sz="1600" dirty="0" smtClean="0">
              <a:solidFill>
                <a:schemeClr val="bg1"/>
              </a:solidFill>
              <a:latin typeface="幼圆" panose="02010509060101010101" pitchFamily="49" charset="-122"/>
              <a:ea typeface="幼圆" panose="02010509060101010101" pitchFamily="49" charset="-122"/>
            </a:endParaRPr>
          </a:p>
          <a:p>
            <a:pPr algn="ctr"/>
            <a:r>
              <a:rPr lang="zh-CN" altLang="en-US" sz="1600" dirty="0" smtClean="0">
                <a:solidFill>
                  <a:schemeClr val="bg1"/>
                </a:solidFill>
                <a:latin typeface="幼圆" panose="02010509060101010101" pitchFamily="49" charset="-122"/>
                <a:ea typeface="幼圆" panose="02010509060101010101" pitchFamily="49" charset="-122"/>
              </a:rPr>
              <a:t>问题</a:t>
            </a:r>
            <a:endParaRPr lang="zh-CN" altLang="en-US" sz="16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69663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a:t>回归</a:t>
            </a:r>
            <a:r>
              <a:rPr lang="zh-CN" altLang="en-US" dirty="0" smtClean="0"/>
              <a:t>问题的经典算法</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smtClean="0"/>
                  <a:t>给定数据集</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𝑋</m:t>
                    </m:r>
                    <m:r>
                      <a:rPr lang="en-US" altLang="zh-CN" b="0" i="1" dirty="0" smtClean="0">
                        <a:latin typeface="Cambria Math" panose="02040503050406030204" pitchFamily="18" charset="0"/>
                      </a:rPr>
                      <m:t> </m:t>
                    </m:r>
                  </m:oMath>
                </a14:m>
                <a:r>
                  <a:rPr lang="zh-CN" altLang="en-US" dirty="0" smtClean="0"/>
                  <a:t>和标签</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𝑌</m:t>
                    </m:r>
                  </m:oMath>
                </a14:m>
                <a:r>
                  <a:rPr lang="zh-CN" altLang="en-US" dirty="0" smtClean="0"/>
                  <a:t>，拟合一条直线</a:t>
                </a:r>
                <a:endParaRPr lang="en-US" altLang="zh-CN" dirty="0" smtClean="0"/>
              </a:p>
              <a:p>
                <a:r>
                  <a:rPr lang="zh-CN" altLang="en-US" dirty="0" smtClean="0"/>
                  <a:t>利用最小二乘法拟合</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997" t="-1164" r="-2140"/>
                </a:stretch>
              </a:blipFill>
            </p:spPr>
            <p:txBody>
              <a:bodyPr/>
              <a:lstStyle/>
              <a:p>
                <a:r>
                  <a:rPr lang="zh-CN" altLang="en-US">
                    <a:noFill/>
                  </a:rPr>
                  <a:t> </a:t>
                </a:r>
              </a:p>
            </p:txBody>
          </p:sp>
        </mc:Fallback>
      </mc:AlternateContent>
      <p:sp>
        <p:nvSpPr>
          <p:cNvPr id="4" name="文本占位符 3"/>
          <p:cNvSpPr>
            <a:spLocks noGrp="1"/>
          </p:cNvSpPr>
          <p:nvPr>
            <p:ph type="body" sz="quarter" idx="12"/>
          </p:nvPr>
        </p:nvSpPr>
        <p:spPr/>
        <p:txBody>
          <a:bodyPr>
            <a:normAutofit fontScale="92500" lnSpcReduction="10000"/>
          </a:bodyPr>
          <a:lstStyle/>
          <a:p>
            <a:r>
              <a:rPr lang="zh-CN" altLang="en-US" dirty="0"/>
              <a:t>函数</a:t>
            </a:r>
            <a:r>
              <a:rPr lang="zh-CN" altLang="en-US" dirty="0" smtClean="0"/>
              <a:t>优化的经典算法</a:t>
            </a:r>
            <a:endParaRPr lang="zh-CN" altLang="en-US" dirty="0"/>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3"/>
              </p:nvPr>
            </p:nvSpPr>
            <p:spPr/>
            <p:txBody>
              <a:bodyPr/>
              <a:lstStyle/>
              <a:p>
                <a:r>
                  <a:rPr lang="zh-CN" altLang="en-US" dirty="0"/>
                  <a:t>给定</a:t>
                </a:r>
                <a:r>
                  <a:rPr lang="zh-CN" altLang="en-US" dirty="0" smtClean="0"/>
                  <a:t>连续</a:t>
                </a:r>
                <a:r>
                  <a:rPr lang="zh-CN" altLang="en-US" dirty="0"/>
                  <a:t>函数</a:t>
                </a:r>
                <a14:m>
                  <m:oMath xmlns:m="http://schemas.openxmlformats.org/officeDocument/2006/math">
                    <m:r>
                      <a:rPr lang="en-US" altLang="zh-CN" dirty="0">
                        <a:latin typeface="Cambria Math" panose="02040503050406030204" pitchFamily="18" charset="0"/>
                      </a:rPr>
                      <m:t> </m:t>
                    </m:r>
                    <m:r>
                      <a:rPr lang="zh-CN" altLang="en-US" i="1" dirty="0">
                        <a:latin typeface="Cambria Math" panose="02040503050406030204" pitchFamily="18" charset="0"/>
                      </a:rPr>
                      <m:t>𝑓</m:t>
                    </m:r>
                    <m:r>
                      <a:rPr lang="en-US" altLang="zh-CN" i="1" dirty="0">
                        <a:latin typeface="Cambria Math" panose="02040503050406030204" pitchFamily="18" charset="0"/>
                      </a:rPr>
                      <m:t>(</m:t>
                    </m:r>
                    <m:r>
                      <a:rPr lang="zh-CN" altLang="en-US" b="1" dirty="0">
                        <a:latin typeface="Cambria Math" panose="02040503050406030204" pitchFamily="18" charset="0"/>
                      </a:rPr>
                      <m:t>𝐱</m:t>
                    </m:r>
                    <m:r>
                      <a:rPr lang="en-US" altLang="zh-CN" i="1" dirty="0">
                        <a:latin typeface="Cambria Math" panose="02040503050406030204" pitchFamily="18" charset="0"/>
                      </a:rPr>
                      <m:t>)</m:t>
                    </m:r>
                  </m:oMath>
                </a14:m>
                <a:r>
                  <a:rPr lang="zh-CN" altLang="en-US" dirty="0" smtClean="0"/>
                  <a:t>，求其最小值</a:t>
                </a:r>
                <a:endParaRPr lang="en-US" altLang="zh-CN" dirty="0" smtClean="0"/>
              </a:p>
              <a:p>
                <a:r>
                  <a:rPr lang="zh-CN" altLang="en-US" dirty="0" smtClean="0"/>
                  <a:t>利用梯度下降法求解</a:t>
                </a:r>
                <a:endParaRPr lang="zh-CN" altLang="en-US" dirty="0"/>
              </a:p>
            </p:txBody>
          </p:sp>
        </mc:Choice>
        <mc:Fallback xmlns="">
          <p:sp>
            <p:nvSpPr>
              <p:cNvPr id="5" name="文本占位符 4"/>
              <p:cNvSpPr>
                <a:spLocks noGrp="1" noRot="1" noChangeAspect="1" noMove="1" noResize="1" noEditPoints="1" noAdjustHandles="1" noChangeArrowheads="1" noChangeShapeType="1" noTextEdit="1"/>
              </p:cNvSpPr>
              <p:nvPr>
                <p:ph type="body" sz="quarter" idx="13"/>
              </p:nvPr>
            </p:nvSpPr>
            <p:spPr>
              <a:blipFill rotWithShape="0">
                <a:blip r:embed="rId3"/>
                <a:stretch>
                  <a:fillRect l="-2000" t="-1164" r="-2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25506" y="2776741"/>
                <a:ext cx="4259739" cy="2611612"/>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令直线函数为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sSub>
                      <m:sSubPr>
                        <m:ctrlPr>
                          <a:rPr lang="en-US" altLang="zh-CN"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𝑥</m:t>
                        </m:r>
                      </m:e>
                      <m:sub>
                        <m:r>
                          <a:rPr lang="en-US" altLang="zh-CN" b="0" i="1" smtClean="0">
                            <a:solidFill>
                              <a:srgbClr val="FF0000"/>
                            </a:solidFill>
                            <a:latin typeface="Cambria Math" panose="02040503050406030204" pitchFamily="18" charset="0"/>
                            <a:ea typeface="幼圆" panose="02010509060101010101" pitchFamily="49" charset="-122"/>
                          </a:rPr>
                          <m:t>𝑖</m:t>
                        </m:r>
                        <m:r>
                          <a:rPr lang="en-US" altLang="zh-CN" b="0" i="1" smtClean="0">
                            <a:solidFill>
                              <a:srgbClr val="FF0000"/>
                            </a:solidFill>
                            <a:latin typeface="Cambria Math" panose="02040503050406030204" pitchFamily="18" charset="0"/>
                            <a:ea typeface="幼圆" panose="02010509060101010101" pitchFamily="49" charset="-122"/>
                          </a:rPr>
                          <m:t>1</m:t>
                        </m:r>
                      </m:sub>
                    </m:sSub>
                    <m:sSub>
                      <m:sSubPr>
                        <m:ctrlPr>
                          <a:rPr lang="en-US" altLang="zh-CN"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𝑎</m:t>
                        </m:r>
                      </m:e>
                      <m:sub>
                        <m:r>
                          <a:rPr lang="en-US" altLang="zh-CN" b="0" i="1" smtClean="0">
                            <a:solidFill>
                              <a:srgbClr val="FF0000"/>
                            </a:solidFill>
                            <a:latin typeface="Cambria Math" panose="02040503050406030204" pitchFamily="18" charset="0"/>
                            <a:ea typeface="幼圆" panose="02010509060101010101" pitchFamily="49" charset="-122"/>
                          </a:rPr>
                          <m:t>1</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𝑥</m:t>
                        </m:r>
                      </m:e>
                      <m:sub>
                        <m:r>
                          <a:rPr lang="en-US" altLang="zh-CN" i="1">
                            <a:solidFill>
                              <a:srgbClr val="FF0000"/>
                            </a:solidFill>
                            <a:latin typeface="Cambria Math" panose="02040503050406030204" pitchFamily="18" charset="0"/>
                            <a:ea typeface="幼圆" panose="02010509060101010101" pitchFamily="49" charset="-122"/>
                          </a:rPr>
                          <m:t>𝑖</m:t>
                        </m:r>
                        <m:r>
                          <a:rPr lang="en-US" altLang="zh-CN" b="0" i="1" smtClean="0">
                            <a:solidFill>
                              <a:srgbClr val="FF0000"/>
                            </a:solidFill>
                            <a:latin typeface="Cambria Math" panose="02040503050406030204" pitchFamily="18" charset="0"/>
                            <a:ea typeface="幼圆" panose="02010509060101010101" pitchFamily="49" charset="-122"/>
                          </a:rPr>
                          <m:t>𝐷</m:t>
                        </m:r>
                      </m:sub>
                    </m:sSub>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𝑎</m:t>
                        </m:r>
                      </m:e>
                      <m:sub>
                        <m:r>
                          <a:rPr lang="en-US" altLang="zh-CN" b="0" i="1" smtClean="0">
                            <a:solidFill>
                              <a:srgbClr val="FF0000"/>
                            </a:solidFill>
                            <a:latin typeface="Cambria Math" panose="02040503050406030204" pitchFamily="18" charset="0"/>
                            <a:ea typeface="幼圆" panose="02010509060101010101" pitchFamily="49" charset="-122"/>
                          </a:rPr>
                          <m:t>𝐷</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𝑦</m:t>
                        </m:r>
                      </m:e>
                      <m:sub>
                        <m:r>
                          <a:rPr lang="en-US" altLang="zh-CN" b="0" i="1" smtClean="0">
                            <a:solidFill>
                              <a:srgbClr val="FF0000"/>
                            </a:solidFill>
                            <a:latin typeface="Cambria Math" panose="02040503050406030204" pitchFamily="18" charset="0"/>
                            <a:ea typeface="幼圆" panose="02010509060101010101" pitchFamily="49" charset="-122"/>
                          </a:rPr>
                          <m:t>𝑖</m:t>
                        </m:r>
                      </m:sub>
                    </m:sSub>
                  </m:oMath>
                </a14:m>
                <a:r>
                  <a:rPr lang="zh-CN" altLang="en-US" dirty="0" smtClean="0">
                    <a:solidFill>
                      <a:srgbClr val="FF0000"/>
                    </a:solidFill>
                    <a:latin typeface="幼圆" panose="02010509060101010101" pitchFamily="49" charset="-122"/>
                    <a:ea typeface="幼圆" panose="02010509060101010101" pitchFamily="49" charset="-122"/>
                  </a:rPr>
                  <a:t>，考虑所有样本即</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𝑋𝐴</m:t>
                    </m:r>
                    <m:r>
                      <a:rPr lang="en-US" altLang="zh-CN" b="0" i="1" smtClean="0">
                        <a:solidFill>
                          <a:srgbClr val="FF0000"/>
                        </a:solidFill>
                        <a:latin typeface="Cambria Math" panose="02040503050406030204" pitchFamily="18" charset="0"/>
                        <a:ea typeface="幼圆" panose="02010509060101010101" pitchFamily="49" charset="-122"/>
                      </a:rPr>
                      <m:t>=</m:t>
                    </m:r>
                    <m:r>
                      <a:rPr lang="en-US" altLang="zh-CN" b="0" i="1" smtClean="0">
                        <a:solidFill>
                          <a:srgbClr val="FF0000"/>
                        </a:solidFill>
                        <a:latin typeface="Cambria Math" panose="02040503050406030204" pitchFamily="18" charset="0"/>
                        <a:ea typeface="幼圆" panose="02010509060101010101" pitchFamily="49" charset="-122"/>
                      </a:rPr>
                      <m:t>𝑌</m:t>
                    </m:r>
                  </m:oMath>
                </a14:m>
                <a:r>
                  <a:rPr lang="zh-CN" altLang="en-US" dirty="0" smtClean="0">
                    <a:solidFill>
                      <a:srgbClr val="FF0000"/>
                    </a:solidFill>
                    <a:latin typeface="幼圆" panose="02010509060101010101" pitchFamily="49" charset="-122"/>
                    <a:ea typeface="幼圆" panose="02010509060101010101" pitchFamily="49" charset="-122"/>
                  </a:rPr>
                  <a:t>，其中</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i="1">
                        <a:solidFill>
                          <a:srgbClr val="FF0000"/>
                        </a:solidFill>
                        <a:latin typeface="Cambria Math" panose="02040503050406030204" pitchFamily="18" charset="0"/>
                        <a:ea typeface="幼圆" panose="02010509060101010101" pitchFamily="49" charset="-122"/>
                      </a:rPr>
                      <m:t>𝑋</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大小为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𝑁</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𝐷</m:t>
                    </m:r>
                  </m:oMath>
                </a14:m>
                <a:r>
                  <a:rPr lang="zh-CN" altLang="en-US" dirty="0" smtClean="0">
                    <a:solidFill>
                      <a:srgbClr val="FF0000"/>
                    </a:solidFill>
                    <a:latin typeface="幼圆" panose="02010509060101010101" pitchFamily="49" charset="-122"/>
                    <a:ea typeface="幼圆" panose="02010509060101010101" pitchFamily="49" charset="-122"/>
                  </a:rPr>
                  <a:t>，</a:t>
                </a:r>
                <a14:m>
                  <m:oMath xmlns:m="http://schemas.openxmlformats.org/officeDocument/2006/math">
                    <m:r>
                      <a:rPr lang="en-US" altLang="zh-CN" b="0" i="1" smtClean="0">
                        <a:solidFill>
                          <a:srgbClr val="FF0000"/>
                        </a:solidFill>
                        <a:latin typeface="Cambria Math" panose="02040503050406030204" pitchFamily="18" charset="0"/>
                        <a:ea typeface="幼圆" panose="02010509060101010101" pitchFamily="49" charset="-122"/>
                      </a:rPr>
                      <m:t>𝐴</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大小为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𝐷</m:t>
                    </m:r>
                    <m:r>
                      <a:rPr lang="en-US" altLang="zh-CN" b="0" i="1" smtClean="0">
                        <a:solidFill>
                          <a:srgbClr val="FF0000"/>
                        </a:solidFill>
                        <a:latin typeface="Cambria Math" panose="02040503050406030204" pitchFamily="18" charset="0"/>
                        <a:ea typeface="Cambria Math" panose="02040503050406030204" pitchFamily="18" charset="0"/>
                      </a:rPr>
                      <m:t>×1</m:t>
                    </m:r>
                  </m:oMath>
                </a14:m>
                <a:r>
                  <a:rPr lang="zh-CN" altLang="en-US" dirty="0" smtClean="0">
                    <a:solidFill>
                      <a:srgbClr val="FF0000"/>
                    </a:solidFill>
                    <a:latin typeface="幼圆" panose="02010509060101010101" pitchFamily="49" charset="-122"/>
                    <a:ea typeface="幼圆" panose="02010509060101010101" pitchFamily="49" charset="-122"/>
                  </a:rPr>
                  <a:t>，</a:t>
                </a:r>
                <a14:m>
                  <m:oMath xmlns:m="http://schemas.openxmlformats.org/officeDocument/2006/math">
                    <m:r>
                      <a:rPr lang="en-US" altLang="zh-CN" b="0" i="1" smtClean="0">
                        <a:solidFill>
                          <a:srgbClr val="FF0000"/>
                        </a:solidFill>
                        <a:latin typeface="Cambria Math" panose="02040503050406030204" pitchFamily="18" charset="0"/>
                        <a:ea typeface="幼圆" panose="02010509060101010101" pitchFamily="49" charset="-122"/>
                      </a:rPr>
                      <m:t>𝑌</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大小为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𝑁</m:t>
                    </m:r>
                    <m:r>
                      <a:rPr lang="en-US" altLang="zh-CN" b="0" i="1" smtClean="0">
                        <a:solidFill>
                          <a:srgbClr val="FF0000"/>
                        </a:solidFill>
                        <a:latin typeface="Cambria Math" panose="02040503050406030204" pitchFamily="18" charset="0"/>
                        <a:ea typeface="Cambria Math" panose="02040503050406030204" pitchFamily="18" charset="0"/>
                      </a:rPr>
                      <m:t>×1</m:t>
                    </m:r>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由于该线性方程组超定即</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𝑁</m:t>
                    </m:r>
                    <m:r>
                      <a:rPr lang="en-US" altLang="zh-CN" b="0" i="1" smtClean="0">
                        <a:solidFill>
                          <a:srgbClr val="FF0000"/>
                        </a:solidFill>
                        <a:latin typeface="Cambria Math" panose="02040503050406030204" pitchFamily="18" charset="0"/>
                        <a:ea typeface="幼圆" panose="02010509060101010101" pitchFamily="49" charset="-122"/>
                      </a:rPr>
                      <m:t>&gt;</m:t>
                    </m:r>
                    <m:r>
                      <a:rPr lang="en-US" altLang="zh-CN" b="0" i="1" smtClean="0">
                        <a:solidFill>
                          <a:srgbClr val="FF0000"/>
                        </a:solidFill>
                        <a:latin typeface="Cambria Math" panose="02040503050406030204" pitchFamily="18" charset="0"/>
                        <a:ea typeface="幼圆" panose="02010509060101010101" pitchFamily="49" charset="-122"/>
                      </a:rPr>
                      <m:t>𝐷</m:t>
                    </m:r>
                  </m:oMath>
                </a14:m>
                <a:r>
                  <a:rPr lang="zh-CN" altLang="en-US" dirty="0" smtClean="0">
                    <a:solidFill>
                      <a:srgbClr val="FF0000"/>
                    </a:solidFill>
                    <a:latin typeface="幼圆" panose="02010509060101010101" pitchFamily="49" charset="-122"/>
                    <a:ea typeface="幼圆" panose="02010509060101010101" pitchFamily="49" charset="-122"/>
                  </a:rPr>
                  <a:t>，无法计算</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𝐴</m:t>
                    </m:r>
                    <m:r>
                      <a:rPr lang="en-US" altLang="zh-CN" b="0" i="1" smtClean="0">
                        <a:solidFill>
                          <a:srgbClr val="FF0000"/>
                        </a:solidFill>
                        <a:latin typeface="Cambria Math" panose="02040503050406030204" pitchFamily="18" charset="0"/>
                        <a:ea typeface="幼圆" panose="02010509060101010101" pitchFamily="49" charset="-122"/>
                      </a:rPr>
                      <m:t>=</m:t>
                    </m:r>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𝑋</m:t>
                        </m:r>
                      </m:e>
                      <m:sup>
                        <m:r>
                          <a:rPr lang="en-US" altLang="zh-CN" b="0" i="1" smtClean="0">
                            <a:solidFill>
                              <a:srgbClr val="FF0000"/>
                            </a:solidFill>
                            <a:latin typeface="Cambria Math" panose="02040503050406030204" pitchFamily="18" charset="0"/>
                            <a:ea typeface="幼圆" panose="02010509060101010101" pitchFamily="49" charset="-122"/>
                          </a:rPr>
                          <m:t>−1</m:t>
                        </m:r>
                      </m:sup>
                    </m:sSup>
                    <m:r>
                      <a:rPr lang="en-US" altLang="zh-CN" b="0" i="1" smtClean="0">
                        <a:solidFill>
                          <a:srgbClr val="FF0000"/>
                        </a:solidFill>
                        <a:latin typeface="Cambria Math" panose="02040503050406030204" pitchFamily="18" charset="0"/>
                        <a:ea typeface="幼圆" panose="02010509060101010101" pitchFamily="49" charset="-122"/>
                      </a:rPr>
                      <m:t>𝑌</m:t>
                    </m:r>
                  </m:oMath>
                </a14:m>
                <a:endParaRPr lang="en-US" altLang="zh-CN" b="0"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改求</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i="1">
                        <a:solidFill>
                          <a:srgbClr val="FF0000"/>
                        </a:solidFill>
                        <a:latin typeface="Cambria Math" panose="02040503050406030204" pitchFamily="18" charset="0"/>
                        <a:ea typeface="幼圆" panose="02010509060101010101" pitchFamily="49" charset="-122"/>
                      </a:rPr>
                      <m:t>𝑋</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的伪逆：</a:t>
                </a:r>
                <a14:m>
                  <m:oMath xmlns:m="http://schemas.openxmlformats.org/officeDocument/2006/math">
                    <m:r>
                      <a:rPr lang="en-US" altLang="zh-CN" b="0" i="1" smtClean="0">
                        <a:solidFill>
                          <a:srgbClr val="FF0000"/>
                        </a:solidFill>
                        <a:latin typeface="Cambria Math" panose="02040503050406030204" pitchFamily="18" charset="0"/>
                        <a:ea typeface="幼圆" panose="02010509060101010101" pitchFamily="49" charset="-122"/>
                      </a:rPr>
                      <m:t>𝐴</m:t>
                    </m:r>
                    <m:r>
                      <a:rPr lang="en-US" altLang="zh-CN" b="0" i="1" smtClean="0">
                        <a:solidFill>
                          <a:srgbClr val="FF0000"/>
                        </a:solidFill>
                        <a:latin typeface="Cambria Math" panose="02040503050406030204" pitchFamily="18" charset="0"/>
                        <a:ea typeface="幼圆" panose="02010509060101010101" pitchFamily="49" charset="-122"/>
                      </a:rPr>
                      <m:t>=</m:t>
                    </m:r>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m:t>
                        </m:r>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𝑋</m:t>
                            </m:r>
                          </m:e>
                          <m:sup>
                            <m:r>
                              <a:rPr lang="en-US" altLang="zh-CN" b="0" i="1" smtClean="0">
                                <a:solidFill>
                                  <a:srgbClr val="FF0000"/>
                                </a:solidFill>
                                <a:latin typeface="Cambria Math" panose="02040503050406030204" pitchFamily="18" charset="0"/>
                                <a:ea typeface="幼圆" panose="02010509060101010101" pitchFamily="49" charset="-122"/>
                              </a:rPr>
                              <m:t>𝑇</m:t>
                            </m:r>
                          </m:sup>
                        </m:sSup>
                        <m:r>
                          <a:rPr lang="en-US" altLang="zh-CN" b="0" i="1" smtClean="0">
                            <a:solidFill>
                              <a:srgbClr val="FF0000"/>
                            </a:solidFill>
                            <a:latin typeface="Cambria Math" panose="02040503050406030204" pitchFamily="18" charset="0"/>
                            <a:ea typeface="幼圆" panose="02010509060101010101" pitchFamily="49" charset="-122"/>
                          </a:rPr>
                          <m:t>𝑋</m:t>
                        </m:r>
                        <m:r>
                          <a:rPr lang="en-US" altLang="zh-CN" b="0" i="1" smtClean="0">
                            <a:solidFill>
                              <a:srgbClr val="FF0000"/>
                            </a:solidFill>
                            <a:latin typeface="Cambria Math" panose="02040503050406030204" pitchFamily="18" charset="0"/>
                            <a:ea typeface="幼圆" panose="02010509060101010101" pitchFamily="49" charset="-122"/>
                          </a:rPr>
                          <m:t>)</m:t>
                        </m:r>
                      </m:e>
                      <m:sup>
                        <m:r>
                          <a:rPr lang="en-US" altLang="zh-CN" b="0" i="1" smtClean="0">
                            <a:solidFill>
                              <a:srgbClr val="FF0000"/>
                            </a:solidFill>
                            <a:latin typeface="Cambria Math" panose="02040503050406030204" pitchFamily="18" charset="0"/>
                            <a:ea typeface="幼圆" panose="02010509060101010101" pitchFamily="49" charset="-122"/>
                          </a:rPr>
                          <m:t>−1</m:t>
                        </m:r>
                      </m:sup>
                    </m:sSup>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𝑋</m:t>
                        </m:r>
                      </m:e>
                      <m:sup>
                        <m:r>
                          <a:rPr lang="en-US" altLang="zh-CN" b="0" i="1" smtClean="0">
                            <a:solidFill>
                              <a:srgbClr val="FF0000"/>
                            </a:solidFill>
                            <a:latin typeface="Cambria Math" panose="02040503050406030204" pitchFamily="18" charset="0"/>
                            <a:ea typeface="幼圆" panose="02010509060101010101" pitchFamily="49" charset="-122"/>
                          </a:rPr>
                          <m:t>𝑇</m:t>
                        </m:r>
                      </m:sup>
                    </m:sSup>
                    <m:r>
                      <a:rPr lang="en-US" altLang="zh-CN" b="0" i="1" smtClean="0">
                        <a:solidFill>
                          <a:srgbClr val="FF0000"/>
                        </a:solidFill>
                        <a:latin typeface="Cambria Math" panose="02040503050406030204" pitchFamily="18" charset="0"/>
                        <a:ea typeface="幼圆" panose="02010509060101010101" pitchFamily="49" charset="-122"/>
                      </a:rPr>
                      <m:t>𝑌</m:t>
                    </m:r>
                  </m:oMath>
                </a14:m>
                <a:endParaRPr lang="en-US" altLang="zh-CN" dirty="0" smtClean="0">
                  <a:solidFill>
                    <a:srgbClr val="FF0000"/>
                  </a:solidFill>
                  <a:latin typeface="幼圆" panose="02010509060101010101" pitchFamily="49" charset="-122"/>
                  <a:ea typeface="幼圆" panose="02010509060101010101" pitchFamily="49"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25506" y="2776741"/>
                <a:ext cx="4259739" cy="2611612"/>
              </a:xfrm>
              <a:prstGeom prst="rect">
                <a:avLst/>
              </a:prstGeom>
              <a:blipFill rotWithShape="0">
                <a:blip r:embed="rId4"/>
                <a:stretch>
                  <a:fillRect l="-3152" t="-2570" r="-3438" b="-1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707975" y="2780302"/>
                <a:ext cx="4259739" cy="2266198"/>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随机产生解</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1" i="0" smtClean="0">
                        <a:solidFill>
                          <a:srgbClr val="FF0000"/>
                        </a:solidFill>
                        <a:latin typeface="Cambria Math" panose="02040503050406030204" pitchFamily="18" charset="0"/>
                        <a:ea typeface="幼圆" panose="02010509060101010101" pitchFamily="49" charset="-122"/>
                      </a:rPr>
                      <m:t>𝐰</m:t>
                    </m:r>
                  </m:oMath>
                </a14:m>
                <a:r>
                  <a:rPr lang="zh-CN" altLang="en-US" dirty="0" smtClean="0">
                    <a:solidFill>
                      <a:srgbClr val="FF0000"/>
                    </a:solidFill>
                    <a:latin typeface="幼圆" panose="02010509060101010101" pitchFamily="49" charset="-122"/>
                    <a:ea typeface="幼圆" panose="02010509060101010101" pitchFamily="49" charset="-122"/>
                  </a:rPr>
                  <a:t>，计算</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𝑓</m:t>
                    </m:r>
                    <m:r>
                      <a:rPr lang="en-US" altLang="zh-CN" b="0" i="1" smtClean="0">
                        <a:solidFill>
                          <a:srgbClr val="FF0000"/>
                        </a:solidFill>
                        <a:latin typeface="Cambria Math" panose="02040503050406030204" pitchFamily="18" charset="0"/>
                        <a:ea typeface="幼圆" panose="02010509060101010101" pitchFamily="49" charset="-122"/>
                      </a:rPr>
                      <m:t>(</m:t>
                    </m:r>
                    <m:r>
                      <a:rPr lang="en-US" altLang="zh-CN" b="1" i="0" smtClean="0">
                        <a:solidFill>
                          <a:srgbClr val="FF0000"/>
                        </a:solidFill>
                        <a:latin typeface="Cambria Math" panose="02040503050406030204" pitchFamily="18" charset="0"/>
                        <a:ea typeface="幼圆" panose="02010509060101010101" pitchFamily="49" charset="-122"/>
                      </a:rPr>
                      <m:t>𝐱</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在</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1" i="0" smtClean="0">
                        <a:solidFill>
                          <a:srgbClr val="FF0000"/>
                        </a:solidFill>
                        <a:latin typeface="Cambria Math" panose="02040503050406030204" pitchFamily="18" charset="0"/>
                        <a:ea typeface="幼圆" panose="02010509060101010101" pitchFamily="49" charset="-122"/>
                      </a:rPr>
                      <m:t>𝐰</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每维上的偏导数</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m:rPr>
                            <m:sty m:val="p"/>
                          </m:rPr>
                          <a:rPr lang="el-GR" altLang="zh-CN" b="0" i="1" smtClean="0">
                            <a:solidFill>
                              <a:srgbClr val="FF0000"/>
                            </a:solidFill>
                            <a:latin typeface="Cambria Math" panose="02040503050406030204" pitchFamily="18" charset="0"/>
                            <a:ea typeface="Cambria Math" panose="02040503050406030204" pitchFamily="18" charset="0"/>
                          </a:rPr>
                          <m:t>Δ</m:t>
                        </m:r>
                      </m:e>
                      <m:sub>
                        <m:r>
                          <a:rPr lang="en-US" altLang="zh-CN" b="0" i="1" smtClean="0">
                            <a:solidFill>
                              <a:srgbClr val="FF0000"/>
                            </a:solidFill>
                            <a:latin typeface="Cambria Math" panose="02040503050406030204" pitchFamily="18" charset="0"/>
                            <a:ea typeface="幼圆" panose="02010509060101010101" pitchFamily="49" charset="-122"/>
                          </a:rPr>
                          <m:t>𝑖</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d>
                          <m:dPr>
                            <m:begChr m:val=""/>
                            <m:endChr m:val="|"/>
                            <m:ctrlPr>
                              <a:rPr lang="en-US" altLang="zh-CN" i="1" smtClean="0">
                                <a:solidFill>
                                  <a:srgbClr val="FF0000"/>
                                </a:solidFill>
                                <a:latin typeface="Cambria Math" panose="02040503050406030204" pitchFamily="18" charset="0"/>
                                <a:ea typeface="幼圆" panose="02010509060101010101" pitchFamily="49" charset="-122"/>
                              </a:rPr>
                            </m:ctrlPr>
                          </m:dPr>
                          <m:e>
                            <m:f>
                              <m:fPr>
                                <m:ctrlPr>
                                  <a:rPr lang="en-US" altLang="zh-CN" i="1">
                                    <a:solidFill>
                                      <a:srgbClr val="FF0000"/>
                                    </a:solidFill>
                                    <a:latin typeface="Cambria Math" panose="02040503050406030204" pitchFamily="18" charset="0"/>
                                    <a:ea typeface="幼圆" panose="02010509060101010101" pitchFamily="49" charset="-122"/>
                                  </a:rPr>
                                </m:ctrlPr>
                              </m:fPr>
                              <m:num>
                                <m:r>
                                  <a:rPr lang="en-US" altLang="zh-CN" i="1">
                                    <a:solidFill>
                                      <a:srgbClr val="FF0000"/>
                                    </a:solidFill>
                                    <a:latin typeface="Cambria Math" panose="02040503050406030204" pitchFamily="18" charset="0"/>
                                    <a:ea typeface="幼圆" panose="02010509060101010101" pitchFamily="49" charset="-122"/>
                                  </a:rPr>
                                  <m:t>𝜕</m:t>
                                </m:r>
                                <m:r>
                                  <a:rPr lang="en-US" altLang="zh-CN" i="1">
                                    <a:solidFill>
                                      <a:srgbClr val="FF0000"/>
                                    </a:solidFill>
                                    <a:latin typeface="Cambria Math" panose="02040503050406030204" pitchFamily="18" charset="0"/>
                                    <a:ea typeface="幼圆" panose="02010509060101010101" pitchFamily="49" charset="-122"/>
                                  </a:rPr>
                                  <m:t>𝑓</m:t>
                                </m:r>
                              </m:num>
                              <m:den>
                                <m:r>
                                  <a:rPr lang="en-US" altLang="zh-CN" i="1">
                                    <a:solidFill>
                                      <a:srgbClr val="FF0000"/>
                                    </a:solidFill>
                                    <a:latin typeface="Cambria Math" panose="02040503050406030204" pitchFamily="18" charset="0"/>
                                    <a:ea typeface="幼圆" panose="02010509060101010101" pitchFamily="49" charset="-122"/>
                                  </a:rPr>
                                  <m:t>𝜕</m:t>
                                </m:r>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𝑥</m:t>
                                    </m:r>
                                  </m:e>
                                  <m:sub>
                                    <m:r>
                                      <a:rPr lang="en-US" altLang="zh-CN" i="1">
                                        <a:solidFill>
                                          <a:srgbClr val="FF0000"/>
                                        </a:solidFill>
                                        <a:latin typeface="Cambria Math" panose="02040503050406030204" pitchFamily="18" charset="0"/>
                                        <a:ea typeface="幼圆" panose="02010509060101010101" pitchFamily="49" charset="-122"/>
                                      </a:rPr>
                                      <m:t>𝑖</m:t>
                                    </m:r>
                                  </m:sub>
                                </m:sSub>
                              </m:den>
                            </m:f>
                          </m:e>
                        </m:d>
                      </m:e>
                      <m:sub>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𝑥</m:t>
                            </m:r>
                          </m:e>
                          <m:sub>
                            <m:r>
                              <a:rPr lang="en-US" altLang="zh-CN" b="0" i="1" smtClean="0">
                                <a:solidFill>
                                  <a:srgbClr val="FF0000"/>
                                </a:solidFill>
                                <a:latin typeface="Cambria Math" panose="02040503050406030204" pitchFamily="18" charset="0"/>
                                <a:ea typeface="幼圆" panose="02010509060101010101" pitchFamily="49" charset="-122"/>
                              </a:rPr>
                              <m:t>𝑖</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𝑤</m:t>
                            </m:r>
                          </m:e>
                          <m:sub>
                            <m:r>
                              <a:rPr lang="en-US" altLang="zh-CN" b="0" i="1" smtClean="0">
                                <a:solidFill>
                                  <a:srgbClr val="FF0000"/>
                                </a:solidFill>
                                <a:latin typeface="Cambria Math" panose="02040503050406030204" pitchFamily="18" charset="0"/>
                                <a:ea typeface="幼圆" panose="02010509060101010101" pitchFamily="49" charset="-122"/>
                              </a:rPr>
                              <m:t>𝑖</m:t>
                            </m:r>
                          </m:sub>
                        </m:sSub>
                      </m:sub>
                    </m:sSub>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更新</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1">
                        <a:solidFill>
                          <a:srgbClr val="FF0000"/>
                        </a:solidFill>
                        <a:latin typeface="Cambria Math" panose="02040503050406030204" pitchFamily="18" charset="0"/>
                        <a:ea typeface="幼圆" panose="02010509060101010101" pitchFamily="49" charset="-122"/>
                      </a:rPr>
                      <m:t>𝐰</m:t>
                    </m:r>
                    <m:r>
                      <a:rPr lang="en-US" altLang="zh-CN" b="1" i="0"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每维的值：</a:t>
                </a:r>
                <a14:m>
                  <m:oMath xmlns:m="http://schemas.openxmlformats.org/officeDocument/2006/math">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𝑤</m:t>
                        </m:r>
                      </m:e>
                      <m:sub>
                        <m:r>
                          <a:rPr lang="en-US" altLang="zh-CN" i="1">
                            <a:solidFill>
                              <a:srgbClr val="FF0000"/>
                            </a:solidFill>
                            <a:latin typeface="Cambria Math" panose="02040503050406030204" pitchFamily="18" charset="0"/>
                            <a:ea typeface="幼圆" panose="02010509060101010101" pitchFamily="49" charset="-122"/>
                          </a:rPr>
                          <m:t>𝑖</m:t>
                        </m:r>
                      </m:sub>
                    </m:sSub>
                    <m:r>
                      <a:rPr lang="en-US" altLang="zh-CN" i="1" dirty="0">
                        <a:solidFill>
                          <a:srgbClr val="FF0000"/>
                        </a:solidFill>
                        <a:latin typeface="Cambria Math" panose="02040503050406030204" pitchFamily="18" charset="0"/>
                        <a:ea typeface="幼圆" panose="02010509060101010101" pitchFamily="49" charset="-122"/>
                      </a:rPr>
                      <m:t>=</m:t>
                    </m:r>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𝑤</m:t>
                        </m:r>
                      </m:e>
                      <m:sub>
                        <m:r>
                          <a:rPr lang="en-US" altLang="zh-CN" i="1">
                            <a:solidFill>
                              <a:srgbClr val="FF0000"/>
                            </a:solidFill>
                            <a:latin typeface="Cambria Math" panose="02040503050406030204" pitchFamily="18" charset="0"/>
                            <a:ea typeface="幼圆" panose="02010509060101010101" pitchFamily="49" charset="-122"/>
                          </a:rPr>
                          <m:t>𝑖</m:t>
                        </m:r>
                      </m:sub>
                    </m:sSub>
                    <m:r>
                      <a:rPr lang="en-US" altLang="zh-CN" b="0" i="1" dirty="0" smtClean="0">
                        <a:solidFill>
                          <a:srgbClr val="FF0000"/>
                        </a:solidFill>
                        <a:latin typeface="Cambria Math" panose="02040503050406030204" pitchFamily="18" charset="0"/>
                        <a:ea typeface="幼圆" panose="02010509060101010101" pitchFamily="49" charset="-122"/>
                      </a:rPr>
                      <m:t>−</m:t>
                    </m:r>
                    <m:r>
                      <a:rPr lang="zh-CN" altLang="en-US" i="1" dirty="0" smtClean="0">
                        <a:solidFill>
                          <a:srgbClr val="FF0000"/>
                        </a:solidFill>
                        <a:latin typeface="Cambria Math" panose="02040503050406030204" pitchFamily="18" charset="0"/>
                        <a:ea typeface="幼圆" panose="02010509060101010101" pitchFamily="49" charset="-122"/>
                      </a:rPr>
                      <m:t>𝜆</m:t>
                    </m:r>
                    <m:sSub>
                      <m:sSubPr>
                        <m:ctrlPr>
                          <a:rPr lang="en-US" altLang="zh-CN" i="1">
                            <a:solidFill>
                              <a:srgbClr val="FF0000"/>
                            </a:solidFill>
                            <a:latin typeface="Cambria Math" panose="02040503050406030204" pitchFamily="18" charset="0"/>
                            <a:ea typeface="幼圆" panose="02010509060101010101" pitchFamily="49" charset="-122"/>
                          </a:rPr>
                        </m:ctrlPr>
                      </m:sSubPr>
                      <m:e>
                        <m:r>
                          <m:rPr>
                            <m:sty m:val="p"/>
                          </m:rPr>
                          <a:rPr lang="el-GR" altLang="zh-CN" i="1">
                            <a:solidFill>
                              <a:srgbClr val="FF0000"/>
                            </a:solidFill>
                            <a:latin typeface="Cambria Math" panose="02040503050406030204" pitchFamily="18" charset="0"/>
                            <a:ea typeface="Cambria Math" panose="02040503050406030204" pitchFamily="18" charset="0"/>
                          </a:rPr>
                          <m:t>Δ</m:t>
                        </m:r>
                      </m:e>
                      <m:sub>
                        <m:r>
                          <a:rPr lang="en-US" altLang="zh-CN" i="1">
                            <a:solidFill>
                              <a:srgbClr val="FF0000"/>
                            </a:solidFill>
                            <a:latin typeface="Cambria Math" panose="02040503050406030204" pitchFamily="18" charset="0"/>
                            <a:ea typeface="幼圆" panose="02010509060101010101" pitchFamily="49" charset="-122"/>
                          </a:rPr>
                          <m:t>𝑖</m:t>
                        </m:r>
                      </m:sub>
                    </m:sSub>
                  </m:oMath>
                </a14:m>
                <a:r>
                  <a:rPr lang="zh-CN" altLang="en-US" dirty="0" smtClean="0">
                    <a:solidFill>
                      <a:srgbClr val="FF0000"/>
                    </a:solidFill>
                    <a:latin typeface="幼圆" panose="02010509060101010101" pitchFamily="49" charset="-122"/>
                    <a:ea typeface="幼圆" panose="02010509060101010101" pitchFamily="49" charset="-122"/>
                  </a:rPr>
                  <a:t>，其中</a:t>
                </a:r>
                <a14:m>
                  <m:oMath xmlns:m="http://schemas.openxmlformats.org/officeDocument/2006/math">
                    <m:r>
                      <a:rPr lang="en-US" altLang="zh-CN" b="0" i="0" dirty="0" smtClean="0">
                        <a:solidFill>
                          <a:srgbClr val="FF0000"/>
                        </a:solidFill>
                        <a:latin typeface="Cambria Math" panose="02040503050406030204" pitchFamily="18" charset="0"/>
                        <a:ea typeface="幼圆" panose="02010509060101010101" pitchFamily="49" charset="-122"/>
                      </a:rPr>
                      <m:t> </m:t>
                    </m:r>
                    <m:r>
                      <a:rPr lang="zh-CN" altLang="en-US" i="1" dirty="0">
                        <a:solidFill>
                          <a:srgbClr val="FF0000"/>
                        </a:solidFill>
                        <a:latin typeface="Cambria Math" panose="02040503050406030204" pitchFamily="18" charset="0"/>
                        <a:ea typeface="幼圆" panose="02010509060101010101" pitchFamily="49" charset="-122"/>
                      </a:rPr>
                      <m:t>𝜆</m:t>
                    </m:r>
                    <m:r>
                      <a:rPr lang="en-US" altLang="zh-CN" b="0" i="1" dirty="0"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是预设的学习率</a:t>
                </a:r>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不断重复以上步骤</a:t>
                </a:r>
                <a:endParaRPr lang="en-US" altLang="zh-CN" dirty="0" smtClean="0">
                  <a:solidFill>
                    <a:srgbClr val="FF0000"/>
                  </a:solidFill>
                  <a:latin typeface="幼圆" panose="02010509060101010101" pitchFamily="49" charset="-122"/>
                  <a:ea typeface="幼圆" panose="020105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707975" y="2780302"/>
                <a:ext cx="4259739" cy="2266198"/>
              </a:xfrm>
              <a:prstGeom prst="rect">
                <a:avLst/>
              </a:prstGeom>
              <a:blipFill rotWithShape="0">
                <a:blip r:embed="rId5"/>
                <a:stretch>
                  <a:fillRect l="-3004" t="-2957" r="-3433" b="-34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4439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5663</TotalTime>
  <Words>1013</Words>
  <Application>Microsoft Office PowerPoint</Application>
  <PresentationFormat>全屏显示(4:3)</PresentationFormat>
  <Paragraphs>346</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楷体</vt:lpstr>
      <vt:lpstr>宋体</vt:lpstr>
      <vt:lpstr>微软雅黑</vt:lpstr>
      <vt:lpstr>幼圆</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田野</dc:creator>
  <cp:lastModifiedBy>616338357@qq.com</cp:lastModifiedBy>
  <cp:revision>1918</cp:revision>
  <dcterms:created xsi:type="dcterms:W3CDTF">2019-09-02T01:24:59Z</dcterms:created>
  <dcterms:modified xsi:type="dcterms:W3CDTF">2019-10-31T09:08:03Z</dcterms:modified>
</cp:coreProperties>
</file>