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16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41040360"/>
            <a:ext cx="30265560" cy="179856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" name="Grafik 8" descr=""/>
          <p:cNvPicPr/>
          <p:nvPr/>
        </p:nvPicPr>
        <p:blipFill>
          <a:blip r:embed="rId1"/>
          <a:stretch/>
        </p:blipFill>
        <p:spPr>
          <a:xfrm>
            <a:off x="0" y="3052080"/>
            <a:ext cx="30213720" cy="662256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23969520" y="45514800"/>
            <a:ext cx="30273840" cy="1798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8739800" y="41436360"/>
            <a:ext cx="107632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http://www.denbi.de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8298800" y="41622480"/>
            <a:ext cx="718560" cy="48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-19888200" y="3548880"/>
            <a:ext cx="183240" cy="13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rafik 62" descr=""/>
          <p:cNvPicPr/>
          <p:nvPr/>
        </p:nvPicPr>
        <p:blipFill>
          <a:blip r:embed="rId3"/>
          <a:stretch/>
        </p:blipFill>
        <p:spPr>
          <a:xfrm>
            <a:off x="15382800" y="22181400"/>
            <a:ext cx="1607760" cy="547200"/>
          </a:xfrm>
          <a:prstGeom prst="rect">
            <a:avLst/>
          </a:prstGeom>
          <a:ln>
            <a:noFill/>
          </a:ln>
        </p:spPr>
      </p:pic>
      <p:sp>
        <p:nvSpPr>
          <p:cNvPr id="43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7589520" y="3052080"/>
            <a:ext cx="2188548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321040" y="4389840"/>
            <a:ext cx="21079440" cy="36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Prof. Rolf Backofen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217520" y="8121960"/>
            <a:ext cx="28467000" cy="13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Rolf Backofen, Bjoern Gruening, Joachim Wolff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Dept. of Bioinformatics, Albert-Ludwigs University Freiburg, Germany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031760" y="4754880"/>
            <a:ext cx="6648120" cy="16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de.NBI-epi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Bild 1" descr=""/>
          <p:cNvPicPr/>
          <p:nvPr/>
        </p:nvPicPr>
        <p:blipFill>
          <a:blip r:embed="rId4"/>
          <a:stretch/>
        </p:blipFill>
        <p:spPr>
          <a:xfrm>
            <a:off x="1153440" y="41258160"/>
            <a:ext cx="1919160" cy="1330560"/>
          </a:xfrm>
          <a:prstGeom prst="rect">
            <a:avLst/>
          </a:prstGeom>
          <a:ln>
            <a:noFill/>
          </a:ln>
        </p:spPr>
      </p:pic>
      <p:sp>
        <p:nvSpPr>
          <p:cNvPr id="49" name="CustomShape 11"/>
          <p:cNvSpPr/>
          <p:nvPr/>
        </p:nvSpPr>
        <p:spPr>
          <a:xfrm flipH="1">
            <a:off x="6432480" y="41806440"/>
            <a:ext cx="80218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 Nr…..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233360" y="1036548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description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6550640" y="2450808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training and education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235160" y="2283012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Community based infrastructure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391400" y="3511476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171440" y="24140160"/>
            <a:ext cx="13715640" cy="17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Contribute to open source projects to create, distribute and maintain bioinformatics software in an easy way. To achieve these goals we contribute actively to Bioconda, Biocontainers and Galaxy.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1554480" y="36366840"/>
            <a:ext cx="12478320" cy="20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Ramírez, F., Ryan, D.P., Grüning, B., Bhardwaj, V., Kilpert, F., Richter, A.S., Heyne, S., Dündar, F. and Manke, T., 2016. deepTools2: a next generation web server for deep-sequencing data analysis. Nucleic acids research, p.gkw257.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Grafik 6" descr=""/>
          <p:cNvPicPr/>
          <p:nvPr/>
        </p:nvPicPr>
        <p:blipFill>
          <a:blip r:embed="rId5"/>
          <a:stretch/>
        </p:blipFill>
        <p:spPr>
          <a:xfrm>
            <a:off x="3367800" y="41294160"/>
            <a:ext cx="1851480" cy="1258560"/>
          </a:xfrm>
          <a:prstGeom prst="rect">
            <a:avLst/>
          </a:prstGeom>
          <a:ln>
            <a:noFill/>
          </a:ln>
        </p:spPr>
      </p:pic>
      <p:sp>
        <p:nvSpPr>
          <p:cNvPr id="57" name="CustomShape 18"/>
          <p:cNvSpPr/>
          <p:nvPr/>
        </p:nvSpPr>
        <p:spPr>
          <a:xfrm>
            <a:off x="16598160" y="10379160"/>
            <a:ext cx="12598560" cy="100368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services  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Grafik 3" descr=""/>
          <p:cNvPicPr/>
          <p:nvPr/>
        </p:nvPicPr>
        <p:blipFill>
          <a:blip r:embed="rId6"/>
          <a:stretch/>
        </p:blipFill>
        <p:spPr>
          <a:xfrm>
            <a:off x="1230840" y="533880"/>
            <a:ext cx="8205840" cy="2158560"/>
          </a:xfrm>
          <a:prstGeom prst="rect">
            <a:avLst/>
          </a:prstGeom>
          <a:ln>
            <a:noFill/>
          </a:ln>
        </p:spPr>
      </p:pic>
      <p:pic>
        <p:nvPicPr>
          <p:cNvPr id="59" name="Grafik 14" descr=""/>
          <p:cNvPicPr/>
          <p:nvPr/>
        </p:nvPicPr>
        <p:blipFill>
          <a:blip r:embed="rId7"/>
          <a:stretch/>
        </p:blipFill>
        <p:spPr>
          <a:xfrm>
            <a:off x="27463320" y="40115880"/>
            <a:ext cx="2230560" cy="2230560"/>
          </a:xfrm>
          <a:prstGeom prst="rect">
            <a:avLst/>
          </a:prstGeom>
          <a:ln>
            <a:noFill/>
          </a:ln>
        </p:spPr>
      </p:pic>
      <p:sp>
        <p:nvSpPr>
          <p:cNvPr id="60" name="CustomShape 19"/>
          <p:cNvSpPr/>
          <p:nvPr/>
        </p:nvSpPr>
        <p:spPr>
          <a:xfrm>
            <a:off x="3202560" y="11963520"/>
            <a:ext cx="46188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0"/>
          <p:cNvSpPr/>
          <p:nvPr/>
        </p:nvSpPr>
        <p:spPr>
          <a:xfrm>
            <a:off x="1280160" y="11704320"/>
            <a:ext cx="1252620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de.NBI-epi project in Freiburg offers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visualization, normalization and quality assessment of epigenetic datasets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well as integration of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CHIP-seq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bisulfite sequencing analysis pipeline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into Galaxy.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Grafik 70" descr=""/>
          <p:cNvPicPr/>
          <p:nvPr/>
        </p:nvPicPr>
        <p:blipFill>
          <a:blip r:embed="rId8"/>
          <a:stretch/>
        </p:blipFill>
        <p:spPr>
          <a:xfrm>
            <a:off x="21022200" y="293400"/>
            <a:ext cx="2562480" cy="2562480"/>
          </a:xfrm>
          <a:prstGeom prst="rect">
            <a:avLst/>
          </a:prstGeom>
          <a:ln>
            <a:noFill/>
          </a:ln>
        </p:spPr>
      </p:pic>
      <p:pic>
        <p:nvPicPr>
          <p:cNvPr id="63" name="Grafik 59" descr=""/>
          <p:cNvPicPr/>
          <p:nvPr/>
        </p:nvPicPr>
        <p:blipFill>
          <a:blip r:embed="rId9"/>
          <a:stretch/>
        </p:blipFill>
        <p:spPr>
          <a:xfrm>
            <a:off x="23715000" y="784080"/>
            <a:ext cx="1928880" cy="1918440"/>
          </a:xfrm>
          <a:prstGeom prst="rect">
            <a:avLst/>
          </a:prstGeom>
          <a:ln>
            <a:noFill/>
          </a:ln>
        </p:spPr>
      </p:pic>
      <p:pic>
        <p:nvPicPr>
          <p:cNvPr id="64" name="Grafik 58" descr=""/>
          <p:cNvPicPr/>
          <p:nvPr/>
        </p:nvPicPr>
        <p:blipFill>
          <a:blip r:embed="rId10"/>
          <a:stretch/>
        </p:blipFill>
        <p:spPr>
          <a:xfrm>
            <a:off x="26007480" y="763920"/>
            <a:ext cx="3787920" cy="164412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11"/>
          <a:stretch/>
        </p:blipFill>
        <p:spPr>
          <a:xfrm>
            <a:off x="5699160" y="26243280"/>
            <a:ext cx="3810240" cy="8226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12"/>
          <a:stretch/>
        </p:blipFill>
        <p:spPr>
          <a:xfrm>
            <a:off x="1306080" y="26391600"/>
            <a:ext cx="3374280" cy="54828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3"/>
          <a:stretch/>
        </p:blipFill>
        <p:spPr>
          <a:xfrm>
            <a:off x="21945960" y="12480840"/>
            <a:ext cx="6034680" cy="420084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14"/>
          <a:stretch/>
        </p:blipFill>
        <p:spPr>
          <a:xfrm>
            <a:off x="16435080" y="18470880"/>
            <a:ext cx="5784840" cy="3931920"/>
          </a:xfrm>
          <a:prstGeom prst="rect">
            <a:avLst/>
          </a:prstGeom>
          <a:ln>
            <a:noFill/>
          </a:ln>
        </p:spPr>
      </p:pic>
      <p:sp>
        <p:nvSpPr>
          <p:cNvPr id="69" name="CustomShape 21"/>
          <p:cNvSpPr/>
          <p:nvPr/>
        </p:nvSpPr>
        <p:spPr>
          <a:xfrm>
            <a:off x="16550640" y="26700480"/>
            <a:ext cx="12103920" cy="54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one week training courses on NGS-data analysis in 2016 with ~30 participants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RNA-seq course in December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2"/>
          <p:cNvSpPr/>
          <p:nvPr/>
        </p:nvSpPr>
        <p:spPr>
          <a:xfrm>
            <a:off x="16516080" y="11521440"/>
            <a:ext cx="12744360" cy="47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 of software to Galaxy to provide easy access for epigentic analysis software: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HiCExplorer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ChiCAGO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Developed a plugin system for Galaxy: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5"/>
          <a:stretch/>
        </p:blipFill>
        <p:spPr>
          <a:xfrm>
            <a:off x="10607040" y="26334720"/>
            <a:ext cx="3017160" cy="680760"/>
          </a:xfrm>
          <a:prstGeom prst="rect">
            <a:avLst/>
          </a:prstGeom>
          <a:ln>
            <a:noFill/>
          </a:ln>
        </p:spPr>
      </p:pic>
      <p:sp>
        <p:nvSpPr>
          <p:cNvPr id="72" name="CustomShape 23"/>
          <p:cNvSpPr/>
          <p:nvPr/>
        </p:nvSpPr>
        <p:spPr>
          <a:xfrm>
            <a:off x="1188720" y="27797760"/>
            <a:ext cx="4205880" cy="42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Bioconda is a conda channel which provides software for biomedical research: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8600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150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1500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4"/>
          <p:cNvSpPr/>
          <p:nvPr/>
        </p:nvSpPr>
        <p:spPr>
          <a:xfrm>
            <a:off x="5394960" y="27797760"/>
            <a:ext cx="448020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BioContainers provides system-agnostic executable environments for bioinformatics software.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docker.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5"/>
          <p:cNvSpPr/>
          <p:nvPr/>
        </p:nvSpPr>
        <p:spPr>
          <a:xfrm>
            <a:off x="10332720" y="27774360"/>
            <a:ext cx="4023000" cy="57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Galaxy is an open, web-based platform for data intensive biomedical research.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25550 commits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131 contributers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own galaxy instance is the biggest in Europe: http://galaxy.uni-freiburg.de/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6"/>
          <a:stretch/>
        </p:blipFill>
        <p:spPr>
          <a:xfrm>
            <a:off x="23408640" y="18288000"/>
            <a:ext cx="5394960" cy="4073400"/>
          </a:xfrm>
          <a:prstGeom prst="rect">
            <a:avLst/>
          </a:prstGeom>
          <a:ln>
            <a:noFill/>
          </a:ln>
        </p:spPr>
      </p:pic>
      <p:sp>
        <p:nvSpPr>
          <p:cNvPr id="76" name="TextShape 26"/>
          <p:cNvSpPr txBox="1"/>
          <p:nvPr/>
        </p:nvSpPr>
        <p:spPr>
          <a:xfrm>
            <a:off x="16642080" y="22402800"/>
            <a:ext cx="5303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Pricing system: How much would it cost to compute and store your data on Amazon EC2?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7"/>
          <p:cNvSpPr txBox="1"/>
          <p:nvPr/>
        </p:nvSpPr>
        <p:spPr>
          <a:xfrm>
            <a:off x="23225760" y="22367520"/>
            <a:ext cx="5943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Comics: Have fun while Galaxy is computing your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LibreOffice/5.1.4.2$Linux_X86_64 LibreOffice_project/10m0$Build-2</Application>
  <Words>113</Words>
  <Paragraphs>18</Paragraphs>
  <Company>Uni Bielefeld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2015-02-23T10:19:56Z</dcterms:created>
  <dc:creator>Susanne  Konermann</dc:creator>
  <dc:description/>
  <dc:language>en-US</dc:language>
  <cp:lastModifiedBy/>
  <cp:lastPrinted>2016-10-06T07:32:07Z</cp:lastPrinted>
  <dcterms:modified xsi:type="dcterms:W3CDTF">2016-11-14T11:21:19Z</dcterms:modified>
  <cp:revision>93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