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12.png" ContentType="image/png"/>
  <Override PartName="/ppt/media/image6.jpeg" ContentType="image/jpeg"/>
  <Override PartName="/ppt/media/image16.png" ContentType="image/png"/>
  <Override PartName="/ppt/media/image3.jpeg" ContentType="image/jpeg"/>
  <Override PartName="/ppt/media/image22.png" ContentType="image/png"/>
  <Override PartName="/ppt/media/image2.png" ContentType="image/png"/>
  <Override PartName="/ppt/media/image21.png" ContentType="image/png"/>
  <Override PartName="/ppt/media/image19.jpeg" ContentType="image/jpeg"/>
  <Override PartName="/ppt/media/image1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117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513080" y="11562840"/>
            <a:ext cx="27247320" cy="21739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2483028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475320" y="2298744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5320" y="10017720"/>
            <a:ext cx="1329660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13440" y="22987440"/>
            <a:ext cx="27247320" cy="11844000"/>
          </a:xfrm>
          <a:prstGeom prst="rect">
            <a:avLst/>
          </a:prstGeom>
        </p:spPr>
        <p:txBody>
          <a:bodyPr lIns="0" rIns="0" tIns="0" bIns="0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8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13440" y="10017720"/>
            <a:ext cx="27247320" cy="24830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jpeg"/><Relationship Id="rId17" Type="http://schemas.openxmlformats.org/officeDocument/2006/relationships/image" Target="../media/image19.jpe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1040360"/>
            <a:ext cx="30265200" cy="1798200"/>
          </a:xfrm>
          <a:prstGeom prst="rect">
            <a:avLst/>
          </a:prstGeom>
          <a:gradFill>
            <a:gsLst>
              <a:gs pos="0">
                <a:srgbClr val="00adef"/>
              </a:gs>
              <a:gs pos="100000">
                <a:srgbClr val="005aa9"/>
              </a:gs>
            </a:gsLst>
            <a:lin ang="0"/>
          </a:gradFill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7" name="Grafik 8" descr=""/>
          <p:cNvPicPr/>
          <p:nvPr/>
        </p:nvPicPr>
        <p:blipFill>
          <a:blip r:embed="rId1"/>
          <a:stretch/>
        </p:blipFill>
        <p:spPr>
          <a:xfrm>
            <a:off x="0" y="3052080"/>
            <a:ext cx="30213360" cy="6622200"/>
          </a:xfrm>
          <a:prstGeom prst="rect">
            <a:avLst/>
          </a:prstGeom>
          <a:ln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181880" y="45019080"/>
            <a:ext cx="30273480" cy="1798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3"/>
          <p:cNvSpPr/>
          <p:nvPr/>
        </p:nvSpPr>
        <p:spPr>
          <a:xfrm>
            <a:off x="18739800" y="41436360"/>
            <a:ext cx="10762920" cy="8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</a:t>
            </a:r>
            <a:r>
              <a:rPr b="1" lang="en-US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http://www.denbi.de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8298800" y="41622480"/>
            <a:ext cx="718200" cy="482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dddedf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-19888200" y="3548880"/>
            <a:ext cx="182880" cy="13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rafik 62" descr=""/>
          <p:cNvPicPr/>
          <p:nvPr/>
        </p:nvPicPr>
        <p:blipFill>
          <a:blip r:embed="rId3"/>
          <a:stretch/>
        </p:blipFill>
        <p:spPr>
          <a:xfrm>
            <a:off x="15382800" y="22181400"/>
            <a:ext cx="1607400" cy="546840"/>
          </a:xfrm>
          <a:prstGeom prst="rect">
            <a:avLst/>
          </a:prstGeom>
          <a:ln>
            <a:noFill/>
          </a:ln>
        </p:spPr>
      </p:pic>
      <p:sp>
        <p:nvSpPr>
          <p:cNvPr id="43" name="Line 6"/>
          <p:cNvSpPr/>
          <p:nvPr/>
        </p:nvSpPr>
        <p:spPr>
          <a:xfrm>
            <a:off x="7056000" y="4019040"/>
            <a:ext cx="22137120" cy="360"/>
          </a:xfrm>
          <a:prstGeom prst="line">
            <a:avLst/>
          </a:prstGeom>
          <a:ln w="12600">
            <a:solidFill>
              <a:schemeClr val="bg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7589520" y="3052080"/>
            <a:ext cx="2188512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− German Network for Bioinformatics Infrastructure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8321040" y="4389840"/>
            <a:ext cx="21079080" cy="35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 Bioinformatics Center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University of Freiburg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Chair of Prof. Rolf Backofen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217520" y="8121960"/>
            <a:ext cx="28466640" cy="13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Rolf Backofen, Bjoern Gruening, Joachim Wolff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RNAx Bioinformatics Center, University of Freiburg, Germany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1031760" y="4754880"/>
            <a:ext cx="6647760" cy="16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de.NBI-epi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Bild 1" descr=""/>
          <p:cNvPicPr/>
          <p:nvPr/>
        </p:nvPicPr>
        <p:blipFill>
          <a:blip r:embed="rId4"/>
          <a:stretch/>
        </p:blipFill>
        <p:spPr>
          <a:xfrm>
            <a:off x="1153440" y="41258160"/>
            <a:ext cx="1918800" cy="1330200"/>
          </a:xfrm>
          <a:prstGeom prst="rect">
            <a:avLst/>
          </a:prstGeom>
          <a:ln>
            <a:noFill/>
          </a:ln>
        </p:spPr>
      </p:pic>
      <p:sp>
        <p:nvSpPr>
          <p:cNvPr id="49" name="CustomShape 11"/>
          <p:cNvSpPr/>
          <p:nvPr/>
        </p:nvSpPr>
        <p:spPr>
          <a:xfrm flipH="1">
            <a:off x="6432480" y="41806440"/>
            <a:ext cx="802152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Förderkennzeichen Nr. 031A538A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1233360" y="1036548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 description of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6205400" y="2807460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training and education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1235160" y="2283012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Community based infrastructure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1280160" y="3291840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Publications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1554480" y="36366840"/>
            <a:ext cx="1247796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Ramírez, F., Ryan, D.P., Grüning, B., Bhardwaj, V., Kilpert, F., Richter, A.S., Heyne, S., Dündar, F. and Manke, T., 2016. deepTools2: a next generation web server for deep-sequencing data analysis. Nucleic acids research, p.gkw257.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Tools and data services registry: a community effort to document bioinformatics resources.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doi: 10.1093/nar/gkv1116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Galaxy platform for accessible, reproducible and collaborative biomedical analyses: 2016 update.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doi: 10.1093/nar/gkw343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Grafik 6" descr=""/>
          <p:cNvPicPr/>
          <p:nvPr/>
        </p:nvPicPr>
        <p:blipFill>
          <a:blip r:embed="rId5"/>
          <a:stretch/>
        </p:blipFill>
        <p:spPr>
          <a:xfrm>
            <a:off x="3367800" y="41294160"/>
            <a:ext cx="1851120" cy="1258200"/>
          </a:xfrm>
          <a:prstGeom prst="rect">
            <a:avLst/>
          </a:prstGeom>
          <a:ln>
            <a:noFill/>
          </a:ln>
        </p:spPr>
      </p:pic>
      <p:sp>
        <p:nvSpPr>
          <p:cNvPr id="56" name="CustomShape 17"/>
          <p:cNvSpPr/>
          <p:nvPr/>
        </p:nvSpPr>
        <p:spPr>
          <a:xfrm>
            <a:off x="16598160" y="10379160"/>
            <a:ext cx="12598200" cy="100332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de.NBI services   </a:t>
            </a:r>
            <a:r>
              <a:rPr b="1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Grafik 3" descr=""/>
          <p:cNvPicPr/>
          <p:nvPr/>
        </p:nvPicPr>
        <p:blipFill>
          <a:blip r:embed="rId6"/>
          <a:stretch/>
        </p:blipFill>
        <p:spPr>
          <a:xfrm>
            <a:off x="1230840" y="533880"/>
            <a:ext cx="8205480" cy="2158200"/>
          </a:xfrm>
          <a:prstGeom prst="rect">
            <a:avLst/>
          </a:prstGeom>
          <a:ln>
            <a:noFill/>
          </a:ln>
        </p:spPr>
      </p:pic>
      <p:pic>
        <p:nvPicPr>
          <p:cNvPr id="58" name="Grafik 14" descr=""/>
          <p:cNvPicPr/>
          <p:nvPr/>
        </p:nvPicPr>
        <p:blipFill>
          <a:blip r:embed="rId7"/>
          <a:stretch/>
        </p:blipFill>
        <p:spPr>
          <a:xfrm>
            <a:off x="27463320" y="40115880"/>
            <a:ext cx="2230200" cy="2230200"/>
          </a:xfrm>
          <a:prstGeom prst="rect">
            <a:avLst/>
          </a:prstGeom>
          <a:ln>
            <a:noFill/>
          </a:ln>
        </p:spPr>
      </p:pic>
      <p:sp>
        <p:nvSpPr>
          <p:cNvPr id="59" name="CustomShape 18"/>
          <p:cNvSpPr/>
          <p:nvPr/>
        </p:nvSpPr>
        <p:spPr>
          <a:xfrm>
            <a:off x="3202560" y="11963520"/>
            <a:ext cx="461520" cy="10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1280160" y="11704320"/>
            <a:ext cx="12525840" cy="16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de.NBI-epi project in Freiburg offers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visualization, normalization and quality assessment of epigenetic datasets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as well as integration of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CHIP-seq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bisulfite sequencing analysis pipeline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 into Galaxy.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Grafik 70" descr=""/>
          <p:cNvPicPr/>
          <p:nvPr/>
        </p:nvPicPr>
        <p:blipFill>
          <a:blip r:embed="rId8"/>
          <a:stretch/>
        </p:blipFill>
        <p:spPr>
          <a:xfrm>
            <a:off x="21022200" y="293400"/>
            <a:ext cx="2562120" cy="2562120"/>
          </a:xfrm>
          <a:prstGeom prst="rect">
            <a:avLst/>
          </a:prstGeom>
          <a:ln>
            <a:noFill/>
          </a:ln>
        </p:spPr>
      </p:pic>
      <p:pic>
        <p:nvPicPr>
          <p:cNvPr id="62" name="Grafik 59" descr=""/>
          <p:cNvPicPr/>
          <p:nvPr/>
        </p:nvPicPr>
        <p:blipFill>
          <a:blip r:embed="rId9"/>
          <a:stretch/>
        </p:blipFill>
        <p:spPr>
          <a:xfrm>
            <a:off x="23715000" y="784080"/>
            <a:ext cx="1928520" cy="1918080"/>
          </a:xfrm>
          <a:prstGeom prst="rect">
            <a:avLst/>
          </a:prstGeom>
          <a:ln>
            <a:noFill/>
          </a:ln>
        </p:spPr>
      </p:pic>
      <p:pic>
        <p:nvPicPr>
          <p:cNvPr id="63" name="Grafik 58" descr=""/>
          <p:cNvPicPr/>
          <p:nvPr/>
        </p:nvPicPr>
        <p:blipFill>
          <a:blip r:embed="rId10"/>
          <a:stretch/>
        </p:blipFill>
        <p:spPr>
          <a:xfrm>
            <a:off x="26007480" y="763920"/>
            <a:ext cx="3787560" cy="1643760"/>
          </a:xfrm>
          <a:prstGeom prst="rect">
            <a:avLst/>
          </a:prstGeom>
          <a:ln>
            <a:noFill/>
          </a:ln>
        </p:spPr>
      </p:pic>
      <p:pic>
        <p:nvPicPr>
          <p:cNvPr id="64" name="Grafik 64" descr=""/>
          <p:cNvPicPr/>
          <p:nvPr/>
        </p:nvPicPr>
        <p:blipFill>
          <a:blip r:embed="rId11"/>
          <a:stretch/>
        </p:blipFill>
        <p:spPr>
          <a:xfrm>
            <a:off x="5608440" y="24140160"/>
            <a:ext cx="3809880" cy="822240"/>
          </a:xfrm>
          <a:prstGeom prst="rect">
            <a:avLst/>
          </a:prstGeom>
          <a:ln>
            <a:noFill/>
          </a:ln>
        </p:spPr>
      </p:pic>
      <p:pic>
        <p:nvPicPr>
          <p:cNvPr id="65" name="Grafik 65" descr=""/>
          <p:cNvPicPr/>
          <p:nvPr/>
        </p:nvPicPr>
        <p:blipFill>
          <a:blip r:embed="rId12"/>
          <a:stretch/>
        </p:blipFill>
        <p:spPr>
          <a:xfrm>
            <a:off x="1215360" y="24288480"/>
            <a:ext cx="3373920" cy="547920"/>
          </a:xfrm>
          <a:prstGeom prst="rect">
            <a:avLst/>
          </a:prstGeom>
          <a:ln>
            <a:noFill/>
          </a:ln>
        </p:spPr>
      </p:pic>
      <p:sp>
        <p:nvSpPr>
          <p:cNvPr id="66" name="CustomShape 20"/>
          <p:cNvSpPr/>
          <p:nvPr/>
        </p:nvSpPr>
        <p:spPr>
          <a:xfrm>
            <a:off x="16517160" y="31177080"/>
            <a:ext cx="12103560" cy="292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1"/>
          <p:cNvSpPr/>
          <p:nvPr/>
        </p:nvSpPr>
        <p:spPr>
          <a:xfrm>
            <a:off x="16516080" y="11521440"/>
            <a:ext cx="12744000" cy="54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Maintenance and Integration of software into Galaxy to provide easy access for epigentic analysis software: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HiCExplorer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deepTools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Bismark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HiCUP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CHiCAGO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PileOMeth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15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Beacons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WebHooks as playground for SIG-2 and SIG-4 with Gamification: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Grafik 70" descr=""/>
          <p:cNvPicPr/>
          <p:nvPr/>
        </p:nvPicPr>
        <p:blipFill>
          <a:blip r:embed="rId13"/>
          <a:stretch/>
        </p:blipFill>
        <p:spPr>
          <a:xfrm>
            <a:off x="10516320" y="24231600"/>
            <a:ext cx="3016800" cy="680400"/>
          </a:xfrm>
          <a:prstGeom prst="rect">
            <a:avLst/>
          </a:prstGeom>
          <a:ln>
            <a:noFill/>
          </a:ln>
        </p:spPr>
      </p:pic>
      <p:sp>
        <p:nvSpPr>
          <p:cNvPr id="69" name="CustomShape 22"/>
          <p:cNvSpPr/>
          <p:nvPr/>
        </p:nvSpPr>
        <p:spPr>
          <a:xfrm>
            <a:off x="1098000" y="25694640"/>
            <a:ext cx="4205520" cy="51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Bioconda is a conda channel which provides software for biomedical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8600 commits on GitHub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155 contributors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1800 packages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5304240" y="25694640"/>
            <a:ext cx="4629600" cy="539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BioContainers provides system-agnostic executable environments for bioinformatics software.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based on Docker &amp; rkt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&gt; 1800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builds from BioConda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10167840" y="25786080"/>
            <a:ext cx="4554000" cy="578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is an open, web-based platform for data intensive research.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25550 commits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131 contributors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of the biggest Galaxy instances available for de.NBI: http://galaxy.uni-freiburg.de/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16733520" y="23682960"/>
            <a:ext cx="5303160" cy="110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Pricing system: How much would it cost to compute and store your data on Amazon EC2?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6"/>
          <p:cNvSpPr/>
          <p:nvPr/>
        </p:nvSpPr>
        <p:spPr>
          <a:xfrm>
            <a:off x="23500440" y="23682960"/>
            <a:ext cx="52117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Comics: Have fun while Galaxy is computing your data.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>
            <a:off x="16367760" y="29352240"/>
            <a:ext cx="13075920" cy="709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Galaxy Tours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users: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 easy as a video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Interactive as hands-on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developers/trainers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Easier than you can imagine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 one week training courses on NGS-data analysis in 2016 with ~30 participants each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06</a:t>
            </a:r>
            <a:r>
              <a:rPr b="0" lang="en-US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07</a:t>
            </a:r>
            <a:r>
              <a:rPr b="0" lang="en-US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Oct 2016 Swiss German Galaxy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02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nd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– 03</a:t>
            </a:r>
            <a:r>
              <a:rPr b="0" lang="en-US" sz="32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rd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Nov 2016  BioConda hackathon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15</a:t>
            </a:r>
            <a:r>
              <a:rPr b="0" lang="en-US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– 16</a:t>
            </a:r>
            <a:r>
              <a:rPr b="0" lang="en-US" sz="32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Dec 2016 Galaxy RNA-seq data analysis workshop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16554960" y="20025360"/>
            <a:ext cx="5390640" cy="32004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15"/>
          <a:stretch/>
        </p:blipFill>
        <p:spPr>
          <a:xfrm>
            <a:off x="23317200" y="19933920"/>
            <a:ext cx="4973040" cy="3291840"/>
          </a:xfrm>
          <a:prstGeom prst="rect">
            <a:avLst/>
          </a:prstGeom>
          <a:ln>
            <a:noFill/>
          </a:ln>
        </p:spPr>
      </p:pic>
      <p:sp>
        <p:nvSpPr>
          <p:cNvPr id="77" name="TextShape 28"/>
          <p:cNvSpPr txBox="1"/>
          <p:nvPr/>
        </p:nvSpPr>
        <p:spPr>
          <a:xfrm>
            <a:off x="16550640" y="24963120"/>
            <a:ext cx="11795760" cy="35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a lot more: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RSS-Reader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Pubmed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prediction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Runtime graphs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6"/>
          <a:stretch/>
        </p:blipFill>
        <p:spPr>
          <a:xfrm>
            <a:off x="17647920" y="36758880"/>
            <a:ext cx="6070680" cy="237744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17"/>
          <a:stretch/>
        </p:blipFill>
        <p:spPr>
          <a:xfrm>
            <a:off x="25054560" y="36118800"/>
            <a:ext cx="3931920" cy="393192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18"/>
          <a:stretch/>
        </p:blipFill>
        <p:spPr>
          <a:xfrm>
            <a:off x="25091640" y="29368800"/>
            <a:ext cx="3437640" cy="34581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19"/>
          <a:stretch/>
        </p:blipFill>
        <p:spPr>
          <a:xfrm>
            <a:off x="1371600" y="14331240"/>
            <a:ext cx="12435840" cy="74314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20"/>
          <a:stretch/>
        </p:blipFill>
        <p:spPr>
          <a:xfrm>
            <a:off x="20848320" y="12728160"/>
            <a:ext cx="8595360" cy="573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LibreOffice/5.1.4.2$Linux_X86_64 LibreOffice_project/10m0$Build-2</Application>
  <Words>422</Words>
  <Paragraphs>61</Paragraphs>
  <Company>Uni Bielefeld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2015-02-23T10:19:56Z</dcterms:created>
  <dc:creator>Susanne  Konermann</dc:creator>
  <dc:description/>
  <dc:language>en-US</dc:language>
  <cp:lastModifiedBy/>
  <cp:lastPrinted>2016-10-06T07:32:07Z</cp:lastPrinted>
  <dcterms:modified xsi:type="dcterms:W3CDTF">2016-11-23T12:12:55Z</dcterms:modified>
  <cp:revision>104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 Bielefeld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