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78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1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79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22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7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20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0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2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0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8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4B5D-BC28-4B48-A123-68B5A667BDF7}" type="datetimeFigureOut">
              <a:rPr lang="de-DE" smtClean="0"/>
              <a:t>16/11/16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8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260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RBC 3&amp;4 – For RNA-binding proteins and post-transcriptional regulation</a:t>
            </a:r>
            <a:r>
              <a:rPr lang="en-US" sz="2400" dirty="0" smtClean="0">
                <a:effectLst/>
              </a:rPr>
              <a:t> </a:t>
            </a:r>
            <a:endParaRPr lang="de-DE" sz="2400" dirty="0"/>
          </a:p>
        </p:txBody>
      </p:sp>
      <p:pic>
        <p:nvPicPr>
          <p:cNvPr id="5" name="Bild 4" descr="logo_28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76" y="363351"/>
            <a:ext cx="2903757" cy="1054287"/>
          </a:xfrm>
          <a:prstGeom prst="rect">
            <a:avLst/>
          </a:prstGeom>
        </p:spPr>
      </p:pic>
      <p:grpSp>
        <p:nvGrpSpPr>
          <p:cNvPr id="6" name="Gruppierung 5"/>
          <p:cNvGrpSpPr/>
          <p:nvPr/>
        </p:nvGrpSpPr>
        <p:grpSpPr>
          <a:xfrm>
            <a:off x="5507567" y="1623755"/>
            <a:ext cx="2971800" cy="2868929"/>
            <a:chOff x="-14605" y="14287"/>
            <a:chExt cx="2971800" cy="2854643"/>
          </a:xfrm>
        </p:grpSpPr>
        <p:sp>
          <p:nvSpPr>
            <p:cNvPr id="7" name="Textfeld 6"/>
            <p:cNvSpPr txBox="1"/>
            <p:nvPr/>
          </p:nvSpPr>
          <p:spPr>
            <a:xfrm>
              <a:off x="-14605" y="2104390"/>
              <a:ext cx="2971800" cy="764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 err="1">
                  <a:effectLst/>
                  <a:latin typeface="Cambria"/>
                  <a:ea typeface="Calibri"/>
                  <a:cs typeface="Times New Roman"/>
                </a:rPr>
                <a:t>DoRiNA</a:t>
              </a:r>
              <a:r>
                <a:rPr lang="en-US" sz="1050" dirty="0">
                  <a:effectLst/>
                  <a:latin typeface="Cambria"/>
                  <a:ea typeface="Calibri"/>
                  <a:cs typeface="Times New Roman"/>
                </a:rPr>
                <a:t> integrates experimental and computational datasets for RBP and </a:t>
              </a:r>
              <a:r>
                <a:rPr lang="en-US" sz="1050" dirty="0" err="1">
                  <a:effectLst/>
                  <a:latin typeface="Cambria"/>
                  <a:ea typeface="Calibri"/>
                  <a:cs typeface="Times New Roman"/>
                </a:rPr>
                <a:t>miRNA</a:t>
              </a:r>
              <a:r>
                <a:rPr lang="en-US" sz="1050" dirty="0">
                  <a:effectLst/>
                  <a:latin typeface="Cambria"/>
                  <a:ea typeface="Calibri"/>
                  <a:cs typeface="Times New Roman"/>
                </a:rPr>
                <a:t> binding sites.  (</a:t>
              </a:r>
              <a:r>
                <a:rPr lang="en-US" sz="1050" dirty="0" err="1">
                  <a:effectLst/>
                  <a:latin typeface="Cambria"/>
                  <a:ea typeface="Calibri"/>
                  <a:cs typeface="Times New Roman"/>
                </a:rPr>
                <a:t>Blin</a:t>
              </a:r>
              <a:r>
                <a:rPr lang="en-US" sz="1050" dirty="0">
                  <a:effectLst/>
                  <a:latin typeface="Cambria"/>
                  <a:ea typeface="Calibri"/>
                  <a:cs typeface="Times New Roman"/>
                </a:rPr>
                <a:t> </a:t>
              </a:r>
              <a:r>
                <a:rPr lang="en-US" sz="1050" i="1" dirty="0">
                  <a:effectLst/>
                  <a:latin typeface="Cambria"/>
                  <a:ea typeface="Calibri"/>
                  <a:cs typeface="Times New Roman"/>
                </a:rPr>
                <a:t>et al. </a:t>
              </a:r>
              <a:r>
                <a:rPr lang="en-US" sz="1050" dirty="0">
                  <a:effectLst/>
                  <a:latin typeface="Cambria"/>
                  <a:ea typeface="Calibri"/>
                  <a:cs typeface="Times New Roman"/>
                </a:rPr>
                <a:t>NAR 2015)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6050" y="14287"/>
              <a:ext cx="2651760" cy="198882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/>
              </a:ext>
            </a:extLst>
          </p:spPr>
        </p:pic>
      </p:grpSp>
      <p:grpSp>
        <p:nvGrpSpPr>
          <p:cNvPr id="9" name="Gruppierung 8"/>
          <p:cNvGrpSpPr/>
          <p:nvPr/>
        </p:nvGrpSpPr>
        <p:grpSpPr>
          <a:xfrm>
            <a:off x="5634768" y="4571816"/>
            <a:ext cx="2971165" cy="3253104"/>
            <a:chOff x="-14605" y="548680"/>
            <a:chExt cx="2971800" cy="3199909"/>
          </a:xfrm>
        </p:grpSpPr>
        <p:sp>
          <p:nvSpPr>
            <p:cNvPr id="10" name="Textfeld 9"/>
            <p:cNvSpPr txBox="1"/>
            <p:nvPr/>
          </p:nvSpPr>
          <p:spPr>
            <a:xfrm>
              <a:off x="-14605" y="2645960"/>
              <a:ext cx="2971800" cy="110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50" dirty="0" err="1">
                  <a:solidFill>
                    <a:srgbClr val="000000"/>
                  </a:solidFill>
                  <a:effectLst/>
                  <a:latin typeface="Cambria"/>
                  <a:ea typeface="Calibri"/>
                  <a:cs typeface="Times New Roman"/>
                </a:rPr>
                <a:t>RiboTaper</a:t>
              </a:r>
              <a:r>
                <a:rPr lang="en-US" sz="1050" dirty="0">
                  <a:solidFill>
                    <a:srgbClr val="000000"/>
                  </a:solidFill>
                  <a:effectLst/>
                  <a:latin typeface="Cambria"/>
                  <a:ea typeface="Calibri"/>
                  <a:cs typeface="Times New Roman"/>
                </a:rPr>
                <a:t>: </a:t>
              </a:r>
              <a:r>
                <a:rPr lang="en-US" sz="1050" dirty="0">
                  <a:solidFill>
                    <a:srgbClr val="000000"/>
                  </a:solidFill>
                  <a:effectLst/>
                  <a:latin typeface="Cambria"/>
                  <a:ea typeface="Times New Roman"/>
                  <a:cs typeface="Arial"/>
                </a:rPr>
                <a:t> P-site positions are color-coded by the frame; the method estimates the significance of each frequency component. Exons from different transcript classes are shown with their periodicity significance </a:t>
              </a:r>
              <a:r>
                <a:rPr lang="en-US" sz="1050" dirty="0">
                  <a:solidFill>
                    <a:srgbClr val="000000"/>
                  </a:solidFill>
                  <a:effectLst/>
                  <a:latin typeface="Cambria"/>
                  <a:ea typeface="Calibri"/>
                  <a:cs typeface="Times New Roman"/>
                </a:rPr>
                <a:t>(</a:t>
              </a:r>
              <a:r>
                <a:rPr lang="en-US" sz="1050" dirty="0" err="1">
                  <a:solidFill>
                    <a:srgbClr val="000000"/>
                  </a:solidFill>
                  <a:effectLst/>
                  <a:latin typeface="Cambria"/>
                  <a:ea typeface="Calibri"/>
                  <a:cs typeface="Times New Roman"/>
                </a:rPr>
                <a:t>Calviello</a:t>
              </a:r>
              <a:r>
                <a:rPr lang="en-US" sz="1050" dirty="0">
                  <a:solidFill>
                    <a:srgbClr val="000000"/>
                  </a:solidFill>
                  <a:effectLst/>
                  <a:latin typeface="Cambria"/>
                  <a:ea typeface="Calibri"/>
                  <a:cs typeface="Times New Roman"/>
                </a:rPr>
                <a:t> </a:t>
              </a:r>
              <a:r>
                <a:rPr lang="en-US" sz="1050" i="1" dirty="0">
                  <a:solidFill>
                    <a:srgbClr val="000000"/>
                  </a:solidFill>
                  <a:effectLst/>
                  <a:latin typeface="Cambria"/>
                  <a:ea typeface="Calibri"/>
                  <a:cs typeface="Times New Roman"/>
                </a:rPr>
                <a:t>et al. </a:t>
              </a:r>
              <a:r>
                <a:rPr lang="en-US" sz="1050" dirty="0">
                  <a:solidFill>
                    <a:srgbClr val="000000"/>
                  </a:solidFill>
                  <a:effectLst/>
                  <a:latin typeface="Cambria"/>
                  <a:ea typeface="Calibri"/>
                  <a:cs typeface="Times New Roman"/>
                </a:rPr>
                <a:t>Nature Met. 2016)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9433" y="548680"/>
              <a:ext cx="2720749" cy="20303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/>
              </a:ext>
            </a:extLst>
          </p:spPr>
        </p:pic>
      </p:grpSp>
      <p:sp>
        <p:nvSpPr>
          <p:cNvPr id="12" name="Rechteck 11"/>
          <p:cNvSpPr/>
          <p:nvPr/>
        </p:nvSpPr>
        <p:spPr>
          <a:xfrm>
            <a:off x="105834" y="1623755"/>
            <a:ext cx="4572000" cy="4801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 err="1"/>
              <a:t>DoRiNA</a:t>
            </a:r>
            <a:r>
              <a:rPr lang="en-US" b="1" dirty="0"/>
              <a:t> database</a:t>
            </a:r>
            <a:r>
              <a:rPr lang="en-US" dirty="0"/>
              <a:t> – Database for RNA-binding protein binding sites and </a:t>
            </a:r>
            <a:r>
              <a:rPr lang="en-US" dirty="0" err="1"/>
              <a:t>miRNA</a:t>
            </a:r>
            <a:r>
              <a:rPr lang="en-US" dirty="0"/>
              <a:t> binding sites from various resources including our in-house tool PicTar2</a:t>
            </a:r>
          </a:p>
          <a:p>
            <a:pPr lvl="0"/>
            <a:r>
              <a:rPr lang="en-US" b="1" dirty="0" err="1"/>
              <a:t>RiboTaper</a:t>
            </a:r>
            <a:r>
              <a:rPr lang="en-US" dirty="0"/>
              <a:t> – A toolbox for analysis of Ribosome profiling data</a:t>
            </a:r>
          </a:p>
          <a:p>
            <a:pPr lvl="0"/>
            <a:r>
              <a:rPr lang="en-US" b="1" dirty="0"/>
              <a:t>RCAS</a:t>
            </a:r>
            <a:r>
              <a:rPr lang="en-US" dirty="0"/>
              <a:t> – A pipeline for annotation of RNA-specific features such as RNA-modification sites and RBP binding sites.</a:t>
            </a:r>
          </a:p>
          <a:p>
            <a:pPr lvl="0"/>
            <a:r>
              <a:rPr lang="en-US" b="1" dirty="0" err="1"/>
              <a:t>microMummie</a:t>
            </a:r>
            <a:r>
              <a:rPr lang="en-US" dirty="0"/>
              <a:t> – MicroRNA target site identification by integrating sequence and binding information</a:t>
            </a:r>
          </a:p>
          <a:p>
            <a:pPr lvl="0"/>
            <a:r>
              <a:rPr lang="en-US" b="1" dirty="0" err="1"/>
              <a:t>PARalyzer</a:t>
            </a:r>
            <a:r>
              <a:rPr lang="en-US" dirty="0"/>
              <a:t> - definition of RNA binding sites from PAR-CLIP short-read sequence data</a:t>
            </a:r>
          </a:p>
          <a:p>
            <a:pPr lvl="0"/>
            <a:r>
              <a:rPr lang="en-GB" b="1" dirty="0"/>
              <a:t>Local Galaxy server </a:t>
            </a:r>
            <a:r>
              <a:rPr lang="en-GB" dirty="0"/>
              <a:t>– aimed for </a:t>
            </a:r>
            <a:r>
              <a:rPr lang="en-GB" dirty="0" err="1"/>
              <a:t>wetlab</a:t>
            </a:r>
            <a:r>
              <a:rPr lang="en-GB" dirty="0"/>
              <a:t> researchers being able to run bioinformatics tools and analysis pipelines developed for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3231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RBC 3&amp;4 – For RNA-binding proteins and post-transcriptional regulation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Bora Uyar</dc:creator>
  <cp:lastModifiedBy>Bora Uyar</cp:lastModifiedBy>
  <cp:revision>2</cp:revision>
  <dcterms:created xsi:type="dcterms:W3CDTF">2016-11-16T15:12:22Z</dcterms:created>
  <dcterms:modified xsi:type="dcterms:W3CDTF">2016-11-16T15:52:27Z</dcterms:modified>
</cp:coreProperties>
</file>