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0" y="41040360"/>
            <a:ext cx="30265200" cy="179820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5" name="Grafik 8" descr=""/>
          <p:cNvPicPr/>
          <p:nvPr/>
        </p:nvPicPr>
        <p:blipFill>
          <a:blip r:embed="rId1"/>
          <a:stretch/>
        </p:blipFill>
        <p:spPr>
          <a:xfrm>
            <a:off x="0" y="3052080"/>
            <a:ext cx="30213360" cy="6622200"/>
          </a:xfrm>
          <a:prstGeom prst="rect">
            <a:avLst/>
          </a:prstGeom>
          <a:ln>
            <a:noFill/>
          </a:ln>
        </p:spPr>
      </p:pic>
      <p:sp>
        <p:nvSpPr>
          <p:cNvPr id="36" name="CustomShape 2"/>
          <p:cNvSpPr/>
          <p:nvPr/>
        </p:nvSpPr>
        <p:spPr>
          <a:xfrm>
            <a:off x="1181880" y="45019080"/>
            <a:ext cx="30273480" cy="1798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" name="CustomShape 3"/>
          <p:cNvSpPr/>
          <p:nvPr/>
        </p:nvSpPr>
        <p:spPr>
          <a:xfrm>
            <a:off x="18739800" y="41436360"/>
            <a:ext cx="107629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http://www.denbi.de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8298800" y="41622480"/>
            <a:ext cx="718200" cy="48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5"/>
          <p:cNvSpPr/>
          <p:nvPr/>
        </p:nvSpPr>
        <p:spPr>
          <a:xfrm>
            <a:off x="-19888200" y="3548880"/>
            <a:ext cx="182880" cy="13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rafik 62" descr=""/>
          <p:cNvPicPr/>
          <p:nvPr/>
        </p:nvPicPr>
        <p:blipFill>
          <a:blip r:embed="rId3"/>
          <a:stretch/>
        </p:blipFill>
        <p:spPr>
          <a:xfrm>
            <a:off x="15382800" y="22181400"/>
            <a:ext cx="1607400" cy="546840"/>
          </a:xfrm>
          <a:prstGeom prst="rect">
            <a:avLst/>
          </a:prstGeom>
          <a:ln>
            <a:noFill/>
          </a:ln>
        </p:spPr>
      </p:pic>
      <p:sp>
        <p:nvSpPr>
          <p:cNvPr id="41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7589520" y="3052080"/>
            <a:ext cx="2188512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321040" y="4389840"/>
            <a:ext cx="2107908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Prof. Rolf Backofen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1217520" y="8121960"/>
            <a:ext cx="2846664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Rolf Backofen, Bjoern Gruening, Joachim Wolff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Center, University of Freiburg, Germany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1031760" y="4754880"/>
            <a:ext cx="6647760" cy="16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de.NBI-epi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Bild 1" descr=""/>
          <p:cNvPicPr/>
          <p:nvPr/>
        </p:nvPicPr>
        <p:blipFill>
          <a:blip r:embed="rId4"/>
          <a:stretch/>
        </p:blipFill>
        <p:spPr>
          <a:xfrm>
            <a:off x="1153440" y="41258160"/>
            <a:ext cx="1918800" cy="1330200"/>
          </a:xfrm>
          <a:prstGeom prst="rect">
            <a:avLst/>
          </a:prstGeom>
          <a:ln>
            <a:noFill/>
          </a:ln>
        </p:spPr>
      </p:pic>
      <p:sp>
        <p:nvSpPr>
          <p:cNvPr id="47" name="CustomShape 11"/>
          <p:cNvSpPr/>
          <p:nvPr/>
        </p:nvSpPr>
        <p:spPr>
          <a:xfrm flipH="1">
            <a:off x="6432480" y="41806440"/>
            <a:ext cx="80215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 Nr…..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1233360" y="1036548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description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16550640" y="2450808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training and education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1235160" y="2283012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Community based infrastructure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1391400" y="3511476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1171440" y="24140160"/>
            <a:ext cx="13715280" cy="25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Contribute to Open Source projects to create, distribute and maintain bioinformatics software in an easy way but transparent and reproducible way. To achieve these goals we are co-leading projects like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Biocontainers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7"/>
          <p:cNvSpPr/>
          <p:nvPr/>
        </p:nvSpPr>
        <p:spPr>
          <a:xfrm>
            <a:off x="1554480" y="36366840"/>
            <a:ext cx="1247796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Ramírez, F., Ryan, D.P., Grüning, B., Bhardwaj, V., Kilpert, F., Richter, A.S., Heyne, S., Dündar, F. and Manke, T., 2016. deepTools2: a next generation web server for deep-sequencing data analysis. Nucleic acids research, p.gkw257.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 and data services registry: a community effort to document bioinformatics resources.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doi: 10.1093/nar/gkv1116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Galaxy platform for accessible, reproducible and collaborative biomedical analyses: 2016 update.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doi: 10.1093/nar/gkw343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Grafik 6" descr=""/>
          <p:cNvPicPr/>
          <p:nvPr/>
        </p:nvPicPr>
        <p:blipFill>
          <a:blip r:embed="rId5"/>
          <a:stretch/>
        </p:blipFill>
        <p:spPr>
          <a:xfrm>
            <a:off x="3367800" y="41294160"/>
            <a:ext cx="1851120" cy="1258200"/>
          </a:xfrm>
          <a:prstGeom prst="rect">
            <a:avLst/>
          </a:prstGeom>
          <a:ln>
            <a:noFill/>
          </a:ln>
        </p:spPr>
      </p:pic>
      <p:sp>
        <p:nvSpPr>
          <p:cNvPr id="55" name="CustomShape 18"/>
          <p:cNvSpPr/>
          <p:nvPr/>
        </p:nvSpPr>
        <p:spPr>
          <a:xfrm>
            <a:off x="16598160" y="1037916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services  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Grafik 3" descr=""/>
          <p:cNvPicPr/>
          <p:nvPr/>
        </p:nvPicPr>
        <p:blipFill>
          <a:blip r:embed="rId6"/>
          <a:stretch/>
        </p:blipFill>
        <p:spPr>
          <a:xfrm>
            <a:off x="1230840" y="533880"/>
            <a:ext cx="8205480" cy="2158200"/>
          </a:xfrm>
          <a:prstGeom prst="rect">
            <a:avLst/>
          </a:prstGeom>
          <a:ln>
            <a:noFill/>
          </a:ln>
        </p:spPr>
      </p:pic>
      <p:pic>
        <p:nvPicPr>
          <p:cNvPr id="57" name="Grafik 14" descr=""/>
          <p:cNvPicPr/>
          <p:nvPr/>
        </p:nvPicPr>
        <p:blipFill>
          <a:blip r:embed="rId7"/>
          <a:stretch/>
        </p:blipFill>
        <p:spPr>
          <a:xfrm>
            <a:off x="27463320" y="40115880"/>
            <a:ext cx="2230200" cy="2230200"/>
          </a:xfrm>
          <a:prstGeom prst="rect">
            <a:avLst/>
          </a:prstGeom>
          <a:ln>
            <a:noFill/>
          </a:ln>
        </p:spPr>
      </p:pic>
      <p:sp>
        <p:nvSpPr>
          <p:cNvPr id="58" name="CustomShape 19"/>
          <p:cNvSpPr/>
          <p:nvPr/>
        </p:nvSpPr>
        <p:spPr>
          <a:xfrm>
            <a:off x="3202560" y="11963520"/>
            <a:ext cx="46152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0"/>
          <p:cNvSpPr/>
          <p:nvPr/>
        </p:nvSpPr>
        <p:spPr>
          <a:xfrm>
            <a:off x="1280160" y="11704320"/>
            <a:ext cx="1252584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de.NBI-epi project in Freiburg offers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visualization, normalization and quality assessment of epigenetic datasets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well as integration of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CHIP-seq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bisulfite sequencing analysis pipeline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into Galaxy.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Grafik 70" descr=""/>
          <p:cNvPicPr/>
          <p:nvPr/>
        </p:nvPicPr>
        <p:blipFill>
          <a:blip r:embed="rId8"/>
          <a:stretch/>
        </p:blipFill>
        <p:spPr>
          <a:xfrm>
            <a:off x="21022200" y="293400"/>
            <a:ext cx="2562120" cy="2562120"/>
          </a:xfrm>
          <a:prstGeom prst="rect">
            <a:avLst/>
          </a:prstGeom>
          <a:ln>
            <a:noFill/>
          </a:ln>
        </p:spPr>
      </p:pic>
      <p:pic>
        <p:nvPicPr>
          <p:cNvPr id="61" name="Grafik 59" descr=""/>
          <p:cNvPicPr/>
          <p:nvPr/>
        </p:nvPicPr>
        <p:blipFill>
          <a:blip r:embed="rId9"/>
          <a:stretch/>
        </p:blipFill>
        <p:spPr>
          <a:xfrm>
            <a:off x="23715000" y="784080"/>
            <a:ext cx="1928520" cy="1918080"/>
          </a:xfrm>
          <a:prstGeom prst="rect">
            <a:avLst/>
          </a:prstGeom>
          <a:ln>
            <a:noFill/>
          </a:ln>
        </p:spPr>
      </p:pic>
      <p:pic>
        <p:nvPicPr>
          <p:cNvPr id="62" name="Grafik 58" descr=""/>
          <p:cNvPicPr/>
          <p:nvPr/>
        </p:nvPicPr>
        <p:blipFill>
          <a:blip r:embed="rId10"/>
          <a:stretch/>
        </p:blipFill>
        <p:spPr>
          <a:xfrm>
            <a:off x="26007480" y="763920"/>
            <a:ext cx="3787560" cy="1643760"/>
          </a:xfrm>
          <a:prstGeom prst="rect">
            <a:avLst/>
          </a:prstGeom>
          <a:ln>
            <a:noFill/>
          </a:ln>
        </p:spPr>
      </p:pic>
      <p:pic>
        <p:nvPicPr>
          <p:cNvPr id="63" name="Grafik 64" descr=""/>
          <p:cNvPicPr/>
          <p:nvPr/>
        </p:nvPicPr>
        <p:blipFill>
          <a:blip r:embed="rId11"/>
          <a:stretch/>
        </p:blipFill>
        <p:spPr>
          <a:xfrm>
            <a:off x="5699160" y="26908560"/>
            <a:ext cx="3809880" cy="822240"/>
          </a:xfrm>
          <a:prstGeom prst="rect">
            <a:avLst/>
          </a:prstGeom>
          <a:ln>
            <a:noFill/>
          </a:ln>
        </p:spPr>
      </p:pic>
      <p:pic>
        <p:nvPicPr>
          <p:cNvPr id="64" name="Grafik 65" descr=""/>
          <p:cNvPicPr/>
          <p:nvPr/>
        </p:nvPicPr>
        <p:blipFill>
          <a:blip r:embed="rId12"/>
          <a:stretch/>
        </p:blipFill>
        <p:spPr>
          <a:xfrm>
            <a:off x="1306080" y="27056880"/>
            <a:ext cx="3373920" cy="547920"/>
          </a:xfrm>
          <a:prstGeom prst="rect">
            <a:avLst/>
          </a:prstGeom>
          <a:ln>
            <a:noFill/>
          </a:ln>
        </p:spPr>
      </p:pic>
      <p:pic>
        <p:nvPicPr>
          <p:cNvPr id="65" name="Grafik 66" descr=""/>
          <p:cNvPicPr/>
          <p:nvPr/>
        </p:nvPicPr>
        <p:blipFill>
          <a:blip r:embed="rId13"/>
          <a:stretch/>
        </p:blipFill>
        <p:spPr>
          <a:xfrm>
            <a:off x="21945960" y="12480840"/>
            <a:ext cx="6034320" cy="4200480"/>
          </a:xfrm>
          <a:prstGeom prst="rect">
            <a:avLst/>
          </a:prstGeom>
          <a:ln>
            <a:noFill/>
          </a:ln>
        </p:spPr>
      </p:pic>
      <p:pic>
        <p:nvPicPr>
          <p:cNvPr id="66" name="Grafik 67" descr=""/>
          <p:cNvPicPr/>
          <p:nvPr/>
        </p:nvPicPr>
        <p:blipFill>
          <a:blip r:embed="rId14"/>
          <a:stretch/>
        </p:blipFill>
        <p:spPr>
          <a:xfrm>
            <a:off x="16435080" y="18470880"/>
            <a:ext cx="5784480" cy="3931560"/>
          </a:xfrm>
          <a:prstGeom prst="rect">
            <a:avLst/>
          </a:prstGeom>
          <a:ln>
            <a:noFill/>
          </a:ln>
        </p:spPr>
      </p:pic>
      <p:sp>
        <p:nvSpPr>
          <p:cNvPr id="67" name="CustomShape 21"/>
          <p:cNvSpPr/>
          <p:nvPr/>
        </p:nvSpPr>
        <p:spPr>
          <a:xfrm>
            <a:off x="16699680" y="29038680"/>
            <a:ext cx="12103560" cy="54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one week training courses on NGS-data analysis in 2016 with ~30 participants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02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03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Nov 2016  BioConda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RNA-seq course in December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2"/>
          <p:cNvSpPr/>
          <p:nvPr/>
        </p:nvSpPr>
        <p:spPr>
          <a:xfrm>
            <a:off x="16516080" y="11521440"/>
            <a:ext cx="12744000" cy="54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Maintenance and Integration of software into Galaxy to provide easy access for epigentic analysis software: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HiCExplorer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CHiCAGO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PileOMeth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WebHooks as playground for SIG-2 and SIG-4 with Gamification: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Grafik 70" descr=""/>
          <p:cNvPicPr/>
          <p:nvPr/>
        </p:nvPicPr>
        <p:blipFill>
          <a:blip r:embed="rId15"/>
          <a:stretch/>
        </p:blipFill>
        <p:spPr>
          <a:xfrm>
            <a:off x="10607040" y="27000000"/>
            <a:ext cx="3016800" cy="680400"/>
          </a:xfrm>
          <a:prstGeom prst="rect">
            <a:avLst/>
          </a:prstGeom>
          <a:ln>
            <a:noFill/>
          </a:ln>
        </p:spPr>
      </p:pic>
      <p:sp>
        <p:nvSpPr>
          <p:cNvPr id="70" name="CustomShape 23"/>
          <p:cNvSpPr/>
          <p:nvPr/>
        </p:nvSpPr>
        <p:spPr>
          <a:xfrm>
            <a:off x="1188720" y="28463040"/>
            <a:ext cx="4205520" cy="51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 is a conda channel which provides software for biomedical research.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8600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155 contributors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1800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5394960" y="28463040"/>
            <a:ext cx="4629600" cy="53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BioContainers provides system-agnostic executable environments for bioinformatics software.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based on Docker &amp; rkt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1800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builds from BioConda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5"/>
          <p:cNvSpPr/>
          <p:nvPr/>
        </p:nvSpPr>
        <p:spPr>
          <a:xfrm>
            <a:off x="10332720" y="28439640"/>
            <a:ext cx="4554000" cy="57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is an open, web-based platform for data intensive research.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25550 commits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131 contributors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of the biggest Galaxy instances available for de.NBI: http://galaxy.uni-freiburg.de/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Grafik 74" descr=""/>
          <p:cNvPicPr/>
          <p:nvPr/>
        </p:nvPicPr>
        <p:blipFill>
          <a:blip r:embed="rId16"/>
          <a:stretch/>
        </p:blipFill>
        <p:spPr>
          <a:xfrm>
            <a:off x="23408640" y="18288000"/>
            <a:ext cx="5394600" cy="4073040"/>
          </a:xfrm>
          <a:prstGeom prst="rect">
            <a:avLst/>
          </a:prstGeom>
          <a:ln>
            <a:noFill/>
          </a:ln>
        </p:spPr>
      </p:pic>
      <p:sp>
        <p:nvSpPr>
          <p:cNvPr id="74" name="CustomShape 26"/>
          <p:cNvSpPr/>
          <p:nvPr/>
        </p:nvSpPr>
        <p:spPr>
          <a:xfrm>
            <a:off x="16642080" y="22402800"/>
            <a:ext cx="530316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Pricing system: How much would it cost to compute and store your data on Amazon EC2?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7"/>
          <p:cNvSpPr/>
          <p:nvPr/>
        </p:nvSpPr>
        <p:spPr>
          <a:xfrm>
            <a:off x="23774400" y="22402800"/>
            <a:ext cx="52117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Comics: Have fun while Galaxy is computing your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Grafik 77" descr=""/>
          <p:cNvPicPr/>
          <p:nvPr/>
        </p:nvPicPr>
        <p:blipFill>
          <a:blip r:embed="rId17"/>
          <a:stretch/>
        </p:blipFill>
        <p:spPr>
          <a:xfrm>
            <a:off x="1202760" y="14264640"/>
            <a:ext cx="12695760" cy="7497720"/>
          </a:xfrm>
          <a:prstGeom prst="rect">
            <a:avLst/>
          </a:prstGeom>
          <a:ln>
            <a:noFill/>
          </a:ln>
        </p:spPr>
      </p:pic>
      <p:sp>
        <p:nvSpPr>
          <p:cNvPr id="77" name="CustomShape 28"/>
          <p:cNvSpPr/>
          <p:nvPr/>
        </p:nvSpPr>
        <p:spPr>
          <a:xfrm>
            <a:off x="16642080" y="25810200"/>
            <a:ext cx="768852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Tours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users: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easy as a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Interactive as hands-on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developers/trainers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Easier than you can imagine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LibreOffice/5.1.4.2$Linux_X86_64 LibreOffice_project/10m0$Build-2</Application>
  <Words>422</Words>
  <Paragraphs>61</Paragraphs>
  <Company>Uni Bielefeld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2015-02-23T10:19:56Z</dcterms:created>
  <dc:creator>Susanne  Konermann</dc:creator>
  <dc:description/>
  <dc:language>en-US</dc:language>
  <cp:lastModifiedBy/>
  <cp:lastPrinted>2016-10-06T07:32:07Z</cp:lastPrinted>
  <dcterms:modified xsi:type="dcterms:W3CDTF">2016-11-23T10:04:16Z</dcterms:modified>
  <cp:revision>103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