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735763" cy="9866313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F"/>
    <a:srgbClr val="005AA9"/>
    <a:srgbClr val="FDB5B7"/>
    <a:srgbClr val="FCB6C7"/>
    <a:srgbClr val="752761"/>
    <a:srgbClr val="EEA4D9"/>
    <a:srgbClr val="459563"/>
    <a:srgbClr val="FF0000"/>
    <a:srgbClr val="EFB3E4"/>
    <a:srgbClr val="704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0" autoAdjust="0"/>
  </p:normalViewPr>
  <p:slideViewPr>
    <p:cSldViewPr snapToGrid="0" snapToObjects="1" showGuides="1">
      <p:cViewPr>
        <p:scale>
          <a:sx n="40" d="100"/>
          <a:sy n="40" d="100"/>
        </p:scale>
        <p:origin x="-2464" y="2216"/>
      </p:cViewPr>
      <p:guideLst>
        <p:guide orient="horz" pos="6527"/>
        <p:guide orient="horz" pos="329"/>
        <p:guide pos="9536"/>
        <p:guide pos="10448"/>
        <p:guide pos="776"/>
        <p:guide pos="8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16/11/16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16/11/16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16/11/16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16/11/16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16/11/16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16/11/16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16/11/16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16/11/16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16/11/16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16/11/16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16/11/16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16/11/16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A4B599-8147-8D4B-9691-9A8DCEA91A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8" Type="http://schemas.microsoft.com/office/2007/relationships/hdphoto" Target="../media/hdphoto1.wdp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logo_28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505" y="533991"/>
            <a:ext cx="7286637" cy="26456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-1" y="41040275"/>
            <a:ext cx="30266953" cy="1800000"/>
          </a:xfrm>
          <a:prstGeom prst="rect">
            <a:avLst/>
          </a:prstGeom>
          <a:gradFill flip="none" rotWithShape="1">
            <a:gsLst>
              <a:gs pos="0">
                <a:srgbClr val="00ADEF"/>
              </a:gs>
              <a:gs pos="100000">
                <a:srgbClr val="005AA9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2228"/>
            <a:ext cx="30215322" cy="6624000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-1" y="44276369"/>
            <a:ext cx="30275213" cy="18000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8739693" y="41436351"/>
            <a:ext cx="1076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     http://www.denbi.de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18298766" y="41622421"/>
            <a:ext cx="720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-19888200" y="354891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33" y="22181529"/>
            <a:ext cx="1609347" cy="548641"/>
          </a:xfrm>
          <a:prstGeom prst="rect">
            <a:avLst/>
          </a:prstGeom>
        </p:spPr>
      </p:pic>
      <p:cxnSp>
        <p:nvCxnSpPr>
          <p:cNvPr id="39" name="Gerade Verbindung 38"/>
          <p:cNvCxnSpPr/>
          <p:nvPr/>
        </p:nvCxnSpPr>
        <p:spPr>
          <a:xfrm>
            <a:off x="7056000" y="4019280"/>
            <a:ext cx="221372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00486" y="3052228"/>
            <a:ext cx="22075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de.NBI − German Network for Bioinformatics Infrastructure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326070" y="4389850"/>
            <a:ext cx="22075921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RNA Bioinformatics Center:</a:t>
            </a:r>
          </a:p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The Berlin Institute for Medical Systems Biology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217550" y="812188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Altuna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Uwe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Dilmurat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Yusuf, Bora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Uyar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Ricardo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Munteanu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Berlin Institute for Medical Systems Biology, Max-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Delbrueck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 for Molecular Medicine, Berlin, Germany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14774" y="3934541"/>
            <a:ext cx="4728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RBC:</a:t>
            </a:r>
          </a:p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BIMSB</a:t>
            </a:r>
          </a:p>
          <a:p>
            <a:endParaRPr lang="de-DE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 1" descr="bmbf-sponsor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4" y="41258007"/>
            <a:ext cx="1920613" cy="1332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flipH="1">
            <a:off x="6433850" y="41806355"/>
            <a:ext cx="802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Förderkennzeichen </a:t>
            </a:r>
            <a:r>
              <a:rPr lang="de-D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de-D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233236" y="1036537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6598142" y="3645140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 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235333" y="22830219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231748" y="36491259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17550" y="24417940"/>
            <a:ext cx="15668762" cy="1126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  <a:p>
            <a:pPr marL="857250" indent="-857250">
              <a:buFontTx/>
              <a:buChar char="-"/>
            </a:pP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RCAS </a:t>
            </a:r>
          </a:p>
          <a:p>
            <a:pPr marL="857250" indent="-857250">
              <a:buFontTx/>
              <a:buChar char="-"/>
            </a:pP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Guix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857250" indent="-857250">
              <a:buFontTx/>
              <a:buChar char="-"/>
            </a:pP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optimisation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months</a:t>
            </a:r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214774" y="37506922"/>
            <a:ext cx="11955053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RCAS -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manuscript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doRiNA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RiboTaper</a:t>
            </a:r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6992280" y="37875007"/>
            <a:ext cx="11349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17-18 May</a:t>
            </a:r>
          </a:p>
          <a:p>
            <a:pPr marL="857250" indent="-857250">
              <a:buFontTx/>
              <a:buChar char="-"/>
            </a:pPr>
            <a:r>
              <a:rPr lang="de-DE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17-18 August</a:t>
            </a: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2" y="41294007"/>
            <a:ext cx="1852944" cy="126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feld 27"/>
          <p:cNvSpPr txBox="1"/>
          <p:nvPr/>
        </p:nvSpPr>
        <p:spPr>
          <a:xfrm>
            <a:off x="16598142" y="10379271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634509" y="11547067"/>
            <a:ext cx="1259801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/>
                <a:cs typeface="Arial"/>
              </a:rPr>
              <a:t>We offer </a:t>
            </a:r>
            <a:r>
              <a:rPr lang="en-US" sz="6600" b="1" dirty="0">
                <a:latin typeface="Arial"/>
                <a:cs typeface="Arial"/>
              </a:rPr>
              <a:t>tools</a:t>
            </a:r>
            <a:r>
              <a:rPr lang="en-US" sz="6600" dirty="0">
                <a:latin typeface="Arial"/>
                <a:cs typeface="Arial"/>
              </a:rPr>
              <a:t>, </a:t>
            </a:r>
            <a:r>
              <a:rPr lang="en-US" sz="6600" b="1" dirty="0">
                <a:latin typeface="Arial"/>
                <a:cs typeface="Arial"/>
              </a:rPr>
              <a:t>services</a:t>
            </a:r>
            <a:r>
              <a:rPr lang="en-US" sz="6600" dirty="0">
                <a:latin typeface="Arial"/>
                <a:cs typeface="Arial"/>
              </a:rPr>
              <a:t> and </a:t>
            </a:r>
            <a:r>
              <a:rPr lang="en-US" sz="6600" b="1" dirty="0">
                <a:latin typeface="Arial"/>
                <a:cs typeface="Arial"/>
              </a:rPr>
              <a:t>training</a:t>
            </a:r>
            <a:r>
              <a:rPr lang="en-US" sz="6600" dirty="0">
                <a:latin typeface="Arial"/>
                <a:cs typeface="Arial"/>
              </a:rPr>
              <a:t> for the analysis of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dirty="0" smtClean="0">
                <a:latin typeface="Arial"/>
                <a:cs typeface="Arial"/>
              </a:rPr>
              <a:t>RNA</a:t>
            </a:r>
            <a:r>
              <a:rPr lang="en-US" sz="6600" dirty="0">
                <a:latin typeface="Arial"/>
                <a:cs typeface="Arial"/>
              </a:rPr>
              <a:t>-binding proteins and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dirty="0" smtClean="0">
                <a:latin typeface="Arial"/>
                <a:cs typeface="Arial"/>
              </a:rPr>
              <a:t>post</a:t>
            </a:r>
            <a:r>
              <a:rPr lang="en-US" sz="6600" dirty="0">
                <a:latin typeface="Arial"/>
                <a:cs typeface="Arial"/>
              </a:rPr>
              <a:t>-transcriptional regulation</a:t>
            </a:r>
          </a:p>
          <a:p>
            <a:pPr marL="857250" indent="-857250">
              <a:buFontTx/>
              <a:buChar char="-"/>
            </a:pPr>
            <a:endParaRPr lang="de-DE" sz="6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3" y="533991"/>
            <a:ext cx="8207261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83" y="40116033"/>
            <a:ext cx="2232000" cy="2232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89" y="15617476"/>
            <a:ext cx="10058400" cy="7112694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16595246" y="11699467"/>
            <a:ext cx="12598019" cy="2142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600" b="1" dirty="0" err="1"/>
              <a:t>DoRiNA</a:t>
            </a:r>
            <a:r>
              <a:rPr lang="en-US" sz="6600" b="1" dirty="0"/>
              <a:t> database</a:t>
            </a:r>
            <a:r>
              <a:rPr lang="en-US" sz="6600" dirty="0"/>
              <a:t> – Database for RNA-binding protein binding sites and </a:t>
            </a:r>
            <a:r>
              <a:rPr lang="en-US" sz="6600" dirty="0" err="1"/>
              <a:t>miRNA</a:t>
            </a:r>
            <a:r>
              <a:rPr lang="en-US" sz="6600" dirty="0"/>
              <a:t> binding sites from various resources including our in-house tool PicTar2</a:t>
            </a:r>
          </a:p>
          <a:p>
            <a:pPr lvl="0"/>
            <a:r>
              <a:rPr lang="en-US" sz="6600" b="1" dirty="0" err="1"/>
              <a:t>RiboTaper</a:t>
            </a:r>
            <a:r>
              <a:rPr lang="en-US" sz="6600" dirty="0"/>
              <a:t> – A toolbox for analysis of Ribosome profiling data</a:t>
            </a:r>
          </a:p>
          <a:p>
            <a:pPr lvl="0"/>
            <a:r>
              <a:rPr lang="en-US" sz="6600" b="1" dirty="0"/>
              <a:t>RCAS</a:t>
            </a:r>
            <a:r>
              <a:rPr lang="en-US" sz="6600" dirty="0"/>
              <a:t> – A pipeline for annotation of RNA-specific features such as RNA-modification sites and RBP binding sites.</a:t>
            </a:r>
          </a:p>
          <a:p>
            <a:pPr lvl="0"/>
            <a:r>
              <a:rPr lang="en-US" sz="6600" b="1" dirty="0" err="1"/>
              <a:t>microMummie</a:t>
            </a:r>
            <a:r>
              <a:rPr lang="en-US" sz="6600" dirty="0"/>
              <a:t> – MicroRNA target site identification by integrating sequence and binding information</a:t>
            </a:r>
          </a:p>
          <a:p>
            <a:pPr lvl="0"/>
            <a:r>
              <a:rPr lang="en-US" sz="6600" b="1" dirty="0" err="1"/>
              <a:t>PARalyzer</a:t>
            </a:r>
            <a:r>
              <a:rPr lang="en-US" sz="6600" dirty="0"/>
              <a:t> - definition of RNA binding sites from PAR-CLIP short-read sequence data</a:t>
            </a:r>
          </a:p>
          <a:p>
            <a:pPr lvl="0"/>
            <a:r>
              <a:rPr lang="en-GB" sz="6600" b="1" dirty="0"/>
              <a:t>Local Galaxy server </a:t>
            </a:r>
            <a:r>
              <a:rPr lang="en-GB" sz="6600" dirty="0"/>
              <a:t>– aimed for </a:t>
            </a:r>
            <a:r>
              <a:rPr lang="en-GB" sz="6600" dirty="0" err="1"/>
              <a:t>wetlab</a:t>
            </a:r>
            <a:r>
              <a:rPr lang="en-GB" sz="6600" dirty="0"/>
              <a:t> researchers being able to run bioinformatics tools and analysis pipelines developed for</a:t>
            </a:r>
            <a:r>
              <a:rPr lang="en-US" sz="6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5720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</Words>
  <Application>Microsoft Macintosh PowerPoint</Application>
  <PresentationFormat>Benutzerdefiniert</PresentationFormat>
  <Paragraphs>39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Bora Uyar</cp:lastModifiedBy>
  <cp:revision>88</cp:revision>
  <cp:lastPrinted>2016-10-06T07:32:07Z</cp:lastPrinted>
  <dcterms:created xsi:type="dcterms:W3CDTF">2015-02-23T10:19:56Z</dcterms:created>
  <dcterms:modified xsi:type="dcterms:W3CDTF">2016-11-16T14:57:11Z</dcterms:modified>
</cp:coreProperties>
</file>