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48" d="100"/>
          <a:sy n="148" d="100"/>
        </p:scale>
        <p:origin x="-201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Master-Untertitelformat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34B5D-BC28-4B48-A123-68B5A667BDF7}" type="datetimeFigureOut">
              <a:rPr lang="de-DE" smtClean="0"/>
              <a:t>17/11/16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CAED7-3239-A14B-83E4-BCE00B37E2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3787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34B5D-BC28-4B48-A123-68B5A667BDF7}" type="datetimeFigureOut">
              <a:rPr lang="de-DE" smtClean="0"/>
              <a:t>17/11/16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CAED7-3239-A14B-83E4-BCE00B37E2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5419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34B5D-BC28-4B48-A123-68B5A667BDF7}" type="datetimeFigureOut">
              <a:rPr lang="de-DE" smtClean="0"/>
              <a:t>17/11/16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CAED7-3239-A14B-83E4-BCE00B37E2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8793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34B5D-BC28-4B48-A123-68B5A667BDF7}" type="datetimeFigureOut">
              <a:rPr lang="de-DE" smtClean="0"/>
              <a:t>17/11/16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CAED7-3239-A14B-83E4-BCE00B37E2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9229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34B5D-BC28-4B48-A123-68B5A667BDF7}" type="datetimeFigureOut">
              <a:rPr lang="de-DE" smtClean="0"/>
              <a:t>17/11/16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CAED7-3239-A14B-83E4-BCE00B37E2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9754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34B5D-BC28-4B48-A123-68B5A667BDF7}" type="datetimeFigureOut">
              <a:rPr lang="de-DE" smtClean="0"/>
              <a:t>17/11/16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CAED7-3239-A14B-83E4-BCE00B37E2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2202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34B5D-BC28-4B48-A123-68B5A667BDF7}" type="datetimeFigureOut">
              <a:rPr lang="de-DE" smtClean="0"/>
              <a:t>17/11/16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CAED7-3239-A14B-83E4-BCE00B37E2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8208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34B5D-BC28-4B48-A123-68B5A667BDF7}" type="datetimeFigureOut">
              <a:rPr lang="de-DE" smtClean="0"/>
              <a:t>17/11/16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CAED7-3239-A14B-83E4-BCE00B37E2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1254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34B5D-BC28-4B48-A123-68B5A667BDF7}" type="datetimeFigureOut">
              <a:rPr lang="de-DE" smtClean="0"/>
              <a:t>17/11/16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CAED7-3239-A14B-83E4-BCE00B37E2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4090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34B5D-BC28-4B48-A123-68B5A667BDF7}" type="datetimeFigureOut">
              <a:rPr lang="de-DE" smtClean="0"/>
              <a:t>17/11/16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CAED7-3239-A14B-83E4-BCE00B37E2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8886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34B5D-BC28-4B48-A123-68B5A667BDF7}" type="datetimeFigureOut">
              <a:rPr lang="de-DE" smtClean="0"/>
              <a:t>17/11/16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CAED7-3239-A14B-83E4-BCE00B37E2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3869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234B5D-BC28-4B48-A123-68B5A667BDF7}" type="datetimeFigureOut">
              <a:rPr lang="de-DE" smtClean="0"/>
              <a:t>17/11/16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2CAED7-3239-A14B-83E4-BCE00B37E2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4383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JP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Bild 54" descr="GalaxyUserCoun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12" y="4204403"/>
            <a:ext cx="3253463" cy="2554762"/>
          </a:xfrm>
          <a:prstGeom prst="rect">
            <a:avLst/>
          </a:prstGeom>
        </p:spPr>
      </p:pic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457200" y="34444"/>
            <a:ext cx="4826000" cy="1143000"/>
          </a:xfrm>
        </p:spPr>
        <p:txBody>
          <a:bodyPr>
            <a:normAutofit/>
          </a:bodyPr>
          <a:lstStyle/>
          <a:p>
            <a:r>
              <a:rPr lang="en-US" sz="2400" dirty="0"/>
              <a:t>RBC 3&amp;4 – For RNA-binding proteins and post-transcriptional regulation</a:t>
            </a:r>
            <a:r>
              <a:rPr lang="en-US" sz="2400" dirty="0" smtClean="0">
                <a:effectLst/>
              </a:rPr>
              <a:t> </a:t>
            </a:r>
            <a:endParaRPr lang="de-DE" sz="2400" dirty="0"/>
          </a:p>
        </p:txBody>
      </p:sp>
      <p:pic>
        <p:nvPicPr>
          <p:cNvPr id="9" name="Bild 8" descr="logo_2818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2176" y="114516"/>
            <a:ext cx="2903757" cy="1054287"/>
          </a:xfrm>
          <a:prstGeom prst="rect">
            <a:avLst/>
          </a:prstGeom>
        </p:spPr>
      </p:pic>
      <p:cxnSp>
        <p:nvCxnSpPr>
          <p:cNvPr id="23" name="Gerade Verbindung 22"/>
          <p:cNvCxnSpPr>
            <a:stCxn id="31" idx="0"/>
            <a:endCxn id="51" idx="2"/>
          </p:cNvCxnSpPr>
          <p:nvPr/>
        </p:nvCxnSpPr>
        <p:spPr>
          <a:xfrm>
            <a:off x="4552156" y="1278502"/>
            <a:ext cx="0" cy="55172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4" name="Bild 23" descr="IMG_2608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6189" y="2070220"/>
            <a:ext cx="1903544" cy="1427657"/>
          </a:xfrm>
          <a:prstGeom prst="rect">
            <a:avLst/>
          </a:prstGeom>
        </p:spPr>
      </p:pic>
      <p:sp>
        <p:nvSpPr>
          <p:cNvPr id="31" name="Rechteck 30"/>
          <p:cNvSpPr/>
          <p:nvPr/>
        </p:nvSpPr>
        <p:spPr>
          <a:xfrm>
            <a:off x="60065" y="1278502"/>
            <a:ext cx="8984181" cy="343222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Textfeld 31"/>
          <p:cNvSpPr txBox="1"/>
          <p:nvPr/>
        </p:nvSpPr>
        <p:spPr>
          <a:xfrm>
            <a:off x="1826755" y="1247276"/>
            <a:ext cx="1885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Galaxy</a:t>
            </a:r>
            <a:r>
              <a:rPr lang="de-DE" dirty="0" smtClean="0"/>
              <a:t> </a:t>
            </a:r>
            <a:r>
              <a:rPr lang="de-DE" b="1" dirty="0" smtClean="0"/>
              <a:t>Server</a:t>
            </a:r>
            <a:endParaRPr lang="de-DE" b="1" dirty="0"/>
          </a:p>
        </p:txBody>
      </p:sp>
      <p:sp>
        <p:nvSpPr>
          <p:cNvPr id="33" name="Rechteck 32"/>
          <p:cNvSpPr/>
          <p:nvPr/>
        </p:nvSpPr>
        <p:spPr>
          <a:xfrm>
            <a:off x="80250" y="3666082"/>
            <a:ext cx="2957381" cy="382012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Textfeld 33"/>
          <p:cNvSpPr txBox="1"/>
          <p:nvPr/>
        </p:nvSpPr>
        <p:spPr>
          <a:xfrm>
            <a:off x="88831" y="3666082"/>
            <a:ext cx="3815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We</a:t>
            </a:r>
            <a:r>
              <a:rPr lang="de-DE" dirty="0" smtClean="0"/>
              <a:t> </a:t>
            </a:r>
            <a:r>
              <a:rPr lang="de-DE" dirty="0" err="1" smtClean="0"/>
              <a:t>have</a:t>
            </a:r>
            <a:r>
              <a:rPr lang="de-DE" dirty="0" smtClean="0"/>
              <a:t> a </a:t>
            </a:r>
            <a:r>
              <a:rPr lang="de-DE" dirty="0" err="1" smtClean="0"/>
              <a:t>growing</a:t>
            </a:r>
            <a:r>
              <a:rPr lang="de-DE" dirty="0" smtClean="0"/>
              <a:t> </a:t>
            </a:r>
            <a:r>
              <a:rPr lang="de-DE" dirty="0" err="1" smtClean="0"/>
              <a:t>user</a:t>
            </a:r>
            <a:r>
              <a:rPr lang="de-DE" dirty="0" smtClean="0"/>
              <a:t> </a:t>
            </a:r>
            <a:r>
              <a:rPr lang="de-DE" dirty="0" err="1" smtClean="0"/>
              <a:t>base</a:t>
            </a:r>
            <a:endParaRPr lang="de-DE" dirty="0"/>
          </a:p>
        </p:txBody>
      </p:sp>
      <p:sp>
        <p:nvSpPr>
          <p:cNvPr id="39" name="Rechteck 38"/>
          <p:cNvSpPr/>
          <p:nvPr/>
        </p:nvSpPr>
        <p:spPr>
          <a:xfrm>
            <a:off x="77229" y="1813566"/>
            <a:ext cx="1012543" cy="382012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Textfeld 40"/>
          <p:cNvSpPr txBox="1"/>
          <p:nvPr/>
        </p:nvSpPr>
        <p:spPr>
          <a:xfrm>
            <a:off x="60066" y="1830550"/>
            <a:ext cx="1029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Training</a:t>
            </a:r>
            <a:endParaRPr lang="de-DE" dirty="0"/>
          </a:p>
        </p:txBody>
      </p:sp>
      <p:pic>
        <p:nvPicPr>
          <p:cNvPr id="42" name="Bild 41" descr="galaxyLogo360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51" y="1261913"/>
            <a:ext cx="1280646" cy="355735"/>
          </a:xfrm>
          <a:prstGeom prst="rect">
            <a:avLst/>
          </a:prstGeom>
        </p:spPr>
      </p:pic>
      <p:sp>
        <p:nvSpPr>
          <p:cNvPr id="44" name="Textfeld 43"/>
          <p:cNvSpPr txBox="1"/>
          <p:nvPr/>
        </p:nvSpPr>
        <p:spPr>
          <a:xfrm>
            <a:off x="5781458" y="1247276"/>
            <a:ext cx="2533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Tools </a:t>
            </a:r>
            <a:r>
              <a:rPr lang="de-DE" dirty="0" err="1" smtClean="0"/>
              <a:t>and</a:t>
            </a:r>
            <a:r>
              <a:rPr lang="de-DE" dirty="0" smtClean="0"/>
              <a:t> Databases</a:t>
            </a:r>
            <a:endParaRPr lang="de-DE" dirty="0"/>
          </a:p>
        </p:txBody>
      </p:sp>
      <p:sp>
        <p:nvSpPr>
          <p:cNvPr id="45" name="Rechteck 44"/>
          <p:cNvSpPr/>
          <p:nvPr/>
        </p:nvSpPr>
        <p:spPr>
          <a:xfrm>
            <a:off x="4572000" y="2081110"/>
            <a:ext cx="4572000" cy="393954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RCAS</a:t>
            </a:r>
            <a:r>
              <a:rPr lang="en-US" dirty="0"/>
              <a:t> </a:t>
            </a:r>
            <a:r>
              <a:rPr lang="en-US" dirty="0" smtClean="0"/>
              <a:t>– RNA</a:t>
            </a:r>
            <a:r>
              <a:rPr lang="en-US" dirty="0"/>
              <a:t>-centric annotation </a:t>
            </a:r>
            <a:r>
              <a:rPr lang="en-US" dirty="0" smtClean="0"/>
              <a:t>system </a:t>
            </a:r>
            <a:r>
              <a:rPr lang="en-US" sz="1600" dirty="0" smtClean="0"/>
              <a:t>(</a:t>
            </a:r>
            <a:r>
              <a:rPr lang="en-US" sz="1600" b="1" dirty="0" smtClean="0"/>
              <a:t>Manuscript</a:t>
            </a:r>
            <a:r>
              <a:rPr lang="en-US" sz="1600" dirty="0" smtClean="0"/>
              <a:t> submitted – available on </a:t>
            </a:r>
            <a:r>
              <a:rPr lang="en-US" sz="1600" b="1" dirty="0" err="1" smtClean="0"/>
              <a:t>Bioconductor</a:t>
            </a:r>
            <a:r>
              <a:rPr lang="en-US" sz="1600" dirty="0" smtClean="0"/>
              <a:t>)</a:t>
            </a:r>
            <a:endParaRPr lang="en-US" sz="1600" dirty="0"/>
          </a:p>
          <a:p>
            <a:pPr lvl="0"/>
            <a:endParaRPr lang="en-US" b="1" dirty="0" smtClean="0"/>
          </a:p>
          <a:p>
            <a:pPr lvl="0"/>
            <a:r>
              <a:rPr lang="en-US" b="1" dirty="0" err="1" smtClean="0"/>
              <a:t>DoRiNA</a:t>
            </a:r>
            <a:r>
              <a:rPr lang="en-US" b="1" dirty="0" smtClean="0"/>
              <a:t> </a:t>
            </a:r>
            <a:r>
              <a:rPr lang="en-US" b="1" dirty="0"/>
              <a:t>database</a:t>
            </a:r>
            <a:r>
              <a:rPr lang="en-US" dirty="0"/>
              <a:t> – Database for </a:t>
            </a:r>
            <a:r>
              <a:rPr lang="en-US" dirty="0" smtClean="0"/>
              <a:t>binding sites of RNA</a:t>
            </a:r>
            <a:r>
              <a:rPr lang="en-US" dirty="0"/>
              <a:t>-binding </a:t>
            </a:r>
            <a:r>
              <a:rPr lang="en-US" dirty="0" smtClean="0"/>
              <a:t>proteins and </a:t>
            </a:r>
            <a:r>
              <a:rPr lang="en-US" dirty="0" err="1" smtClean="0"/>
              <a:t>miRNAs</a:t>
            </a:r>
            <a:endParaRPr lang="en-US" dirty="0" smtClean="0"/>
          </a:p>
          <a:p>
            <a:pPr lvl="0"/>
            <a:endParaRPr lang="en-US" b="1" dirty="0"/>
          </a:p>
          <a:p>
            <a:pPr lvl="0"/>
            <a:r>
              <a:rPr lang="en-US" b="1" dirty="0" err="1" smtClean="0"/>
              <a:t>RiboTaper</a:t>
            </a:r>
            <a:r>
              <a:rPr lang="en-US" dirty="0" smtClean="0"/>
              <a:t> </a:t>
            </a:r>
            <a:r>
              <a:rPr lang="en-US" dirty="0"/>
              <a:t>– A toolbox for analysis of Ribosome profiling </a:t>
            </a:r>
            <a:r>
              <a:rPr lang="en-US" dirty="0" smtClean="0"/>
              <a:t>data</a:t>
            </a:r>
          </a:p>
          <a:p>
            <a:pPr lvl="0"/>
            <a:endParaRPr lang="en-US" dirty="0"/>
          </a:p>
          <a:p>
            <a:pPr lvl="0"/>
            <a:r>
              <a:rPr lang="en-US" b="1" dirty="0" err="1"/>
              <a:t>microMummie</a:t>
            </a:r>
            <a:r>
              <a:rPr lang="en-US" dirty="0"/>
              <a:t> – MicroRNA target site identification </a:t>
            </a:r>
            <a:r>
              <a:rPr lang="en-US" dirty="0" smtClean="0"/>
              <a:t>tool</a:t>
            </a:r>
          </a:p>
          <a:p>
            <a:pPr lvl="0"/>
            <a:endParaRPr lang="en-US" dirty="0"/>
          </a:p>
          <a:p>
            <a:pPr lvl="0"/>
            <a:r>
              <a:rPr lang="en-US" b="1" dirty="0" err="1"/>
              <a:t>PARalyzer</a:t>
            </a:r>
            <a:r>
              <a:rPr lang="en-US" dirty="0"/>
              <a:t> - definition of RNA binding sites from PAR-CLIP short-read sequence data</a:t>
            </a:r>
          </a:p>
        </p:txBody>
      </p:sp>
      <p:sp>
        <p:nvSpPr>
          <p:cNvPr id="46" name="Textfeld 45"/>
          <p:cNvSpPr txBox="1"/>
          <p:nvPr/>
        </p:nvSpPr>
        <p:spPr>
          <a:xfrm>
            <a:off x="114574" y="2279021"/>
            <a:ext cx="18856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Offered</a:t>
            </a:r>
            <a:r>
              <a:rPr lang="de-DE" dirty="0" smtClean="0"/>
              <a:t> </a:t>
            </a:r>
            <a:r>
              <a:rPr lang="de-DE" b="1" dirty="0" err="1" smtClean="0"/>
              <a:t>two</a:t>
            </a:r>
            <a:r>
              <a:rPr lang="de-DE" dirty="0" smtClean="0"/>
              <a:t> </a:t>
            </a:r>
            <a:r>
              <a:rPr lang="de-DE" b="1" dirty="0" err="1" smtClean="0"/>
              <a:t>workshops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RNA-</a:t>
            </a:r>
            <a:r>
              <a:rPr lang="de-DE" dirty="0" err="1" smtClean="0"/>
              <a:t>seq</a:t>
            </a:r>
            <a:r>
              <a:rPr lang="de-DE" dirty="0" smtClean="0"/>
              <a:t> </a:t>
            </a:r>
            <a:r>
              <a:rPr lang="de-DE" dirty="0" err="1" smtClean="0"/>
              <a:t>analysis</a:t>
            </a:r>
            <a:r>
              <a:rPr lang="de-DE" dirty="0" smtClean="0"/>
              <a:t> </a:t>
            </a:r>
            <a:r>
              <a:rPr lang="de-DE" dirty="0" err="1" smtClean="0"/>
              <a:t>using</a:t>
            </a:r>
            <a:r>
              <a:rPr lang="de-DE" dirty="0" smtClean="0"/>
              <a:t> </a:t>
            </a:r>
            <a:r>
              <a:rPr lang="de-DE" b="1" dirty="0" err="1" smtClean="0"/>
              <a:t>Galaxy</a:t>
            </a:r>
            <a:r>
              <a:rPr lang="de-DE" b="1" dirty="0" smtClean="0"/>
              <a:t> </a:t>
            </a:r>
            <a:endParaRPr lang="de-DE" b="1" dirty="0"/>
          </a:p>
        </p:txBody>
      </p:sp>
      <p:sp>
        <p:nvSpPr>
          <p:cNvPr id="48" name="Textfeld 47"/>
          <p:cNvSpPr txBox="1"/>
          <p:nvPr/>
        </p:nvSpPr>
        <p:spPr>
          <a:xfrm>
            <a:off x="2963427" y="4204403"/>
            <a:ext cx="146430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 smtClean="0"/>
              <a:t>We</a:t>
            </a:r>
            <a:r>
              <a:rPr lang="de-DE" sz="1400" dirty="0" smtClean="0"/>
              <a:t> do:</a:t>
            </a:r>
          </a:p>
          <a:p>
            <a:pPr marL="285750" indent="-285750">
              <a:buFontTx/>
              <a:buChar char="-"/>
            </a:pPr>
            <a:r>
              <a:rPr lang="de-DE" sz="1400" dirty="0" smtClean="0"/>
              <a:t>User </a:t>
            </a:r>
            <a:r>
              <a:rPr lang="de-DE" sz="1400" b="1" dirty="0" err="1" smtClean="0"/>
              <a:t>consultation</a:t>
            </a:r>
            <a:endParaRPr lang="de-DE" sz="1400" b="1" dirty="0" smtClean="0"/>
          </a:p>
          <a:p>
            <a:pPr marL="285750" indent="-285750">
              <a:buFontTx/>
              <a:buChar char="-"/>
            </a:pPr>
            <a:endParaRPr lang="de-DE" sz="1400" b="1" dirty="0" smtClean="0"/>
          </a:p>
          <a:p>
            <a:pPr marL="285750" indent="-285750">
              <a:buFontTx/>
              <a:buChar char="-"/>
            </a:pPr>
            <a:r>
              <a:rPr lang="de-DE" sz="1400" b="1" dirty="0" smtClean="0"/>
              <a:t>Tool</a:t>
            </a:r>
            <a:r>
              <a:rPr lang="de-DE" sz="1400" dirty="0" smtClean="0"/>
              <a:t> </a:t>
            </a:r>
            <a:r>
              <a:rPr lang="de-DE" sz="1400" dirty="0" err="1" smtClean="0"/>
              <a:t>and</a:t>
            </a:r>
            <a:r>
              <a:rPr lang="de-DE" sz="1400" dirty="0" smtClean="0"/>
              <a:t> </a:t>
            </a:r>
            <a:r>
              <a:rPr lang="de-DE" sz="1400" b="1" dirty="0" err="1" smtClean="0"/>
              <a:t>workflow</a:t>
            </a:r>
            <a:r>
              <a:rPr lang="de-DE" sz="1400" dirty="0" smtClean="0"/>
              <a:t> </a:t>
            </a:r>
            <a:r>
              <a:rPr lang="de-DE" sz="1400" dirty="0" err="1" smtClean="0"/>
              <a:t>development</a:t>
            </a:r>
            <a:r>
              <a:rPr lang="de-DE" sz="1400" dirty="0" smtClean="0"/>
              <a:t> &amp; </a:t>
            </a:r>
            <a:r>
              <a:rPr lang="de-DE" sz="1400" dirty="0" err="1" smtClean="0"/>
              <a:t>integration</a:t>
            </a:r>
            <a:endParaRPr lang="de-DE" sz="1400" dirty="0" smtClean="0"/>
          </a:p>
          <a:p>
            <a:pPr marL="285750" indent="-285750">
              <a:buFontTx/>
              <a:buChar char="-"/>
            </a:pPr>
            <a:endParaRPr lang="de-DE" sz="1400" dirty="0" smtClean="0"/>
          </a:p>
          <a:p>
            <a:pPr marL="285750" indent="-285750">
              <a:buFontTx/>
              <a:buChar char="-"/>
            </a:pPr>
            <a:r>
              <a:rPr lang="de-DE" sz="1400" dirty="0" smtClean="0"/>
              <a:t>Database </a:t>
            </a:r>
            <a:r>
              <a:rPr lang="de-DE" sz="1400" b="1" dirty="0" err="1" smtClean="0"/>
              <a:t>maintenance</a:t>
            </a:r>
            <a:endParaRPr lang="de-DE" sz="1400" dirty="0" smtClean="0"/>
          </a:p>
          <a:p>
            <a:endParaRPr lang="de-DE" sz="1400" dirty="0" smtClean="0"/>
          </a:p>
        </p:txBody>
      </p:sp>
      <p:sp>
        <p:nvSpPr>
          <p:cNvPr id="51" name="Rechteck 50"/>
          <p:cNvSpPr/>
          <p:nvPr/>
        </p:nvSpPr>
        <p:spPr>
          <a:xfrm>
            <a:off x="60065" y="1619675"/>
            <a:ext cx="8984181" cy="5176116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15080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112</Words>
  <Application>Microsoft Macintosh PowerPoint</Application>
  <PresentationFormat>Bildschirmpräsentation (4:3)</PresentationFormat>
  <Paragraphs>21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Office-Design</vt:lpstr>
      <vt:lpstr>RBC 3&amp;4 – For RNA-binding proteins and post-transcriptional regulation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Bora Uyar</dc:creator>
  <cp:lastModifiedBy>Bora Uyar</cp:lastModifiedBy>
  <cp:revision>11</cp:revision>
  <dcterms:created xsi:type="dcterms:W3CDTF">2016-11-16T15:12:22Z</dcterms:created>
  <dcterms:modified xsi:type="dcterms:W3CDTF">2016-11-18T09:42:41Z</dcterms:modified>
</cp:coreProperties>
</file>