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735763" cy="9866313"/>
  <p:defaultTextStyle>
    <a:defPPr>
      <a:defRPr lang="de-DE"/>
    </a:defPPr>
    <a:lvl1pPr marL="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499"/>
    <a:srgbClr val="00ADEF"/>
    <a:srgbClr val="005AA9"/>
    <a:srgbClr val="FDB5B7"/>
    <a:srgbClr val="FCB6C7"/>
    <a:srgbClr val="752761"/>
    <a:srgbClr val="EEA4D9"/>
    <a:srgbClr val="459563"/>
    <a:srgbClr val="FF0000"/>
    <a:srgbClr val="EFB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60" autoAdjust="0"/>
  </p:normalViewPr>
  <p:slideViewPr>
    <p:cSldViewPr snapToGrid="0" snapToObjects="1" showGuides="1">
      <p:cViewPr>
        <p:scale>
          <a:sx n="33" d="100"/>
          <a:sy n="33" d="100"/>
        </p:scale>
        <p:origin x="-3104" y="2136"/>
      </p:cViewPr>
      <p:guideLst>
        <p:guide orient="horz" pos="6527"/>
        <p:guide orient="horz" pos="329"/>
        <p:guide pos="9536"/>
        <p:guide pos="10448"/>
        <p:guide pos="776"/>
        <p:guide pos="8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641" y="13299379"/>
            <a:ext cx="25733931" cy="9176767"/>
          </a:xfr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282" y="24259963"/>
            <a:ext cx="21192649" cy="10940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6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4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49529" y="1714456"/>
            <a:ext cx="6811923" cy="36528687"/>
          </a:xfrm>
        </p:spPr>
        <p:txBody>
          <a:bodyPr vert="eaVert"/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3761" y="1714456"/>
            <a:ext cx="19931182" cy="36528687"/>
          </a:xfrm>
        </p:spPr>
        <p:txBody>
          <a:bodyPr vert="eaVert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3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533" y="27510485"/>
            <a:ext cx="25733931" cy="850287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533" y="18145428"/>
            <a:ext cx="25733931" cy="936505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17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339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5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67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84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01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18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35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6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3761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389900" y="9989400"/>
            <a:ext cx="13371552" cy="28253743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22/11/16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2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761" y="13576859"/>
            <a:ext cx="13376810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79389" y="9583085"/>
            <a:ext cx="13382065" cy="3993774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170" indent="0">
              <a:buNone/>
              <a:defRPr sz="9100" b="1"/>
            </a:lvl2pPr>
            <a:lvl3pPr marL="4176339" indent="0">
              <a:buNone/>
              <a:defRPr sz="8200" b="1"/>
            </a:lvl3pPr>
            <a:lvl4pPr marL="6264509" indent="0">
              <a:buNone/>
              <a:defRPr sz="7300" b="1"/>
            </a:lvl4pPr>
            <a:lvl5pPr marL="8352678" indent="0">
              <a:buNone/>
              <a:defRPr sz="7300" b="1"/>
            </a:lvl5pPr>
            <a:lvl6pPr marL="10440848" indent="0">
              <a:buNone/>
              <a:defRPr sz="7300" b="1"/>
            </a:lvl6pPr>
            <a:lvl7pPr marL="12529017" indent="0">
              <a:buNone/>
              <a:defRPr sz="7300" b="1"/>
            </a:lvl7pPr>
            <a:lvl8pPr marL="14617187" indent="0">
              <a:buNone/>
              <a:defRPr sz="7300" b="1"/>
            </a:lvl8pPr>
            <a:lvl9pPr marL="16705356" indent="0">
              <a:buNone/>
              <a:defRPr sz="73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79389" y="13576859"/>
            <a:ext cx="13382065" cy="24666281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0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3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763" y="1704540"/>
            <a:ext cx="9960336" cy="725420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6767" y="1704543"/>
            <a:ext cx="16924685" cy="3653860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3763" y="8958748"/>
            <a:ext cx="9960336" cy="29284395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4154" y="29968190"/>
            <a:ext cx="18165128" cy="353791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4154" y="3825305"/>
            <a:ext cx="18165128" cy="25687020"/>
          </a:xfrm>
        </p:spPr>
        <p:txBody>
          <a:bodyPr/>
          <a:lstStyle>
            <a:lvl1pPr marL="0" indent="0">
              <a:buNone/>
              <a:defRPr sz="14600"/>
            </a:lvl1pPr>
            <a:lvl2pPr marL="2088170" indent="0">
              <a:buNone/>
              <a:defRPr sz="12800"/>
            </a:lvl2pPr>
            <a:lvl3pPr marL="4176339" indent="0">
              <a:buNone/>
              <a:defRPr sz="11000"/>
            </a:lvl3pPr>
            <a:lvl4pPr marL="6264509" indent="0">
              <a:buNone/>
              <a:defRPr sz="9100"/>
            </a:lvl4pPr>
            <a:lvl5pPr marL="8352678" indent="0">
              <a:buNone/>
              <a:defRPr sz="9100"/>
            </a:lvl5pPr>
            <a:lvl6pPr marL="10440848" indent="0">
              <a:buNone/>
              <a:defRPr sz="9100"/>
            </a:lvl6pPr>
            <a:lvl7pPr marL="12529017" indent="0">
              <a:buNone/>
              <a:defRPr sz="9100"/>
            </a:lvl7pPr>
            <a:lvl8pPr marL="14617187" indent="0">
              <a:buNone/>
              <a:defRPr sz="9100"/>
            </a:lvl8pPr>
            <a:lvl9pPr marL="16705356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4154" y="33506104"/>
            <a:ext cx="18165128" cy="5024426"/>
          </a:xfrm>
        </p:spPr>
        <p:txBody>
          <a:bodyPr/>
          <a:lstStyle>
            <a:lvl1pPr marL="0" indent="0">
              <a:buNone/>
              <a:defRPr sz="6400"/>
            </a:lvl1pPr>
            <a:lvl2pPr marL="2088170" indent="0">
              <a:buNone/>
              <a:defRPr sz="5500"/>
            </a:lvl2pPr>
            <a:lvl3pPr marL="4176339" indent="0">
              <a:buNone/>
              <a:defRPr sz="4600"/>
            </a:lvl3pPr>
            <a:lvl4pPr marL="6264509" indent="0">
              <a:buNone/>
              <a:defRPr sz="4100"/>
            </a:lvl4pPr>
            <a:lvl5pPr marL="8352678" indent="0">
              <a:buNone/>
              <a:defRPr sz="4100"/>
            </a:lvl5pPr>
            <a:lvl6pPr marL="10440848" indent="0">
              <a:buNone/>
              <a:defRPr sz="4100"/>
            </a:lvl6pPr>
            <a:lvl7pPr marL="12529017" indent="0">
              <a:buNone/>
              <a:defRPr sz="4100"/>
            </a:lvl7pPr>
            <a:lvl8pPr marL="14617187" indent="0">
              <a:buNone/>
              <a:defRPr sz="4100"/>
            </a:lvl8pPr>
            <a:lvl9pPr marL="16705356" indent="0">
              <a:buNone/>
              <a:defRPr sz="4100"/>
            </a:lvl9pPr>
          </a:lstStyle>
          <a:p>
            <a:pPr lvl="0"/>
            <a:r>
              <a:rPr lang="de-DE" dirty="0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8C45-9899-FE47-B0BE-1CAA5A818520}" type="datetimeFigureOut">
              <a:rPr lang="de-DE" smtClean="0"/>
              <a:t>22/11/16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4B599-8147-8D4B-9691-9A8DCEA91AA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417634" tIns="208817" rIns="417634" bIns="208817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989400"/>
            <a:ext cx="27247692" cy="28253743"/>
          </a:xfrm>
          <a:prstGeom prst="rect">
            <a:avLst/>
          </a:prstGeom>
        </p:spPr>
        <p:txBody>
          <a:bodyPr vert="horz" lIns="417634" tIns="208817" rIns="417634" bIns="208817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7E8C45-9899-FE47-B0BE-1CAA5A818520}" type="datetimeFigureOut">
              <a:rPr lang="de-DE" smtClean="0"/>
              <a:pPr/>
              <a:t>22/11/16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80106"/>
            <a:ext cx="9587151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417634" tIns="208817" rIns="417634" bIns="20881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DA4B599-8147-8D4B-9691-9A8DCEA91AA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0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8170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566127" indent="-1566127" algn="l" defTabSz="2088170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393276" indent="-1305106" algn="l" defTabSz="2088170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220424" indent="-1044085" algn="l" defTabSz="208817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308593" indent="-1044085" algn="l" defTabSz="2088170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96763" indent="-1044085" algn="l" defTabSz="2088170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84933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10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72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41" indent="-1044085" algn="l" defTabSz="2088170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70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509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7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48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01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87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56" algn="l" defTabSz="2088170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jpg"/><Relationship Id="rId13" Type="http://schemas.openxmlformats.org/officeDocument/2006/relationships/image" Target="../media/image10.png"/><Relationship Id="rId14" Type="http://schemas.openxmlformats.org/officeDocument/2006/relationships/image" Target="../media/image11.jpg"/><Relationship Id="rId15" Type="http://schemas.openxmlformats.org/officeDocument/2006/relationships/image" Target="../media/image12.jp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hyperlink" Target="http://rcas.mdc-berlin.de/" TargetMode="External"/><Relationship Id="rId8" Type="http://schemas.openxmlformats.org/officeDocument/2006/relationships/image" Target="../media/image6.png"/><Relationship Id="rId9" Type="http://schemas.microsoft.com/office/2007/relationships/hdphoto" Target="../media/hdphoto1.wdp"/><Relationship Id="rId10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 descr="GalaxyUserCou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739" y="31574059"/>
            <a:ext cx="12274722" cy="9638650"/>
          </a:xfrm>
          <a:prstGeom prst="rect">
            <a:avLst/>
          </a:prstGeom>
        </p:spPr>
      </p:pic>
      <p:pic>
        <p:nvPicPr>
          <p:cNvPr id="16" name="Bild 15" descr="logo_2818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505" y="533991"/>
            <a:ext cx="7286637" cy="2645610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-1" y="41040275"/>
            <a:ext cx="30266953" cy="1800000"/>
          </a:xfrm>
          <a:prstGeom prst="rect">
            <a:avLst/>
          </a:prstGeom>
          <a:gradFill flip="none" rotWithShape="1">
            <a:gsLst>
              <a:gs pos="0">
                <a:srgbClr val="00ADEF"/>
              </a:gs>
              <a:gs pos="100000">
                <a:srgbClr val="005AA9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52228"/>
            <a:ext cx="30215322" cy="6624000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18739693" y="41436351"/>
            <a:ext cx="1076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/>
                <a:cs typeface="Arial"/>
              </a:rPr>
              <a:t>      http://www.denbi.de</a:t>
            </a:r>
            <a:endParaRPr lang="en-US" sz="4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Pfeil nach rechts 17"/>
          <p:cNvSpPr/>
          <p:nvPr/>
        </p:nvSpPr>
        <p:spPr>
          <a:xfrm>
            <a:off x="18298766" y="41622421"/>
            <a:ext cx="720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-19888200" y="3548910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63" name="Grafik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933" y="22181529"/>
            <a:ext cx="1609347" cy="548641"/>
          </a:xfrm>
          <a:prstGeom prst="rect">
            <a:avLst/>
          </a:prstGeom>
        </p:spPr>
      </p:pic>
      <p:cxnSp>
        <p:nvCxnSpPr>
          <p:cNvPr id="39" name="Gerade Verbindung 38"/>
          <p:cNvCxnSpPr/>
          <p:nvPr/>
        </p:nvCxnSpPr>
        <p:spPr>
          <a:xfrm>
            <a:off x="7056000" y="4019280"/>
            <a:ext cx="221372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7400486" y="3052228"/>
            <a:ext cx="22075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  <a:latin typeface="Arial"/>
                <a:cs typeface="Arial"/>
              </a:rPr>
              <a:t>de.NBI − German Network for Bioinformatics Infrastructure</a:t>
            </a:r>
            <a:endParaRPr lang="en-US" sz="6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326070" y="4389850"/>
            <a:ext cx="22075921" cy="251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RNA Bioinformatics Center:</a:t>
            </a:r>
          </a:p>
          <a:p>
            <a:pPr>
              <a:lnSpc>
                <a:spcPct val="110000"/>
              </a:lnSpc>
            </a:pPr>
            <a:r>
              <a:rPr lang="en-US" sz="7200" b="1" dirty="0">
                <a:solidFill>
                  <a:schemeClr val="bg1"/>
                </a:solidFill>
                <a:latin typeface="Arial"/>
                <a:cs typeface="Arial"/>
              </a:rPr>
              <a:t>The Berlin Institute for Medical Systems Biology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1217550" y="8121884"/>
            <a:ext cx="28468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Altuna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Akalin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Uwe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Ohler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Nikolaus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Rajewsky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Dilmurat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Yusuf, Bora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Uyar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Ricardo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Wurmus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Munteanu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Berlin Institute for Medical Systems Biology, Max-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Delbrueck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Center for Molecular Medicine, Berlin, Germany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214774" y="3934541"/>
            <a:ext cx="47285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RBC:</a:t>
            </a:r>
          </a:p>
          <a:p>
            <a:r>
              <a:rPr lang="de-DE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BIMSB</a:t>
            </a:r>
          </a:p>
          <a:p>
            <a:endParaRPr lang="de-DE" sz="10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Bild 1" descr="bmbf-sponsored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44" y="41258007"/>
            <a:ext cx="1920613" cy="13320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 flipH="1">
            <a:off x="6433850" y="41806355"/>
            <a:ext cx="802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Förderkennzeichen </a:t>
            </a:r>
            <a:r>
              <a:rPr lang="de-DE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</a:t>
            </a:r>
            <a:r>
              <a:rPr lang="de-DE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  <a:endParaRPr lang="de-DE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233236" y="10365377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de-DE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16642550" y="25152859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de.NBI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1235333" y="16194346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1214774" y="37875006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</a:t>
            </a:r>
            <a:endParaRPr lang="de-DE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217550" y="17432263"/>
            <a:ext cx="14165383" cy="15327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Progress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2016</a:t>
            </a:r>
          </a:p>
          <a:p>
            <a:pPr marL="857250" indent="-857250">
              <a:buFontTx/>
              <a:buChar char="-"/>
            </a:pP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de-DE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courses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on RNA-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/in-house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on user-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Switched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endParaRPr lang="de-DE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RCAS (RNA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Centric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Annotation System)</a:t>
            </a: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Developed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an R/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Bioconductor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systematic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annotation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RNA-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omics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Bioconda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, Docker,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Guix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a web-service </a:t>
            </a:r>
          </a:p>
          <a:p>
            <a:pPr lvl="1"/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http://rcas.mdc-berlin.de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/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Tasks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planned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de-DE" sz="6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6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DE" sz="66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pdate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doRiNA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de-DE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>
              <a:buFontTx/>
              <a:buChar char="-"/>
            </a:pP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Offer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de-DE" sz="4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sz="4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  <a:endParaRPr lang="de-DE" sz="4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Chip-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45420" lvl="1" indent="-857250">
              <a:buFontTx/>
              <a:buChar char="-"/>
            </a:pP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Variant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de-DE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109136" y="39059788"/>
            <a:ext cx="154890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Uyar B, Yusuf D,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Wurmus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R,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Rajewsky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N,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Ohler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U,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Akalin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A. 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RCAS: an RNA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Centric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Annotation System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Transcriptome-wide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000" i="1" dirty="0">
                <a:latin typeface="Arial" panose="020B0604020202020204" pitchFamily="34" charset="0"/>
                <a:cs typeface="Arial" panose="020B0604020202020204" pitchFamily="34" charset="0"/>
              </a:rPr>
              <a:t> Interest.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Submitted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Nucleic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Acids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Research)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2" y="41294007"/>
            <a:ext cx="1852944" cy="1260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Textfeld 27"/>
          <p:cNvSpPr txBox="1"/>
          <p:nvPr/>
        </p:nvSpPr>
        <p:spPr>
          <a:xfrm>
            <a:off x="16598142" y="10379271"/>
            <a:ext cx="12600000" cy="1015663"/>
          </a:xfrm>
          <a:prstGeom prst="rect">
            <a:avLst/>
          </a:prstGeom>
          <a:solidFill>
            <a:srgbClr val="00ADEF"/>
          </a:solidFill>
        </p:spPr>
        <p:txBody>
          <a:bodyPr wrap="square" rtlCol="0">
            <a:spAutoFit/>
          </a:bodyPr>
          <a:lstStyle/>
          <a:p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de.NBI </a:t>
            </a:r>
            <a:r>
              <a:rPr lang="de-DE" sz="6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DE" sz="6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DE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634509" y="11547067"/>
            <a:ext cx="12598019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rial"/>
                <a:cs typeface="Arial"/>
              </a:rPr>
              <a:t>We offer </a:t>
            </a:r>
            <a:r>
              <a:rPr lang="en-US" sz="6600" dirty="0">
                <a:latin typeface="Arial"/>
                <a:cs typeface="Arial"/>
              </a:rPr>
              <a:t>tools, services and training for the analysis of </a:t>
            </a:r>
            <a:endParaRPr lang="en-US" sz="6600" dirty="0" smtClean="0">
              <a:latin typeface="Arial"/>
              <a:cs typeface="Arial"/>
            </a:endParaRPr>
          </a:p>
          <a:p>
            <a:r>
              <a:rPr lang="en-US" sz="6600" b="1" dirty="0" smtClean="0">
                <a:latin typeface="Arial"/>
                <a:cs typeface="Arial"/>
              </a:rPr>
              <a:t>RNA</a:t>
            </a:r>
            <a:r>
              <a:rPr lang="en-US" sz="6600" b="1" dirty="0">
                <a:latin typeface="Arial"/>
                <a:cs typeface="Arial"/>
              </a:rPr>
              <a:t>-binding proteins </a:t>
            </a:r>
            <a:r>
              <a:rPr lang="en-US" sz="6600" dirty="0">
                <a:latin typeface="Arial"/>
                <a:cs typeface="Arial"/>
              </a:rPr>
              <a:t>and </a:t>
            </a:r>
            <a:endParaRPr lang="en-US" sz="6600" dirty="0" smtClean="0">
              <a:latin typeface="Arial"/>
              <a:cs typeface="Arial"/>
            </a:endParaRPr>
          </a:p>
          <a:p>
            <a:r>
              <a:rPr lang="en-US" sz="6600" b="1" dirty="0" smtClean="0">
                <a:latin typeface="Arial"/>
                <a:cs typeface="Arial"/>
              </a:rPr>
              <a:t>post</a:t>
            </a:r>
            <a:r>
              <a:rPr lang="en-US" sz="6600" b="1" dirty="0">
                <a:latin typeface="Arial"/>
                <a:cs typeface="Arial"/>
              </a:rPr>
              <a:t>-transcriptional </a:t>
            </a:r>
            <a:r>
              <a:rPr lang="en-US" sz="6600" b="1" dirty="0" smtClean="0">
                <a:latin typeface="Arial"/>
                <a:cs typeface="Arial"/>
              </a:rPr>
              <a:t>regulation</a:t>
            </a:r>
            <a:endParaRPr lang="en-US" sz="6600" b="1" dirty="0">
              <a:latin typeface="Arial"/>
              <a:cs typeface="Arial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33" y="533991"/>
            <a:ext cx="8207261" cy="2160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483" y="40116033"/>
            <a:ext cx="2232000" cy="2232000"/>
          </a:xfrm>
          <a:prstGeom prst="rect">
            <a:avLst/>
          </a:prstGeom>
        </p:spPr>
      </p:pic>
      <p:sp>
        <p:nvSpPr>
          <p:cNvPr id="31" name="Shape 101"/>
          <p:cNvSpPr txBox="1"/>
          <p:nvPr/>
        </p:nvSpPr>
        <p:spPr>
          <a:xfrm>
            <a:off x="16642550" y="11381040"/>
            <a:ext cx="9719342" cy="31880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Local Galaxy Server</a:t>
            </a:r>
          </a:p>
          <a:p>
            <a:pPr marL="685800" indent="-685800">
              <a:buSzPct val="25000"/>
              <a:buFont typeface="Wingdings" charset="2"/>
              <a:buChar char="u"/>
            </a:pP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User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support</a:t>
            </a:r>
          </a:p>
          <a:p>
            <a:pPr marL="685800" marR="0" lvl="0" indent="-685800" algn="l" rtl="0">
              <a:spcBef>
                <a:spcPts val="0"/>
              </a:spcBef>
              <a:buSzPct val="25000"/>
              <a:buFont typeface="Wingdings" charset="2"/>
              <a:buChar char="u"/>
            </a:pP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Tool/workflow development</a:t>
            </a:r>
          </a:p>
          <a:p>
            <a:pPr marL="685800" marR="0" lvl="0" indent="-685800" algn="l" rtl="0">
              <a:spcBef>
                <a:spcPts val="0"/>
              </a:spcBef>
              <a:buSzPct val="25000"/>
              <a:buFont typeface="Wingdings" charset="2"/>
              <a:buChar char="u"/>
            </a:pP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Server Maintenance </a:t>
            </a:r>
            <a:endParaRPr lang="en-US" sz="4800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pic>
        <p:nvPicPr>
          <p:cNvPr id="38" name="Shape 113" descr="20160817_152109.jpg"/>
          <p:cNvPicPr>
            <a:picLocks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739908" y="26260632"/>
            <a:ext cx="6003505" cy="437603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hteck 19"/>
          <p:cNvSpPr/>
          <p:nvPr/>
        </p:nvSpPr>
        <p:spPr>
          <a:xfrm>
            <a:off x="16992280" y="26324866"/>
            <a:ext cx="62455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Offered </a:t>
            </a:r>
            <a:r>
              <a:rPr lang="en-US" sz="60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two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60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workshops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for </a:t>
            </a:r>
            <a:endParaRPr lang="en-US" sz="6000" dirty="0" smtClean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lvl="0">
              <a:buSzPct val="25000"/>
            </a:pPr>
            <a:r>
              <a:rPr lang="en-US" sz="60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RNA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-</a:t>
            </a:r>
            <a:r>
              <a:rPr lang="en-US" sz="6000" dirty="0" err="1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seq</a:t>
            </a:r>
            <a:r>
              <a:rPr lang="en-US" sz="60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analysis using </a:t>
            </a:r>
            <a:r>
              <a:rPr lang="en-US" sz="60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Galaxy </a:t>
            </a:r>
            <a:endParaRPr lang="en-US" sz="6000" b="1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6912498" y="30769676"/>
            <a:ext cx="13099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We have a </a:t>
            </a:r>
            <a:r>
              <a:rPr lang="en-US" sz="4800" b="1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growing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number of 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Galaxy users</a:t>
            </a:r>
            <a:endParaRPr lang="en-US" sz="4800" b="1" dirty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cxnSp>
        <p:nvCxnSpPr>
          <p:cNvPr id="23" name="Gerade Verbindung 22"/>
          <p:cNvCxnSpPr/>
          <p:nvPr/>
        </p:nvCxnSpPr>
        <p:spPr>
          <a:xfrm flipV="1">
            <a:off x="23825200" y="35128201"/>
            <a:ext cx="337817" cy="1612899"/>
          </a:xfrm>
          <a:prstGeom prst="line">
            <a:avLst/>
          </a:prstGeom>
          <a:ln w="5715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V="1">
            <a:off x="25044400" y="32759534"/>
            <a:ext cx="337817" cy="1612900"/>
          </a:xfrm>
          <a:prstGeom prst="line">
            <a:avLst/>
          </a:prstGeom>
          <a:ln w="5715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46" idx="3"/>
          </p:cNvCxnSpPr>
          <p:nvPr/>
        </p:nvCxnSpPr>
        <p:spPr>
          <a:xfrm>
            <a:off x="24707850" y="33340826"/>
            <a:ext cx="450850" cy="257202"/>
          </a:xfrm>
          <a:prstGeom prst="straightConnector1">
            <a:avLst/>
          </a:prstGeom>
          <a:ln w="381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22942550" y="32740662"/>
            <a:ext cx="1765300" cy="1200328"/>
          </a:xfrm>
          <a:prstGeom prst="rect">
            <a:avLst/>
          </a:prstGeom>
          <a:noFill/>
          <a:ln w="19050" cmpd="sng">
            <a:solidFill>
              <a:srgbClr val="1F497D"/>
            </a:solidFill>
          </a:ln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Second </a:t>
            </a:r>
          </a:p>
          <a:p>
            <a:r>
              <a:rPr lang="de-DE" sz="2400" b="1" spc="50" dirty="0" err="1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Galaxy</a:t>
            </a:r>
            <a:endParaRPr lang="de-DE" sz="2400" b="1" spc="50" dirty="0" smtClean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Workshop</a:t>
            </a:r>
            <a:endParaRPr lang="de-DE" sz="2400" b="1" spc="50" dirty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cxnSp>
        <p:nvCxnSpPr>
          <p:cNvPr id="56" name="Gerade Verbindung mit Pfeil 55"/>
          <p:cNvCxnSpPr>
            <a:stCxn id="57" idx="3"/>
          </p:cNvCxnSpPr>
          <p:nvPr/>
        </p:nvCxnSpPr>
        <p:spPr>
          <a:xfrm>
            <a:off x="23462280" y="35728365"/>
            <a:ext cx="451820" cy="276135"/>
          </a:xfrm>
          <a:prstGeom prst="straightConnector1">
            <a:avLst/>
          </a:prstGeom>
          <a:ln w="38100" cmpd="sng">
            <a:solidFill>
              <a:srgbClr val="1F497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1696980" y="35128201"/>
            <a:ext cx="1765300" cy="1200328"/>
          </a:xfrm>
          <a:prstGeom prst="rect">
            <a:avLst/>
          </a:prstGeom>
          <a:noFill/>
          <a:ln w="19050" cmpd="sng">
            <a:solidFill>
              <a:srgbClr val="1F497D"/>
            </a:solidFill>
          </a:ln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First</a:t>
            </a:r>
          </a:p>
          <a:p>
            <a:r>
              <a:rPr lang="de-DE" sz="2400" b="1" spc="50" dirty="0" err="1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Galaxy</a:t>
            </a:r>
            <a:endParaRPr lang="de-DE" sz="2400" b="1" spc="50" dirty="0" smtClean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  <a:p>
            <a:r>
              <a:rPr lang="de-DE" sz="2400" b="1" spc="50" dirty="0" smtClean="0">
                <a:ln w="11430"/>
                <a:solidFill>
                  <a:schemeClr val="tx2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/>
                <a:cs typeface="Arial"/>
              </a:rPr>
              <a:t>Workshop</a:t>
            </a:r>
            <a:endParaRPr lang="de-DE" sz="2400" b="1" spc="50" dirty="0">
              <a:ln w="11430"/>
              <a:solidFill>
                <a:schemeClr val="tx2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76" name="Bild 75" descr="galaxyLogo360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43" y="12308812"/>
            <a:ext cx="3624568" cy="1006825"/>
          </a:xfrm>
          <a:prstGeom prst="rect">
            <a:avLst/>
          </a:prstGeom>
        </p:spPr>
      </p:pic>
      <p:sp>
        <p:nvSpPr>
          <p:cNvPr id="77" name="Shape 101"/>
          <p:cNvSpPr txBox="1"/>
          <p:nvPr/>
        </p:nvSpPr>
        <p:spPr>
          <a:xfrm>
            <a:off x="16602791" y="14569109"/>
            <a:ext cx="13612530" cy="86331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buSzPct val="25000"/>
            </a:pP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Tools and Databases </a:t>
            </a: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RCAS: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RNA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-centric annotation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system</a:t>
            </a:r>
          </a:p>
          <a:p>
            <a:pPr marL="685800" lvl="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doRiNA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Database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for binding sites of RNA-binding proteins and </a:t>
            </a:r>
            <a:r>
              <a:rPr lang="en-US" sz="4800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miRNAs</a:t>
            </a:r>
            <a:endParaRPr lang="en-US" sz="4800" dirty="0" smtClean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RiboTaper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A toolbox for analysis of Ribosome profiling data</a:t>
            </a: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microMummie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MicroRNA target site identification tool</a:t>
            </a:r>
          </a:p>
          <a:p>
            <a:pPr marL="685800" indent="-685800">
              <a:lnSpc>
                <a:spcPct val="120000"/>
              </a:lnSpc>
              <a:buSzPct val="25000"/>
              <a:buFont typeface="Wingdings" charset="2"/>
              <a:buChar char="u"/>
            </a:pPr>
            <a:r>
              <a:rPr lang="en-US" sz="4800" b="1" dirty="0" err="1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PARalyzer</a:t>
            </a:r>
            <a:r>
              <a:rPr lang="en-US" sz="4800" b="1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: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 </a:t>
            </a:r>
            <a:r>
              <a:rPr lang="en-US" sz="4800" dirty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RNA binding site detection from PAR-CLIP </a:t>
            </a:r>
            <a:r>
              <a:rPr lang="en-US" sz="4800" dirty="0" smtClean="0">
                <a:solidFill>
                  <a:schemeClr val="dk1"/>
                </a:solidFill>
                <a:latin typeface="Arial"/>
                <a:ea typeface="Calibri"/>
                <a:cs typeface="Arial"/>
                <a:sym typeface="Calibri"/>
              </a:rPr>
              <a:t>dataset</a:t>
            </a:r>
            <a:endParaRPr lang="en-US" sz="4800" b="1" dirty="0" smtClean="0">
              <a:solidFill>
                <a:schemeClr val="dk1"/>
              </a:solidFill>
              <a:latin typeface="Arial"/>
              <a:ea typeface="Calibri"/>
              <a:cs typeface="Arial"/>
              <a:sym typeface="Calibri"/>
            </a:endParaRPr>
          </a:p>
        </p:txBody>
      </p:sp>
      <p:pic>
        <p:nvPicPr>
          <p:cNvPr id="78" name="Bild 77" descr="bioconductor_logo_rgb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142" y="23654910"/>
            <a:ext cx="3050882" cy="878400"/>
          </a:xfrm>
          <a:prstGeom prst="rect">
            <a:avLst/>
          </a:prstGeom>
        </p:spPr>
      </p:pic>
      <p:pic>
        <p:nvPicPr>
          <p:cNvPr id="80" name="Bild 79" descr="webservicelogo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205" y="23377718"/>
            <a:ext cx="1527775" cy="1523561"/>
          </a:xfrm>
          <a:prstGeom prst="rect">
            <a:avLst/>
          </a:prstGeom>
        </p:spPr>
      </p:pic>
      <p:pic>
        <p:nvPicPr>
          <p:cNvPr id="83" name="Bild 82" descr="conda_RGB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980" y="23654910"/>
            <a:ext cx="3007431" cy="1209238"/>
          </a:xfrm>
          <a:prstGeom prst="rect">
            <a:avLst/>
          </a:prstGeom>
        </p:spPr>
      </p:pic>
      <p:pic>
        <p:nvPicPr>
          <p:cNvPr id="84" name="Bild 83" descr="docker-logo_wo_font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6884" y="23486875"/>
            <a:ext cx="1979754" cy="1166234"/>
          </a:xfrm>
          <a:prstGeom prst="rect">
            <a:avLst/>
          </a:prstGeom>
        </p:spPr>
      </p:pic>
      <p:pic>
        <p:nvPicPr>
          <p:cNvPr id="85" name="Bild 84" descr="guixlogo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1977" y="23847113"/>
            <a:ext cx="2619830" cy="7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03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E4E5"/>
      </a:accent1>
      <a:accent2>
        <a:srgbClr val="16141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310</Words>
  <Application>Microsoft Macintosh PowerPoint</Application>
  <PresentationFormat>Benutzerdefiniert</PresentationFormat>
  <Paragraphs>56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Uni Bielefeld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Susanne  Konermann</dc:creator>
  <cp:lastModifiedBy>Bora Uyar</cp:lastModifiedBy>
  <cp:revision>99</cp:revision>
  <cp:lastPrinted>2016-10-06T07:32:07Z</cp:lastPrinted>
  <dcterms:created xsi:type="dcterms:W3CDTF">2015-02-23T10:19:56Z</dcterms:created>
  <dcterms:modified xsi:type="dcterms:W3CDTF">2016-11-22T11:56:00Z</dcterms:modified>
</cp:coreProperties>
</file>