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499"/>
    <a:srgbClr val="00ADEF"/>
    <a:srgbClr val="005AA9"/>
    <a:srgbClr val="FDB5B7"/>
    <a:srgbClr val="FCB6C7"/>
    <a:srgbClr val="752761"/>
    <a:srgbClr val="EEA4D9"/>
    <a:srgbClr val="459563"/>
    <a:srgbClr val="FF0000"/>
    <a:srgbClr val="EF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50" d="100"/>
          <a:sy n="50" d="100"/>
        </p:scale>
        <p:origin x="-1472" y="6584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g"/><Relationship Id="rId13" Type="http://schemas.openxmlformats.org/officeDocument/2006/relationships/image" Target="../media/image10.png"/><Relationship Id="rId14" Type="http://schemas.openxmlformats.org/officeDocument/2006/relationships/image" Target="../media/image11.jpg"/><Relationship Id="rId15" Type="http://schemas.openxmlformats.org/officeDocument/2006/relationships/image" Target="../media/image12.jp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hyperlink" Target="http://rcas.mdc-berlin.de/" TargetMode="External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ung 2"/>
          <p:cNvGrpSpPr/>
          <p:nvPr/>
        </p:nvGrpSpPr>
        <p:grpSpPr>
          <a:xfrm>
            <a:off x="17776739" y="31574059"/>
            <a:ext cx="12274722" cy="9638650"/>
            <a:chOff x="17776739" y="31574059"/>
            <a:chExt cx="12274722" cy="9638650"/>
          </a:xfrm>
        </p:grpSpPr>
        <p:pic>
          <p:nvPicPr>
            <p:cNvPr id="19" name="Bild 18" descr="GalaxyUserCou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6739" y="31574059"/>
              <a:ext cx="12274722" cy="9638650"/>
            </a:xfrm>
            <a:prstGeom prst="rect">
              <a:avLst/>
            </a:prstGeom>
          </p:spPr>
        </p:pic>
        <p:cxnSp>
          <p:nvCxnSpPr>
            <p:cNvPr id="23" name="Gerade Verbindung 22"/>
            <p:cNvCxnSpPr/>
            <p:nvPr/>
          </p:nvCxnSpPr>
          <p:spPr>
            <a:xfrm flipV="1">
              <a:off x="24188120" y="35734894"/>
              <a:ext cx="337817" cy="1612899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5431748" y="33366288"/>
              <a:ext cx="337817" cy="1612900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46" idx="3"/>
            </p:cNvCxnSpPr>
            <p:nvPr/>
          </p:nvCxnSpPr>
          <p:spPr>
            <a:xfrm>
              <a:off x="25095198" y="33947580"/>
              <a:ext cx="450850" cy="257202"/>
            </a:xfrm>
            <a:prstGeom prst="straightConnector1">
              <a:avLst/>
            </a:prstGeom>
            <a:ln w="38100" cmpd="sng">
              <a:solidFill>
                <a:srgbClr val="1F497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23329898" y="33347416"/>
              <a:ext cx="1765300" cy="1200328"/>
            </a:xfrm>
            <a:prstGeom prst="rect">
              <a:avLst/>
            </a:prstGeom>
            <a:noFill/>
            <a:ln w="19050" cmpd="sng">
              <a:solidFill>
                <a:srgbClr val="1F497D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de-DE" sz="2400" b="1" spc="50" dirty="0" smtClean="0">
                  <a:ln w="11430"/>
                  <a:solidFill>
                    <a:schemeClr val="tx2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/>
                  <a:cs typeface="Arial"/>
                </a:rPr>
                <a:t>Second </a:t>
              </a:r>
            </a:p>
            <a:p>
              <a:r>
                <a:rPr lang="de-DE" sz="2400" b="1" spc="50" dirty="0" err="1" smtClean="0">
                  <a:ln w="11430"/>
                  <a:solidFill>
                    <a:schemeClr val="tx2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/>
                  <a:cs typeface="Arial"/>
                </a:rPr>
                <a:t>Galaxy</a:t>
              </a:r>
              <a:endPara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endParaRPr>
            </a:p>
            <a:p>
              <a:r>
                <a:rPr lang="de-DE" sz="2400" b="1" spc="50" dirty="0" smtClean="0">
                  <a:ln w="11430"/>
                  <a:solidFill>
                    <a:schemeClr val="tx2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/>
                  <a:cs typeface="Arial"/>
                </a:rPr>
                <a:t>Workshop</a:t>
              </a:r>
              <a:endParaRPr lang="de-DE" sz="2400" b="1" spc="50" dirty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  <p:cxnSp>
          <p:nvCxnSpPr>
            <p:cNvPr id="56" name="Gerade Verbindung mit Pfeil 55"/>
            <p:cNvCxnSpPr>
              <a:stCxn id="57" idx="3"/>
            </p:cNvCxnSpPr>
            <p:nvPr/>
          </p:nvCxnSpPr>
          <p:spPr>
            <a:xfrm>
              <a:off x="23825200" y="36335058"/>
              <a:ext cx="451820" cy="276135"/>
            </a:xfrm>
            <a:prstGeom prst="straightConnector1">
              <a:avLst/>
            </a:prstGeom>
            <a:ln w="38100" cmpd="sng">
              <a:solidFill>
                <a:srgbClr val="1F497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22059900" y="35734894"/>
              <a:ext cx="1765300" cy="1200328"/>
            </a:xfrm>
            <a:prstGeom prst="rect">
              <a:avLst/>
            </a:prstGeom>
            <a:noFill/>
            <a:ln w="19050" cmpd="sng">
              <a:solidFill>
                <a:srgbClr val="1F497D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de-DE" sz="2400" b="1" spc="50" dirty="0" smtClean="0">
                  <a:ln w="11430"/>
                  <a:solidFill>
                    <a:schemeClr val="tx2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/>
                  <a:cs typeface="Arial"/>
                </a:rPr>
                <a:t>First</a:t>
              </a:r>
            </a:p>
            <a:p>
              <a:r>
                <a:rPr lang="de-DE" sz="2400" b="1" spc="50" dirty="0" err="1" smtClean="0">
                  <a:ln w="11430"/>
                  <a:solidFill>
                    <a:schemeClr val="tx2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/>
                  <a:cs typeface="Arial"/>
                </a:rPr>
                <a:t>Galaxy</a:t>
              </a:r>
              <a:endPara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endParaRPr>
            </a:p>
            <a:p>
              <a:r>
                <a:rPr lang="de-DE" sz="2400" b="1" spc="50" dirty="0" smtClean="0">
                  <a:ln w="11430"/>
                  <a:solidFill>
                    <a:schemeClr val="tx2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/>
                  <a:cs typeface="Arial"/>
                </a:rPr>
                <a:t>Workshop</a:t>
              </a:r>
              <a:endParaRPr lang="de-DE" sz="2400" b="1" spc="50" dirty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endParaRPr>
            </a:p>
          </p:txBody>
        </p:sp>
      </p:grpSp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642550" y="251528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1619434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14774" y="3787500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17432263"/>
            <a:ext cx="14165383" cy="1865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/in-house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user-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RCAS (RNA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 System)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 R/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Docker,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 web-service </a:t>
            </a:r>
          </a:p>
          <a:p>
            <a:pPr lvl="1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http://rcas.mdc-berlin.de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DE" sz="6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Chip-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in-house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PIPmir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(Pipeline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plant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miRNA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PARalyzer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(PAR-CLIP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7250" indent="-857250">
              <a:buFontTx/>
              <a:buChar char="-"/>
            </a:pP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09136" y="39059788"/>
            <a:ext cx="15489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Uyar B, Yusuf D,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U,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RCAS: an RNA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Annotation System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Transcriptome-wide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Interest.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Acids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Research)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dirty="0">
                <a:latin typeface="Arial"/>
                <a:cs typeface="Arial"/>
              </a:rPr>
              <a:t>tools, services and training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RNA</a:t>
            </a:r>
            <a:r>
              <a:rPr lang="en-US" sz="6600" b="1" dirty="0">
                <a:latin typeface="Arial"/>
                <a:cs typeface="Arial"/>
              </a:rPr>
              <a:t>-binding proteins </a:t>
            </a:r>
            <a:r>
              <a:rPr lang="en-US" sz="6600" dirty="0">
                <a:latin typeface="Arial"/>
                <a:cs typeface="Arial"/>
              </a:rPr>
              <a:t>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post</a:t>
            </a:r>
            <a:r>
              <a:rPr lang="en-US" sz="6600" b="1" dirty="0">
                <a:latin typeface="Arial"/>
                <a:cs typeface="Arial"/>
              </a:rPr>
              <a:t>-transcriptional </a:t>
            </a:r>
            <a:r>
              <a:rPr lang="en-US" sz="6600" b="1" dirty="0" smtClean="0">
                <a:latin typeface="Arial"/>
                <a:cs typeface="Arial"/>
              </a:rPr>
              <a:t>regulation</a:t>
            </a:r>
            <a:endParaRPr lang="en-US" sz="6600" b="1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sp>
        <p:nvSpPr>
          <p:cNvPr id="31" name="Shape 101"/>
          <p:cNvSpPr txBox="1"/>
          <p:nvPr/>
        </p:nvSpPr>
        <p:spPr>
          <a:xfrm>
            <a:off x="16642550" y="11381040"/>
            <a:ext cx="9719342" cy="3188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Local Galaxy Server</a:t>
            </a:r>
          </a:p>
          <a:p>
            <a:pPr marL="685800" indent="-685800">
              <a:buSzPct val="25000"/>
              <a:buFont typeface="Wingdings" charset="2"/>
              <a:buChar char="u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User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support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Tool/workflow development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Server Maintenance </a:t>
            </a:r>
            <a:endParaRPr lang="en-US" sz="480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38" name="Shape 113" descr="20160817_152109.jpg"/>
          <p:cNvPicPr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39908" y="26260632"/>
            <a:ext cx="6003505" cy="437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hteck 19"/>
          <p:cNvSpPr/>
          <p:nvPr/>
        </p:nvSpPr>
        <p:spPr>
          <a:xfrm>
            <a:off x="16992280" y="26324866"/>
            <a:ext cx="62455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Offered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two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workshops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for </a:t>
            </a:r>
            <a:endParaRPr lang="en-US" sz="60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lvl="0">
              <a:buSzPct val="25000"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seq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analysis using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</a:t>
            </a:r>
          </a:p>
        </p:txBody>
      </p:sp>
      <p:sp>
        <p:nvSpPr>
          <p:cNvPr id="21" name="Rechteck 20"/>
          <p:cNvSpPr/>
          <p:nvPr/>
        </p:nvSpPr>
        <p:spPr>
          <a:xfrm>
            <a:off x="16912498" y="30769676"/>
            <a:ext cx="1309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We have a </a:t>
            </a:r>
            <a:r>
              <a:rPr lang="en-US" sz="48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growing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number of 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users</a:t>
            </a:r>
            <a:endParaRPr lang="en-US" sz="48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76" name="Bild 75" descr="galaxyLogo36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43" y="12308812"/>
            <a:ext cx="3624568" cy="1006825"/>
          </a:xfrm>
          <a:prstGeom prst="rect">
            <a:avLst/>
          </a:prstGeom>
        </p:spPr>
      </p:pic>
      <p:sp>
        <p:nvSpPr>
          <p:cNvPr id="77" name="Shape 101"/>
          <p:cNvSpPr txBox="1"/>
          <p:nvPr/>
        </p:nvSpPr>
        <p:spPr>
          <a:xfrm>
            <a:off x="16602791" y="14569109"/>
            <a:ext cx="13612530" cy="86331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Tools and Databases 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RCAS: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-centric annotation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system</a:t>
            </a:r>
          </a:p>
          <a:p>
            <a:pPr marL="685800" lvl="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doRiNA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Database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for binding sites of RNA-binding proteins and </a:t>
            </a:r>
            <a:r>
              <a:rPr lang="en-US" sz="480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miRNAs</a:t>
            </a:r>
            <a:endParaRPr lang="en-US" sz="48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RiboTaper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 toolbox for analysis of Ribosome profiling data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microMummie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MicroRNA target site identification tool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PARalyzer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 binding site detection from PAR-CLIP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dataset</a:t>
            </a:r>
            <a:endParaRPr lang="en-US" sz="4800" b="1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78" name="Bild 77" descr="bioconductor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142" y="23654910"/>
            <a:ext cx="3050882" cy="878400"/>
          </a:xfrm>
          <a:prstGeom prst="rect">
            <a:avLst/>
          </a:prstGeom>
        </p:spPr>
      </p:pic>
      <p:pic>
        <p:nvPicPr>
          <p:cNvPr id="80" name="Bild 79" descr="webservice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205" y="23377718"/>
            <a:ext cx="1527775" cy="1523561"/>
          </a:xfrm>
          <a:prstGeom prst="rect">
            <a:avLst/>
          </a:prstGeom>
        </p:spPr>
      </p:pic>
      <p:pic>
        <p:nvPicPr>
          <p:cNvPr id="83" name="Bild 82" descr="conda_RG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80" y="23654910"/>
            <a:ext cx="3007431" cy="1209238"/>
          </a:xfrm>
          <a:prstGeom prst="rect">
            <a:avLst/>
          </a:prstGeom>
        </p:spPr>
      </p:pic>
      <p:pic>
        <p:nvPicPr>
          <p:cNvPr id="85" name="Bild 84" descr="guix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977" y="23847113"/>
            <a:ext cx="2619830" cy="796428"/>
          </a:xfrm>
          <a:prstGeom prst="rect">
            <a:avLst/>
          </a:prstGeom>
        </p:spPr>
      </p:pic>
      <p:pic>
        <p:nvPicPr>
          <p:cNvPr id="86" name="Bild 85" descr="docker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47" y="22981843"/>
            <a:ext cx="2319560" cy="19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Macintosh PowerPoint</Application>
  <PresentationFormat>Benutzerdefiniert</PresentationFormat>
  <Paragraphs>59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103</cp:revision>
  <cp:lastPrinted>2016-10-06T07:32:07Z</cp:lastPrinted>
  <dcterms:created xsi:type="dcterms:W3CDTF">2015-02-23T10:19:56Z</dcterms:created>
  <dcterms:modified xsi:type="dcterms:W3CDTF">2016-11-22T14:31:24Z</dcterms:modified>
</cp:coreProperties>
</file>