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0275213" cy="428117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" autoAdjust="0"/>
    <p:restoredTop sz="94660"/>
  </p:normalViewPr>
  <p:slideViewPr>
    <p:cSldViewPr showGuides="1">
      <p:cViewPr>
        <p:scale>
          <a:sx n="30" d="100"/>
          <a:sy n="30" d="100"/>
        </p:scale>
        <p:origin x="-1205" y="3110"/>
      </p:cViewPr>
      <p:guideLst>
        <p:guide orient="horz" pos="13484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11844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27247320" cy="11844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11844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11844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5475320" y="22987440"/>
            <a:ext cx="13296600" cy="11844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13296600" cy="11844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Grafik 33"/>
          <p:cNvPicPr/>
          <p:nvPr/>
        </p:nvPicPr>
        <p:blipFill>
          <a:blip r:embed="rId2"/>
          <a:stretch/>
        </p:blipFill>
        <p:spPr>
          <a:xfrm>
            <a:off x="1513080" y="11562840"/>
            <a:ext cx="27247320" cy="21739680"/>
          </a:xfrm>
          <a:prstGeom prst="rect">
            <a:avLst/>
          </a:prstGeom>
          <a:ln>
            <a:noFill/>
          </a:ln>
        </p:spPr>
      </p:pic>
      <p:pic>
        <p:nvPicPr>
          <p:cNvPr id="35" name="Grafik 34"/>
          <p:cNvPicPr/>
          <p:nvPr/>
        </p:nvPicPr>
        <p:blipFill>
          <a:blip r:embed="rId2"/>
          <a:stretch/>
        </p:blipFill>
        <p:spPr>
          <a:xfrm>
            <a:off x="1513080" y="11562840"/>
            <a:ext cx="27247320" cy="217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24830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24830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13440" y="1707840"/>
            <a:ext cx="27247320" cy="3313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11844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13296600" cy="11844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24830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24830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11844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5475320" y="22987440"/>
            <a:ext cx="13296600" cy="11844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11844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11844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27247320" cy="11844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jpe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41040360"/>
            <a:ext cx="30265200" cy="1798200"/>
          </a:xfrm>
          <a:prstGeom prst="rect">
            <a:avLst/>
          </a:prstGeom>
          <a:gradFill>
            <a:gsLst>
              <a:gs pos="0">
                <a:srgbClr val="00ADEF"/>
              </a:gs>
              <a:gs pos="100000">
                <a:srgbClr val="005AA9"/>
              </a:gs>
            </a:gsLst>
            <a:lin ang="0"/>
          </a:gradFill>
          <a:ln>
            <a:solidFill>
              <a:srgbClr val="DDDED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7" name="Grafik 8"/>
          <p:cNvPicPr/>
          <p:nvPr/>
        </p:nvPicPr>
        <p:blipFill>
          <a:blip r:embed="rId2"/>
          <a:stretch/>
        </p:blipFill>
        <p:spPr>
          <a:xfrm>
            <a:off x="0" y="3052080"/>
            <a:ext cx="30213360" cy="6622200"/>
          </a:xfrm>
          <a:prstGeom prst="rect">
            <a:avLst/>
          </a:prstGeom>
          <a:ln>
            <a:noFill/>
          </a:ln>
        </p:spPr>
      </p:pic>
      <p:sp>
        <p:nvSpPr>
          <p:cNvPr id="38" name="CustomShape 2"/>
          <p:cNvSpPr/>
          <p:nvPr/>
        </p:nvSpPr>
        <p:spPr>
          <a:xfrm>
            <a:off x="1181880" y="45019080"/>
            <a:ext cx="30273480" cy="1798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" name="CustomShape 3"/>
          <p:cNvSpPr/>
          <p:nvPr/>
        </p:nvSpPr>
        <p:spPr>
          <a:xfrm>
            <a:off x="18739800" y="41436360"/>
            <a:ext cx="10762920" cy="82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http://www.denbi.de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5"/>
          <p:cNvSpPr/>
          <p:nvPr/>
        </p:nvSpPr>
        <p:spPr>
          <a:xfrm>
            <a:off x="-19888200" y="3548880"/>
            <a:ext cx="182880" cy="135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Line 6"/>
          <p:cNvSpPr/>
          <p:nvPr/>
        </p:nvSpPr>
        <p:spPr>
          <a:xfrm>
            <a:off x="7056000" y="4019040"/>
            <a:ext cx="22137120" cy="36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>
            <a:off x="7589520" y="3052080"/>
            <a:ext cx="21885120" cy="100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de.NBI − German Network for Bioinformatics Infrastructure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8321040" y="4389840"/>
            <a:ext cx="21079080" cy="35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0000"/>
              </a:lnSpc>
            </a:pPr>
            <a:r>
              <a:rPr lang="en-US" sz="72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RNA Bioinformatics Center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n-US" sz="72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University of Freiburg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n-US" sz="72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Chair of </a:t>
            </a:r>
            <a:r>
              <a:rPr lang="en-US" sz="72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Bioinformatics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1217520" y="8121960"/>
            <a:ext cx="28466640" cy="130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Björn</a:t>
            </a:r>
            <a:r>
              <a:rPr lang="en-US" sz="4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40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Grüning</a:t>
            </a:r>
            <a:r>
              <a:rPr lang="en-US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Joachim </a:t>
            </a:r>
            <a:r>
              <a:rPr lang="en-US" sz="4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Wolff, Rolf </a:t>
            </a:r>
            <a:r>
              <a:rPr lang="en-US" sz="40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Backofen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RNA </a:t>
            </a:r>
            <a:r>
              <a:rPr lang="en-US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Bioinformatics Center, University of Freiburg, Germany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1031760" y="4754880"/>
            <a:ext cx="6647760" cy="161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de.NBI-epi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Bild 1"/>
          <p:cNvPicPr/>
          <p:nvPr/>
        </p:nvPicPr>
        <p:blipFill>
          <a:blip r:embed="rId4"/>
          <a:stretch/>
        </p:blipFill>
        <p:spPr>
          <a:xfrm>
            <a:off x="1153440" y="41258160"/>
            <a:ext cx="1918800" cy="1330200"/>
          </a:xfrm>
          <a:prstGeom prst="rect">
            <a:avLst/>
          </a:prstGeom>
          <a:ln>
            <a:noFill/>
          </a:ln>
        </p:spPr>
      </p:pic>
      <p:sp>
        <p:nvSpPr>
          <p:cNvPr id="49" name="CustomShape 11"/>
          <p:cNvSpPr/>
          <p:nvPr/>
        </p:nvSpPr>
        <p:spPr>
          <a:xfrm flipH="1">
            <a:off x="6432480" y="41806440"/>
            <a:ext cx="802152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Förderkennzeichen</a:t>
            </a:r>
            <a:r>
              <a:rPr lang="en-US" sz="2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Nr</a:t>
            </a:r>
            <a:r>
              <a:rPr lang="en-US" sz="2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</a:t>
            </a:r>
            <a:r>
              <a:rPr lang="en-US" sz="2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031L0101C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2"/>
          <p:cNvSpPr/>
          <p:nvPr/>
        </p:nvSpPr>
        <p:spPr>
          <a:xfrm>
            <a:off x="1233360" y="10365480"/>
            <a:ext cx="12598200" cy="100332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</a:t>
            </a:r>
            <a:r>
              <a:rPr lang="en-US" sz="6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escription </a:t>
            </a:r>
            <a:r>
              <a:rPr lang="en-US" sz="6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 </a:t>
            </a:r>
            <a:r>
              <a:rPr lang="en-US" sz="60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de.NBI</a:t>
            </a:r>
            <a:r>
              <a:rPr lang="en-US" sz="6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-epi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16508610" y="26033430"/>
            <a:ext cx="12598200" cy="100332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6000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de.NBI</a:t>
            </a:r>
            <a:r>
              <a:rPr lang="en-US" sz="6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6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training and education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1230706" y="22033020"/>
            <a:ext cx="12598200" cy="100332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Community </a:t>
            </a:r>
            <a:r>
              <a:rPr lang="en-US" sz="6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based infrastructure 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5"/>
          <p:cNvSpPr/>
          <p:nvPr/>
        </p:nvSpPr>
        <p:spPr>
          <a:xfrm>
            <a:off x="1008766" y="37836715"/>
            <a:ext cx="12598200" cy="100332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Publications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6"/>
          <p:cNvSpPr/>
          <p:nvPr/>
        </p:nvSpPr>
        <p:spPr>
          <a:xfrm>
            <a:off x="1180920" y="39083602"/>
            <a:ext cx="12477960" cy="175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deepTools2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a next generation web server for deep-sequencing data </a:t>
            </a: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analysis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doi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lang="de-DE" dirty="0" smtClean="0"/>
              <a:t>10.1093/</a:t>
            </a:r>
            <a:r>
              <a:rPr lang="de-DE" dirty="0" err="1" smtClean="0"/>
              <a:t>nar</a:t>
            </a:r>
            <a:r>
              <a:rPr lang="de-DE" dirty="0" smtClean="0"/>
              <a:t>/gkw257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Tools and data services registry: a community effort to document bioinformatics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resources.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doi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10.1093/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/gkv1116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Galaxy platform for accessible, reproducible and collaborative biomedical analyses: 2016 update.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doi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10.1093/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/gkw343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Grafik 6"/>
          <p:cNvPicPr/>
          <p:nvPr/>
        </p:nvPicPr>
        <p:blipFill>
          <a:blip r:embed="rId5"/>
          <a:stretch/>
        </p:blipFill>
        <p:spPr>
          <a:xfrm>
            <a:off x="3367800" y="41294160"/>
            <a:ext cx="1851120" cy="1258200"/>
          </a:xfrm>
          <a:prstGeom prst="rect">
            <a:avLst/>
          </a:prstGeom>
          <a:ln>
            <a:noFill/>
          </a:ln>
        </p:spPr>
      </p:pic>
      <p:sp>
        <p:nvSpPr>
          <p:cNvPr id="56" name="CustomShape 17"/>
          <p:cNvSpPr/>
          <p:nvPr/>
        </p:nvSpPr>
        <p:spPr>
          <a:xfrm>
            <a:off x="16598160" y="10379160"/>
            <a:ext cx="12598200" cy="100332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6000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de.NBI</a:t>
            </a:r>
            <a:r>
              <a:rPr lang="en-US" sz="6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6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services   </a:t>
            </a:r>
            <a:r>
              <a:rPr lang="en-US" sz="4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Grafik 3"/>
          <p:cNvPicPr/>
          <p:nvPr/>
        </p:nvPicPr>
        <p:blipFill>
          <a:blip r:embed="rId6"/>
          <a:stretch/>
        </p:blipFill>
        <p:spPr>
          <a:xfrm>
            <a:off x="1230840" y="533880"/>
            <a:ext cx="8205480" cy="2158200"/>
          </a:xfrm>
          <a:prstGeom prst="rect">
            <a:avLst/>
          </a:prstGeom>
          <a:ln>
            <a:noFill/>
          </a:ln>
        </p:spPr>
      </p:pic>
      <p:pic>
        <p:nvPicPr>
          <p:cNvPr id="58" name="Grafik 14"/>
          <p:cNvPicPr/>
          <p:nvPr/>
        </p:nvPicPr>
        <p:blipFill>
          <a:blip r:embed="rId7"/>
          <a:stretch/>
        </p:blipFill>
        <p:spPr>
          <a:xfrm>
            <a:off x="28346400" y="41181750"/>
            <a:ext cx="1520820" cy="1520820"/>
          </a:xfrm>
          <a:prstGeom prst="rect">
            <a:avLst/>
          </a:prstGeom>
          <a:ln>
            <a:noFill/>
          </a:ln>
        </p:spPr>
      </p:pic>
      <p:sp>
        <p:nvSpPr>
          <p:cNvPr id="59" name="CustomShape 18"/>
          <p:cNvSpPr/>
          <p:nvPr/>
        </p:nvSpPr>
        <p:spPr>
          <a:xfrm>
            <a:off x="3202560" y="11963520"/>
            <a:ext cx="461520" cy="109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19"/>
          <p:cNvSpPr/>
          <p:nvPr/>
        </p:nvSpPr>
        <p:spPr>
          <a:xfrm>
            <a:off x="1230706" y="11688480"/>
            <a:ext cx="12525840" cy="16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de.NBI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-epi project in Freiburg offers </a:t>
            </a:r>
            <a:r>
              <a:rPr lang="en-US" sz="32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visualisation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US" sz="32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normalisation</a:t>
            </a:r>
            <a:r>
              <a:rPr lang="en-U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 quality assessment of epigenetic datasets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as well as integration of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CHIP-</a:t>
            </a:r>
            <a:r>
              <a:rPr lang="en-US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seq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bisulfite sequencing analysis pipelines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into Galaxy.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" name="Grafik 70"/>
          <p:cNvPicPr/>
          <p:nvPr/>
        </p:nvPicPr>
        <p:blipFill>
          <a:blip r:embed="rId8"/>
          <a:stretch/>
        </p:blipFill>
        <p:spPr>
          <a:xfrm>
            <a:off x="21022200" y="293400"/>
            <a:ext cx="2562120" cy="2562120"/>
          </a:xfrm>
          <a:prstGeom prst="rect">
            <a:avLst/>
          </a:prstGeom>
          <a:ln>
            <a:noFill/>
          </a:ln>
        </p:spPr>
      </p:pic>
      <p:pic>
        <p:nvPicPr>
          <p:cNvPr id="62" name="Grafik 59"/>
          <p:cNvPicPr/>
          <p:nvPr/>
        </p:nvPicPr>
        <p:blipFill>
          <a:blip r:embed="rId9"/>
          <a:stretch/>
        </p:blipFill>
        <p:spPr>
          <a:xfrm>
            <a:off x="23715000" y="784080"/>
            <a:ext cx="1928520" cy="1918080"/>
          </a:xfrm>
          <a:prstGeom prst="rect">
            <a:avLst/>
          </a:prstGeom>
          <a:ln>
            <a:noFill/>
          </a:ln>
        </p:spPr>
      </p:pic>
      <p:pic>
        <p:nvPicPr>
          <p:cNvPr id="63" name="Grafik 58"/>
          <p:cNvPicPr/>
          <p:nvPr/>
        </p:nvPicPr>
        <p:blipFill>
          <a:blip r:embed="rId10"/>
          <a:stretch/>
        </p:blipFill>
        <p:spPr>
          <a:xfrm>
            <a:off x="26007480" y="763920"/>
            <a:ext cx="3787560" cy="1643760"/>
          </a:xfrm>
          <a:prstGeom prst="rect">
            <a:avLst/>
          </a:prstGeom>
          <a:ln>
            <a:noFill/>
          </a:ln>
        </p:spPr>
      </p:pic>
      <p:pic>
        <p:nvPicPr>
          <p:cNvPr id="64" name="Grafik 64"/>
          <p:cNvPicPr/>
          <p:nvPr/>
        </p:nvPicPr>
        <p:blipFill>
          <a:blip r:embed="rId11"/>
          <a:stretch/>
        </p:blipFill>
        <p:spPr>
          <a:xfrm>
            <a:off x="5586440" y="23245320"/>
            <a:ext cx="3809880" cy="822240"/>
          </a:xfrm>
          <a:prstGeom prst="rect">
            <a:avLst/>
          </a:prstGeom>
          <a:ln>
            <a:noFill/>
          </a:ln>
        </p:spPr>
      </p:pic>
      <p:pic>
        <p:nvPicPr>
          <p:cNvPr id="65" name="Grafik 65"/>
          <p:cNvPicPr/>
          <p:nvPr/>
        </p:nvPicPr>
        <p:blipFill>
          <a:blip r:embed="rId12"/>
          <a:stretch/>
        </p:blipFill>
        <p:spPr>
          <a:xfrm>
            <a:off x="1193360" y="23393640"/>
            <a:ext cx="3373920" cy="547920"/>
          </a:xfrm>
          <a:prstGeom prst="rect">
            <a:avLst/>
          </a:prstGeom>
          <a:ln>
            <a:noFill/>
          </a:ln>
        </p:spPr>
      </p:pic>
      <p:sp>
        <p:nvSpPr>
          <p:cNvPr id="66" name="CustomShape 20"/>
          <p:cNvSpPr/>
          <p:nvPr/>
        </p:nvSpPr>
        <p:spPr>
          <a:xfrm>
            <a:off x="16517160" y="30739574"/>
            <a:ext cx="12103560" cy="292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21"/>
          <p:cNvSpPr/>
          <p:nvPr/>
        </p:nvSpPr>
        <p:spPr>
          <a:xfrm>
            <a:off x="16516080" y="11521440"/>
            <a:ext cx="12744000" cy="549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/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Maintenance and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integration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 software into Galaxy to provide easy access for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epigenetic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analysis software: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buClr>
                <a:srgbClr val="000000"/>
              </a:buClr>
              <a:buFont typeface="Symbol"/>
              <a:buChar char="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HiCExplorer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buClr>
                <a:srgbClr val="000000"/>
              </a:buClr>
              <a:buFont typeface="Symbol"/>
              <a:buChar char="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deepTools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buClr>
                <a:srgbClr val="000000"/>
              </a:buClr>
              <a:buFont typeface="Symbol"/>
              <a:buChar char="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Bismark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buClr>
                <a:srgbClr val="000000"/>
              </a:buClr>
              <a:buFont typeface="Symbol"/>
              <a:buChar char="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HiCUP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buClr>
                <a:srgbClr val="000000"/>
              </a:buClr>
              <a:buFont typeface="Symbol"/>
              <a:buChar char="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CHiCAGO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buClr>
                <a:srgbClr val="000000"/>
              </a:buClr>
              <a:buFont typeface="Symbol"/>
              <a:buChar char="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PileOMeth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4560" algn="just">
              <a:buClr>
                <a:srgbClr val="000000"/>
              </a:buClr>
              <a:buFont typeface="Symbol"/>
              <a:buChar char="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ethtools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buClr>
                <a:srgbClr val="000000"/>
              </a:buClr>
              <a:buFont typeface="Symbol"/>
              <a:buChar char="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Beacons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algn="just"/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algn="just"/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Galaxy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WebHooks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as playground for SIG-2 and SIG-4 with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gamification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Grafik 70"/>
          <p:cNvPicPr/>
          <p:nvPr/>
        </p:nvPicPr>
        <p:blipFill>
          <a:blip r:embed="rId13"/>
          <a:stretch/>
        </p:blipFill>
        <p:spPr>
          <a:xfrm>
            <a:off x="10642080" y="23336760"/>
            <a:ext cx="3016800" cy="680400"/>
          </a:xfrm>
          <a:prstGeom prst="rect">
            <a:avLst/>
          </a:prstGeom>
          <a:ln>
            <a:noFill/>
          </a:ln>
        </p:spPr>
      </p:pic>
      <p:sp>
        <p:nvSpPr>
          <p:cNvPr id="69" name="CustomShape 22"/>
          <p:cNvSpPr/>
          <p:nvPr/>
        </p:nvSpPr>
        <p:spPr>
          <a:xfrm>
            <a:off x="1099800" y="24330428"/>
            <a:ext cx="4119120" cy="518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/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BioConda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 a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conda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channel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which</a:t>
            </a:r>
          </a:p>
          <a:p>
            <a:pPr algn="just"/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provides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software for biomedical research.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8,600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commits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 GitHub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155 contributors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&gt;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1,800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packages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3"/>
          <p:cNvSpPr/>
          <p:nvPr/>
        </p:nvSpPr>
        <p:spPr>
          <a:xfrm>
            <a:off x="5450782" y="24353056"/>
            <a:ext cx="4664176" cy="539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BioContainers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provides system-agnostic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executable environments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bioinformatics software.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Based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Docker &amp;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rkt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&gt;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1,800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Images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Automatic builds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from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BioConda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24"/>
          <p:cNvSpPr/>
          <p:nvPr/>
        </p:nvSpPr>
        <p:spPr>
          <a:xfrm>
            <a:off x="10443240" y="24376148"/>
            <a:ext cx="4201882" cy="509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/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Galaxy is an open, web-based platform for data intensive research.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25,550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131 contributors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One of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biggest </a:t>
            </a:r>
          </a:p>
          <a:p>
            <a:pPr marL="720" algn="just">
              <a:buClr>
                <a:srgbClr val="000000"/>
              </a:buClr>
              <a:buSzPct val="45000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Galaxy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instances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</a:p>
          <a:p>
            <a:pPr marL="720" algn="just">
              <a:buClr>
                <a:srgbClr val="000000"/>
              </a:buClr>
              <a:buSzPct val="45000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available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de.NBI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</a:p>
        </p:txBody>
      </p:sp>
      <p:sp>
        <p:nvSpPr>
          <p:cNvPr id="72" name="CustomShape 25"/>
          <p:cNvSpPr/>
          <p:nvPr/>
        </p:nvSpPr>
        <p:spPr>
          <a:xfrm>
            <a:off x="16452500" y="23336760"/>
            <a:ext cx="5669882" cy="11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Pricing system: How much would it cost to compute and store your data on Amazon EC2?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6"/>
          <p:cNvSpPr/>
          <p:nvPr/>
        </p:nvSpPr>
        <p:spPr>
          <a:xfrm>
            <a:off x="24050252" y="23271120"/>
            <a:ext cx="5083380" cy="74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Comics: Have fun while Galaxy is computing your data.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7"/>
          <p:cNvSpPr/>
          <p:nvPr/>
        </p:nvSpPr>
        <p:spPr>
          <a:xfrm>
            <a:off x="16452500" y="27153252"/>
            <a:ext cx="9959910" cy="24196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/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Galaxy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Tours – Bioinformatics Training 2.0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57560" indent="-457200"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users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As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easy as a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video, but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nteractive</a:t>
            </a:r>
          </a:p>
          <a:p>
            <a:pPr marL="360" algn="just">
              <a:buClr>
                <a:srgbClr val="000000"/>
              </a:buClr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as a hands-on training</a:t>
            </a:r>
          </a:p>
          <a:p>
            <a:pPr marL="457560" indent="-457200"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</a:t>
            </a:r>
            <a:r>
              <a:rPr lang="en-U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trainers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Dead simple to create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!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Grafik 74"/>
          <p:cNvPicPr/>
          <p:nvPr/>
        </p:nvPicPr>
        <p:blipFill>
          <a:blip r:embed="rId14"/>
          <a:stretch/>
        </p:blipFill>
        <p:spPr>
          <a:xfrm>
            <a:off x="16554960" y="20025360"/>
            <a:ext cx="5390640" cy="3200400"/>
          </a:xfrm>
          <a:prstGeom prst="rect">
            <a:avLst/>
          </a:prstGeom>
          <a:ln>
            <a:noFill/>
          </a:ln>
        </p:spPr>
      </p:pic>
      <p:pic>
        <p:nvPicPr>
          <p:cNvPr id="76" name="Grafik 75"/>
          <p:cNvPicPr/>
          <p:nvPr/>
        </p:nvPicPr>
        <p:blipFill>
          <a:blip r:embed="rId15"/>
          <a:stretch/>
        </p:blipFill>
        <p:spPr>
          <a:xfrm>
            <a:off x="24133770" y="20001498"/>
            <a:ext cx="4973040" cy="3200400"/>
          </a:xfrm>
          <a:prstGeom prst="rect">
            <a:avLst/>
          </a:prstGeom>
          <a:ln>
            <a:noFill/>
          </a:ln>
        </p:spPr>
      </p:pic>
      <p:sp>
        <p:nvSpPr>
          <p:cNvPr id="77" name="TextShape 28"/>
          <p:cNvSpPr txBox="1"/>
          <p:nvPr/>
        </p:nvSpPr>
        <p:spPr>
          <a:xfrm>
            <a:off x="16510960" y="24718218"/>
            <a:ext cx="12653460" cy="142675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/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a lot more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RSS-Reader, PubMed recommendations,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recommendation,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runtime graphs…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(leave a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Post-it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your ideas!)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Grafik 77"/>
          <p:cNvPicPr/>
          <p:nvPr/>
        </p:nvPicPr>
        <p:blipFill>
          <a:blip r:embed="rId16"/>
          <a:stretch/>
        </p:blipFill>
        <p:spPr>
          <a:xfrm>
            <a:off x="16721145" y="38163822"/>
            <a:ext cx="6863175" cy="2687802"/>
          </a:xfrm>
          <a:prstGeom prst="rect">
            <a:avLst/>
          </a:prstGeom>
          <a:ln>
            <a:noFill/>
          </a:ln>
        </p:spPr>
      </p:pic>
      <p:pic>
        <p:nvPicPr>
          <p:cNvPr id="79" name="Grafik 78"/>
          <p:cNvPicPr/>
          <p:nvPr/>
        </p:nvPicPr>
        <p:blipFill>
          <a:blip r:embed="rId17"/>
          <a:stretch/>
        </p:blipFill>
        <p:spPr>
          <a:xfrm>
            <a:off x="24934112" y="36459852"/>
            <a:ext cx="4259008" cy="4348788"/>
          </a:xfrm>
          <a:prstGeom prst="rect">
            <a:avLst/>
          </a:prstGeom>
          <a:ln>
            <a:noFill/>
          </a:ln>
        </p:spPr>
      </p:pic>
      <p:pic>
        <p:nvPicPr>
          <p:cNvPr id="80" name="Grafik 79"/>
          <p:cNvPicPr/>
          <p:nvPr/>
        </p:nvPicPr>
        <p:blipFill>
          <a:blip r:embed="rId18"/>
          <a:stretch/>
        </p:blipFill>
        <p:spPr>
          <a:xfrm>
            <a:off x="26007480" y="27095258"/>
            <a:ext cx="2727382" cy="2680780"/>
          </a:xfrm>
          <a:prstGeom prst="rect">
            <a:avLst/>
          </a:prstGeom>
          <a:ln>
            <a:noFill/>
          </a:ln>
        </p:spPr>
      </p:pic>
      <p:pic>
        <p:nvPicPr>
          <p:cNvPr id="81" name="Grafik 80"/>
          <p:cNvPicPr/>
          <p:nvPr/>
        </p:nvPicPr>
        <p:blipFill>
          <a:blip r:embed="rId19"/>
          <a:stretch/>
        </p:blipFill>
        <p:spPr>
          <a:xfrm>
            <a:off x="1217520" y="14331240"/>
            <a:ext cx="12435840" cy="7431480"/>
          </a:xfrm>
          <a:prstGeom prst="rect">
            <a:avLst/>
          </a:prstGeom>
          <a:ln>
            <a:noFill/>
          </a:ln>
        </p:spPr>
      </p:pic>
      <p:pic>
        <p:nvPicPr>
          <p:cNvPr id="82" name="Grafik 81"/>
          <p:cNvPicPr/>
          <p:nvPr/>
        </p:nvPicPr>
        <p:blipFill>
          <a:blip r:embed="rId20"/>
          <a:stretch/>
        </p:blipFill>
        <p:spPr>
          <a:xfrm>
            <a:off x="20597760" y="12728160"/>
            <a:ext cx="8595360" cy="5730120"/>
          </a:xfrm>
          <a:prstGeom prst="rect">
            <a:avLst/>
          </a:prstGeom>
          <a:ln>
            <a:noFill/>
          </a:ln>
        </p:spPr>
      </p:pic>
      <p:sp>
        <p:nvSpPr>
          <p:cNvPr id="2" name="Textfeld 1"/>
          <p:cNvSpPr txBox="1"/>
          <p:nvPr/>
        </p:nvSpPr>
        <p:spPr>
          <a:xfrm>
            <a:off x="16452500" y="35087370"/>
            <a:ext cx="100623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de-DE" sz="3200" b="1" dirty="0" smtClean="0"/>
              <a:t>Hands-on </a:t>
            </a:r>
            <a:r>
              <a:rPr lang="de-DE" sz="3200" b="1" dirty="0" err="1" smtClean="0"/>
              <a:t>training</a:t>
            </a:r>
            <a:r>
              <a:rPr lang="de-DE" sz="3200" b="1" dirty="0" smtClean="0"/>
              <a:t> material </a:t>
            </a:r>
            <a:r>
              <a:rPr lang="de-DE" sz="3200" b="1" dirty="0" err="1" smtClean="0"/>
              <a:t>for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self-study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available</a:t>
            </a:r>
            <a:r>
              <a:rPr lang="de-DE" sz="3200" b="1" dirty="0" smtClean="0"/>
              <a:t>:</a:t>
            </a:r>
          </a:p>
          <a:p>
            <a:pPr algn="just"/>
            <a:r>
              <a:rPr lang="de-DE" sz="3200" dirty="0" smtClean="0"/>
              <a:t>https://bgruening.github.io/training-material</a:t>
            </a:r>
            <a:endParaRPr lang="de-DE" sz="32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40" y="32204798"/>
            <a:ext cx="10527090" cy="4984064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230706" y="30126224"/>
            <a:ext cx="126008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3200" b="1" dirty="0" smtClean="0"/>
              <a:t>The </a:t>
            </a:r>
            <a:r>
              <a:rPr lang="de-DE" sz="3200" b="1" dirty="0" err="1" smtClean="0"/>
              <a:t>Galaxy</a:t>
            </a:r>
            <a:r>
              <a:rPr lang="de-DE" sz="3200" b="1" dirty="0" smtClean="0"/>
              <a:t> Docker Project</a:t>
            </a:r>
          </a:p>
          <a:p>
            <a:pPr algn="just"/>
            <a:r>
              <a:rPr lang="en-US" sz="3200" dirty="0"/>
              <a:t>The Galaxy Docker Image is an easy distributable full-fledged </a:t>
            </a:r>
            <a:r>
              <a:rPr lang="en-US" sz="3200" dirty="0" smtClean="0"/>
              <a:t>Galaxy installation</a:t>
            </a:r>
            <a:r>
              <a:rPr lang="en-US" sz="3200" dirty="0"/>
              <a:t>, that can be used for testing, teaching and presenting new tools and </a:t>
            </a:r>
            <a:r>
              <a:rPr lang="en-US" sz="3200" dirty="0" smtClean="0"/>
              <a:t>features. </a:t>
            </a:r>
          </a:p>
          <a:p>
            <a:pPr algn="just"/>
            <a:endParaRPr lang="en-US" sz="3200" dirty="0" smtClean="0"/>
          </a:p>
          <a:p>
            <a:pPr algn="just"/>
            <a:r>
              <a:rPr lang="de-DE" sz="3200" dirty="0" smtClean="0"/>
              <a:t>Portable </a:t>
            </a:r>
            <a:r>
              <a:rPr lang="de-DE" sz="3200" dirty="0" err="1" smtClean="0"/>
              <a:t>data</a:t>
            </a:r>
            <a:r>
              <a:rPr lang="de-DE" sz="3200" dirty="0" smtClean="0"/>
              <a:t> </a:t>
            </a:r>
            <a:r>
              <a:rPr lang="de-DE" sz="3200" dirty="0" err="1" smtClean="0"/>
              <a:t>analysis</a:t>
            </a:r>
            <a:r>
              <a:rPr lang="de-DE" sz="3200" dirty="0" smtClean="0"/>
              <a:t> in a box</a:t>
            </a:r>
            <a:r>
              <a:rPr lang="de-DE" sz="3200" dirty="0" smtClean="0"/>
              <a:t>!</a:t>
            </a:r>
            <a:endParaRPr lang="de-DE" sz="3200" dirty="0" smtClean="0"/>
          </a:p>
        </p:txBody>
      </p:sp>
      <p:sp>
        <p:nvSpPr>
          <p:cNvPr id="3" name="Rechteck 2"/>
          <p:cNvSpPr/>
          <p:nvPr/>
        </p:nvSpPr>
        <p:spPr>
          <a:xfrm>
            <a:off x="2669593" y="37223410"/>
            <a:ext cx="7582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/>
              <a:t>https://github.com/bgruening/docker-galaxy-epigenetic</a:t>
            </a:r>
            <a:endParaRPr lang="de-DE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4960" y="36399277"/>
            <a:ext cx="2410380" cy="138596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5230" y="36399277"/>
            <a:ext cx="1192530" cy="165354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0026016" y="29252818"/>
            <a:ext cx="5366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http://galaxy.uni-freiburg.de</a:t>
            </a:r>
            <a:endParaRPr lang="de-DE" sz="2800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20668082" y="36483157"/>
            <a:ext cx="3404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Global Organisation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Bioinformatics</a:t>
            </a:r>
            <a:r>
              <a:rPr lang="de-DE" sz="2400" dirty="0" smtClean="0"/>
              <a:t> Learning, Education &amp; Training</a:t>
            </a:r>
            <a:endParaRPr lang="de-DE" sz="2400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441245"/>
              </p:ext>
            </p:extLst>
          </p:nvPr>
        </p:nvGraphicFramePr>
        <p:xfrm>
          <a:off x="16486455" y="29514428"/>
          <a:ext cx="12988185" cy="5240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5137"/>
                <a:gridCol w="7272808"/>
                <a:gridCol w="2160240"/>
              </a:tblGrid>
              <a:tr h="576064">
                <a:tc gridSpan="3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2016 past and planned events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06</a:t>
                      </a:r>
                      <a:r>
                        <a:rPr lang="en-US" sz="2800" b="0" strike="noStrike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th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 – 7</a:t>
                      </a:r>
                      <a:r>
                        <a:rPr lang="en-US" sz="2800" b="0" strike="noStrike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th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 Oct 2016 </a:t>
                      </a:r>
                      <a:endParaRPr lang="de-DE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Swiss German Galaxy workshop</a:t>
                      </a:r>
                      <a:endParaRPr lang="de-DE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 dirty="0" smtClean="0"/>
                        <a:t>Freiburg</a:t>
                      </a:r>
                      <a:endParaRPr lang="de-DE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24</a:t>
                      </a:r>
                      <a:r>
                        <a:rPr lang="en-US" sz="2800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th</a:t>
                      </a:r>
                      <a:r>
                        <a:rPr lang="en-US" sz="28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– 26</a:t>
                      </a:r>
                      <a:r>
                        <a:rPr lang="en-US" sz="2800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th</a:t>
                      </a:r>
                      <a:r>
                        <a:rPr lang="en-US" sz="28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Oct 2016 </a:t>
                      </a:r>
                      <a:endParaRPr lang="de-DE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CHARME, </a:t>
                      </a:r>
                      <a:r>
                        <a:rPr lang="en-US" sz="28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EMBnet</a:t>
                      </a:r>
                      <a:r>
                        <a:rPr lang="en-US" sz="28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and NETTAB</a:t>
                      </a:r>
                      <a:r>
                        <a:rPr lang="en-US" sz="2800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W</a:t>
                      </a:r>
                      <a:r>
                        <a:rPr lang="en-US" sz="28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orkshop</a:t>
                      </a:r>
                      <a:endParaRPr lang="de-DE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Rome</a:t>
                      </a:r>
                      <a:endParaRPr lang="en-US" sz="2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02</a:t>
                      </a:r>
                      <a:r>
                        <a:rPr lang="en-US" sz="2800" b="0" strike="noStrike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nd</a:t>
                      </a:r>
                      <a:r>
                        <a:rPr lang="en-US" sz="28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 – 03</a:t>
                      </a:r>
                      <a:r>
                        <a:rPr lang="en-US" sz="2800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rd</a:t>
                      </a:r>
                      <a:r>
                        <a:rPr lang="en-US" sz="28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Nov 2016 </a:t>
                      </a:r>
                      <a:endParaRPr lang="de-DE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BioConda</a:t>
                      </a:r>
                      <a:r>
                        <a:rPr lang="en-US" sz="2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 hackathon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 dirty="0" smtClean="0"/>
                        <a:t>Freiburg</a:t>
                      </a:r>
                      <a:endParaRPr lang="de-DE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15</a:t>
                      </a:r>
                      <a:r>
                        <a:rPr lang="en-US" sz="2800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th</a:t>
                      </a:r>
                      <a:r>
                        <a:rPr lang="en-US" sz="28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 – 16</a:t>
                      </a:r>
                      <a:r>
                        <a:rPr lang="en-US" sz="2800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th</a:t>
                      </a:r>
                      <a:r>
                        <a:rPr lang="en-US" sz="28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 Dec 2016 </a:t>
                      </a:r>
                      <a:endParaRPr lang="de-DE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Galaxy RNA-</a:t>
                      </a:r>
                      <a:r>
                        <a:rPr lang="en-US" sz="28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seq</a:t>
                      </a:r>
                      <a:r>
                        <a:rPr lang="en-US" sz="28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 data</a:t>
                      </a:r>
                      <a:r>
                        <a:rPr lang="en-US" sz="2800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 </a:t>
                      </a:r>
                      <a:r>
                        <a:rPr lang="en-US" sz="28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analysis workshop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 dirty="0" smtClean="0"/>
                        <a:t>Freiburg</a:t>
                      </a:r>
                      <a:endParaRPr lang="de-DE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9648">
                <a:tc gridSpan="3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2017 planned events</a:t>
                      </a:r>
                      <a:endParaRPr lang="en-US" sz="2800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16</a:t>
                      </a:r>
                      <a:r>
                        <a:rPr lang="en-US" sz="2800" baseline="30000" dirty="0" smtClean="0"/>
                        <a:t>th </a:t>
                      </a:r>
                      <a:r>
                        <a:rPr lang="en-US" sz="2800" dirty="0" smtClean="0"/>
                        <a:t>– 19</a:t>
                      </a:r>
                      <a:r>
                        <a:rPr lang="en-US" sz="2800" baseline="30000" dirty="0" smtClean="0"/>
                        <a:t>th</a:t>
                      </a:r>
                      <a:r>
                        <a:rPr lang="en-US" sz="2800" dirty="0" smtClean="0"/>
                        <a:t> Jan 2017</a:t>
                      </a:r>
                      <a:endParaRPr lang="de-DE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European Galaxy Developer workshop</a:t>
                      </a:r>
                      <a:endParaRPr lang="de-DE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Strasbourg</a:t>
                      </a:r>
                      <a:endParaRPr lang="de-DE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13</a:t>
                      </a:r>
                      <a:r>
                        <a:rPr lang="en-US" sz="2800" baseline="30000" dirty="0" smtClean="0"/>
                        <a:t>th </a:t>
                      </a:r>
                      <a:r>
                        <a:rPr lang="en-US" sz="2800" dirty="0" smtClean="0"/>
                        <a:t>– 17</a:t>
                      </a:r>
                      <a:r>
                        <a:rPr lang="en-US" sz="2800" baseline="30000" dirty="0" smtClean="0"/>
                        <a:t>th</a:t>
                      </a:r>
                      <a:r>
                        <a:rPr lang="en-US" sz="2800" dirty="0" smtClean="0"/>
                        <a:t> Feb 2017 </a:t>
                      </a:r>
                      <a:endParaRPr lang="de-DE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Galaxy HTS data analysis workshop</a:t>
                      </a:r>
                      <a:r>
                        <a:rPr lang="de-DE" sz="2800" dirty="0" smtClean="0"/>
                        <a:t> </a:t>
                      </a:r>
                      <a:endParaRPr lang="de-DE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 dirty="0" smtClean="0"/>
                        <a:t>Freiburg</a:t>
                      </a:r>
                      <a:endParaRPr lang="de-DE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4</a:t>
                      </a:r>
                      <a:r>
                        <a:rPr lang="en-US" sz="2800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th</a:t>
                      </a:r>
                      <a:r>
                        <a:rPr lang="en-US" sz="28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 – 5</a:t>
                      </a:r>
                      <a:r>
                        <a:rPr lang="en-US" sz="2800" spc="-1" baseline="30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th</a:t>
                      </a:r>
                      <a:r>
                        <a:rPr lang="en-US" sz="28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 Apr 2017 </a:t>
                      </a:r>
                      <a:endParaRPr lang="de-DE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ELIXIR – </a:t>
                      </a:r>
                      <a:r>
                        <a:rPr lang="en-US" sz="28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de.NBI</a:t>
                      </a:r>
                      <a:r>
                        <a:rPr lang="en-US" sz="28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 AAI workshop</a:t>
                      </a:r>
                      <a:endParaRPr lang="en-US" sz="28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 dirty="0" smtClean="0"/>
                        <a:t>Freiburg</a:t>
                      </a:r>
                      <a:endParaRPr lang="de-DE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736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14</a:t>
                      </a:r>
                      <a:r>
                        <a:rPr lang="en-US" sz="2800" baseline="30000" dirty="0" smtClean="0"/>
                        <a:t>th </a:t>
                      </a:r>
                      <a:r>
                        <a:rPr lang="en-US" sz="2800" dirty="0" smtClean="0"/>
                        <a:t>– 18</a:t>
                      </a:r>
                      <a:r>
                        <a:rPr lang="en-US" sz="2800" baseline="30000" dirty="0" smtClean="0"/>
                        <a:t>th</a:t>
                      </a:r>
                      <a:r>
                        <a:rPr lang="en-US" sz="2800" dirty="0" smtClean="0"/>
                        <a:t> Sep 2017 </a:t>
                      </a:r>
                      <a:endParaRPr lang="de-DE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Galaxy HTS data analysis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workshop </a:t>
                      </a:r>
                      <a:endParaRPr lang="de-DE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 dirty="0" smtClean="0"/>
                        <a:t>Freiburg</a:t>
                      </a:r>
                      <a:endParaRPr lang="de-DE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2" name="Gerade Verbindung 11"/>
          <p:cNvCxnSpPr/>
          <p:nvPr/>
        </p:nvCxnSpPr>
        <p:spPr>
          <a:xfrm flipH="1">
            <a:off x="5305320" y="24067560"/>
            <a:ext cx="28260" cy="4827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 flipH="1">
            <a:off x="10191474" y="24067560"/>
            <a:ext cx="28260" cy="4827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502</Words>
  <Application>Microsoft Office PowerPoint</Application>
  <PresentationFormat>Benutzerdefiniert</PresentationFormat>
  <Paragraphs>97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Company>Uni Bielefeld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Susanne  Konermann</dc:creator>
  <cp:lastModifiedBy>Monika Degen-Hellmuth</cp:lastModifiedBy>
  <cp:revision>136</cp:revision>
  <cp:lastPrinted>2016-10-06T07:32:07Z</cp:lastPrinted>
  <dcterms:created xsi:type="dcterms:W3CDTF">2015-02-23T10:19:56Z</dcterms:created>
  <dcterms:modified xsi:type="dcterms:W3CDTF">2016-11-24T16:04:33Z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Uni Bielefeld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Benutzerdefiniert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