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117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 autoAdjust="0"/>
    <p:restoredTop sz="94660"/>
  </p:normalViewPr>
  <p:slideViewPr>
    <p:cSldViewPr showGuides="1">
      <p:cViewPr>
        <p:scale>
          <a:sx n="30" d="100"/>
          <a:sy n="30" d="100"/>
        </p:scale>
        <p:origin x="-1344" y="1814"/>
      </p:cViewPr>
      <p:guideLst>
        <p:guide orient="horz" pos="13484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200" cy="17982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/>
          <p:cNvPicPr/>
          <p:nvPr/>
        </p:nvPicPr>
        <p:blipFill>
          <a:blip r:embed="rId2"/>
          <a:stretch/>
        </p:blipFill>
        <p:spPr>
          <a:xfrm>
            <a:off x="0" y="3052080"/>
            <a:ext cx="30213360" cy="662220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181880" y="45019080"/>
            <a:ext cx="30273480" cy="1798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292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http://www.denbi.de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8200" cy="48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2880" cy="13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12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080" cy="35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6640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Backofen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Björn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Grüning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Joachim Wolff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Bioinformatics Center, University of Freiburg, Germany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77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/>
          <p:cNvPicPr/>
          <p:nvPr/>
        </p:nvPicPr>
        <p:blipFill>
          <a:blip r:embed="rId4"/>
          <a:stretch/>
        </p:blipFill>
        <p:spPr>
          <a:xfrm>
            <a:off x="1153440" y="41258160"/>
            <a:ext cx="1918800" cy="133020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52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031L0101C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205400" y="2807460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427820" y="2245482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177094" y="37836715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80920" y="39083602"/>
            <a:ext cx="12477960" cy="17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next generation web server for deep-sequencing data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de-DE" dirty="0" smtClean="0"/>
              <a:t>10.1093/</a:t>
            </a:r>
            <a:r>
              <a:rPr lang="de-DE" dirty="0" err="1" smtClean="0"/>
              <a:t>nar</a:t>
            </a:r>
            <a:r>
              <a:rPr lang="de-DE" dirty="0" smtClean="0"/>
              <a:t>/gkw257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and data services registry: a community effort to document bioinformatics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/gkv1116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Galaxy platform for accessible, reproducible and collaborative biomedical analyses: 2016 update.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10.1093/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/gkw343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rafik 6"/>
          <p:cNvPicPr/>
          <p:nvPr/>
        </p:nvPicPr>
        <p:blipFill>
          <a:blip r:embed="rId5"/>
          <a:stretch/>
        </p:blipFill>
        <p:spPr>
          <a:xfrm>
            <a:off x="3367800" y="41294160"/>
            <a:ext cx="1851120" cy="125820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16598160" y="1037916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Grafik 3"/>
          <p:cNvPicPr/>
          <p:nvPr/>
        </p:nvPicPr>
        <p:blipFill>
          <a:blip r:embed="rId6"/>
          <a:stretch/>
        </p:blipFill>
        <p:spPr>
          <a:xfrm>
            <a:off x="1230840" y="533880"/>
            <a:ext cx="8205480" cy="2158200"/>
          </a:xfrm>
          <a:prstGeom prst="rect">
            <a:avLst/>
          </a:prstGeom>
          <a:ln>
            <a:noFill/>
          </a:ln>
        </p:spPr>
      </p:pic>
      <p:pic>
        <p:nvPicPr>
          <p:cNvPr id="58" name="Grafik 14"/>
          <p:cNvPicPr/>
          <p:nvPr/>
        </p:nvPicPr>
        <p:blipFill>
          <a:blip r:embed="rId7"/>
          <a:stretch/>
        </p:blipFill>
        <p:spPr>
          <a:xfrm>
            <a:off x="28346400" y="41181750"/>
            <a:ext cx="1520820" cy="1520820"/>
          </a:xfrm>
          <a:prstGeom prst="rect">
            <a:avLst/>
          </a:prstGeom>
          <a:ln>
            <a:noFill/>
          </a:ln>
        </p:spPr>
      </p:pic>
      <p:sp>
        <p:nvSpPr>
          <p:cNvPr id="59" name="CustomShape 18"/>
          <p:cNvSpPr/>
          <p:nvPr/>
        </p:nvSpPr>
        <p:spPr>
          <a:xfrm>
            <a:off x="3202560" y="11963520"/>
            <a:ext cx="46152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9"/>
          <p:cNvSpPr/>
          <p:nvPr/>
        </p:nvSpPr>
        <p:spPr>
          <a:xfrm>
            <a:off x="1280160" y="11704320"/>
            <a:ext cx="1252584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-epi project in Freiburg offers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Grafik 70"/>
          <p:cNvPicPr/>
          <p:nvPr/>
        </p:nvPicPr>
        <p:blipFill>
          <a:blip r:embed="rId8"/>
          <a:stretch/>
        </p:blipFill>
        <p:spPr>
          <a:xfrm>
            <a:off x="21022200" y="293400"/>
            <a:ext cx="2562120" cy="2562120"/>
          </a:xfrm>
          <a:prstGeom prst="rect">
            <a:avLst/>
          </a:prstGeom>
          <a:ln>
            <a:noFill/>
          </a:ln>
        </p:spPr>
      </p:pic>
      <p:pic>
        <p:nvPicPr>
          <p:cNvPr id="62" name="Grafik 59"/>
          <p:cNvPicPr/>
          <p:nvPr/>
        </p:nvPicPr>
        <p:blipFill>
          <a:blip r:embed="rId9"/>
          <a:stretch/>
        </p:blipFill>
        <p:spPr>
          <a:xfrm>
            <a:off x="23715000" y="784080"/>
            <a:ext cx="1928520" cy="1918080"/>
          </a:xfrm>
          <a:prstGeom prst="rect">
            <a:avLst/>
          </a:prstGeom>
          <a:ln>
            <a:noFill/>
          </a:ln>
        </p:spPr>
      </p:pic>
      <p:pic>
        <p:nvPicPr>
          <p:cNvPr id="63" name="Grafik 58"/>
          <p:cNvPicPr/>
          <p:nvPr/>
        </p:nvPicPr>
        <p:blipFill>
          <a:blip r:embed="rId10"/>
          <a:stretch/>
        </p:blipFill>
        <p:spPr>
          <a:xfrm>
            <a:off x="26007480" y="763920"/>
            <a:ext cx="3787560" cy="1643760"/>
          </a:xfrm>
          <a:prstGeom prst="rect">
            <a:avLst/>
          </a:prstGeom>
          <a:ln>
            <a:noFill/>
          </a:ln>
        </p:spPr>
      </p:pic>
      <p:pic>
        <p:nvPicPr>
          <p:cNvPr id="64" name="Grafik 64"/>
          <p:cNvPicPr/>
          <p:nvPr/>
        </p:nvPicPr>
        <p:blipFill>
          <a:blip r:embed="rId11"/>
          <a:stretch/>
        </p:blipFill>
        <p:spPr>
          <a:xfrm>
            <a:off x="5519206" y="23717640"/>
            <a:ext cx="3809880" cy="822240"/>
          </a:xfrm>
          <a:prstGeom prst="rect">
            <a:avLst/>
          </a:prstGeom>
          <a:ln>
            <a:noFill/>
          </a:ln>
        </p:spPr>
      </p:pic>
      <p:pic>
        <p:nvPicPr>
          <p:cNvPr id="65" name="Grafik 65"/>
          <p:cNvPicPr/>
          <p:nvPr/>
        </p:nvPicPr>
        <p:blipFill>
          <a:blip r:embed="rId12"/>
          <a:stretch/>
        </p:blipFill>
        <p:spPr>
          <a:xfrm>
            <a:off x="1126126" y="23865960"/>
            <a:ext cx="3373920" cy="547920"/>
          </a:xfrm>
          <a:prstGeom prst="rect">
            <a:avLst/>
          </a:prstGeom>
          <a:ln>
            <a:noFill/>
          </a:ln>
        </p:spPr>
      </p:pic>
      <p:sp>
        <p:nvSpPr>
          <p:cNvPr id="66" name="CustomShape 20"/>
          <p:cNvSpPr/>
          <p:nvPr/>
        </p:nvSpPr>
        <p:spPr>
          <a:xfrm>
            <a:off x="16517160" y="31177080"/>
            <a:ext cx="12103560" cy="29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1"/>
          <p:cNvSpPr/>
          <p:nvPr/>
        </p:nvSpPr>
        <p:spPr>
          <a:xfrm>
            <a:off x="16516080" y="11521440"/>
            <a:ext cx="12744000" cy="54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and Integration of software into Galaxy to provide easy access for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epigentic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analysis software: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PileOMeth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Beacons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WebHooks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playground for SIG-2 and SIG-4 with Gamification: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Grafik 70"/>
          <p:cNvPicPr/>
          <p:nvPr/>
        </p:nvPicPr>
        <p:blipFill>
          <a:blip r:embed="rId13"/>
          <a:stretch/>
        </p:blipFill>
        <p:spPr>
          <a:xfrm>
            <a:off x="10427086" y="23809080"/>
            <a:ext cx="3016800" cy="680400"/>
          </a:xfrm>
          <a:prstGeom prst="rect">
            <a:avLst/>
          </a:prstGeom>
          <a:ln>
            <a:noFill/>
          </a:ln>
        </p:spPr>
      </p:pic>
      <p:sp>
        <p:nvSpPr>
          <p:cNvPr id="69" name="CustomShape 22"/>
          <p:cNvSpPr/>
          <p:nvPr/>
        </p:nvSpPr>
        <p:spPr>
          <a:xfrm>
            <a:off x="1008766" y="25272120"/>
            <a:ext cx="4205520" cy="51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channel which provides software for biomedical research.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8600 commits on GitHub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155 contributors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1800 packages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5215006" y="25272120"/>
            <a:ext cx="4629600" cy="539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provides system-agnostic executable environments for bioinformatics software.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based on Docker &amp;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1800 Images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automatic builds from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10078606" y="25363560"/>
            <a:ext cx="4554000" cy="57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is an open, web-based platform for data intensive research.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25550 commits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131 contributors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One of the biggest Galaxy instances available for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http://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galaxy.uni-freiburg.de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16733520" y="23682960"/>
            <a:ext cx="530316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Pricing system: How much would it cost to compute and store your data on Amazon EC2?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23500440" y="23682960"/>
            <a:ext cx="52117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Comics: Have fun while Galaxy is computing your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16367760" y="29352240"/>
            <a:ext cx="9499038" cy="10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Tours – Bioinformatics Training 2.0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as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video, but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nteractive</a:t>
            </a:r>
          </a:p>
          <a:p>
            <a:pPr marL="360">
              <a:buClr>
                <a:srgbClr val="000000"/>
              </a:buClr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as a hands-on training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trainers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Dead simple to create!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</a:p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 past and planned events</a:t>
            </a:r>
          </a:p>
          <a:p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06</a:t>
            </a:r>
            <a:r>
              <a:rPr lang="en-US" sz="3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7</a:t>
            </a:r>
            <a:r>
              <a:rPr lang="en-US" sz="3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Oct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 Swiss German Galaxy workshop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02</a:t>
            </a:r>
            <a:r>
              <a:rPr lang="en-US" sz="3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03</a:t>
            </a:r>
            <a:r>
              <a:rPr lang="en-US" sz="32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 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hackathon</a:t>
            </a:r>
          </a:p>
          <a:p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2017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past and planned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r>
              <a:rPr lang="en-US" sz="3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16</a:t>
            </a:r>
            <a:r>
              <a:rPr lang="en-US" sz="3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Dec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 Galaxy RNA-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data analysis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workshop</a:t>
            </a:r>
          </a:p>
          <a:p>
            <a:r>
              <a:rPr lang="en-US" sz="3200" dirty="0" smtClean="0"/>
              <a:t>16</a:t>
            </a:r>
            <a:r>
              <a:rPr lang="en-US" sz="3200" baseline="30000" dirty="0" smtClean="0"/>
              <a:t>th </a:t>
            </a:r>
            <a:r>
              <a:rPr lang="en-US" sz="3200" dirty="0"/>
              <a:t>– 19</a:t>
            </a:r>
            <a:r>
              <a:rPr lang="en-US" sz="3200" baseline="30000" dirty="0"/>
              <a:t>th</a:t>
            </a:r>
            <a:r>
              <a:rPr lang="en-US" sz="3200" dirty="0"/>
              <a:t> Jan </a:t>
            </a:r>
            <a:r>
              <a:rPr lang="en-US" sz="3200" dirty="0" smtClean="0"/>
              <a:t>2017</a:t>
            </a:r>
            <a:r>
              <a:rPr lang="de-DE" sz="3200" dirty="0" smtClean="0"/>
              <a:t> </a:t>
            </a:r>
            <a:r>
              <a:rPr lang="en-US" sz="3200" dirty="0" smtClean="0"/>
              <a:t>European </a:t>
            </a:r>
            <a:r>
              <a:rPr lang="en-US" sz="3200" dirty="0"/>
              <a:t>Galaxy Developer </a:t>
            </a:r>
            <a:r>
              <a:rPr lang="en-US" sz="3200" dirty="0" smtClean="0"/>
              <a:t>workshop</a:t>
            </a:r>
            <a:r>
              <a:rPr lang="de-DE" sz="3200" dirty="0" smtClean="0"/>
              <a:t> </a:t>
            </a:r>
            <a:r>
              <a:rPr lang="en-US" sz="3200" dirty="0" smtClean="0"/>
              <a:t>Strasbourg</a:t>
            </a:r>
            <a:endParaRPr lang="de-DE" sz="3200" dirty="0"/>
          </a:p>
          <a:p>
            <a:r>
              <a:rPr lang="en-US" sz="3200" dirty="0" smtClean="0"/>
              <a:t>13</a:t>
            </a:r>
            <a:r>
              <a:rPr lang="en-US" sz="3200" baseline="30000" dirty="0" smtClean="0"/>
              <a:t>th </a:t>
            </a:r>
            <a:r>
              <a:rPr lang="en-US" sz="3200" dirty="0" smtClean="0"/>
              <a:t>– 17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Feb 2017 Galaxy HTS data analysis workshop</a:t>
            </a:r>
            <a:r>
              <a:rPr lang="de-DE" sz="3200" dirty="0"/>
              <a:t> </a:t>
            </a:r>
            <a:r>
              <a:rPr lang="en-US" sz="3200" dirty="0" smtClean="0"/>
              <a:t>Freiburg</a:t>
            </a:r>
          </a:p>
          <a:p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</a:t>
            </a:r>
            <a:r>
              <a:rPr lang="en-US" sz="32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5</a:t>
            </a:r>
            <a:r>
              <a:rPr lang="en-US" sz="32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Apr 2017 ELIXIR –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de.NBI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AAI workshop</a:t>
            </a:r>
            <a:endParaRPr lang="en-US" sz="3200" dirty="0" smtClean="0"/>
          </a:p>
          <a:p>
            <a:r>
              <a:rPr lang="en-US" sz="3200" dirty="0" smtClean="0"/>
              <a:t>14</a:t>
            </a:r>
            <a:r>
              <a:rPr lang="en-US" sz="3200" baseline="30000" dirty="0" smtClean="0"/>
              <a:t>th </a:t>
            </a:r>
            <a:r>
              <a:rPr lang="en-US" sz="3200" dirty="0"/>
              <a:t>– </a:t>
            </a:r>
            <a:r>
              <a:rPr lang="en-US" sz="3200" dirty="0" smtClean="0"/>
              <a:t>18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en-US" sz="3200" dirty="0"/>
              <a:t>Sep </a:t>
            </a:r>
            <a:r>
              <a:rPr lang="en-US" sz="3200" dirty="0" smtClean="0"/>
              <a:t>2017 Galaxy </a:t>
            </a:r>
            <a:r>
              <a:rPr lang="en-US" sz="3200" dirty="0"/>
              <a:t>HTS data analysis </a:t>
            </a:r>
            <a:r>
              <a:rPr lang="en-US" sz="3200" dirty="0" smtClean="0"/>
              <a:t>workshop Freiburg</a:t>
            </a:r>
            <a:endParaRPr lang="de-DE" sz="3200" dirty="0"/>
          </a:p>
          <a:p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Grafik 74"/>
          <p:cNvPicPr/>
          <p:nvPr/>
        </p:nvPicPr>
        <p:blipFill>
          <a:blip r:embed="rId14"/>
          <a:stretch/>
        </p:blipFill>
        <p:spPr>
          <a:xfrm>
            <a:off x="16554960" y="20025360"/>
            <a:ext cx="5390640" cy="3200400"/>
          </a:xfrm>
          <a:prstGeom prst="rect">
            <a:avLst/>
          </a:prstGeom>
          <a:ln>
            <a:noFill/>
          </a:ln>
        </p:spPr>
      </p:pic>
      <p:pic>
        <p:nvPicPr>
          <p:cNvPr id="76" name="Grafik 75"/>
          <p:cNvPicPr/>
          <p:nvPr/>
        </p:nvPicPr>
        <p:blipFill>
          <a:blip r:embed="rId15"/>
          <a:stretch/>
        </p:blipFill>
        <p:spPr>
          <a:xfrm>
            <a:off x="23157000" y="20025360"/>
            <a:ext cx="4973040" cy="3200400"/>
          </a:xfrm>
          <a:prstGeom prst="rect">
            <a:avLst/>
          </a:prstGeom>
          <a:ln>
            <a:noFill/>
          </a:ln>
        </p:spPr>
      </p:pic>
      <p:sp>
        <p:nvSpPr>
          <p:cNvPr id="77" name="TextShape 28"/>
          <p:cNvSpPr txBox="1"/>
          <p:nvPr/>
        </p:nvSpPr>
        <p:spPr>
          <a:xfrm>
            <a:off x="16606620" y="25019660"/>
            <a:ext cx="11795760" cy="355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 lot more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RSS-Reader, PubMed recommendations, Tool recommendation, Runtime graphs … (leave a post-it with your ideas!)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Grafik 77"/>
          <p:cNvPicPr/>
          <p:nvPr/>
        </p:nvPicPr>
        <p:blipFill>
          <a:blip r:embed="rId16"/>
          <a:stretch/>
        </p:blipFill>
        <p:spPr>
          <a:xfrm>
            <a:off x="25296654" y="38338375"/>
            <a:ext cx="4570566" cy="1789955"/>
          </a:xfrm>
          <a:prstGeom prst="rect">
            <a:avLst/>
          </a:prstGeom>
          <a:ln>
            <a:noFill/>
          </a:ln>
        </p:spPr>
      </p:pic>
      <p:pic>
        <p:nvPicPr>
          <p:cNvPr id="79" name="Grafik 78"/>
          <p:cNvPicPr/>
          <p:nvPr/>
        </p:nvPicPr>
        <p:blipFill>
          <a:blip r:embed="rId17"/>
          <a:stretch/>
        </p:blipFill>
        <p:spPr>
          <a:xfrm>
            <a:off x="26004750" y="32839511"/>
            <a:ext cx="3931920" cy="3931920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18"/>
          <a:stretch/>
        </p:blipFill>
        <p:spPr>
          <a:xfrm>
            <a:off x="25866798" y="29149560"/>
            <a:ext cx="3257160" cy="3201506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19"/>
          <a:stretch/>
        </p:blipFill>
        <p:spPr>
          <a:xfrm>
            <a:off x="1371600" y="14331240"/>
            <a:ext cx="12435840" cy="743148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20"/>
          <a:stretch/>
        </p:blipFill>
        <p:spPr>
          <a:xfrm>
            <a:off x="20848320" y="12728160"/>
            <a:ext cx="8595360" cy="5730120"/>
          </a:xfrm>
          <a:prstGeom prst="rect">
            <a:avLst/>
          </a:prstGeom>
          <a:ln>
            <a:noFill/>
          </a:ln>
        </p:spPr>
      </p:pic>
      <p:sp>
        <p:nvSpPr>
          <p:cNvPr id="2" name="Textfeld 1"/>
          <p:cNvSpPr txBox="1"/>
          <p:nvPr/>
        </p:nvSpPr>
        <p:spPr>
          <a:xfrm>
            <a:off x="15136813" y="39382675"/>
            <a:ext cx="100623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Hands-on </a:t>
            </a:r>
            <a:r>
              <a:rPr lang="de-DE" sz="3200" b="1" dirty="0" err="1" smtClean="0"/>
              <a:t>training</a:t>
            </a:r>
            <a:r>
              <a:rPr lang="de-DE" sz="3200" b="1" dirty="0" smtClean="0"/>
              <a:t> material </a:t>
            </a:r>
            <a:r>
              <a:rPr lang="de-DE" sz="3200" b="1" dirty="0" err="1" smtClean="0"/>
              <a:t>for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self-study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available</a:t>
            </a:r>
            <a:r>
              <a:rPr lang="de-DE" sz="3200" b="1" dirty="0" smtClean="0"/>
              <a:t>:</a:t>
            </a:r>
          </a:p>
          <a:p>
            <a:r>
              <a:rPr lang="de-DE" sz="3200" dirty="0" smtClean="0"/>
              <a:t>https://bgruening.github.io/training-material</a:t>
            </a:r>
            <a:endParaRPr lang="de-DE" sz="3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86" y="32839511"/>
            <a:ext cx="10527090" cy="498406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26126" y="31604593"/>
            <a:ext cx="11432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/>
              <a:t>Galaxy</a:t>
            </a:r>
            <a:r>
              <a:rPr lang="de-DE" sz="3200" b="1" dirty="0" smtClean="0"/>
              <a:t>-Docker-</a:t>
            </a:r>
            <a:r>
              <a:rPr lang="de-DE" sz="3200" b="1" dirty="0" err="1" smtClean="0"/>
              <a:t>Epigenetics</a:t>
            </a:r>
            <a:r>
              <a:rPr lang="de-DE" sz="3200" b="1" dirty="0" smtClean="0"/>
              <a:t>: </a:t>
            </a:r>
            <a:r>
              <a:rPr lang="de-DE" sz="3200" dirty="0" smtClean="0"/>
              <a:t>Portable </a:t>
            </a:r>
            <a:r>
              <a:rPr lang="de-DE" sz="3200" dirty="0" err="1" smtClean="0"/>
              <a:t>data</a:t>
            </a:r>
            <a:r>
              <a:rPr lang="de-DE" sz="3200" dirty="0" smtClean="0"/>
              <a:t> </a:t>
            </a:r>
            <a:r>
              <a:rPr lang="de-DE" sz="3200" dirty="0" err="1" smtClean="0"/>
              <a:t>analysis</a:t>
            </a:r>
            <a:r>
              <a:rPr lang="de-DE" sz="3200" dirty="0" smtClean="0"/>
              <a:t> in a box!</a:t>
            </a:r>
          </a:p>
          <a:p>
            <a:r>
              <a:rPr lang="de-DE" sz="3200" dirty="0" smtClean="0"/>
              <a:t>https://github.com/bgruening/docker-galaxy-epigenetic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Benutzerdefiniert</PresentationFormat>
  <Paragraphs>77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Monika Degen-Hellmuth</cp:lastModifiedBy>
  <cp:revision>116</cp:revision>
  <cp:lastPrinted>2016-10-06T07:32:07Z</cp:lastPrinted>
  <dcterms:created xsi:type="dcterms:W3CDTF">2015-02-23T10:19:56Z</dcterms:created>
  <dcterms:modified xsi:type="dcterms:W3CDTF">2016-11-23T14:19:09Z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