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74" r:id="rId4"/>
    <p:sldId id="262" r:id="rId5"/>
    <p:sldId id="265" r:id="rId6"/>
    <p:sldId id="267" r:id="rId7"/>
    <p:sldId id="268" r:id="rId8"/>
    <p:sldId id="269" r:id="rId9"/>
    <p:sldId id="270" r:id="rId10"/>
    <p:sldId id="271" r:id="rId11"/>
    <p:sldId id="272" r:id="rId12"/>
    <p:sldId id="275" r:id="rId13"/>
    <p:sldId id="276" r:id="rId14"/>
    <p:sldId id="286" r:id="rId15"/>
    <p:sldId id="285" r:id="rId16"/>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7"/>
    <p:restoredTop sz="73507"/>
  </p:normalViewPr>
  <p:slideViewPr>
    <p:cSldViewPr snapToGrid="0">
      <p:cViewPr varScale="1">
        <p:scale>
          <a:sx n="81" d="100"/>
          <a:sy n="81" d="100"/>
        </p:scale>
        <p:origin x="5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69AA6-5C11-D14F-9BF6-45DB108EBA8B}" type="datetimeFigureOut">
              <a:rPr lang="en-GH" smtClean="0"/>
              <a:t>2/25/23</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CC1E0-4DCF-8648-B9CE-7F7C0FFEB8A1}" type="slidenum">
              <a:rPr lang="en-GH" smtClean="0"/>
              <a:t>‹#›</a:t>
            </a:fld>
            <a:endParaRPr lang="en-GH"/>
          </a:p>
        </p:txBody>
      </p:sp>
    </p:spTree>
    <p:extLst>
      <p:ext uri="{BB962C8B-B14F-4D97-AF65-F5344CB8AC3E}">
        <p14:creationId xmlns:p14="http://schemas.microsoft.com/office/powerpoint/2010/main" val="359959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Personal story</a:t>
            </a:r>
          </a:p>
          <a:p>
            <a:r>
              <a:rPr lang="en-GH" dirty="0"/>
              <a:t>A colleague decided to set questions and to use a guide for his studies</a:t>
            </a:r>
          </a:p>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a:t>
            </a:fld>
            <a:endParaRPr lang="en-GH"/>
          </a:p>
        </p:txBody>
      </p:sp>
    </p:spTree>
    <p:extLst>
      <p:ext uri="{BB962C8B-B14F-4D97-AF65-F5344CB8AC3E}">
        <p14:creationId xmlns:p14="http://schemas.microsoft.com/office/powerpoint/2010/main" val="391080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10</a:t>
            </a:fld>
            <a:endParaRPr lang="en-GH"/>
          </a:p>
        </p:txBody>
      </p:sp>
    </p:spTree>
    <p:extLst>
      <p:ext uri="{BB962C8B-B14F-4D97-AF65-F5344CB8AC3E}">
        <p14:creationId xmlns:p14="http://schemas.microsoft.com/office/powerpoint/2010/main" val="3410367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11</a:t>
            </a:fld>
            <a:endParaRPr lang="en-GH"/>
          </a:p>
        </p:txBody>
      </p:sp>
    </p:spTree>
    <p:extLst>
      <p:ext uri="{BB962C8B-B14F-4D97-AF65-F5344CB8AC3E}">
        <p14:creationId xmlns:p14="http://schemas.microsoft.com/office/powerpoint/2010/main" val="208197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12</a:t>
            </a:fld>
            <a:endParaRPr lang="en-GH"/>
          </a:p>
        </p:txBody>
      </p:sp>
    </p:spTree>
    <p:extLst>
      <p:ext uri="{BB962C8B-B14F-4D97-AF65-F5344CB8AC3E}">
        <p14:creationId xmlns:p14="http://schemas.microsoft.com/office/powerpoint/2010/main" val="24900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13</a:t>
            </a:fld>
            <a:endParaRPr lang="en-GH"/>
          </a:p>
        </p:txBody>
      </p:sp>
    </p:spTree>
    <p:extLst>
      <p:ext uri="{BB962C8B-B14F-4D97-AF65-F5344CB8AC3E}">
        <p14:creationId xmlns:p14="http://schemas.microsoft.com/office/powerpoint/2010/main" val="940778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14</a:t>
            </a:fld>
            <a:endParaRPr lang="en-GH"/>
          </a:p>
        </p:txBody>
      </p:sp>
    </p:spTree>
    <p:extLst>
      <p:ext uri="{BB962C8B-B14F-4D97-AF65-F5344CB8AC3E}">
        <p14:creationId xmlns:p14="http://schemas.microsoft.com/office/powerpoint/2010/main" val="75750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15</a:t>
            </a:fld>
            <a:endParaRPr lang="en-GH"/>
          </a:p>
        </p:txBody>
      </p:sp>
    </p:spTree>
    <p:extLst>
      <p:ext uri="{BB962C8B-B14F-4D97-AF65-F5344CB8AC3E}">
        <p14:creationId xmlns:p14="http://schemas.microsoft.com/office/powerpoint/2010/main" val="295967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CC1E0-4DCF-8648-B9CE-7F7C0FFEB8A1}" type="slidenum">
              <a:rPr lang="en-GH" smtClean="0"/>
              <a:t>2</a:t>
            </a:fld>
            <a:endParaRPr lang="en-GH"/>
          </a:p>
        </p:txBody>
      </p:sp>
    </p:spTree>
    <p:extLst>
      <p:ext uri="{BB962C8B-B14F-4D97-AF65-F5344CB8AC3E}">
        <p14:creationId xmlns:p14="http://schemas.microsoft.com/office/powerpoint/2010/main" val="391622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3</a:t>
            </a:fld>
            <a:endParaRPr lang="en-GH"/>
          </a:p>
        </p:txBody>
      </p:sp>
    </p:spTree>
    <p:extLst>
      <p:ext uri="{BB962C8B-B14F-4D97-AF65-F5344CB8AC3E}">
        <p14:creationId xmlns:p14="http://schemas.microsoft.com/office/powerpoint/2010/main" val="311190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4</a:t>
            </a:fld>
            <a:endParaRPr lang="en-GH"/>
          </a:p>
        </p:txBody>
      </p:sp>
    </p:spTree>
    <p:extLst>
      <p:ext uri="{BB962C8B-B14F-4D97-AF65-F5344CB8AC3E}">
        <p14:creationId xmlns:p14="http://schemas.microsoft.com/office/powerpoint/2010/main" val="1030335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5</a:t>
            </a:fld>
            <a:endParaRPr lang="en-GH"/>
          </a:p>
        </p:txBody>
      </p:sp>
    </p:spTree>
    <p:extLst>
      <p:ext uri="{BB962C8B-B14F-4D97-AF65-F5344CB8AC3E}">
        <p14:creationId xmlns:p14="http://schemas.microsoft.com/office/powerpoint/2010/main" val="320323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6</a:t>
            </a:fld>
            <a:endParaRPr lang="en-GH"/>
          </a:p>
        </p:txBody>
      </p:sp>
    </p:spTree>
    <p:extLst>
      <p:ext uri="{BB962C8B-B14F-4D97-AF65-F5344CB8AC3E}">
        <p14:creationId xmlns:p14="http://schemas.microsoft.com/office/powerpoint/2010/main" val="428671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7</a:t>
            </a:fld>
            <a:endParaRPr lang="en-GH"/>
          </a:p>
        </p:txBody>
      </p:sp>
    </p:spTree>
    <p:extLst>
      <p:ext uri="{BB962C8B-B14F-4D97-AF65-F5344CB8AC3E}">
        <p14:creationId xmlns:p14="http://schemas.microsoft.com/office/powerpoint/2010/main" val="4168779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8</a:t>
            </a:fld>
            <a:endParaRPr lang="en-GH"/>
          </a:p>
        </p:txBody>
      </p:sp>
    </p:spTree>
    <p:extLst>
      <p:ext uri="{BB962C8B-B14F-4D97-AF65-F5344CB8AC3E}">
        <p14:creationId xmlns:p14="http://schemas.microsoft.com/office/powerpoint/2010/main" val="217361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9</a:t>
            </a:fld>
            <a:endParaRPr lang="en-GH"/>
          </a:p>
        </p:txBody>
      </p:sp>
    </p:spTree>
    <p:extLst>
      <p:ext uri="{BB962C8B-B14F-4D97-AF65-F5344CB8AC3E}">
        <p14:creationId xmlns:p14="http://schemas.microsoft.com/office/powerpoint/2010/main" val="152306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60A-1344-61B2-A079-FC2C09D8E0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84A5CFAA-EAF0-844A-DA91-6B377DCB0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617BD508-315A-FF33-F9C2-FEA9369B4CDE}"/>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49DDC934-10FA-22E2-9ACC-36AB03E5443E}"/>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0784801-5D3A-0B0A-1AF5-BBDA4739C702}"/>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267918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9E75-AF18-058B-922A-875C19ECE0ED}"/>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E1C2371-568D-35D6-27CD-BEA43D3946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BD8B453-B169-D842-BF43-902FA37CFB54}"/>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0FFDC13A-921C-5F34-6E0E-02DAFD4C371E}"/>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FFABCC3-F25A-876B-0282-A7D2BE0099A9}"/>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408785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6B034-A01A-A4CD-66E2-02F099CB3F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FD99738-6CFA-9B13-5DC0-70F6ABC868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62BA4793-3358-6128-5502-24F163B9E0D5}"/>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3D2EC905-681E-F104-A785-66EB0B57421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3DF1CA1B-8CA8-2138-AA47-3374E718E4F8}"/>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12976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98EA-FB6C-936F-7BE1-A388E1F27A67}"/>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1625BE04-1F02-E34B-D584-E64991A957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83EBCFE-F1E4-17C5-1B05-7A02EBD8D675}"/>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3546414A-A393-8E2E-D3E1-F5D19C93FC6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D814302-7D90-FDD1-E753-76ECA1C066A5}"/>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19379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260E-D4A9-5C59-58F8-998D1C8044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E92A937E-0FE2-B98D-0FA0-CDB361CDD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212910-8996-417B-128A-BE443900FF20}"/>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8C1CF437-3092-9267-FE78-350C767442D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2E25D36-C1C5-71B6-23EA-D35D08D111CE}"/>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29322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C596-4066-A478-A798-E47AF09B4F8C}"/>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86625540-7139-A25F-D62C-A883F37F3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98A217F6-7182-A374-FC83-AD462D3165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EFF33CFF-6880-FC2C-2885-C5EEA610C700}"/>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6" name="Footer Placeholder 5">
            <a:extLst>
              <a:ext uri="{FF2B5EF4-FFF2-40B4-BE49-F238E27FC236}">
                <a16:creationId xmlns:a16="http://schemas.microsoft.com/office/drawing/2014/main" id="{420991C6-71F3-E758-4BDB-82734D7CF5D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5AE0AC0-793F-07A0-C17C-173305EF494A}"/>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287202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F0A2-AB70-4B1F-A8AF-CE4F76DADD0E}"/>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DFCCFCF9-5DD4-CDF9-9465-E1D32D37A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E77F64B-9722-D71F-A47B-AF147D993B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DCE97EEE-C113-E38E-EB50-A0FEFC9DD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14E747-AB72-7AAA-1471-041A5FFDA1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CA84103F-D802-8B98-23EB-DE9ED180785E}"/>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8" name="Footer Placeholder 7">
            <a:extLst>
              <a:ext uri="{FF2B5EF4-FFF2-40B4-BE49-F238E27FC236}">
                <a16:creationId xmlns:a16="http://schemas.microsoft.com/office/drawing/2014/main" id="{4DB5BD9F-A5F0-930E-8DB7-EBE104D4516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233526BC-D318-909D-FCE0-EFBE8B8A0A60}"/>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49929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9200-F8C1-C220-F9ED-DB51CFA3CE63}"/>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4B3384E2-CBC0-8FA8-51DE-04F5FD91EC49}"/>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4" name="Footer Placeholder 3">
            <a:extLst>
              <a:ext uri="{FF2B5EF4-FFF2-40B4-BE49-F238E27FC236}">
                <a16:creationId xmlns:a16="http://schemas.microsoft.com/office/drawing/2014/main" id="{44FC3C95-1BA1-C30F-41E7-284743855F20}"/>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57F3331C-23D4-A6BD-F682-290D76CC7923}"/>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84143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7227F-4574-2DF3-0461-48B0024B437A}"/>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3" name="Footer Placeholder 2">
            <a:extLst>
              <a:ext uri="{FF2B5EF4-FFF2-40B4-BE49-F238E27FC236}">
                <a16:creationId xmlns:a16="http://schemas.microsoft.com/office/drawing/2014/main" id="{0BA9A3F4-3628-1ED2-DDC6-AD656B7C5C55}"/>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7F744411-0B26-F744-D348-1E362C876393}"/>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2225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689A-461C-C4F1-3A72-87FF9BFF18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A9468D08-EB25-7D0F-61FB-46A001D1B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4E2015BA-0F7B-2BE7-711F-7A15FBAC1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018353-9F59-B80E-C97A-EC70DDB6CB81}"/>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6" name="Footer Placeholder 5">
            <a:extLst>
              <a:ext uri="{FF2B5EF4-FFF2-40B4-BE49-F238E27FC236}">
                <a16:creationId xmlns:a16="http://schemas.microsoft.com/office/drawing/2014/main" id="{C2A6F625-DEA4-9278-FD83-BB33E1BA5C06}"/>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7DC4E97-5CFB-BCCF-E7B3-BD2572E46941}"/>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08635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2806-DDEC-C3EA-9071-8EC8835540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212262C5-3133-02A3-9406-D04138CE1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1E4EF77-0366-81C3-7A75-90D7A0951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A8526E-2374-B89B-9874-ABAC4B5B3922}"/>
              </a:ext>
            </a:extLst>
          </p:cNvPr>
          <p:cNvSpPr>
            <a:spLocks noGrp="1"/>
          </p:cNvSpPr>
          <p:nvPr>
            <p:ph type="dt" sz="half" idx="10"/>
          </p:nvPr>
        </p:nvSpPr>
        <p:spPr/>
        <p:txBody>
          <a:bodyPr/>
          <a:lstStyle/>
          <a:p>
            <a:fld id="{44224752-2D86-704F-8BF2-0DB64D048F76}" type="datetimeFigureOut">
              <a:rPr lang="en-GH" smtClean="0"/>
              <a:t>2/25/23</a:t>
            </a:fld>
            <a:endParaRPr lang="en-GH"/>
          </a:p>
        </p:txBody>
      </p:sp>
      <p:sp>
        <p:nvSpPr>
          <p:cNvPr id="6" name="Footer Placeholder 5">
            <a:extLst>
              <a:ext uri="{FF2B5EF4-FFF2-40B4-BE49-F238E27FC236}">
                <a16:creationId xmlns:a16="http://schemas.microsoft.com/office/drawing/2014/main" id="{6DD43CAF-7DAF-EA58-B77F-085BF49F37E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85E03BD-A916-9193-7565-54DCA35087EF}"/>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57976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DD555-6CF3-54F5-C9B0-8528FA6D5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412057A0-86EF-43E7-7005-A5D92BAFF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090E51C5-48AC-1CC4-D54D-AA0FFD2F5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24752-2D86-704F-8BF2-0DB64D048F76}" type="datetimeFigureOut">
              <a:rPr lang="en-GH" smtClean="0"/>
              <a:t>2/25/23</a:t>
            </a:fld>
            <a:endParaRPr lang="en-GH"/>
          </a:p>
        </p:txBody>
      </p:sp>
      <p:sp>
        <p:nvSpPr>
          <p:cNvPr id="5" name="Footer Placeholder 4">
            <a:extLst>
              <a:ext uri="{FF2B5EF4-FFF2-40B4-BE49-F238E27FC236}">
                <a16:creationId xmlns:a16="http://schemas.microsoft.com/office/drawing/2014/main" id="{DAC73862-BC4C-48C4-5584-5D92AB712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D18778A-80A9-D3C0-22A3-8F4C7FC06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05CC9-5403-EF4C-84F7-A77A315DCA43}" type="slidenum">
              <a:rPr lang="en-GH" smtClean="0"/>
              <a:t>‹#›</a:t>
            </a:fld>
            <a:endParaRPr lang="en-GH"/>
          </a:p>
        </p:txBody>
      </p:sp>
    </p:spTree>
    <p:extLst>
      <p:ext uri="{BB962C8B-B14F-4D97-AF65-F5344CB8AC3E}">
        <p14:creationId xmlns:p14="http://schemas.microsoft.com/office/powerpoint/2010/main" val="126029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C8498-5914-9AA3-6EF7-F4431DE2D72A}"/>
              </a:ext>
            </a:extLst>
          </p:cNvPr>
          <p:cNvSpPr>
            <a:spLocks noGrp="1"/>
          </p:cNvSpPr>
          <p:nvPr>
            <p:ph type="title"/>
          </p:nvPr>
        </p:nvSpPr>
        <p:spPr>
          <a:xfrm>
            <a:off x="5297762" y="394136"/>
            <a:ext cx="6251110" cy="1896936"/>
          </a:xfrm>
        </p:spPr>
        <p:txBody>
          <a:bodyPr anchor="b">
            <a:noAutofit/>
          </a:bodyPr>
          <a:lstStyle/>
          <a:p>
            <a:pPr marL="0" marR="0">
              <a:lnSpc>
                <a:spcPct val="115000"/>
              </a:lnSpc>
              <a:spcBef>
                <a:spcPts val="0"/>
              </a:spcBef>
              <a:spcAft>
                <a:spcPts val="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AUTOMATIC MCQ GENERATOR &amp; CONTENT SUMMIZER USING NATURAL LANGUAGE PROCESSING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3D black question marks with one yellow question mark">
            <a:extLst>
              <a:ext uri="{FF2B5EF4-FFF2-40B4-BE49-F238E27FC236}">
                <a16:creationId xmlns:a16="http://schemas.microsoft.com/office/drawing/2014/main" id="{1DF88785-9EB6-9180-9A2D-35D085AF8785}"/>
              </a:ext>
            </a:extLst>
          </p:cNvPr>
          <p:cNvPicPr>
            <a:picLocks noChangeAspect="1"/>
          </p:cNvPicPr>
          <p:nvPr/>
        </p:nvPicPr>
        <p:blipFill rotWithShape="1">
          <a:blip r:embed="rId3"/>
          <a:srcRect l="48969" r="2624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EFE77A-F075-EB26-47B2-0FE214DAD476}"/>
              </a:ext>
            </a:extLst>
          </p:cNvPr>
          <p:cNvSpPr>
            <a:spLocks noGrp="1"/>
          </p:cNvSpPr>
          <p:nvPr>
            <p:ph idx="1"/>
          </p:nvPr>
        </p:nvSpPr>
        <p:spPr>
          <a:xfrm>
            <a:off x="5297762" y="2706624"/>
            <a:ext cx="6251110" cy="3483864"/>
          </a:xfrm>
        </p:spPr>
        <p:txBody>
          <a:bodyPr>
            <a:normAutofit/>
          </a:bodyPr>
          <a:lstStyle/>
          <a:p>
            <a:pPr marL="0" indent="0">
              <a:buNone/>
            </a:pPr>
            <a:r>
              <a:rPr lang="en-US" sz="2200" dirty="0"/>
              <a:t>By GROUP 15</a:t>
            </a:r>
            <a:endParaRPr lang="en-GH" sz="2200" dirty="0"/>
          </a:p>
        </p:txBody>
      </p:sp>
    </p:spTree>
    <p:extLst>
      <p:ext uri="{BB962C8B-B14F-4D97-AF65-F5344CB8AC3E}">
        <p14:creationId xmlns:p14="http://schemas.microsoft.com/office/powerpoint/2010/main" val="199107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US" b="1" kern="1800" dirty="0">
                <a:solidFill>
                  <a:srgbClr val="292929"/>
                </a:solidFill>
                <a:effectLst/>
                <a:latin typeface="Arial" panose="020B0604020202020204" pitchFamily="34" charset="0"/>
                <a:ea typeface="Times New Roman" panose="02020603050405020304" pitchFamily="18" charset="0"/>
              </a:rPr>
              <a:t>Sentence Mapping</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marR="0" indent="0">
              <a:lnSpc>
                <a:spcPct val="115000"/>
              </a:lnSpc>
              <a:spcBef>
                <a:spcPts val="0"/>
              </a:spcBef>
              <a:spcAft>
                <a:spcPts val="0"/>
              </a:spcAft>
              <a:buNone/>
            </a:pPr>
            <a:r>
              <a:rPr lang="en-US" sz="44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For each of the keyword we will extract corresponding sentences that has the word from the text.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261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US" b="1" kern="1800" dirty="0">
                <a:solidFill>
                  <a:srgbClr val="292929"/>
                </a:solidFill>
                <a:effectLst/>
                <a:latin typeface="Arial" panose="020B0604020202020204" pitchFamily="34" charset="0"/>
                <a:ea typeface="Times New Roman" panose="02020603050405020304" pitchFamily="18" charset="0"/>
              </a:rPr>
              <a:t>Distractors</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marR="0" indent="0" algn="just">
              <a:lnSpc>
                <a:spcPct val="115000"/>
              </a:lnSpc>
              <a:spcBef>
                <a:spcPts val="0"/>
              </a:spcBef>
              <a:spcAft>
                <a:spcPts val="0"/>
              </a:spcAft>
              <a:buNone/>
            </a:pPr>
            <a:r>
              <a:rPr lang="en-US" sz="3600" dirty="0">
                <a:effectLst/>
                <a:latin typeface="Arial" panose="020B0604020202020204" pitchFamily="34" charset="0"/>
                <a:ea typeface="Times New Roman" panose="02020603050405020304" pitchFamily="18" charset="0"/>
                <a:cs typeface="Times New Roman" panose="02020603050405020304" pitchFamily="18" charset="0"/>
              </a:rPr>
              <a:t>This is the most crucial step in the generation of automated MCQs. The difficulty of MCQs highly relies on the quality of distractors produced. A good distractor is one that is very similar to the key but not the key itself. So, for generating distractors Wordnet approach is used. We get the distractors with the help of hypernyms and hyponyms of the key.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075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US" b="1" kern="1800" dirty="0">
                <a:solidFill>
                  <a:srgbClr val="292929"/>
                </a:solidFill>
                <a:effectLst/>
                <a:latin typeface="Arial" panose="020B0604020202020204" pitchFamily="34" charset="0"/>
                <a:ea typeface="Times New Roman" panose="02020603050405020304" pitchFamily="18" charset="0"/>
              </a:rPr>
              <a:t>Output</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US" sz="3600" dirty="0">
                <a:effectLst/>
                <a:latin typeface="Arial" panose="020B0604020202020204" pitchFamily="34" charset="0"/>
                <a:ea typeface="Times New Roman" panose="02020603050405020304" pitchFamily="18" charset="0"/>
                <a:cs typeface="Times New Roman" panose="02020603050405020304" pitchFamily="18" charset="0"/>
              </a:rPr>
              <a:t>After processing all the steps Multiple Choice Questions (MCQs) are generated successfully. Efficient questions are produced with good quality distractors by wordnet.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H" sz="3600" b="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96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US" b="1" kern="1800" dirty="0">
                <a:solidFill>
                  <a:srgbClr val="292929"/>
                </a:solidFill>
                <a:effectLst/>
                <a:latin typeface="Arial" panose="020B0604020202020204" pitchFamily="34" charset="0"/>
                <a:ea typeface="Times New Roman" panose="02020603050405020304" pitchFamily="18" charset="0"/>
              </a:rPr>
              <a:t>Usage</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problem of manually creating questions is solved with the proposed system. The proposed system creates automated questions with the help of NLP that reduces human intervention, and it is a cost and time effective system. And the accuracy of the distractor generated is reasonably high. This system not only helps teachers with E-assessments but also helps students who are preparing for competitive exams. Students can test their ability to solve the questions and can also check their understanding of the concepts. </a:t>
            </a:r>
            <a:br>
              <a:rPr lang="en-US" sz="2400" dirty="0">
                <a:effectLst/>
                <a:latin typeface="Arial" panose="020B0604020202020204" pitchFamily="34" charset="0"/>
                <a:ea typeface="Times New Roman" panose="02020603050405020304" pitchFamily="18" charset="0"/>
                <a:cs typeface="Times New Roman" panose="02020603050405020304" pitchFamily="18" charset="0"/>
              </a:rPr>
            </a:br>
            <a:r>
              <a:rPr lang="en-US" sz="2400" dirty="0">
                <a:effectLst/>
                <a:latin typeface="Arial" panose="020B0604020202020204" pitchFamily="34" charset="0"/>
                <a:ea typeface="Times New Roman" panose="02020603050405020304" pitchFamily="18" charset="0"/>
                <a:cs typeface="Times New Roman" panose="02020603050405020304" pitchFamily="18" charset="0"/>
              </a:rPr>
              <a:t>Consequently, it can be used in every area of education sector to test the knowledge or level of the students.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215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US" b="1" kern="1800" dirty="0">
                <a:solidFill>
                  <a:srgbClr val="292929"/>
                </a:solidFill>
                <a:latin typeface="Arial" panose="020B0604020202020204" pitchFamily="34" charset="0"/>
              </a:rPr>
              <a:t>Django</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marR="0" indent="0" algn="just">
              <a:lnSpc>
                <a:spcPct val="115000"/>
              </a:lnSpc>
              <a:spcBef>
                <a:spcPts val="0"/>
              </a:spcBef>
              <a:spcAft>
                <a:spcPts val="0"/>
              </a:spcAft>
              <a:buNone/>
            </a:pPr>
            <a:r>
              <a:rPr lang="en-US" sz="3600" dirty="0">
                <a:effectLst/>
                <a:latin typeface="Arial" panose="020B0604020202020204" pitchFamily="34" charset="0"/>
                <a:ea typeface="Times New Roman" panose="02020603050405020304" pitchFamily="18" charset="0"/>
                <a:cs typeface="Times New Roman" panose="02020603050405020304" pitchFamily="18" charset="0"/>
              </a:rPr>
              <a:t>After we done with everything locally and it is working perfectly as expected we will then use Django framework to make it a web base application.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3600" dirty="0">
                <a:effectLst/>
                <a:latin typeface="Arial" panose="020B0604020202020204" pitchFamily="34" charset="0"/>
                <a:ea typeface="Times New Roman" panose="02020603050405020304" pitchFamily="18" charset="0"/>
                <a:cs typeface="Times New Roman" panose="02020603050405020304" pitchFamily="18" charset="0"/>
              </a:rPr>
              <a:t>By using Xhtml2pdf, generated MCQs can be exported and download as pdf file.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8714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US" sz="4400" b="1" dirty="0">
                <a:latin typeface="Helvetica" pitchFamily="2" charset="0"/>
              </a:rPr>
              <a:t>Constraints</a:t>
            </a:r>
            <a:endParaRPr lang="en-GH" sz="4400"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a:lnSpc>
                <a:spcPct val="150000"/>
              </a:lnSpc>
            </a:pPr>
            <a:r>
              <a:rPr lang="en-GH" sz="3600" dirty="0">
                <a:latin typeface="Helvetica" pitchFamily="2" charset="0"/>
              </a:rPr>
              <a:t>Getting distractors for phrases and proper nouns</a:t>
            </a:r>
          </a:p>
          <a:p>
            <a:pPr>
              <a:lnSpc>
                <a:spcPct val="150000"/>
              </a:lnSpc>
            </a:pPr>
            <a:endParaRPr lang="en-GH" sz="3600" dirty="0">
              <a:latin typeface="Helvetica" pitchFamily="2" charset="0"/>
            </a:endParaRPr>
          </a:p>
          <a:p>
            <a:pPr>
              <a:lnSpc>
                <a:spcPct val="150000"/>
              </a:lnSpc>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59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E55B-E8CB-4071-06FD-39A587242727}"/>
              </a:ext>
            </a:extLst>
          </p:cNvPr>
          <p:cNvSpPr>
            <a:spLocks noGrp="1"/>
          </p:cNvSpPr>
          <p:nvPr>
            <p:ph type="title"/>
          </p:nvPr>
        </p:nvSpPr>
        <p:spPr>
          <a:xfrm>
            <a:off x="640080" y="325369"/>
            <a:ext cx="4368602" cy="1956841"/>
          </a:xfrm>
        </p:spPr>
        <p:txBody>
          <a:bodyPr anchor="b">
            <a:normAutofit/>
          </a:bodyPr>
          <a:lstStyle/>
          <a:p>
            <a:r>
              <a:rPr lang="en-GH" sz="5400" b="1">
                <a:latin typeface="Helvetica" pitchFamily="2" charset="0"/>
              </a:rPr>
              <a:t>Outline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F9D401-8DB4-F8D4-C7DC-8D348BA1A5AB}"/>
              </a:ext>
            </a:extLst>
          </p:cNvPr>
          <p:cNvSpPr>
            <a:spLocks noGrp="1"/>
          </p:cNvSpPr>
          <p:nvPr>
            <p:ph idx="1"/>
          </p:nvPr>
        </p:nvSpPr>
        <p:spPr>
          <a:xfrm>
            <a:off x="640080" y="2872899"/>
            <a:ext cx="10953206" cy="3320668"/>
          </a:xfrm>
        </p:spPr>
        <p:txBody>
          <a:bodyPr>
            <a:noAutofit/>
          </a:bodyPr>
          <a:lstStyle/>
          <a:p>
            <a:r>
              <a:rPr lang="en-US" sz="4400" dirty="0">
                <a:latin typeface="Helvetica" pitchFamily="2" charset="0"/>
              </a:rPr>
              <a:t>What is Automatic MCQs Generator?</a:t>
            </a:r>
            <a:endParaRPr lang="en-GH" sz="4400" dirty="0">
              <a:latin typeface="Helvetica" pitchFamily="2" charset="0"/>
            </a:endParaRPr>
          </a:p>
          <a:p>
            <a:r>
              <a:rPr lang="en-US" sz="4400" dirty="0">
                <a:latin typeface="Helvetica" pitchFamily="2" charset="0"/>
              </a:rPr>
              <a:t>Walkthrough</a:t>
            </a:r>
            <a:endParaRPr lang="en-GH" sz="4400" dirty="0">
              <a:latin typeface="Helvetica" pitchFamily="2" charset="0"/>
            </a:endParaRPr>
          </a:p>
          <a:p>
            <a:r>
              <a:rPr lang="en-US" sz="4400" dirty="0">
                <a:latin typeface="Helvetica" pitchFamily="2" charset="0"/>
              </a:rPr>
              <a:t>Usage</a:t>
            </a:r>
            <a:endParaRPr lang="en-GH" sz="4400" dirty="0">
              <a:latin typeface="Helvetica" pitchFamily="2" charset="0"/>
            </a:endParaRPr>
          </a:p>
          <a:p>
            <a:r>
              <a:rPr lang="en-US" sz="4400" dirty="0">
                <a:latin typeface="Helvetica" pitchFamily="2" charset="0"/>
              </a:rPr>
              <a:t>Django</a:t>
            </a:r>
            <a:endParaRPr lang="en-GH" sz="4400" dirty="0">
              <a:latin typeface="Helvetica" pitchFamily="2" charset="0"/>
            </a:endParaRPr>
          </a:p>
          <a:p>
            <a:endParaRPr lang="en-GH" sz="4400" dirty="0">
              <a:latin typeface="Helvetica" pitchFamily="2" charset="0"/>
            </a:endParaRPr>
          </a:p>
        </p:txBody>
      </p:sp>
    </p:spTree>
    <p:extLst>
      <p:ext uri="{BB962C8B-B14F-4D97-AF65-F5344CB8AC3E}">
        <p14:creationId xmlns:p14="http://schemas.microsoft.com/office/powerpoint/2010/main" val="3008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E55B-E8CB-4071-06FD-39A587242727}"/>
              </a:ext>
            </a:extLst>
          </p:cNvPr>
          <p:cNvSpPr>
            <a:spLocks noGrp="1"/>
          </p:cNvSpPr>
          <p:nvPr>
            <p:ph type="title"/>
          </p:nvPr>
        </p:nvSpPr>
        <p:spPr>
          <a:xfrm>
            <a:off x="640080" y="664433"/>
            <a:ext cx="4368602" cy="1728133"/>
          </a:xfrm>
        </p:spPr>
        <p:txBody>
          <a:bodyPr anchor="b">
            <a:normAutofit/>
          </a:bodyPr>
          <a:lstStyle/>
          <a:p>
            <a:r>
              <a:rPr lang="en-GH" sz="5400" b="1">
                <a:latin typeface="Helvetica" pitchFamily="2" charset="0"/>
              </a:rPr>
              <a:t>Keywords</a:t>
            </a:r>
            <a:endParaRPr lang="en-GH" sz="5400" b="1" dirty="0">
              <a:latin typeface="Helvetica" pitchFamily="2"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F9D401-8DB4-F8D4-C7DC-8D348BA1A5AB}"/>
              </a:ext>
            </a:extLst>
          </p:cNvPr>
          <p:cNvSpPr>
            <a:spLocks noGrp="1"/>
          </p:cNvSpPr>
          <p:nvPr>
            <p:ph idx="1"/>
          </p:nvPr>
        </p:nvSpPr>
        <p:spPr>
          <a:xfrm>
            <a:off x="640080" y="2872899"/>
            <a:ext cx="10953206" cy="3638260"/>
          </a:xfrm>
        </p:spPr>
        <p:txBody>
          <a:bodyPr>
            <a:noAutofit/>
          </a:bodyPr>
          <a:lstStyle/>
          <a:p>
            <a:pPr marL="0" marR="0">
              <a:lnSpc>
                <a:spcPct val="115000"/>
              </a:lnSpc>
              <a:spcBef>
                <a:spcPts val="0"/>
              </a:spcBef>
              <a:spcAft>
                <a:spcPts val="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Wordnet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NLTK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err="1">
                <a:effectLst/>
                <a:latin typeface="Arial" panose="020B0604020202020204" pitchFamily="34" charset="0"/>
                <a:ea typeface="Calibri" panose="020F0502020204030204" pitchFamily="34" charset="0"/>
                <a:cs typeface="Times New Roman" panose="02020603050405020304" pitchFamily="18" charset="0"/>
              </a:rPr>
              <a:t>Concceptnet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Vector word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PKE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solidFill>
                  <a:srgbClr val="292929"/>
                </a:solidFill>
                <a:effectLst/>
                <a:latin typeface="Helvetica Neue" panose="02000503000000020004" pitchFamily="2" charset="0"/>
                <a:ea typeface="Calibri" panose="020F0502020204030204" pitchFamily="34" charset="0"/>
                <a:cs typeface="Times New Roman" panose="02020603050405020304" pitchFamily="18" charset="0"/>
              </a:rPr>
              <a:t>BERT Extractive Summarizer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Hypernyms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Hyponyms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sz="4400" dirty="0">
              <a:latin typeface="Helvetica" pitchFamily="2" charset="0"/>
            </a:endParaRPr>
          </a:p>
        </p:txBody>
      </p:sp>
    </p:spTree>
    <p:extLst>
      <p:ext uri="{BB962C8B-B14F-4D97-AF65-F5344CB8AC3E}">
        <p14:creationId xmlns:p14="http://schemas.microsoft.com/office/powerpoint/2010/main" val="18313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F36406-0DE3-FD94-82E4-1E4179360D36}"/>
              </a:ext>
            </a:extLst>
          </p:cNvPr>
          <p:cNvSpPr>
            <a:spLocks noGrp="1"/>
          </p:cNvSpPr>
          <p:nvPr>
            <p:ph type="title"/>
          </p:nvPr>
        </p:nvSpPr>
        <p:spPr>
          <a:xfrm>
            <a:off x="643467" y="321734"/>
            <a:ext cx="10905066" cy="1135737"/>
          </a:xfrm>
        </p:spPr>
        <p:txBody>
          <a:bodyPr>
            <a:normAutofit/>
          </a:bodyPr>
          <a:lstStyle/>
          <a:p>
            <a:r>
              <a:rPr lang="en-GH" sz="3600" b="1" dirty="0">
                <a:latin typeface="Helvetica" pitchFamily="2" charset="0"/>
              </a:rPr>
              <a:t>What </a:t>
            </a:r>
            <a:r>
              <a:rPr lang="en-GH" sz="3600" b="1">
                <a:latin typeface="Helvetica" pitchFamily="2" charset="0"/>
              </a:rPr>
              <a:t>is </a:t>
            </a:r>
            <a:r>
              <a:rPr lang="en-US" sz="3600" b="1" dirty="0">
                <a:latin typeface="Helvetica" pitchFamily="2" charset="0"/>
              </a:rPr>
              <a:t>Automatic MCQs Generator?</a:t>
            </a:r>
            <a:endParaRPr lang="en-GH" sz="3600" b="1" dirty="0">
              <a:latin typeface="Helvetica" pitchFamily="2" charset="0"/>
            </a:endParaRPr>
          </a:p>
        </p:txBody>
      </p:sp>
      <p:sp>
        <p:nvSpPr>
          <p:cNvPr id="3" name="Content Placeholder 2">
            <a:extLst>
              <a:ext uri="{FF2B5EF4-FFF2-40B4-BE49-F238E27FC236}">
                <a16:creationId xmlns:a16="http://schemas.microsoft.com/office/drawing/2014/main" id="{1F636402-E8C5-1618-9E6A-8ACE51649841}"/>
              </a:ext>
            </a:extLst>
          </p:cNvPr>
          <p:cNvSpPr>
            <a:spLocks noGrp="1"/>
          </p:cNvSpPr>
          <p:nvPr>
            <p:ph idx="1"/>
          </p:nvPr>
        </p:nvSpPr>
        <p:spPr>
          <a:xfrm>
            <a:off x="643467" y="1782981"/>
            <a:ext cx="10905066" cy="4393982"/>
          </a:xfrm>
        </p:spPr>
        <p:txBody>
          <a:bodyPr>
            <a:normAutofit/>
          </a:bodyPr>
          <a:lstStyle/>
          <a:p>
            <a:pPr marL="0" marR="0" indent="0" algn="just">
              <a:buNone/>
            </a:pPr>
            <a:r>
              <a:rPr lang="en-US" sz="3200" dirty="0">
                <a:effectLst/>
                <a:latin typeface="Arial" panose="020B0604020202020204" pitchFamily="34" charset="0"/>
                <a:ea typeface="Times New Roman" panose="02020603050405020304" pitchFamily="18" charset="0"/>
              </a:rPr>
              <a:t>Multiple-choice questions (MCQs) generation using Natural Language Processing (NLP) is a system that set multi-choice questions from a document in a text file and thereafter provide answers to the questions generated. That is program will take an input (example a text file) then it will generate an output which will be a set of automatically generated multiple choice questions with efficient distractors (wrong answer choices).</a:t>
            </a:r>
            <a:endParaRPr lang="en-US" sz="32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90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b="1">
                <a:latin typeface="Helvetica" pitchFamily="2" charset="0"/>
              </a:rPr>
              <a:t>Approach</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1548533" cy="4393982"/>
          </a:xfrm>
        </p:spPr>
        <p:txBody>
          <a:bodyPr>
            <a:noAutofit/>
          </a:bodyPr>
          <a:lstStyle/>
          <a:p>
            <a:pPr marL="0" marR="0" indent="0">
              <a:lnSpc>
                <a:spcPct val="115000"/>
              </a:lnSpc>
              <a:spcBef>
                <a:spcPts val="0"/>
              </a:spcBef>
              <a:spcAft>
                <a:spcPts val="0"/>
              </a:spcAft>
              <a:buNone/>
            </a:pPr>
            <a:r>
              <a:rPr lang="en-US" sz="4400" dirty="0">
                <a:effectLst/>
                <a:latin typeface="Arial" panose="020B0604020202020204" pitchFamily="34" charset="0"/>
                <a:ea typeface="Calibri" panose="020F0502020204030204" pitchFamily="34" charset="0"/>
                <a:cs typeface="Times New Roman" panose="02020603050405020304" pitchFamily="18" charset="0"/>
              </a:rPr>
              <a:t>This is how we plan to achieve our goal.</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4400" b="1" kern="1800"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First, we install NLTK</a:t>
            </a:r>
            <a:br>
              <a:rPr lang="en-US" sz="4400" b="1" kern="1800"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br>
            <a:r>
              <a:rPr lang="en-US" sz="4400" b="1" kern="18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NLTK</a:t>
            </a:r>
            <a:r>
              <a:rPr lang="en-US" sz="4400" dirty="0">
                <a:effectLst/>
                <a:latin typeface="Arial" panose="020B0604020202020204" pitchFamily="34" charset="0"/>
                <a:ea typeface="Calibri" panose="020F0502020204030204" pitchFamily="34" charset="0"/>
                <a:cs typeface="Times New Roman" panose="02020603050405020304" pitchFamily="18" charset="0"/>
              </a:rPr>
              <a:t> is a python library used for natural language processing tasks.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sz="40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675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US" b="1" dirty="0">
                <a:latin typeface="Helvetica" pitchFamily="2" charset="0"/>
              </a:rPr>
              <a:t>Project Flowchart</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1548533" cy="4393982"/>
          </a:xfrm>
        </p:spPr>
        <p:txBody>
          <a:bodyPr>
            <a:noAutofit/>
          </a:bodyPr>
          <a:lstStyle/>
          <a:p>
            <a:pPr marL="0" indent="0">
              <a:lnSpc>
                <a:spcPct val="200000"/>
              </a:lnSpc>
              <a:buNone/>
            </a:pPr>
            <a:endParaRPr lang="en-GH" sz="4000" dirty="0">
              <a:latin typeface="Helvetica" pitchFamily="2" charset="0"/>
            </a:endParaRPr>
          </a:p>
          <a:p>
            <a:pPr marL="0" indent="0">
              <a:buNone/>
            </a:pPr>
            <a:endParaRPr lang="en-GH" sz="40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621CFD3-6BB0-E9F8-DD35-4550AF2DD30C}"/>
              </a:ext>
            </a:extLst>
          </p:cNvPr>
          <p:cNvPicPr>
            <a:picLocks noChangeAspect="1"/>
          </p:cNvPicPr>
          <p:nvPr/>
        </p:nvPicPr>
        <p:blipFill>
          <a:blip r:embed="rId3"/>
          <a:stretch>
            <a:fillRect/>
          </a:stretch>
        </p:blipFill>
        <p:spPr>
          <a:xfrm>
            <a:off x="3294994" y="1347109"/>
            <a:ext cx="3885543" cy="5207991"/>
          </a:xfrm>
          <a:prstGeom prst="rect">
            <a:avLst/>
          </a:prstGeom>
        </p:spPr>
      </p:pic>
    </p:spTree>
    <p:extLst>
      <p:ext uri="{BB962C8B-B14F-4D97-AF65-F5344CB8AC3E}">
        <p14:creationId xmlns:p14="http://schemas.microsoft.com/office/powerpoint/2010/main" val="183209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US" b="1" dirty="0">
                <a:latin typeface="Helvetica" pitchFamily="2" charset="0"/>
              </a:rPr>
              <a:t>Load the raw text</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0755219" cy="4393982"/>
          </a:xfrm>
        </p:spPr>
        <p:txBody>
          <a:bodyPr>
            <a:noAutofit/>
          </a:bodyPr>
          <a:lstStyle/>
          <a:p>
            <a:pPr marL="0" indent="0">
              <a:lnSpc>
                <a:spcPct val="150000"/>
              </a:lnSpc>
              <a:buNone/>
            </a:pPr>
            <a:r>
              <a:rPr lang="en-US" sz="5400" dirty="0">
                <a:effectLst/>
                <a:latin typeface="Calibri" panose="020F0502020204030204" pitchFamily="34" charset="0"/>
                <a:ea typeface="Calibri" panose="020F0502020204030204" pitchFamily="34" charset="0"/>
                <a:cs typeface="Times New Roman" panose="02020603050405020304" pitchFamily="18" charset="0"/>
              </a:rPr>
              <a:t>The first step is to load raw text i.e. input text of any domain for which the questions to be generated</a:t>
            </a:r>
            <a:endParaRPr lang="en-GH" sz="54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825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US" b="1" kern="1800" dirty="0">
                <a:solidFill>
                  <a:srgbClr val="292929"/>
                </a:solidFill>
                <a:effectLst/>
                <a:latin typeface="Arial" panose="020B0604020202020204" pitchFamily="34" charset="0"/>
                <a:ea typeface="Times New Roman" panose="02020603050405020304" pitchFamily="18" charset="0"/>
              </a:rPr>
              <a:t>Summarizer</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US" sz="3200" spc="-5" dirty="0">
                <a:solidFill>
                  <a:srgbClr val="292929"/>
                </a:solidFill>
                <a:effectLst/>
                <a:latin typeface="Arial" panose="020B0604020202020204" pitchFamily="34" charset="0"/>
                <a:ea typeface="Times New Roman" panose="02020603050405020304" pitchFamily="18" charset="0"/>
              </a:rPr>
              <a:t>Each sentence is not capable of generating questions. Only the sentences that contain a questionable fact can act as a candidate for creating MCQs. Therefore, sentence selection plays a crucial role in the automatic MCQ generation task. Hence for summarizing the text, BERT Algorithm is used.</a:t>
            </a:r>
            <a:endParaRPr lang="en-GH" sz="3200" b="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480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US" b="1" kern="1800" dirty="0">
                <a:solidFill>
                  <a:srgbClr val="292929"/>
                </a:solidFill>
                <a:effectLst/>
                <a:latin typeface="Arial" panose="020B0604020202020204" pitchFamily="34" charset="0"/>
                <a:ea typeface="Times New Roman" panose="02020603050405020304" pitchFamily="18" charset="0"/>
              </a:rPr>
              <a:t>Extract Keywords</a:t>
            </a:r>
            <a:endParaRPr lang="en-GH"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US" sz="3200" spc="-5" dirty="0">
                <a:solidFill>
                  <a:srgbClr val="292929"/>
                </a:solidFill>
                <a:effectLst/>
                <a:latin typeface="Arial" panose="020B0604020202020204" pitchFamily="34" charset="0"/>
                <a:ea typeface="Times New Roman" panose="02020603050405020304" pitchFamily="18" charset="0"/>
              </a:rPr>
              <a:t>After summarizing the text, keywords are selected from the sentence. This keyword will be the answer to the question. Since all the words in an informative sentence cannot serve as the key proper keyword selection is required. The extraction of keyword is done by using Python Keyword Extractor (PKE) library.</a:t>
            </a:r>
            <a:br>
              <a:rPr lang="en-US" sz="3200" spc="-5" dirty="0">
                <a:solidFill>
                  <a:srgbClr val="292929"/>
                </a:solidFill>
                <a:effectLst/>
                <a:latin typeface="Arial" panose="020B0604020202020204" pitchFamily="34" charset="0"/>
                <a:ea typeface="Times New Roman" panose="02020603050405020304" pitchFamily="18" charset="0"/>
              </a:rPr>
            </a:br>
            <a:endParaRPr lang="en-GH" sz="32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082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4310</TotalTime>
  <Words>670</Words>
  <Application>Microsoft Macintosh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Helvetica Neue</vt:lpstr>
      <vt:lpstr>Times New Roman</vt:lpstr>
      <vt:lpstr>Office Theme</vt:lpstr>
      <vt:lpstr>AUTOMATIC MCQ GENERATOR &amp; CONTENT SUMMIZER USING NATURAL LANGUAGE PROCESSING</vt:lpstr>
      <vt:lpstr>Outline</vt:lpstr>
      <vt:lpstr>Keywords</vt:lpstr>
      <vt:lpstr>What is Automatic MCQs Generator?</vt:lpstr>
      <vt:lpstr>Approach</vt:lpstr>
      <vt:lpstr>Project Flowchart</vt:lpstr>
      <vt:lpstr>Load the raw text</vt:lpstr>
      <vt:lpstr>Summarizer</vt:lpstr>
      <vt:lpstr>Extract Keywords</vt:lpstr>
      <vt:lpstr>Sentence Mapping</vt:lpstr>
      <vt:lpstr>Distractors</vt:lpstr>
      <vt:lpstr>Output</vt:lpstr>
      <vt:lpstr>Usage</vt:lpstr>
      <vt:lpstr>Django</vt:lpstr>
      <vt:lpstr>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HELEGAH, DODZI RAYNARD</dc:creator>
  <cp:lastModifiedBy>BINAH, LOUIS</cp:lastModifiedBy>
  <cp:revision>284</cp:revision>
  <dcterms:created xsi:type="dcterms:W3CDTF">2022-10-10T23:24:33Z</dcterms:created>
  <dcterms:modified xsi:type="dcterms:W3CDTF">2023-02-25T19:21:45Z</dcterms:modified>
</cp:coreProperties>
</file>