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6" r:id="rId4"/>
    <p:sldId id="258" r:id="rId5"/>
    <p:sldId id="284" r:id="rId6"/>
    <p:sldId id="259" r:id="rId7"/>
    <p:sldId id="268" r:id="rId8"/>
    <p:sldId id="263" r:id="rId9"/>
    <p:sldId id="270" r:id="rId10"/>
    <p:sldId id="271" r:id="rId11"/>
    <p:sldId id="272" r:id="rId12"/>
    <p:sldId id="280" r:id="rId13"/>
    <p:sldId id="276" r:id="rId14"/>
    <p:sldId id="277" r:id="rId15"/>
    <p:sldId id="283" r:id="rId16"/>
    <p:sldId id="261" r:id="rId17"/>
    <p:sldId id="26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114"/>
      </p:cViewPr>
      <p:guideLst>
        <p:guide orient="horz" pos="220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.jpeg"/><Relationship Id="rId4" Type="http://schemas.openxmlformats.org/officeDocument/2006/relationships/image" Target="../media/image21.jpeg"/><Relationship Id="rId3" Type="http://schemas.openxmlformats.org/officeDocument/2006/relationships/image" Target="../media/image3.jpeg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.bin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22.jpeg"/><Relationship Id="rId10" Type="http://schemas.openxmlformats.org/officeDocument/2006/relationships/vmlDrawing" Target="../drawings/vmlDrawing2.vml"/><Relationship Id="rId1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jpeg"/><Relationship Id="rId3" Type="http://schemas.openxmlformats.org/officeDocument/2006/relationships/image" Target="../media/image3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7.png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3.png"/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th1"/>
          <p:cNvSpPr/>
          <p:nvPr/>
        </p:nvSpPr>
        <p:spPr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3" name="Imag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00" y="4422258"/>
            <a:ext cx="11966550" cy="2435742"/>
          </a:xfrm>
          <a:prstGeom prst="rect">
            <a:avLst/>
          </a:prstGeom>
          <a:noFill/>
        </p:spPr>
      </p:pic>
      <p:pic>
        <p:nvPicPr>
          <p:cNvPr id="4" name="Image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0" y="268182"/>
            <a:ext cx="2972875" cy="394796"/>
          </a:xfrm>
          <a:prstGeom prst="rect">
            <a:avLst/>
          </a:prstGeom>
          <a:noFill/>
        </p:spPr>
      </p:pic>
      <p:pic>
        <p:nvPicPr>
          <p:cNvPr id="5" name="Image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338" y="101200"/>
            <a:ext cx="914400" cy="704850"/>
          </a:xfrm>
          <a:prstGeom prst="rect">
            <a:avLst/>
          </a:prstGeom>
          <a:noFill/>
        </p:spPr>
      </p:pic>
      <p:sp>
        <p:nvSpPr>
          <p:cNvPr id="6" name="Text Box5"/>
          <p:cNvSpPr txBox="1"/>
          <p:nvPr/>
        </p:nvSpPr>
        <p:spPr>
          <a:xfrm>
            <a:off x="3707108" y="2438737"/>
            <a:ext cx="4816348" cy="142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1200"/>
              </a:lnSpc>
            </a:pPr>
            <a:r>
              <a:rPr lang="en-US" altLang="zh-CN" sz="8000" b="1" spc="549" dirty="0">
                <a:solidFill>
                  <a:srgbClr val="202124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dev</a:t>
            </a:r>
            <a:r>
              <a:rPr lang="en-US" altLang="zh-CN" sz="8000" b="1" spc="-1172" dirty="0">
                <a:solidFill>
                  <a:srgbClr val="202124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en-US" altLang="zh-CN" sz="8000" b="1" spc="590" dirty="0">
                <a:solidFill>
                  <a:srgbClr val="202124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hack</a:t>
            </a:r>
            <a:endParaRPr lang="en-US" altLang="zh-CN" sz="800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ath53"/>
          <p:cNvSpPr/>
          <p:nvPr/>
        </p:nvSpPr>
        <p:spPr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54" name="Image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65" y="805815"/>
            <a:ext cx="4991100" cy="312420"/>
          </a:xfrm>
          <a:prstGeom prst="rect">
            <a:avLst/>
          </a:prstGeom>
          <a:noFill/>
        </p:spPr>
      </p:pic>
      <p:pic>
        <p:nvPicPr>
          <p:cNvPr id="58" name="Image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424" y="6498437"/>
            <a:ext cx="60722" cy="97781"/>
          </a:xfrm>
          <a:prstGeom prst="rect">
            <a:avLst/>
          </a:prstGeom>
          <a:noFill/>
        </p:spPr>
      </p:pic>
      <p:pic>
        <p:nvPicPr>
          <p:cNvPr id="59" name="Image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50" y="268182"/>
            <a:ext cx="2972875" cy="394796"/>
          </a:xfrm>
          <a:prstGeom prst="rect">
            <a:avLst/>
          </a:prstGeom>
          <a:noFill/>
        </p:spPr>
      </p:pic>
      <p:pic>
        <p:nvPicPr>
          <p:cNvPr id="60" name="Image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7338" y="101200"/>
            <a:ext cx="914400" cy="704850"/>
          </a:xfrm>
          <a:prstGeom prst="rect">
            <a:avLst/>
          </a:prstGeom>
          <a:noFill/>
        </p:spPr>
      </p:pic>
      <p:sp>
        <p:nvSpPr>
          <p:cNvPr id="2" name="Text Box 1"/>
          <p:cNvSpPr txBox="1"/>
          <p:nvPr/>
        </p:nvSpPr>
        <p:spPr>
          <a:xfrm>
            <a:off x="302895" y="2059305"/>
            <a:ext cx="1164590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Architecture of proposed drone Model The drone design is proposed for four hours monitoring in particular area</a:t>
            </a:r>
            <a:endParaRPr lang="en-US"/>
          </a:p>
          <a:p>
            <a:pPr algn="l"/>
            <a:r>
              <a:rPr lang="en-US"/>
              <a:t> from its central maintenance location (i.e. the location of the volunteer in that location). There is limitation of flight time </a:t>
            </a:r>
            <a:endParaRPr lang="en-US"/>
          </a:p>
          <a:p>
            <a:pPr algn="l"/>
            <a:r>
              <a:rPr lang="en-US"/>
              <a:t>in UAVs which depends on their model so the minimum flight time starts from 30 minutes to maximum time is 10 hours </a:t>
            </a:r>
            <a:endParaRPr lang="en-US"/>
          </a:p>
          <a:p>
            <a:pPr algn="l"/>
            <a:r>
              <a:rPr lang="en-US"/>
              <a:t>and it can be extended up to 24 hours. The range and monitoring area will be divided between the drones and every drone</a:t>
            </a:r>
            <a:endParaRPr lang="en-US"/>
          </a:p>
          <a:p>
            <a:pPr algn="l"/>
            <a:r>
              <a:rPr lang="en-US"/>
              <a:t> plane can monitor 5km circular area. Proposed drone plane can be controlled from central location via operator and also</a:t>
            </a:r>
            <a:endParaRPr lang="en-US"/>
          </a:p>
          <a:p>
            <a:pPr algn="l"/>
            <a:r>
              <a:rPr lang="en-US"/>
              <a:t> has functionality to automatically perform all operations without intervention or control of operator. The priority of control</a:t>
            </a:r>
            <a:endParaRPr lang="en-US"/>
          </a:p>
          <a:p>
            <a:pPr algn="l"/>
            <a:r>
              <a:rPr lang="en-US"/>
              <a:t> is given to operator to quit monitoring operation before critical condition of battery. In any kind of emergency condition</a:t>
            </a:r>
            <a:endParaRPr lang="en-US"/>
          </a:p>
          <a:p>
            <a:pPr algn="l"/>
            <a:r>
              <a:rPr lang="en-US"/>
              <a:t>(i.e. in sudden malfunction of the drone or unexpected battery drainage) it will transfer the control of monitoring process,</a:t>
            </a:r>
            <a:endParaRPr lang="en-US"/>
          </a:p>
          <a:p>
            <a:pPr algn="l"/>
            <a:r>
              <a:rPr lang="en-US"/>
              <a:t>its immediate location and movement direction to next cell drone plane via handshaking method of mobile communication.</a:t>
            </a:r>
            <a:endParaRPr lang="en-US"/>
          </a:p>
          <a:p>
            <a:pPr algn="l"/>
            <a:r>
              <a:rPr lang="en-US"/>
              <a:t> The circular area monitoring concept is same like telecom cells. Every drone plane of particular area will be connected to </a:t>
            </a:r>
            <a:endParaRPr lang="en-US"/>
          </a:p>
          <a:p>
            <a:pPr algn="l"/>
            <a:r>
              <a:rPr lang="en-US"/>
              <a:t>central location office via satellite network. Required Volunteer can act accordingly to that situation of concern.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14655" y="1297305"/>
            <a:ext cx="2979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Techniacl aspect of the Drone:</a:t>
            </a:r>
            <a:endParaRPr lang="en-I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/>
          <p:nvPr>
            <p:ph sz="half" idx="1"/>
          </p:nvPr>
        </p:nvGraphicFramePr>
        <p:xfrm>
          <a:off x="2156460" y="1791335"/>
          <a:ext cx="7287260" cy="443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2743200" imgH="2070100" progId="Paint.Picture">
                  <p:embed/>
                </p:oleObj>
              </mc:Choice>
              <mc:Fallback>
                <p:oleObj name="" r:id="rId1" imgW="2743200" imgH="20701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56460" y="1791335"/>
                        <a:ext cx="7287260" cy="4431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" name="Image60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922000" y="274955"/>
            <a:ext cx="914400" cy="714375"/>
          </a:xfrm>
          <a:prstGeom prst="rect">
            <a:avLst/>
          </a:prstGeom>
          <a:noFill/>
        </p:spPr>
      </p:pic>
      <p:pic>
        <p:nvPicPr>
          <p:cNvPr id="54" name="Image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5" y="805815"/>
            <a:ext cx="4991100" cy="312420"/>
          </a:xfrm>
          <a:prstGeom prst="rect">
            <a:avLst/>
          </a:prstGeom>
          <a:noFill/>
        </p:spPr>
      </p:pic>
      <p:pic>
        <p:nvPicPr>
          <p:cNvPr id="59" name="Image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50" y="268182"/>
            <a:ext cx="2972875" cy="3947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ath53"/>
          <p:cNvSpPr/>
          <p:nvPr/>
        </p:nvSpPr>
        <p:spPr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54" name="Image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" y="965200"/>
            <a:ext cx="4271010" cy="267335"/>
          </a:xfrm>
          <a:prstGeom prst="rect">
            <a:avLst/>
          </a:prstGeom>
          <a:noFill/>
        </p:spPr>
      </p:pic>
      <p:pic>
        <p:nvPicPr>
          <p:cNvPr id="58" name="Image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424" y="6498437"/>
            <a:ext cx="60722" cy="97781"/>
          </a:xfrm>
          <a:prstGeom prst="rect">
            <a:avLst/>
          </a:prstGeom>
          <a:noFill/>
        </p:spPr>
      </p:pic>
      <p:pic>
        <p:nvPicPr>
          <p:cNvPr id="59" name="Image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50" y="268182"/>
            <a:ext cx="2972875" cy="394796"/>
          </a:xfrm>
          <a:prstGeom prst="rect">
            <a:avLst/>
          </a:prstGeom>
          <a:noFill/>
        </p:spPr>
      </p:pic>
      <p:pic>
        <p:nvPicPr>
          <p:cNvPr id="60" name="Image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7338" y="101200"/>
            <a:ext cx="914400" cy="704850"/>
          </a:xfrm>
          <a:prstGeom prst="rect">
            <a:avLst/>
          </a:prstGeom>
          <a:noFill/>
        </p:spPr>
      </p:pic>
      <p:sp>
        <p:nvSpPr>
          <p:cNvPr id="2" name="Text Box 1"/>
          <p:cNvSpPr txBox="1"/>
          <p:nvPr/>
        </p:nvSpPr>
        <p:spPr>
          <a:xfrm>
            <a:off x="615315" y="1517650"/>
            <a:ext cx="11628120" cy="47999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Mobile Application:</a:t>
            </a:r>
            <a:endParaRPr lang="en-IN" altLang="en-US"/>
          </a:p>
          <a:p>
            <a:r>
              <a:rPr lang="en-IN" altLang="en-US"/>
              <a:t>The mobile application is for keeping a supervision on the whole process and also maintain transparency between the </a:t>
            </a:r>
            <a:endParaRPr lang="en-IN" altLang="en-US"/>
          </a:p>
          <a:p>
            <a:r>
              <a:rPr lang="en-IN" altLang="en-US"/>
              <a:t>involved authorities 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Technical Aspect of the mobile application:</a:t>
            </a:r>
            <a:endParaRPr lang="en-IN" altLang="en-US"/>
          </a:p>
          <a:p>
            <a:r>
              <a:rPr lang="en-IN" altLang="en-US"/>
              <a:t>The applications aims in linking the whole network into order and supervision.</a:t>
            </a:r>
            <a:endParaRPr lang="en-IN" altLang="en-US"/>
          </a:p>
          <a:p>
            <a:r>
              <a:rPr lang="en-IN" altLang="en-US"/>
              <a:t>It is integrated with the drones so that the location is monitored through geolocation and we also get the idea where</a:t>
            </a:r>
            <a:endParaRPr lang="en-IN" altLang="en-US"/>
          </a:p>
          <a:p>
            <a:r>
              <a:rPr lang="en-IN" altLang="en-US"/>
              <a:t>we find the person who needs help and thus we can keep a track of the number of people who have already been displaced </a:t>
            </a:r>
            <a:endParaRPr lang="en-IN" altLang="en-US"/>
          </a:p>
          <a:p>
            <a:r>
              <a:rPr lang="en-IN" altLang="en-US"/>
              <a:t>to some location and got food and those who havnt.</a:t>
            </a:r>
            <a:endParaRPr lang="en-IN" altLang="en-US"/>
          </a:p>
          <a:p>
            <a:r>
              <a:rPr lang="en-IN" altLang="en-US"/>
              <a:t>The application has the neccessary controls needed for the drone to work which includes deactivating the drone and</a:t>
            </a:r>
            <a:endParaRPr lang="en-IN" altLang="en-US"/>
          </a:p>
          <a:p>
            <a:r>
              <a:rPr lang="en-IN" altLang="en-US"/>
              <a:t>passing the control.</a:t>
            </a:r>
            <a:endParaRPr lang="en-IN" altLang="en-US"/>
          </a:p>
          <a:p>
            <a:r>
              <a:rPr lang="en-IN" altLang="en-US"/>
              <a:t>The application also keeps track of the location where the shelters and food are being provided thus it can be used by those</a:t>
            </a:r>
            <a:endParaRPr lang="en-IN" altLang="en-US"/>
          </a:p>
          <a:p>
            <a:r>
              <a:rPr lang="en-IN" altLang="en-US"/>
              <a:t>who wants any help and contact to the respective authorities (civil local volunteers).</a:t>
            </a:r>
            <a:endParaRPr lang="en-IN" altLang="en-US"/>
          </a:p>
          <a:p>
            <a:r>
              <a:rPr lang="en-IN" altLang="en-US"/>
              <a:t>The application keeps track of the raw foods,  that needs to be supplied daily to the locations, and other cooking and other  </a:t>
            </a:r>
            <a:endParaRPr lang="en-IN" altLang="en-US"/>
          </a:p>
          <a:p>
            <a:r>
              <a:rPr lang="en-IN" altLang="en-US"/>
              <a:t>stuffs required.The application uses radio buttons and checklists to maintain a log book for day to day activities to maintain</a:t>
            </a:r>
            <a:endParaRPr lang="en-IN" altLang="en-US"/>
          </a:p>
          <a:p>
            <a:r>
              <a:rPr lang="en-IN" altLang="en-US"/>
              <a:t>what has been done and what is left.</a:t>
            </a:r>
            <a:endParaRPr lang="en-IN" altLang="en-US"/>
          </a:p>
          <a:p>
            <a:r>
              <a:rPr lang="en-IN" altLang="en-US"/>
              <a:t>The application is meant to help the needy with the means of food and shelter which will be provided through geolocation.</a:t>
            </a:r>
            <a:endParaRPr lang="en-I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ath53"/>
          <p:cNvSpPr/>
          <p:nvPr/>
        </p:nvSpPr>
        <p:spPr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54" name="Image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" y="965200"/>
            <a:ext cx="4271010" cy="267335"/>
          </a:xfrm>
          <a:prstGeom prst="rect">
            <a:avLst/>
          </a:prstGeom>
          <a:noFill/>
        </p:spPr>
      </p:pic>
      <p:pic>
        <p:nvPicPr>
          <p:cNvPr id="58" name="Image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424" y="6498437"/>
            <a:ext cx="60722" cy="97781"/>
          </a:xfrm>
          <a:prstGeom prst="rect">
            <a:avLst/>
          </a:prstGeom>
          <a:noFill/>
        </p:spPr>
      </p:pic>
      <p:pic>
        <p:nvPicPr>
          <p:cNvPr id="59" name="Image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50" y="268182"/>
            <a:ext cx="2972875" cy="394796"/>
          </a:xfrm>
          <a:prstGeom prst="rect">
            <a:avLst/>
          </a:prstGeom>
          <a:noFill/>
        </p:spPr>
      </p:pic>
      <p:pic>
        <p:nvPicPr>
          <p:cNvPr id="60" name="Image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7338" y="101200"/>
            <a:ext cx="914400" cy="704850"/>
          </a:xfrm>
          <a:prstGeom prst="rect">
            <a:avLst/>
          </a:prstGeom>
          <a:noFill/>
        </p:spPr>
      </p:pic>
      <p:sp>
        <p:nvSpPr>
          <p:cNvPr id="2" name="Text Box 1"/>
          <p:cNvSpPr txBox="1"/>
          <p:nvPr/>
        </p:nvSpPr>
        <p:spPr>
          <a:xfrm>
            <a:off x="615315" y="1517650"/>
            <a:ext cx="1113917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Technical Aspects of the mobile application: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The application also has a section where the interested people and people with means can come forward and help </a:t>
            </a:r>
            <a:endParaRPr lang="en-IN" altLang="en-US"/>
          </a:p>
          <a:p>
            <a:r>
              <a:rPr lang="en-IN" altLang="en-US"/>
              <a:t>the needful.</a:t>
            </a:r>
            <a:endParaRPr lang="en-IN" altLang="en-US"/>
          </a:p>
          <a:p>
            <a:r>
              <a:rPr lang="en-IN" altLang="en-US"/>
              <a:t>The application will also be used to recruit volunteers who are willing to help the cause and it also supervises the work </a:t>
            </a:r>
            <a:endParaRPr lang="en-IN" altLang="en-US"/>
          </a:p>
          <a:p>
            <a:r>
              <a:rPr lang="en-IN" altLang="en-US"/>
              <a:t>that are being done in a proper manner or not with use of checklists and reminders.</a:t>
            </a:r>
            <a:endParaRPr lang="en-IN" altLang="en-US"/>
          </a:p>
          <a:p>
            <a:r>
              <a:rPr lang="en-IN" altLang="en-US"/>
              <a:t>The application also will be provided with constant updates and news that are provided by the government about </a:t>
            </a:r>
            <a:endParaRPr lang="en-IN" altLang="en-US"/>
          </a:p>
          <a:p>
            <a:r>
              <a:rPr lang="en-IN" altLang="en-US"/>
              <a:t>precautionary measures and all neccessary inforation regarding the COVID-19 .</a:t>
            </a:r>
            <a:endParaRPr lang="en-IN" altLang="en-US"/>
          </a:p>
          <a:p>
            <a:r>
              <a:rPr lang="en-IN" altLang="en-US"/>
              <a:t> </a:t>
            </a:r>
            <a:endParaRPr lang="en-I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ath53"/>
          <p:cNvSpPr/>
          <p:nvPr/>
        </p:nvSpPr>
        <p:spPr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54" name="Image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" y="965200"/>
            <a:ext cx="4271010" cy="267335"/>
          </a:xfrm>
          <a:prstGeom prst="rect">
            <a:avLst/>
          </a:prstGeom>
          <a:noFill/>
        </p:spPr>
      </p:pic>
      <p:pic>
        <p:nvPicPr>
          <p:cNvPr id="58" name="Image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424" y="6498437"/>
            <a:ext cx="60722" cy="97781"/>
          </a:xfrm>
          <a:prstGeom prst="rect">
            <a:avLst/>
          </a:prstGeom>
          <a:noFill/>
        </p:spPr>
      </p:pic>
      <p:pic>
        <p:nvPicPr>
          <p:cNvPr id="59" name="Image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50" y="268182"/>
            <a:ext cx="2972875" cy="394796"/>
          </a:xfrm>
          <a:prstGeom prst="rect">
            <a:avLst/>
          </a:prstGeom>
          <a:noFill/>
        </p:spPr>
      </p:pic>
      <p:pic>
        <p:nvPicPr>
          <p:cNvPr id="60" name="Image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7338" y="101200"/>
            <a:ext cx="914400" cy="704850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345" y="1683385"/>
            <a:ext cx="2387600" cy="4406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10" y="1781810"/>
            <a:ext cx="2362200" cy="4451350"/>
          </a:xfrm>
          <a:prstGeom prst="rect">
            <a:avLst/>
          </a:prstGeom>
        </p:spPr>
      </p:pic>
      <p:graphicFrame>
        <p:nvGraphicFramePr>
          <p:cNvPr id="5" name="Object 4"/>
          <p:cNvGraphicFramePr/>
          <p:nvPr/>
        </p:nvGraphicFramePr>
        <p:xfrm>
          <a:off x="5984240" y="1029970"/>
          <a:ext cx="4953000" cy="4432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6400800" imgH="5880100" progId="Paint.Picture">
                  <p:embed/>
                </p:oleObj>
              </mc:Choice>
              <mc:Fallback>
                <p:oleObj name="" r:id="rId7" imgW="6400800" imgH="58801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84240" y="1029970"/>
                        <a:ext cx="4953000" cy="4432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450850" y="1259840"/>
            <a:ext cx="4595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/>
              <a:t>Some screenshots of our app</a:t>
            </a:r>
            <a:endParaRPr lang="en-IN" alt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821055" y="6130290"/>
            <a:ext cx="10377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/>
              <a:t>The link for our app prototype : https://x.thunkable.com/copy/4d50d4780f8ec75575391a3484ba7bd4 </a:t>
            </a:r>
            <a:endParaRPr lang="en-I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ath61"/>
          <p:cNvSpPr/>
          <p:nvPr/>
        </p:nvSpPr>
        <p:spPr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62" name="Image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806" y="1113317"/>
            <a:ext cx="3980206" cy="363439"/>
          </a:xfrm>
          <a:prstGeom prst="rect">
            <a:avLst/>
          </a:prstGeom>
          <a:noFill/>
        </p:spPr>
      </p:pic>
      <p:pic>
        <p:nvPicPr>
          <p:cNvPr id="66" name="Image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870" y="6497085"/>
            <a:ext cx="63252" cy="99120"/>
          </a:xfrm>
          <a:prstGeom prst="rect">
            <a:avLst/>
          </a:prstGeom>
          <a:noFill/>
        </p:spPr>
      </p:pic>
      <p:pic>
        <p:nvPicPr>
          <p:cNvPr id="67" name="Image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50" y="268182"/>
            <a:ext cx="2972875" cy="394796"/>
          </a:xfrm>
          <a:prstGeom prst="rect">
            <a:avLst/>
          </a:prstGeom>
          <a:noFill/>
        </p:spPr>
      </p:pic>
      <p:pic>
        <p:nvPicPr>
          <p:cNvPr id="68" name="Image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7338" y="101200"/>
            <a:ext cx="914400" cy="704850"/>
          </a:xfrm>
          <a:prstGeom prst="rect">
            <a:avLst/>
          </a:prstGeom>
          <a:noFill/>
        </p:spPr>
      </p:pic>
      <p:sp>
        <p:nvSpPr>
          <p:cNvPr id="2" name="Text Box 1"/>
          <p:cNvSpPr txBox="1"/>
          <p:nvPr/>
        </p:nvSpPr>
        <p:spPr>
          <a:xfrm>
            <a:off x="712470" y="1913255"/>
            <a:ext cx="103771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/>
              <a:t>Requirements - The business plan includes buying  the materials for the drone , and assembling and modifying it with minimal cost. Low cost affordable camera can be used , as by image processing we can improve the quality upto much extent.</a:t>
            </a:r>
            <a:endParaRPr lang="en-IN" altLang="en-US"/>
          </a:p>
          <a:p>
            <a:pPr algn="l"/>
            <a:r>
              <a:rPr lang="en-IN" altLang="en-US"/>
              <a:t>Then the connections and technical details will be explained to the respective authority for the proper functioning of the whole system cycle.</a:t>
            </a:r>
            <a:endParaRPr lang="en-IN" altLang="en-US"/>
          </a:p>
          <a:p>
            <a:pPr algn="l"/>
            <a:r>
              <a:rPr lang="en-IN" altLang="en-US"/>
              <a:t>The application that has been developed also includes option for donation which will allow people to donate and the money can be directly utilised.</a:t>
            </a:r>
            <a:endParaRPr lang="en-IN" altLang="en-US"/>
          </a:p>
          <a:p>
            <a:pPr algn="l"/>
            <a:r>
              <a:rPr lang="en-IN" altLang="en-US"/>
              <a:t>the payments from the government can sent to small scale business owners through the heirerchy formed and thus we can grow business in every steps.</a:t>
            </a:r>
            <a:endParaRPr lang="en-IN" altLang="en-US"/>
          </a:p>
          <a:p>
            <a:pPr algn="l"/>
            <a:r>
              <a:rPr lang="en-IN" altLang="en-US"/>
              <a:t>We will advertise our initiatives through broadcasting on popular TV channels and sms .</a:t>
            </a:r>
            <a:endParaRPr lang="en-IN" altLang="en-US"/>
          </a:p>
          <a:p>
            <a:pPr algn="l"/>
            <a:endParaRPr lang="en-IN" altLang="en-US"/>
          </a:p>
          <a:p>
            <a:pPr algn="l"/>
            <a:r>
              <a:rPr lang="en-IN" altLang="en-US"/>
              <a:t>The target audience is the civilians of the country and the government so that the people in the streets can get the help directly. </a:t>
            </a:r>
            <a:endParaRPr lang="en-I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ath69"/>
          <p:cNvSpPr/>
          <p:nvPr/>
        </p:nvSpPr>
        <p:spPr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70" name="Image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5269" y="2856310"/>
            <a:ext cx="3643313" cy="495747"/>
          </a:xfrm>
          <a:prstGeom prst="rect">
            <a:avLst/>
          </a:prstGeom>
          <a:noFill/>
        </p:spPr>
      </p:pic>
      <p:pic>
        <p:nvPicPr>
          <p:cNvPr id="71" name="Image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329" y="2776705"/>
            <a:ext cx="569268" cy="535781"/>
          </a:xfrm>
          <a:prstGeom prst="rect">
            <a:avLst/>
          </a:prstGeom>
          <a:noFill/>
        </p:spPr>
      </p:pic>
      <p:pic>
        <p:nvPicPr>
          <p:cNvPr id="72" name="Image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50" y="268182"/>
            <a:ext cx="2972875" cy="394796"/>
          </a:xfrm>
          <a:prstGeom prst="rect">
            <a:avLst/>
          </a:prstGeom>
          <a:noFill/>
        </p:spPr>
      </p:pic>
      <p:pic>
        <p:nvPicPr>
          <p:cNvPr id="73" name="Image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7338" y="101200"/>
            <a:ext cx="914400" cy="704850"/>
          </a:xfrm>
          <a:prstGeom prst="rect">
            <a:avLst/>
          </a:prstGeom>
          <a:noFill/>
        </p:spPr>
      </p:pic>
      <p:sp>
        <p:nvSpPr>
          <p:cNvPr id="74" name="Text Box74"/>
          <p:cNvSpPr txBox="1"/>
          <p:nvPr/>
        </p:nvSpPr>
        <p:spPr>
          <a:xfrm>
            <a:off x="7758329" y="2777040"/>
            <a:ext cx="607314" cy="53538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15"/>
              </a:lnSpc>
            </a:pPr>
            <a:r>
              <a:rPr lang="en-US" altLang="zh-CN" sz="3600" spc="1782" dirty="0">
                <a:solidFill>
                  <a:srgbClr val="888888"/>
                </a:solidFill>
                <a:latin typeface="EmojiOne Color"/>
                <a:ea typeface="EmojiOne Color"/>
                <a:cs typeface="EmojiOne Color"/>
              </a:rPr>
              <a:t>☺</a:t>
            </a:r>
            <a:endParaRPr lang="en-US" altLang="zh-CN" sz="3600">
              <a:latin typeface="EmojiOne Color"/>
              <a:ea typeface="EmojiOne Color"/>
              <a:cs typeface="EmojiOne Colo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1129" y="-79513"/>
            <a:ext cx="3362894" cy="27407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6196" y="2338579"/>
            <a:ext cx="3362894" cy="27407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0163" y="4690572"/>
            <a:ext cx="3362894" cy="27407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326" y="2035949"/>
            <a:ext cx="3362894" cy="27407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93" y="-776997"/>
            <a:ext cx="3362894" cy="274075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80326" y="4666828"/>
            <a:ext cx="3362894" cy="274075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218218" y="1638405"/>
            <a:ext cx="5806319" cy="29743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278" y="2515377"/>
            <a:ext cx="3554472" cy="289689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38" y="2706208"/>
            <a:ext cx="3040842" cy="247828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063" y="3524553"/>
            <a:ext cx="5492892" cy="264891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626" y="-285355"/>
            <a:ext cx="3688695" cy="300628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118" y="-604087"/>
            <a:ext cx="3938677" cy="321002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34382" y="2081282"/>
            <a:ext cx="5492892" cy="2648911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762885" y="85725"/>
            <a:ext cx="69945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zh-CN" sz="6000" b="1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Binary </a:t>
            </a:r>
            <a:r>
              <a:rPr lang="en-IN" altLang="zh-CN" sz="6000" b="1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Beasts</a:t>
            </a:r>
            <a:r>
              <a:rPr lang="en-IN" altLang="zh-CN" sz="6000" b="1" dirty="0">
                <a:solidFill>
                  <a:srgbClr val="2EB87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IN" altLang="zh-CN" sz="6000" b="1" dirty="0">
              <a:solidFill>
                <a:srgbClr val="2EB87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672840" y="2606040"/>
            <a:ext cx="44164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latin typeface="Microsoft JhengHei" panose="020B0604030504040204" charset="-120"/>
                <a:ea typeface="Microsoft JhengHei" panose="020B0604030504040204" charset="-120"/>
              </a:rPr>
              <a:t>UTSAB GHOSH</a:t>
            </a:r>
            <a:endParaRPr lang="en-IN" altLang="en-US" sz="280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en-IN" altLang="en-US" sz="2800">
                <a:latin typeface="Microsoft JhengHei" panose="020B0604030504040204" charset="-120"/>
                <a:ea typeface="Microsoft JhengHei" panose="020B0604030504040204" charset="-120"/>
              </a:rPr>
              <a:t>SOHAM CHAKROBORTY</a:t>
            </a:r>
            <a:endParaRPr lang="en-IN" altLang="en-US" sz="280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en-IN" altLang="en-US" sz="2800">
                <a:latin typeface="Microsoft JhengHei" panose="020B0604030504040204" charset="-120"/>
                <a:ea typeface="Microsoft JhengHei" panose="020B0604030504040204" charset="-120"/>
              </a:rPr>
              <a:t>BISHAL MONDAL</a:t>
            </a:r>
            <a:endParaRPr lang="en-IN" altLang="en-US" sz="280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en-IN" altLang="en-US" sz="2800">
                <a:latin typeface="Microsoft JhengHei" panose="020B0604030504040204" charset="-120"/>
                <a:ea typeface="Microsoft JhengHei" panose="020B0604030504040204" charset="-120"/>
              </a:rPr>
              <a:t>SUMIT SAHA</a:t>
            </a:r>
            <a:endParaRPr lang="en-IN" altLang="en-US" sz="280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th19"/>
          <p:cNvSpPr/>
          <p:nvPr/>
        </p:nvSpPr>
        <p:spPr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0" name="Image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858" y="1249331"/>
            <a:ext cx="5107212" cy="363438"/>
          </a:xfrm>
          <a:prstGeom prst="rect">
            <a:avLst/>
          </a:prstGeom>
          <a:noFill/>
        </p:spPr>
      </p:pic>
      <p:pic>
        <p:nvPicPr>
          <p:cNvPr id="24" name="Image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572" y="6496949"/>
            <a:ext cx="60276" cy="99269"/>
          </a:xfrm>
          <a:prstGeom prst="rect">
            <a:avLst/>
          </a:prstGeom>
          <a:noFill/>
        </p:spPr>
      </p:pic>
      <p:pic>
        <p:nvPicPr>
          <p:cNvPr id="25" name="Image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338" y="101200"/>
            <a:ext cx="914400" cy="704850"/>
          </a:xfrm>
          <a:prstGeom prst="rect">
            <a:avLst/>
          </a:prstGeom>
          <a:noFill/>
        </p:spPr>
      </p:pic>
      <p:pic>
        <p:nvPicPr>
          <p:cNvPr id="26" name="Image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50" y="268182"/>
            <a:ext cx="2972875" cy="394796"/>
          </a:xfrm>
          <a:prstGeom prst="rect">
            <a:avLst/>
          </a:prstGeom>
          <a:noFill/>
        </p:spPr>
      </p:pic>
      <p:sp>
        <p:nvSpPr>
          <p:cNvPr id="2" name="Text Box 1"/>
          <p:cNvSpPr txBox="1"/>
          <p:nvPr/>
        </p:nvSpPr>
        <p:spPr>
          <a:xfrm>
            <a:off x="782320" y="2138680"/>
            <a:ext cx="102215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400"/>
              <a:t>Due to COVID-19, a huge number of people in our country are on the streets now </a:t>
            </a:r>
            <a:endParaRPr lang="en-IN" altLang="en-US" sz="2400"/>
          </a:p>
          <a:p>
            <a:r>
              <a:rPr lang="en-IN" altLang="en-US" sz="2400"/>
              <a:t>with no food and shelter.</a:t>
            </a:r>
            <a:endParaRPr lang="en-IN" altLang="en-US" sz="2400"/>
          </a:p>
          <a:p>
            <a:r>
              <a:rPr lang="en-IN" altLang="en-US" sz="2400"/>
              <a:t>How can you use technology to help the authorities to solve the problem?</a:t>
            </a:r>
            <a:endParaRPr lang="en-I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24" y="3421161"/>
            <a:ext cx="2597126" cy="21166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119" y="3421161"/>
            <a:ext cx="2597126" cy="21166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79" y="3290305"/>
            <a:ext cx="2918242" cy="23783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84" y="3421160"/>
            <a:ext cx="2597126" cy="2116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839" y="-105548"/>
            <a:ext cx="3362894" cy="27407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908" y="-706522"/>
            <a:ext cx="3362894" cy="27407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214" y="-444748"/>
            <a:ext cx="3778692" cy="30796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930" y="-389894"/>
            <a:ext cx="3362894" cy="274075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234639" y="594083"/>
            <a:ext cx="5765640" cy="21265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497" y="1002819"/>
            <a:ext cx="5454408" cy="18938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09889" y="431755"/>
            <a:ext cx="5454408" cy="1893840"/>
          </a:xfrm>
          <a:prstGeom prst="rect">
            <a:avLst/>
          </a:prstGeom>
        </p:spPr>
      </p:pic>
      <p:sp>
        <p:nvSpPr>
          <p:cNvPr id="22" name="文本框 21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4026903" y="1103356"/>
            <a:ext cx="4224233" cy="11079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rgbClr val="5276B4"/>
                </a:solidFill>
                <a:latin typeface="Arial" panose="020B0604020202020204" pitchFamily="34" charset="0"/>
                <a:ea typeface="Arial" panose="020B0604020202020204" pitchFamily="34" charset="0"/>
                <a:cs typeface="Kartika" panose="02020503030404060203" pitchFamily="18" charset="0"/>
              </a:rPr>
              <a:t>CONT</a:t>
            </a:r>
            <a:r>
              <a:rPr lang="en-US" altLang="zh-CN" sz="6600" b="1" dirty="0" smtClean="0">
                <a:blipFill>
                  <a:blip r:embed="rId7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  <a:cs typeface="Kartika" panose="02020503030404060203" pitchFamily="18" charset="0"/>
              </a:rPr>
              <a:t>ENTS</a:t>
            </a:r>
            <a:endParaRPr lang="zh-CN" altLang="en-US" sz="3200" b="1" dirty="0" smtClean="0">
              <a:blipFill>
                <a:blip r:embed="rId7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  <a:cs typeface="Kartika" panose="02020503030404060203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9752" y="5664575"/>
            <a:ext cx="21436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2400" b="1" dirty="0">
                <a:solidFill>
                  <a:srgbClr val="5276B4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Problem Statement</a:t>
            </a:r>
            <a:endParaRPr lang="en-IN" altLang="zh-CN" sz="2400" b="1" dirty="0">
              <a:solidFill>
                <a:srgbClr val="5276B4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93423" y="5637207"/>
            <a:ext cx="2143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smtClean="0">
                <a:solidFill>
                  <a:srgbClr val="629FB4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Solution</a:t>
            </a:r>
            <a:endParaRPr lang="en-IN" sz="2400" b="1" dirty="0">
              <a:solidFill>
                <a:srgbClr val="629FB4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67246" y="5614767"/>
            <a:ext cx="21436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smtClean="0">
                <a:solidFill>
                  <a:srgbClr val="89CDD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Architecture Diagram</a:t>
            </a:r>
            <a:endParaRPr lang="en-IN" sz="2400" b="1" dirty="0">
              <a:solidFill>
                <a:srgbClr val="89CDD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410311" y="5614766"/>
            <a:ext cx="21436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43C89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Business Model</a:t>
            </a:r>
            <a:endParaRPr lang="en-IN" sz="2400" b="1" dirty="0">
              <a:solidFill>
                <a:srgbClr val="43C897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th27"/>
          <p:cNvSpPr/>
          <p:nvPr/>
        </p:nvSpPr>
        <p:spPr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8" name="Image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008" y="805977"/>
            <a:ext cx="2297302" cy="363439"/>
          </a:xfrm>
          <a:prstGeom prst="rect">
            <a:avLst/>
          </a:prstGeom>
          <a:noFill/>
        </p:spPr>
      </p:pic>
      <p:pic>
        <p:nvPicPr>
          <p:cNvPr id="40" name="Image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054" y="5520280"/>
            <a:ext cx="26640" cy="28873"/>
          </a:xfrm>
          <a:prstGeom prst="rect">
            <a:avLst/>
          </a:prstGeom>
          <a:noFill/>
        </p:spPr>
      </p:pic>
      <p:pic>
        <p:nvPicPr>
          <p:cNvPr id="41" name="Image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406" y="6497991"/>
            <a:ext cx="69354" cy="97185"/>
          </a:xfrm>
          <a:prstGeom prst="rect">
            <a:avLst/>
          </a:prstGeom>
          <a:noFill/>
        </p:spPr>
      </p:pic>
      <p:pic>
        <p:nvPicPr>
          <p:cNvPr id="42" name="Image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50" y="268182"/>
            <a:ext cx="2972875" cy="394796"/>
          </a:xfrm>
          <a:prstGeom prst="rect">
            <a:avLst/>
          </a:prstGeom>
          <a:noFill/>
        </p:spPr>
      </p:pic>
      <p:pic>
        <p:nvPicPr>
          <p:cNvPr id="43" name="Image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7338" y="101200"/>
            <a:ext cx="914400" cy="704850"/>
          </a:xfrm>
          <a:prstGeom prst="rect">
            <a:avLst/>
          </a:prstGeom>
          <a:noFill/>
        </p:spPr>
      </p:pic>
      <p:sp>
        <p:nvSpPr>
          <p:cNvPr id="2" name="Text Box 1"/>
          <p:cNvSpPr txBox="1"/>
          <p:nvPr/>
        </p:nvSpPr>
        <p:spPr>
          <a:xfrm>
            <a:off x="532765" y="1725295"/>
            <a:ext cx="11221085" cy="7004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10000"/>
              </a:lnSpc>
              <a:buFont typeface="Wingdings" panose="05000000000000000000" charset="0"/>
              <a:buChar char="§"/>
            </a:pPr>
            <a:r>
              <a:rPr lang="en-IN" altLang="en-US"/>
              <a:t>Our proposal/idea/solution is mainly intended to the ones who has been deprived from the basic nececessities</a:t>
            </a:r>
            <a:endParaRPr lang="en-IN" altLang="en-US"/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en-IN" altLang="en-US"/>
              <a:t>      of life - food and shelter, due to the existing national lockdown (taken as a precautionary measure against Covid-19 )  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532765" y="2553335"/>
            <a:ext cx="113055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IN" altLang="en-US"/>
              <a:t> The idea is to assist the authority to provide the needy people with food and shelter with the help of technology and</a:t>
            </a:r>
            <a:endParaRPr lang="en-IN" altLang="en-US"/>
          </a:p>
          <a:p>
            <a:pPr indent="0">
              <a:buFont typeface="Wingdings" panose="05000000000000000000" charset="0"/>
              <a:buNone/>
            </a:pPr>
            <a:r>
              <a:rPr lang="en-IN" altLang="en-US"/>
              <a:t>       look after proper utilization of available, achievable and affordable means.</a:t>
            </a: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04520" y="3326130"/>
            <a:ext cx="116332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IN" altLang="en-US"/>
              <a:t>Practically implementable means have been used in the idea and is expected to have a high impact.</a:t>
            </a:r>
            <a:endParaRPr lang="en-IN" altLang="en-US"/>
          </a:p>
          <a:p>
            <a:r>
              <a:rPr lang="en-IN" altLang="en-US"/>
              <a:t>      In simple words, we will try to track the people in the streets and connect them with the respective authority(volunteers</a:t>
            </a:r>
            <a:endParaRPr lang="en-IN" altLang="en-US"/>
          </a:p>
          <a:p>
            <a:r>
              <a:rPr lang="en-IN" altLang="en-US"/>
              <a:t>      of respective areas/zones), help them to displace the people to some nearby shelter(train, school, construction site)</a:t>
            </a:r>
            <a:endParaRPr lang="en-IN" altLang="en-US"/>
          </a:p>
          <a:p>
            <a:r>
              <a:rPr lang="en-IN" altLang="en-US"/>
              <a:t>      keep a track of the food and shelter in the overall chain, for its proper management and utilization. </a:t>
            </a:r>
            <a:endParaRPr lang="en-I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55955" y="1335405"/>
            <a:ext cx="424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BACKGROUND OF OUR PROPOSAL:</a:t>
            </a:r>
            <a:endParaRPr lang="en-IN" alt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Path27"/>
          <p:cNvSpPr/>
          <p:nvPr/>
        </p:nvSpPr>
        <p:spPr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</a:ln>
        </p:spPr>
        <p:txBody>
          <a:bodyPr rtlCol="0" anchor="ctr"/>
          <a:p>
            <a:pPr algn="ctr"/>
            <a:endParaRPr lang="en-US" altLang="zh-CN"/>
          </a:p>
        </p:txBody>
      </p:sp>
      <p:pic>
        <p:nvPicPr>
          <p:cNvPr id="28" name="Image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783" y="805977"/>
            <a:ext cx="2297302" cy="363439"/>
          </a:xfrm>
          <a:prstGeom prst="rect">
            <a:avLst/>
          </a:prstGeom>
          <a:noFill/>
        </p:spPr>
      </p:pic>
      <p:pic>
        <p:nvPicPr>
          <p:cNvPr id="40" name="Image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054" y="5520280"/>
            <a:ext cx="26640" cy="28873"/>
          </a:xfrm>
          <a:prstGeom prst="rect">
            <a:avLst/>
          </a:prstGeom>
          <a:noFill/>
        </p:spPr>
      </p:pic>
      <p:pic>
        <p:nvPicPr>
          <p:cNvPr id="41" name="Image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406" y="6497991"/>
            <a:ext cx="69354" cy="97185"/>
          </a:xfrm>
          <a:prstGeom prst="rect">
            <a:avLst/>
          </a:prstGeom>
          <a:noFill/>
        </p:spPr>
      </p:pic>
      <p:pic>
        <p:nvPicPr>
          <p:cNvPr id="42" name="Image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50" y="268182"/>
            <a:ext cx="2972875" cy="394796"/>
          </a:xfrm>
          <a:prstGeom prst="rect">
            <a:avLst/>
          </a:prstGeom>
          <a:noFill/>
        </p:spPr>
      </p:pic>
      <p:pic>
        <p:nvPicPr>
          <p:cNvPr id="43" name="Image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7338" y="101200"/>
            <a:ext cx="914400" cy="704850"/>
          </a:xfrm>
          <a:prstGeom prst="rect">
            <a:avLst/>
          </a:prstGeom>
          <a:noFill/>
        </p:spPr>
      </p:pic>
      <p:sp>
        <p:nvSpPr>
          <p:cNvPr id="7" name="Text Box 6"/>
          <p:cNvSpPr txBox="1"/>
          <p:nvPr/>
        </p:nvSpPr>
        <p:spPr>
          <a:xfrm>
            <a:off x="496570" y="2414270"/>
            <a:ext cx="1151382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IN" altLang="en-US"/>
              <a:t>The technology used mainly include a drone system with a fitted camera ( which will help in capturing vedios of the </a:t>
            </a:r>
            <a:endParaRPr lang="en-IN" altLang="en-US"/>
          </a:p>
          <a:p>
            <a:pPr indent="0">
              <a:buFont typeface="Wingdings" panose="05000000000000000000" charset="0"/>
              <a:buNone/>
            </a:pPr>
            <a:r>
              <a:rPr lang="en-IN" altLang="en-US"/>
              <a:t>      streets by hovering over them areawise, identifying people on streets and marking their coordinates), </a:t>
            </a:r>
            <a:endParaRPr lang="en-IN" altLang="en-US"/>
          </a:p>
          <a:p>
            <a:pPr indent="0">
              <a:buFont typeface="Wingdings" panose="05000000000000000000" charset="0"/>
              <a:buNone/>
            </a:pPr>
            <a:r>
              <a:rPr lang="en-IN" altLang="en-US"/>
              <a:t>      a mobile application      that will help connecting with the authorities in the respective zone(police or civil volunteers) </a:t>
            </a:r>
            <a:endParaRPr lang="en-IN" altLang="en-US"/>
          </a:p>
          <a:p>
            <a:pPr indent="0">
              <a:buFont typeface="Wingdings" panose="05000000000000000000" charset="0"/>
              <a:buNone/>
            </a:pPr>
            <a:r>
              <a:rPr lang="en-IN" altLang="en-US"/>
              <a:t>      with the street people and  marking the schools and train compartment locations and construction sites nearby. </a:t>
            </a:r>
            <a:endParaRPr lang="en-IN" altLang="en-US"/>
          </a:p>
          <a:p>
            <a:pPr indent="0">
              <a:buFont typeface="Wingdings" panose="05000000000000000000" charset="0"/>
              <a:buNone/>
            </a:pPr>
            <a:r>
              <a:rPr lang="en-IN" altLang="en-US"/>
              <a:t>      It also connects local area shopkeepers(for encouraging small scale businesses) with the volunteers and authorities</a:t>
            </a:r>
            <a:endParaRPr lang="en-IN" altLang="en-US"/>
          </a:p>
          <a:p>
            <a:pPr indent="0">
              <a:buFont typeface="Wingdings" panose="05000000000000000000" charset="0"/>
              <a:buNone/>
            </a:pPr>
            <a:r>
              <a:rPr lang="en-IN" altLang="en-US"/>
              <a:t>    so that they can provide the street people with proper food amenities. </a:t>
            </a:r>
            <a:endParaRPr lang="en-IN" altLang="en-US"/>
          </a:p>
          <a:p>
            <a:pPr indent="0">
              <a:buFont typeface="Wingdings" panose="05000000000000000000" charset="0"/>
              <a:buNone/>
            </a:pPr>
            <a:r>
              <a:rPr lang="en-IN" altLang="en-US"/>
              <a:t>    This overall plan is designed in such a way, so that minimal people interaction occurs and social distancing is maintained.</a:t>
            </a:r>
            <a:endParaRPr lang="en-I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25475" y="1664335"/>
            <a:ext cx="424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OVERVIEW OF OUR PROPOSAL:</a:t>
            </a:r>
            <a:endParaRPr lang="en-IN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th27"/>
          <p:cNvSpPr/>
          <p:nvPr/>
        </p:nvSpPr>
        <p:spPr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8" name="Image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935" y="740410"/>
            <a:ext cx="2153920" cy="340360"/>
          </a:xfrm>
          <a:prstGeom prst="rect">
            <a:avLst/>
          </a:prstGeom>
          <a:noFill/>
        </p:spPr>
      </p:pic>
      <p:pic>
        <p:nvPicPr>
          <p:cNvPr id="40" name="Image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054" y="5520280"/>
            <a:ext cx="26640" cy="28873"/>
          </a:xfrm>
          <a:prstGeom prst="rect">
            <a:avLst/>
          </a:prstGeom>
          <a:noFill/>
        </p:spPr>
      </p:pic>
      <p:pic>
        <p:nvPicPr>
          <p:cNvPr id="41" name="Image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406" y="6497991"/>
            <a:ext cx="69354" cy="97185"/>
          </a:xfrm>
          <a:prstGeom prst="rect">
            <a:avLst/>
          </a:prstGeom>
          <a:noFill/>
        </p:spPr>
      </p:pic>
      <p:pic>
        <p:nvPicPr>
          <p:cNvPr id="42" name="Image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50" y="184362"/>
            <a:ext cx="2972875" cy="394796"/>
          </a:xfrm>
          <a:prstGeom prst="rect">
            <a:avLst/>
          </a:prstGeom>
          <a:noFill/>
        </p:spPr>
      </p:pic>
      <p:pic>
        <p:nvPicPr>
          <p:cNvPr id="43" name="Image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7338" y="101200"/>
            <a:ext cx="914400" cy="704850"/>
          </a:xfrm>
          <a:prstGeom prst="rect">
            <a:avLst/>
          </a:prstGeom>
          <a:noFill/>
        </p:spPr>
      </p:pic>
      <p:sp>
        <p:nvSpPr>
          <p:cNvPr id="6" name="Text Box 5"/>
          <p:cNvSpPr txBox="1"/>
          <p:nvPr/>
        </p:nvSpPr>
        <p:spPr>
          <a:xfrm>
            <a:off x="13970" y="1421130"/>
            <a:ext cx="12230735" cy="52927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§"/>
            </a:pPr>
            <a:r>
              <a:rPr lang="en-IN" altLang="en-US" sz="2000"/>
              <a:t>Keeping in mind that social distancing must be maintained our primary moto is to divide the overall area under</a:t>
            </a:r>
            <a:endParaRPr lang="en-IN" altLang="en-US" sz="2000"/>
          </a:p>
          <a:p>
            <a:pPr indent="0" algn="l">
              <a:lnSpc>
                <a:spcPct val="130000"/>
              </a:lnSpc>
              <a:buFont typeface="Wingdings" panose="05000000000000000000" charset="0"/>
              <a:buNone/>
            </a:pPr>
            <a:r>
              <a:rPr lang="en-IN" altLang="en-US" sz="2000"/>
              <a:t>     supervision into different zones and separately connect the authority (civil volunteers) with the street people in </a:t>
            </a:r>
            <a:endParaRPr lang="en-IN" altLang="en-US" sz="2000"/>
          </a:p>
          <a:p>
            <a:pPr indent="0" algn="l">
              <a:lnSpc>
                <a:spcPct val="130000"/>
              </a:lnSpc>
              <a:buFont typeface="Wingdings" panose="05000000000000000000" charset="0"/>
              <a:buNone/>
            </a:pPr>
            <a:r>
              <a:rPr lang="en-IN" altLang="en-US" sz="2000"/>
              <a:t>     their respective region so that the management can be done efficiently.</a:t>
            </a:r>
            <a:endParaRPr lang="en-IN" altLang="en-US" sz="2000"/>
          </a:p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§"/>
            </a:pPr>
            <a:r>
              <a:rPr lang="en-IN" altLang="en-US" sz="2000"/>
              <a:t>A hiererchy pattern is followed. The funding comes from the central government to different state government</a:t>
            </a:r>
            <a:endParaRPr lang="en-IN" altLang="en-US" sz="2000"/>
          </a:p>
          <a:p>
            <a:pPr indent="0" algn="l">
              <a:lnSpc>
                <a:spcPct val="130000"/>
              </a:lnSpc>
              <a:buFont typeface="Wingdings" panose="05000000000000000000" charset="0"/>
              <a:buNone/>
            </a:pPr>
            <a:r>
              <a:rPr lang="en-IN" altLang="en-US" sz="2000"/>
              <a:t>     and then distributed in several areas for benefit of people in respective region for their food and well being. A</a:t>
            </a:r>
            <a:endParaRPr lang="en-IN" altLang="en-US" sz="2000"/>
          </a:p>
          <a:p>
            <a:pPr indent="0" algn="l">
              <a:lnSpc>
                <a:spcPct val="130000"/>
              </a:lnSpc>
              <a:buFont typeface="Wingdings" panose="05000000000000000000" charset="0"/>
              <a:buNone/>
            </a:pPr>
            <a:r>
              <a:rPr lang="en-IN" altLang="en-US" sz="2000"/>
              <a:t>     small part from this fund can be utilized to create a great impact on the street people.</a:t>
            </a:r>
            <a:endParaRPr lang="en-IN" altLang="en-US" sz="2000"/>
          </a:p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§"/>
            </a:pPr>
            <a:r>
              <a:rPr lang="en-IN" altLang="en-US" sz="2000">
                <a:sym typeface="+mn-ea"/>
              </a:rPr>
              <a:t>Apart from connecting the street people with the authority the solution also aims at raising small scale </a:t>
            </a:r>
            <a:endParaRPr lang="en-IN" altLang="en-US" sz="2000">
              <a:sym typeface="+mn-ea"/>
            </a:endParaRPr>
          </a:p>
          <a:p>
            <a:pPr indent="0" algn="l">
              <a:lnSpc>
                <a:spcPct val="130000"/>
              </a:lnSpc>
              <a:buFont typeface="Wingdings" panose="05000000000000000000" charset="0"/>
              <a:buNone/>
            </a:pPr>
            <a:r>
              <a:rPr lang="en-IN" altLang="en-US" sz="2000">
                <a:sym typeface="+mn-ea"/>
              </a:rPr>
              <a:t>     businesses to help the local storekeepers/shopkeepers grow some revenue. Currently goverment authorities are</a:t>
            </a:r>
            <a:endParaRPr lang="en-IN" altLang="en-US" sz="2000">
              <a:sym typeface="+mn-ea"/>
            </a:endParaRPr>
          </a:p>
          <a:p>
            <a:pPr indent="0" algn="l">
              <a:lnSpc>
                <a:spcPct val="130000"/>
              </a:lnSpc>
              <a:buFont typeface="Wingdings" panose="05000000000000000000" charset="0"/>
              <a:buNone/>
            </a:pPr>
            <a:r>
              <a:rPr lang="en-IN" altLang="en-US" sz="2000">
                <a:sym typeface="+mn-ea"/>
              </a:rPr>
              <a:t>     sending volunteers in several areas with a certain quantity of raw food, vegetables etc. Instead of this we can </a:t>
            </a:r>
            <a:endParaRPr lang="en-IN" altLang="en-US" sz="2000">
              <a:sym typeface="+mn-ea"/>
            </a:endParaRPr>
          </a:p>
          <a:p>
            <a:pPr indent="0" algn="l">
              <a:lnSpc>
                <a:spcPct val="130000"/>
              </a:lnSpc>
              <a:buFont typeface="Wingdings" panose="05000000000000000000" charset="0"/>
              <a:buNone/>
            </a:pPr>
            <a:r>
              <a:rPr lang="en-IN" altLang="en-US" sz="2000">
                <a:sym typeface="+mn-ea"/>
              </a:rPr>
              <a:t>     use the local shops to do the same, so that within the same budget a lot can be done(by saving the transportation</a:t>
            </a:r>
            <a:endParaRPr lang="en-IN" altLang="en-US" sz="2000">
              <a:sym typeface="+mn-ea"/>
            </a:endParaRPr>
          </a:p>
          <a:p>
            <a:pPr indent="0" algn="l">
              <a:lnSpc>
                <a:spcPct val="130000"/>
              </a:lnSpc>
              <a:buFont typeface="Wingdings" panose="05000000000000000000" charset="0"/>
              <a:buNone/>
            </a:pPr>
            <a:r>
              <a:rPr lang="en-IN" altLang="en-US" sz="2000">
                <a:sym typeface="+mn-ea"/>
              </a:rPr>
              <a:t>     cost for carrying the food, and growing small scale bussiness). </a:t>
            </a:r>
            <a:endParaRPr lang="en-IN" altLang="en-US" sz="2000">
              <a:sym typeface="+mn-ea"/>
            </a:endParaRPr>
          </a:p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§"/>
            </a:pPr>
            <a:r>
              <a:rPr lang="en-IN" altLang="en-US" sz="2000">
                <a:sym typeface="+mn-ea"/>
              </a:rPr>
              <a:t>We also keep a track of the school which gives permission and other open areas in our database and keep a record</a:t>
            </a:r>
            <a:endParaRPr lang="en-IN" altLang="en-US" sz="2000">
              <a:sym typeface="+mn-ea"/>
            </a:endParaRPr>
          </a:p>
          <a:p>
            <a:pPr indent="0" algn="l">
              <a:lnSpc>
                <a:spcPct val="130000"/>
              </a:lnSpc>
              <a:buFont typeface="Wingdings" panose="05000000000000000000" charset="0"/>
              <a:buNone/>
            </a:pPr>
            <a:r>
              <a:rPr lang="en-IN" altLang="en-US" sz="2000"/>
              <a:t>     of number of people in a single place so that too much of congestion doesnt occur which can be result adversely.</a:t>
            </a:r>
            <a:endParaRPr lang="en-IN" altLang="en-US" sz="2000"/>
          </a:p>
        </p:txBody>
      </p:sp>
      <p:sp>
        <p:nvSpPr>
          <p:cNvPr id="8" name="Text Box 7"/>
          <p:cNvSpPr txBox="1"/>
          <p:nvPr/>
        </p:nvSpPr>
        <p:spPr>
          <a:xfrm>
            <a:off x="297180" y="1143000"/>
            <a:ext cx="424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DISCUSSION ABOUT THE SOLUTION :</a:t>
            </a:r>
            <a:endParaRPr lang="en-IN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ath53"/>
          <p:cNvSpPr/>
          <p:nvPr/>
        </p:nvSpPr>
        <p:spPr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54" name="Image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430" y="841375"/>
            <a:ext cx="4213225" cy="264160"/>
          </a:xfrm>
          <a:prstGeom prst="rect">
            <a:avLst/>
          </a:prstGeom>
          <a:noFill/>
        </p:spPr>
      </p:pic>
      <p:pic>
        <p:nvPicPr>
          <p:cNvPr id="58" name="Image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424" y="6498437"/>
            <a:ext cx="60722" cy="97781"/>
          </a:xfrm>
          <a:prstGeom prst="rect">
            <a:avLst/>
          </a:prstGeom>
          <a:noFill/>
        </p:spPr>
      </p:pic>
      <p:pic>
        <p:nvPicPr>
          <p:cNvPr id="59" name="Image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50" y="268182"/>
            <a:ext cx="2972875" cy="394796"/>
          </a:xfrm>
          <a:prstGeom prst="rect">
            <a:avLst/>
          </a:prstGeom>
          <a:noFill/>
        </p:spPr>
      </p:pic>
      <p:pic>
        <p:nvPicPr>
          <p:cNvPr id="60" name="Image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7338" y="101200"/>
            <a:ext cx="914400" cy="704850"/>
          </a:xfrm>
          <a:prstGeom prst="rect">
            <a:avLst/>
          </a:prstGeom>
          <a:noFill/>
        </p:spPr>
      </p:pic>
      <p:sp>
        <p:nvSpPr>
          <p:cNvPr id="2" name="Text Box 1"/>
          <p:cNvSpPr txBox="1"/>
          <p:nvPr/>
        </p:nvSpPr>
        <p:spPr>
          <a:xfrm>
            <a:off x="538480" y="1194435"/>
            <a:ext cx="655764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altLang="en-US">
                <a:sym typeface="+mn-ea"/>
              </a:rPr>
              <a:t>The solution is based on 2 major techonological aspects as following:</a:t>
            </a:r>
            <a:endParaRPr lang="en-I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>
                <a:sym typeface="+mn-ea"/>
              </a:rPr>
              <a:t>Mobile Application</a:t>
            </a:r>
            <a:endParaRPr lang="en-I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>
                <a:sym typeface="+mn-ea"/>
              </a:rPr>
              <a:t>Drones</a:t>
            </a:r>
            <a:endParaRPr lang="en-IN" altLang="en-US"/>
          </a:p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47675" y="2095500"/>
            <a:ext cx="11481435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altLang="en-US"/>
              <a:t>Drones:</a:t>
            </a:r>
            <a:endParaRPr lang="en-IN" altLang="en-US"/>
          </a:p>
          <a:p>
            <a:pPr algn="l"/>
            <a:r>
              <a:rPr lang="en-IN" altLang="en-US"/>
              <a:t>The drone is used mainly to reduce the human interactions as much as possible.</a:t>
            </a:r>
            <a:endParaRPr lang="en-IN" altLang="en-US"/>
          </a:p>
          <a:p>
            <a:pPr algn="l"/>
            <a:r>
              <a:rPr lang="en-IN" altLang="en-US"/>
              <a:t>Technical aspects:</a:t>
            </a:r>
            <a:endParaRPr lang="en-IN" altLang="en-US"/>
          </a:p>
          <a:p>
            <a:pPr algn="l"/>
            <a:r>
              <a:rPr lang="en-US">
                <a:sym typeface="+mn-ea"/>
              </a:rPr>
              <a:t>The design of proposed drone plane is smaller for moving easily in congested streets during monitoring and targeting. </a:t>
            </a:r>
            <a:endParaRPr lang="en-US"/>
          </a:p>
          <a:p>
            <a:pPr algn="l"/>
            <a:r>
              <a:rPr lang="en-US">
                <a:sym typeface="+mn-ea"/>
              </a:rPr>
              <a:t>The drone plane is based on HD resolution camera for visionary system. The proposed drone plane contain cameras for 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capturing images and recording videos, control unit based on two processing unit for controlling all operations. 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Drone plane is based on two different processing units, these units are interconnected to each other for instruction 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sharing and controlling all operations during monitoring such as moving between the buildings, recording and detecting 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whether there is any person or not.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 The 1st processing unit will handle the operation of image processing because human shape recognition and detection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 required high computational power for real time object detection and classification. The people who stays in the roadside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 can be identified by this system.</a:t>
            </a:r>
            <a:endParaRPr lang="en-US"/>
          </a:p>
          <a:p>
            <a:pPr algn="l"/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ath53"/>
          <p:cNvSpPr/>
          <p:nvPr/>
        </p:nvSpPr>
        <p:spPr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54" name="Image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080" y="805815"/>
            <a:ext cx="4166235" cy="260985"/>
          </a:xfrm>
          <a:prstGeom prst="rect">
            <a:avLst/>
          </a:prstGeom>
          <a:noFill/>
        </p:spPr>
      </p:pic>
      <p:pic>
        <p:nvPicPr>
          <p:cNvPr id="58" name="Image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424" y="6498437"/>
            <a:ext cx="60722" cy="97781"/>
          </a:xfrm>
          <a:prstGeom prst="rect">
            <a:avLst/>
          </a:prstGeom>
          <a:noFill/>
        </p:spPr>
      </p:pic>
      <p:pic>
        <p:nvPicPr>
          <p:cNvPr id="59" name="Image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50" y="268182"/>
            <a:ext cx="2972875" cy="394796"/>
          </a:xfrm>
          <a:prstGeom prst="rect">
            <a:avLst/>
          </a:prstGeom>
          <a:noFill/>
        </p:spPr>
      </p:pic>
      <p:pic>
        <p:nvPicPr>
          <p:cNvPr id="60" name="Image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7338" y="101200"/>
            <a:ext cx="914400" cy="704850"/>
          </a:xfrm>
          <a:prstGeom prst="rect">
            <a:avLst/>
          </a:prstGeom>
          <a:noFill/>
        </p:spPr>
      </p:pic>
      <p:sp>
        <p:nvSpPr>
          <p:cNvPr id="2" name="Text Box 1"/>
          <p:cNvSpPr txBox="1"/>
          <p:nvPr/>
        </p:nvSpPr>
        <p:spPr>
          <a:xfrm>
            <a:off x="298450" y="1734185"/>
            <a:ext cx="11484610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It’s cumbersome in field of artificial intelligence and image processing to find accurate information in image and make</a:t>
            </a:r>
            <a:endParaRPr lang="en-US"/>
          </a:p>
          <a:p>
            <a:pPr algn="l"/>
            <a:r>
              <a:rPr lang="en-US"/>
              <a:t> perfect decision on the behalf of extracted information. Many techniques are available for image capturing and video</a:t>
            </a:r>
            <a:endParaRPr lang="en-US"/>
          </a:p>
          <a:p>
            <a:pPr algn="l"/>
            <a:r>
              <a:rPr lang="en-US"/>
              <a:t> recording, one of them is satellite imaging which is available online, ground information can be acquired by LANDSAT </a:t>
            </a:r>
            <a:endParaRPr lang="en-US"/>
          </a:p>
          <a:p>
            <a:pPr algn="l"/>
            <a:r>
              <a:rPr lang="en-US"/>
              <a:t>imagery but resolution is very low. The resolution of LANDSAT is low enough that it is difficult to see the affected area.</a:t>
            </a:r>
            <a:endParaRPr lang="en-US"/>
          </a:p>
          <a:p>
            <a:pPr algn="l"/>
            <a:r>
              <a:rPr lang="en-US"/>
              <a:t> If data is collected from Quickbird or MODIS of high resolution then it will be costly. Low resolution data can be processed</a:t>
            </a:r>
            <a:endParaRPr lang="en-US"/>
          </a:p>
          <a:p>
            <a:pPr algn="l"/>
            <a:r>
              <a:rPr lang="en-US"/>
              <a:t> by image processing techniques but no guarantee for ideal accuracy. Different techniques such as contrast enhancement, </a:t>
            </a:r>
            <a:endParaRPr lang="en-US"/>
          </a:p>
          <a:p>
            <a:pPr algn="l"/>
            <a:r>
              <a:rPr lang="en-US"/>
              <a:t>resolution enhancement, edge enhancement, density slicing, digital mosaics and synthetic stereo images can be used for</a:t>
            </a:r>
            <a:endParaRPr lang="en-US"/>
          </a:p>
          <a:p>
            <a:pPr algn="l"/>
            <a:r>
              <a:rPr lang="en-US"/>
              <a:t> the enhancement of the images and vedios captured.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The 2nd processing unit will control physical movements of drone and it is about saving itself from crash against any</a:t>
            </a:r>
            <a:endParaRPr lang="en-US"/>
          </a:p>
          <a:p>
            <a:pPr algn="l"/>
            <a:r>
              <a:rPr lang="en-US"/>
              <a:t> building and light cables. The second processing unit also controls all the mechanical operations and tracking and locating</a:t>
            </a:r>
            <a:endParaRPr lang="en-US"/>
          </a:p>
          <a:p>
            <a:pPr algn="l"/>
            <a:r>
              <a:rPr lang="en-US"/>
              <a:t> itself in a map system by indicating and marking the geographical coordinates. The processing units with specific</a:t>
            </a:r>
            <a:endParaRPr lang="en-US"/>
          </a:p>
          <a:p>
            <a:pPr algn="l"/>
            <a:r>
              <a:rPr lang="en-US"/>
              <a:t> information and interconnection between them and a separate map system will be made.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14655" y="1297305"/>
            <a:ext cx="2979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Techniacl aspect of the Drone: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10155</Words>
  <Application>WPS Presentation</Application>
  <PresentationFormat>全屏显示(4:3)</PresentationFormat>
  <Paragraphs>153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SimSun</vt:lpstr>
      <vt:lpstr>Wingdings</vt:lpstr>
      <vt:lpstr>Arial</vt:lpstr>
      <vt:lpstr>Wingdings</vt:lpstr>
      <vt:lpstr>EmojiOne Color</vt:lpstr>
      <vt:lpstr>AMGDT</vt:lpstr>
      <vt:lpstr>Microsoft YaHei</vt:lpstr>
      <vt:lpstr>Arial Unicode MS</vt:lpstr>
      <vt:lpstr>Calibri</vt:lpstr>
      <vt:lpstr>Kartika</vt:lpstr>
      <vt:lpstr>PMingLiU-ExtB</vt:lpstr>
      <vt:lpstr>Microsoft JhengHei</vt:lpstr>
      <vt:lpstr>Office 主题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KIIT</cp:lastModifiedBy>
  <cp:revision>12</cp:revision>
  <dcterms:created xsi:type="dcterms:W3CDTF">2017-10-23T09:06:00Z</dcterms:created>
  <dcterms:modified xsi:type="dcterms:W3CDTF">2020-04-30T10:12:23Z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1033-11.2.0.9281</vt:lpwstr>
  </property>
</Properties>
</file>