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ublic San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01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9246" y="1360864"/>
            <a:ext cx="11450572" cy="68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4"/>
              </a:lnSpc>
            </a:pPr>
            <a:r>
              <a:rPr lang="en-US" sz="4804">
                <a:solidFill>
                  <a:srgbClr val="526716"/>
                </a:solidFill>
                <a:latin typeface="Public Sans"/>
              </a:rPr>
              <a:t>ABDUS and phased array antennas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1882" y="2818857"/>
            <a:ext cx="12905298" cy="348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Phased arrays consist of closely distributed antenna elements, allowing synthesis of multiple independent beams.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ABDUS proposes the use of phased arrays to boost BINGO's capabilities.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ABDUS-1 involves associating phased arrays with the BINGO focal plane using Vivaldi antennas and beamformers.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ABDUS-2 includes outriggers composed of feed horns and phased-array stations 20 km away to achieve higher angular resolution.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62537" y="636614"/>
            <a:ext cx="6573773" cy="5187736"/>
          </a:xfrm>
          <a:custGeom>
            <a:avLst/>
            <a:gdLst/>
            <a:ahLst/>
            <a:cxnLst/>
            <a:rect l="l" t="t" r="r" b="b"/>
            <a:pathLst>
              <a:path w="6573773" h="5187736">
                <a:moveTo>
                  <a:pt x="0" y="0"/>
                </a:moveTo>
                <a:lnTo>
                  <a:pt x="6573773" y="0"/>
                </a:lnTo>
                <a:lnTo>
                  <a:pt x="6573773" y="5187737"/>
                </a:lnTo>
                <a:lnTo>
                  <a:pt x="0" y="5187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30843" y="4663442"/>
            <a:ext cx="3009486" cy="4704222"/>
          </a:xfrm>
          <a:custGeom>
            <a:avLst/>
            <a:gdLst/>
            <a:ahLst/>
            <a:cxnLst/>
            <a:rect l="l" t="t" r="r" b="b"/>
            <a:pathLst>
              <a:path w="3009486" h="4704222">
                <a:moveTo>
                  <a:pt x="0" y="0"/>
                </a:moveTo>
                <a:lnTo>
                  <a:pt x="3009486" y="0"/>
                </a:lnTo>
                <a:lnTo>
                  <a:pt x="3009486" y="4704222"/>
                </a:lnTo>
                <a:lnTo>
                  <a:pt x="0" y="4704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08251" y="4991096"/>
            <a:ext cx="4204370" cy="4048914"/>
          </a:xfrm>
          <a:custGeom>
            <a:avLst/>
            <a:gdLst/>
            <a:ahLst/>
            <a:cxnLst/>
            <a:rect l="l" t="t" r="r" b="b"/>
            <a:pathLst>
              <a:path w="4204370" h="4048914">
                <a:moveTo>
                  <a:pt x="0" y="0"/>
                </a:moveTo>
                <a:lnTo>
                  <a:pt x="4204370" y="0"/>
                </a:lnTo>
                <a:lnTo>
                  <a:pt x="4204370" y="4048914"/>
                </a:lnTo>
                <a:lnTo>
                  <a:pt x="0" y="4048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080543" y="5384024"/>
            <a:ext cx="8937761" cy="4468881"/>
          </a:xfrm>
          <a:custGeom>
            <a:avLst/>
            <a:gdLst/>
            <a:ahLst/>
            <a:cxnLst/>
            <a:rect l="l" t="t" r="r" b="b"/>
            <a:pathLst>
              <a:path w="8937761" h="4468881">
                <a:moveTo>
                  <a:pt x="0" y="0"/>
                </a:moveTo>
                <a:lnTo>
                  <a:pt x="8937762" y="0"/>
                </a:lnTo>
                <a:lnTo>
                  <a:pt x="8937762" y="4468881"/>
                </a:lnTo>
                <a:lnTo>
                  <a:pt x="0" y="44688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259552" y="812489"/>
            <a:ext cx="11450572" cy="68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4"/>
              </a:lnSpc>
            </a:pPr>
            <a:r>
              <a:rPr lang="en-US" sz="4804">
                <a:solidFill>
                  <a:srgbClr val="526716"/>
                </a:solidFill>
                <a:latin typeface="Public Sans"/>
              </a:rPr>
              <a:t>Unit Cell simulation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6490" y="1922661"/>
            <a:ext cx="11294946" cy="198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One unit cell is assumed with four antenna elements, two for each polarization.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ublic Sans"/>
              </a:rPr>
              <a:t>We excite two elements of same polarization and run EM simulations on HFSS sofware.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4924" y="61153"/>
            <a:ext cx="5969136" cy="5082347"/>
          </a:xfrm>
          <a:custGeom>
            <a:avLst/>
            <a:gdLst/>
            <a:ahLst/>
            <a:cxnLst/>
            <a:rect l="l" t="t" r="r" b="b"/>
            <a:pathLst>
              <a:path w="5969136" h="5082347">
                <a:moveTo>
                  <a:pt x="0" y="0"/>
                </a:moveTo>
                <a:lnTo>
                  <a:pt x="5969135" y="0"/>
                </a:lnTo>
                <a:lnTo>
                  <a:pt x="5969135" y="5082347"/>
                </a:lnTo>
                <a:lnTo>
                  <a:pt x="0" y="5082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765493" y="4831714"/>
            <a:ext cx="10360472" cy="5180236"/>
          </a:xfrm>
          <a:custGeom>
            <a:avLst/>
            <a:gdLst/>
            <a:ahLst/>
            <a:cxnLst/>
            <a:rect l="l" t="t" r="r" b="b"/>
            <a:pathLst>
              <a:path w="10360472" h="5180236">
                <a:moveTo>
                  <a:pt x="0" y="0"/>
                </a:moveTo>
                <a:lnTo>
                  <a:pt x="10360473" y="0"/>
                </a:lnTo>
                <a:lnTo>
                  <a:pt x="10360473" y="5180236"/>
                </a:lnTo>
                <a:lnTo>
                  <a:pt x="0" y="5180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9211" y="3950765"/>
            <a:ext cx="5185144" cy="2274982"/>
          </a:xfrm>
          <a:custGeom>
            <a:avLst/>
            <a:gdLst/>
            <a:ahLst/>
            <a:cxnLst/>
            <a:rect l="l" t="t" r="r" b="b"/>
            <a:pathLst>
              <a:path w="5185144" h="2274982">
                <a:moveTo>
                  <a:pt x="0" y="0"/>
                </a:moveTo>
                <a:lnTo>
                  <a:pt x="5185144" y="0"/>
                </a:lnTo>
                <a:lnTo>
                  <a:pt x="5185144" y="2274982"/>
                </a:lnTo>
                <a:lnTo>
                  <a:pt x="0" y="2274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74972" y="6432343"/>
            <a:ext cx="7074540" cy="3397567"/>
          </a:xfrm>
          <a:custGeom>
            <a:avLst/>
            <a:gdLst/>
            <a:ahLst/>
            <a:cxnLst/>
            <a:rect l="l" t="t" r="r" b="b"/>
            <a:pathLst>
              <a:path w="7074540" h="3397567">
                <a:moveTo>
                  <a:pt x="0" y="0"/>
                </a:moveTo>
                <a:lnTo>
                  <a:pt x="7074540" y="0"/>
                </a:lnTo>
                <a:lnTo>
                  <a:pt x="7074540" y="3397567"/>
                </a:lnTo>
                <a:lnTo>
                  <a:pt x="0" y="33975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28461" y="620554"/>
            <a:ext cx="9804498" cy="71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9"/>
              </a:lnSpc>
            </a:pPr>
            <a:r>
              <a:rPr lang="en-US" sz="5054">
                <a:solidFill>
                  <a:srgbClr val="526716"/>
                </a:solidFill>
                <a:latin typeface="Public Sans"/>
              </a:rPr>
              <a:t>Vivaldi Tile simulation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7767"/>
            <a:ext cx="11294946" cy="183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</a:rPr>
              <a:t>We simulated a 2x8 array. It correspond to a 35cm x 134 cm tile that will be used on ABDUS project. </a:t>
            </a:r>
          </a:p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</a:rPr>
              <a:t>The tile is also under tests on ASTRON facilities and will be sent to Brazil after some measurements be finished.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9247" y="4181686"/>
            <a:ext cx="10153227" cy="5076614"/>
          </a:xfrm>
          <a:custGeom>
            <a:avLst/>
            <a:gdLst/>
            <a:ahLst/>
            <a:cxnLst/>
            <a:rect l="l" t="t" r="r" b="b"/>
            <a:pathLst>
              <a:path w="10153227" h="5076614">
                <a:moveTo>
                  <a:pt x="0" y="0"/>
                </a:moveTo>
                <a:lnTo>
                  <a:pt x="10153227" y="0"/>
                </a:lnTo>
                <a:lnTo>
                  <a:pt x="10153227" y="5076614"/>
                </a:lnTo>
                <a:lnTo>
                  <a:pt x="0" y="5076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912845" y="5930980"/>
            <a:ext cx="4452145" cy="3710121"/>
          </a:xfrm>
          <a:custGeom>
            <a:avLst/>
            <a:gdLst/>
            <a:ahLst/>
            <a:cxnLst/>
            <a:rect l="l" t="t" r="r" b="b"/>
            <a:pathLst>
              <a:path w="4452145" h="3710121">
                <a:moveTo>
                  <a:pt x="0" y="0"/>
                </a:moveTo>
                <a:lnTo>
                  <a:pt x="4452145" y="0"/>
                </a:lnTo>
                <a:lnTo>
                  <a:pt x="4452145" y="3710121"/>
                </a:lnTo>
                <a:lnTo>
                  <a:pt x="0" y="37101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250124" y="5884208"/>
            <a:ext cx="4508272" cy="3756893"/>
          </a:xfrm>
          <a:custGeom>
            <a:avLst/>
            <a:gdLst/>
            <a:ahLst/>
            <a:cxnLst/>
            <a:rect l="l" t="t" r="r" b="b"/>
            <a:pathLst>
              <a:path w="4508272" h="3756893">
                <a:moveTo>
                  <a:pt x="0" y="0"/>
                </a:moveTo>
                <a:lnTo>
                  <a:pt x="4508272" y="0"/>
                </a:lnTo>
                <a:lnTo>
                  <a:pt x="4508272" y="3756893"/>
                </a:lnTo>
                <a:lnTo>
                  <a:pt x="0" y="3756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250124" y="2291878"/>
            <a:ext cx="4484400" cy="3737000"/>
          </a:xfrm>
          <a:custGeom>
            <a:avLst/>
            <a:gdLst/>
            <a:ahLst/>
            <a:cxnLst/>
            <a:rect l="l" t="t" r="r" b="b"/>
            <a:pathLst>
              <a:path w="4484400" h="3737000">
                <a:moveTo>
                  <a:pt x="0" y="0"/>
                </a:moveTo>
                <a:lnTo>
                  <a:pt x="4484400" y="0"/>
                </a:lnTo>
                <a:lnTo>
                  <a:pt x="4484400" y="3737000"/>
                </a:lnTo>
                <a:lnTo>
                  <a:pt x="0" y="373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971583" y="2291878"/>
            <a:ext cx="4334668" cy="3612223"/>
          </a:xfrm>
          <a:custGeom>
            <a:avLst/>
            <a:gdLst/>
            <a:ahLst/>
            <a:cxnLst/>
            <a:rect l="l" t="t" r="r" b="b"/>
            <a:pathLst>
              <a:path w="4334668" h="3612223">
                <a:moveTo>
                  <a:pt x="0" y="0"/>
                </a:moveTo>
                <a:lnTo>
                  <a:pt x="4334668" y="0"/>
                </a:lnTo>
                <a:lnTo>
                  <a:pt x="4334668" y="3612223"/>
                </a:lnTo>
                <a:lnTo>
                  <a:pt x="0" y="3612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83032" y="693927"/>
            <a:ext cx="9804498" cy="71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9"/>
              </a:lnSpc>
            </a:pPr>
            <a:r>
              <a:rPr lang="en-US" sz="5054">
                <a:solidFill>
                  <a:srgbClr val="526716"/>
                </a:solidFill>
                <a:latin typeface="Public Sans"/>
              </a:rPr>
              <a:t>Vivaldi Tile simulation: scanning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772607"/>
            <a:ext cx="8690376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The array can be be electronically steered to point in different directions without moving the antennas.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We then present simulations steering in some different directions.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Personalizar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Public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phased array - Elcio</dc:title>
  <dc:creator>elcio abdalla</dc:creator>
  <cp:lastModifiedBy>elcio abdalla</cp:lastModifiedBy>
  <cp:revision>1</cp:revision>
  <dcterms:created xsi:type="dcterms:W3CDTF">2006-08-16T00:00:00Z</dcterms:created>
  <dcterms:modified xsi:type="dcterms:W3CDTF">2023-11-30T14:14:27Z</dcterms:modified>
  <dc:identifier>DAF1jf90sx4</dc:identifier>
</cp:coreProperties>
</file>