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swald Bold" charset="1" panose="00000800000000000000"/>
      <p:regular r:id="rId12"/>
    </p:embeddedFont>
    <p:embeddedFont>
      <p:font typeface="Oswald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7.jpe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4.jpe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24.jpeg" Type="http://schemas.openxmlformats.org/officeDocument/2006/relationships/image"/><Relationship Id="rId7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80742"/>
            <a:ext cx="18288000" cy="706258"/>
            <a:chOff x="0" y="0"/>
            <a:chExt cx="4816593" cy="186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010"/>
            </a:xfrm>
            <a:custGeom>
              <a:avLst/>
              <a:gdLst/>
              <a:ahLst/>
              <a:cxnLst/>
              <a:rect r="r" b="b" t="t" l="l"/>
              <a:pathLst>
                <a:path h="1860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010"/>
                  </a:lnTo>
                  <a:lnTo>
                    <a:pt x="0" y="186010"/>
                  </a:lnTo>
                  <a:close/>
                </a:path>
              </a:pathLst>
            </a:custGeom>
            <a:solidFill>
              <a:srgbClr val="1264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0206" y="9670306"/>
            <a:ext cx="1098187" cy="527130"/>
          </a:xfrm>
          <a:custGeom>
            <a:avLst/>
            <a:gdLst/>
            <a:ahLst/>
            <a:cxnLst/>
            <a:rect r="r" b="b" t="t" l="l"/>
            <a:pathLst>
              <a:path h="527130" w="1098187">
                <a:moveTo>
                  <a:pt x="0" y="0"/>
                </a:moveTo>
                <a:lnTo>
                  <a:pt x="1098188" y="0"/>
                </a:lnTo>
                <a:lnTo>
                  <a:pt x="1098188" y="527130"/>
                </a:lnTo>
                <a:lnTo>
                  <a:pt x="0" y="527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71236" y="141006"/>
            <a:ext cx="1776129" cy="1775389"/>
          </a:xfrm>
          <a:custGeom>
            <a:avLst/>
            <a:gdLst/>
            <a:ahLst/>
            <a:cxnLst/>
            <a:rect r="r" b="b" t="t" l="l"/>
            <a:pathLst>
              <a:path h="1775389" w="1776129">
                <a:moveTo>
                  <a:pt x="0" y="0"/>
                </a:moveTo>
                <a:lnTo>
                  <a:pt x="1776128" y="0"/>
                </a:lnTo>
                <a:lnTo>
                  <a:pt x="177612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006" y="160056"/>
            <a:ext cx="1775389" cy="1775389"/>
          </a:xfrm>
          <a:custGeom>
            <a:avLst/>
            <a:gdLst/>
            <a:ahLst/>
            <a:cxnLst/>
            <a:rect r="r" b="b" t="t" l="l"/>
            <a:pathLst>
              <a:path h="1775389" w="1775389">
                <a:moveTo>
                  <a:pt x="0" y="0"/>
                </a:moveTo>
                <a:lnTo>
                  <a:pt x="1775388" y="0"/>
                </a:lnTo>
                <a:lnTo>
                  <a:pt x="177538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2479368" y="1028700"/>
            <a:ext cx="13891868" cy="1905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08727" y="9676533"/>
            <a:ext cx="819973" cy="520903"/>
          </a:xfrm>
          <a:custGeom>
            <a:avLst/>
            <a:gdLst/>
            <a:ahLst/>
            <a:cxnLst/>
            <a:rect r="r" b="b" t="t" l="l"/>
            <a:pathLst>
              <a:path h="520903" w="819973">
                <a:moveTo>
                  <a:pt x="0" y="0"/>
                </a:moveTo>
                <a:lnTo>
                  <a:pt x="819973" y="0"/>
                </a:lnTo>
                <a:lnTo>
                  <a:pt x="819973" y="520903"/>
                </a:lnTo>
                <a:lnTo>
                  <a:pt x="0" y="520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78" r="0" b="-5097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6394" y="2796817"/>
            <a:ext cx="14793812" cy="1933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7"/>
              </a:lnSpc>
            </a:pPr>
            <a:r>
              <a:rPr lang="en-US" sz="5619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Métodos de Monte Carlo e Estatística Bayesiana aplicados em Cosmologia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08248" y="5730080"/>
            <a:ext cx="110715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Aluno: Raphael Pereira Rolim e Silva - raphael.rolim@usp.br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75597" y="6333329"/>
            <a:ext cx="818995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Professor: Elcio Abdalla - eabdalla@if.usp.br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80742"/>
            <a:ext cx="18288000" cy="706258"/>
            <a:chOff x="0" y="0"/>
            <a:chExt cx="4816593" cy="186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010"/>
            </a:xfrm>
            <a:custGeom>
              <a:avLst/>
              <a:gdLst/>
              <a:ahLst/>
              <a:cxnLst/>
              <a:rect r="r" b="b" t="t" l="l"/>
              <a:pathLst>
                <a:path h="1860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010"/>
                  </a:lnTo>
                  <a:lnTo>
                    <a:pt x="0" y="186010"/>
                  </a:lnTo>
                  <a:close/>
                </a:path>
              </a:pathLst>
            </a:custGeom>
            <a:solidFill>
              <a:srgbClr val="1264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0206" y="9670306"/>
            <a:ext cx="1098187" cy="527130"/>
          </a:xfrm>
          <a:custGeom>
            <a:avLst/>
            <a:gdLst/>
            <a:ahLst/>
            <a:cxnLst/>
            <a:rect r="r" b="b" t="t" l="l"/>
            <a:pathLst>
              <a:path h="527130" w="1098187">
                <a:moveTo>
                  <a:pt x="0" y="0"/>
                </a:moveTo>
                <a:lnTo>
                  <a:pt x="1098188" y="0"/>
                </a:lnTo>
                <a:lnTo>
                  <a:pt x="1098188" y="527130"/>
                </a:lnTo>
                <a:lnTo>
                  <a:pt x="0" y="527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71236" y="141006"/>
            <a:ext cx="1776129" cy="1775389"/>
          </a:xfrm>
          <a:custGeom>
            <a:avLst/>
            <a:gdLst/>
            <a:ahLst/>
            <a:cxnLst/>
            <a:rect r="r" b="b" t="t" l="l"/>
            <a:pathLst>
              <a:path h="1775389" w="1776129">
                <a:moveTo>
                  <a:pt x="0" y="0"/>
                </a:moveTo>
                <a:lnTo>
                  <a:pt x="1776128" y="0"/>
                </a:lnTo>
                <a:lnTo>
                  <a:pt x="177612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006" y="160056"/>
            <a:ext cx="1775389" cy="1775389"/>
          </a:xfrm>
          <a:custGeom>
            <a:avLst/>
            <a:gdLst/>
            <a:ahLst/>
            <a:cxnLst/>
            <a:rect r="r" b="b" t="t" l="l"/>
            <a:pathLst>
              <a:path h="1775389" w="1775389">
                <a:moveTo>
                  <a:pt x="0" y="0"/>
                </a:moveTo>
                <a:lnTo>
                  <a:pt x="1775388" y="0"/>
                </a:lnTo>
                <a:lnTo>
                  <a:pt x="177538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2479368" y="1028700"/>
            <a:ext cx="13891868" cy="1905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08727" y="9676533"/>
            <a:ext cx="819973" cy="520903"/>
          </a:xfrm>
          <a:custGeom>
            <a:avLst/>
            <a:gdLst/>
            <a:ahLst/>
            <a:cxnLst/>
            <a:rect r="r" b="b" t="t" l="l"/>
            <a:pathLst>
              <a:path h="520903" w="819973">
                <a:moveTo>
                  <a:pt x="0" y="0"/>
                </a:moveTo>
                <a:lnTo>
                  <a:pt x="819973" y="0"/>
                </a:lnTo>
                <a:lnTo>
                  <a:pt x="819973" y="520903"/>
                </a:lnTo>
                <a:lnTo>
                  <a:pt x="0" y="520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78" r="0" b="-5097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240" y="4610752"/>
            <a:ext cx="7315200" cy="1486508"/>
          </a:xfrm>
          <a:custGeom>
            <a:avLst/>
            <a:gdLst/>
            <a:ahLst/>
            <a:cxnLst/>
            <a:rect r="r" b="b" t="t" l="l"/>
            <a:pathLst>
              <a:path h="1486508" w="7315200">
                <a:moveTo>
                  <a:pt x="0" y="0"/>
                </a:moveTo>
                <a:lnTo>
                  <a:pt x="7315200" y="0"/>
                </a:lnTo>
                <a:lnTo>
                  <a:pt x="7315200" y="1486508"/>
                </a:lnTo>
                <a:lnTo>
                  <a:pt x="0" y="1486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959413" y="-110771"/>
            <a:ext cx="4369173" cy="117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0"/>
              </a:lnSpc>
            </a:pPr>
            <a:r>
              <a:rPr lang="en-US" sz="6886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Metodologia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6394" y="1871853"/>
            <a:ext cx="14793812" cy="230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Dados do SH0ES (Riess et al. 2022) e Pantheon + (Brout et al. 2022);</a:t>
            </a:r>
          </a:p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Objetos de observação: Cefeidas e Supernovas Tipo Ia;</a:t>
            </a:r>
          </a:p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Inferência da constande de Hubble (SH0ES);</a:t>
            </a:r>
          </a:p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Cálculo das densidades de matéria e energia escura (Pantheon+);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6394" y="6402060"/>
            <a:ext cx="14793812" cy="172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Análise de dados através de Monte Carlo via Cadeia de Markov;</a:t>
            </a:r>
          </a:p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Códigos de </a:t>
            </a:r>
            <a:r>
              <a:rPr lang="en-US" b="true" sz="3300" u="sng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Nested Sampling</a:t>
            </a: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 para as rotinas de MCMC;</a:t>
            </a:r>
          </a:p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Cls são calculados com o UCLCl.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80742"/>
            <a:ext cx="18288000" cy="706258"/>
            <a:chOff x="0" y="0"/>
            <a:chExt cx="4816593" cy="186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010"/>
            </a:xfrm>
            <a:custGeom>
              <a:avLst/>
              <a:gdLst/>
              <a:ahLst/>
              <a:cxnLst/>
              <a:rect r="r" b="b" t="t" l="l"/>
              <a:pathLst>
                <a:path h="1860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010"/>
                  </a:lnTo>
                  <a:lnTo>
                    <a:pt x="0" y="186010"/>
                  </a:lnTo>
                  <a:close/>
                </a:path>
              </a:pathLst>
            </a:custGeom>
            <a:solidFill>
              <a:srgbClr val="1264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0206" y="9670306"/>
            <a:ext cx="1098187" cy="527130"/>
          </a:xfrm>
          <a:custGeom>
            <a:avLst/>
            <a:gdLst/>
            <a:ahLst/>
            <a:cxnLst/>
            <a:rect r="r" b="b" t="t" l="l"/>
            <a:pathLst>
              <a:path h="527130" w="1098187">
                <a:moveTo>
                  <a:pt x="0" y="0"/>
                </a:moveTo>
                <a:lnTo>
                  <a:pt x="1098188" y="0"/>
                </a:lnTo>
                <a:lnTo>
                  <a:pt x="1098188" y="527130"/>
                </a:lnTo>
                <a:lnTo>
                  <a:pt x="0" y="527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71236" y="141006"/>
            <a:ext cx="1776129" cy="1775389"/>
          </a:xfrm>
          <a:custGeom>
            <a:avLst/>
            <a:gdLst/>
            <a:ahLst/>
            <a:cxnLst/>
            <a:rect r="r" b="b" t="t" l="l"/>
            <a:pathLst>
              <a:path h="1775389" w="1776129">
                <a:moveTo>
                  <a:pt x="0" y="0"/>
                </a:moveTo>
                <a:lnTo>
                  <a:pt x="1776128" y="0"/>
                </a:lnTo>
                <a:lnTo>
                  <a:pt x="177612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006" y="160056"/>
            <a:ext cx="1775389" cy="1775389"/>
          </a:xfrm>
          <a:custGeom>
            <a:avLst/>
            <a:gdLst/>
            <a:ahLst/>
            <a:cxnLst/>
            <a:rect r="r" b="b" t="t" l="l"/>
            <a:pathLst>
              <a:path h="1775389" w="1775389">
                <a:moveTo>
                  <a:pt x="0" y="0"/>
                </a:moveTo>
                <a:lnTo>
                  <a:pt x="1775388" y="0"/>
                </a:lnTo>
                <a:lnTo>
                  <a:pt x="177538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2479368" y="1028700"/>
            <a:ext cx="13891868" cy="1905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08727" y="9676533"/>
            <a:ext cx="819973" cy="520903"/>
          </a:xfrm>
          <a:custGeom>
            <a:avLst/>
            <a:gdLst/>
            <a:ahLst/>
            <a:cxnLst/>
            <a:rect r="r" b="b" t="t" l="l"/>
            <a:pathLst>
              <a:path h="520903" w="819973">
                <a:moveTo>
                  <a:pt x="0" y="0"/>
                </a:moveTo>
                <a:lnTo>
                  <a:pt x="819973" y="0"/>
                </a:lnTo>
                <a:lnTo>
                  <a:pt x="819973" y="520903"/>
                </a:lnTo>
                <a:lnTo>
                  <a:pt x="0" y="520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78" r="0" b="-5097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16369" y="2324402"/>
            <a:ext cx="6469862" cy="6469862"/>
          </a:xfrm>
          <a:custGeom>
            <a:avLst/>
            <a:gdLst/>
            <a:ahLst/>
            <a:cxnLst/>
            <a:rect r="r" b="b" t="t" l="l"/>
            <a:pathLst>
              <a:path h="6469862" w="6469862">
                <a:moveTo>
                  <a:pt x="0" y="0"/>
                </a:moveTo>
                <a:lnTo>
                  <a:pt x="6469862" y="0"/>
                </a:lnTo>
                <a:lnTo>
                  <a:pt x="6469862" y="6469862"/>
                </a:lnTo>
                <a:lnTo>
                  <a:pt x="0" y="64698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93582" y="3475938"/>
            <a:ext cx="4284448" cy="639014"/>
          </a:xfrm>
          <a:custGeom>
            <a:avLst/>
            <a:gdLst/>
            <a:ahLst/>
            <a:cxnLst/>
            <a:rect r="r" b="b" t="t" l="l"/>
            <a:pathLst>
              <a:path h="639014" w="4284448">
                <a:moveTo>
                  <a:pt x="0" y="0"/>
                </a:moveTo>
                <a:lnTo>
                  <a:pt x="4284448" y="0"/>
                </a:lnTo>
                <a:lnTo>
                  <a:pt x="4284448" y="639014"/>
                </a:lnTo>
                <a:lnTo>
                  <a:pt x="0" y="6390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46449" y="-110771"/>
            <a:ext cx="13395102" cy="117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0"/>
              </a:lnSpc>
            </a:pPr>
            <a:r>
              <a:rPr lang="en-US" sz="6886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Pantheon+ - Resultados e Conclusões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20624" y="4788614"/>
            <a:ext cx="4957406" cy="1473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5466" indent="-457733" lvl="1">
              <a:lnSpc>
                <a:spcPts val="5936"/>
              </a:lnSpc>
              <a:buFont typeface="Arial"/>
              <a:buChar char="•"/>
            </a:pPr>
            <a:r>
              <a:rPr lang="en-US" sz="4240">
                <a:solidFill>
                  <a:srgbClr val="4A4A49"/>
                </a:solidFill>
                <a:latin typeface="Oswald"/>
                <a:ea typeface="Oswald"/>
                <a:cs typeface="Oswald"/>
                <a:sym typeface="Oswald"/>
              </a:rPr>
              <a:t>Energia Escura: 70%</a:t>
            </a:r>
          </a:p>
          <a:p>
            <a:pPr algn="l" marL="915466" indent="-457733" lvl="1">
              <a:lnSpc>
                <a:spcPts val="5936"/>
              </a:lnSpc>
              <a:buFont typeface="Arial"/>
              <a:buChar char="•"/>
            </a:pPr>
            <a:r>
              <a:rPr lang="en-US" sz="4240">
                <a:solidFill>
                  <a:srgbClr val="4A4A49"/>
                </a:solidFill>
                <a:latin typeface="Oswald"/>
                <a:ea typeface="Oswald"/>
                <a:cs typeface="Oswald"/>
                <a:sym typeface="Oswald"/>
              </a:rPr>
              <a:t>Matéria: 30%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80742"/>
            <a:ext cx="18288000" cy="706258"/>
            <a:chOff x="0" y="0"/>
            <a:chExt cx="4816593" cy="186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010"/>
            </a:xfrm>
            <a:custGeom>
              <a:avLst/>
              <a:gdLst/>
              <a:ahLst/>
              <a:cxnLst/>
              <a:rect r="r" b="b" t="t" l="l"/>
              <a:pathLst>
                <a:path h="1860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010"/>
                  </a:lnTo>
                  <a:lnTo>
                    <a:pt x="0" y="186010"/>
                  </a:lnTo>
                  <a:close/>
                </a:path>
              </a:pathLst>
            </a:custGeom>
            <a:solidFill>
              <a:srgbClr val="1264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0206" y="9670306"/>
            <a:ext cx="1098187" cy="527130"/>
          </a:xfrm>
          <a:custGeom>
            <a:avLst/>
            <a:gdLst/>
            <a:ahLst/>
            <a:cxnLst/>
            <a:rect r="r" b="b" t="t" l="l"/>
            <a:pathLst>
              <a:path h="527130" w="1098187">
                <a:moveTo>
                  <a:pt x="0" y="0"/>
                </a:moveTo>
                <a:lnTo>
                  <a:pt x="1098188" y="0"/>
                </a:lnTo>
                <a:lnTo>
                  <a:pt x="1098188" y="527130"/>
                </a:lnTo>
                <a:lnTo>
                  <a:pt x="0" y="527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71236" y="141006"/>
            <a:ext cx="1776129" cy="1775389"/>
          </a:xfrm>
          <a:custGeom>
            <a:avLst/>
            <a:gdLst/>
            <a:ahLst/>
            <a:cxnLst/>
            <a:rect r="r" b="b" t="t" l="l"/>
            <a:pathLst>
              <a:path h="1775389" w="1776129">
                <a:moveTo>
                  <a:pt x="0" y="0"/>
                </a:moveTo>
                <a:lnTo>
                  <a:pt x="1776128" y="0"/>
                </a:lnTo>
                <a:lnTo>
                  <a:pt x="177612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006" y="160056"/>
            <a:ext cx="1775389" cy="1775389"/>
          </a:xfrm>
          <a:custGeom>
            <a:avLst/>
            <a:gdLst/>
            <a:ahLst/>
            <a:cxnLst/>
            <a:rect r="r" b="b" t="t" l="l"/>
            <a:pathLst>
              <a:path h="1775389" w="1775389">
                <a:moveTo>
                  <a:pt x="0" y="0"/>
                </a:moveTo>
                <a:lnTo>
                  <a:pt x="1775388" y="0"/>
                </a:lnTo>
                <a:lnTo>
                  <a:pt x="177538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2479368" y="1028700"/>
            <a:ext cx="13891868" cy="1905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08727" y="9676533"/>
            <a:ext cx="819973" cy="520903"/>
          </a:xfrm>
          <a:custGeom>
            <a:avLst/>
            <a:gdLst/>
            <a:ahLst/>
            <a:cxnLst/>
            <a:rect r="r" b="b" t="t" l="l"/>
            <a:pathLst>
              <a:path h="520903" w="819973">
                <a:moveTo>
                  <a:pt x="0" y="0"/>
                </a:moveTo>
                <a:lnTo>
                  <a:pt x="819973" y="0"/>
                </a:lnTo>
                <a:lnTo>
                  <a:pt x="819973" y="520903"/>
                </a:lnTo>
                <a:lnTo>
                  <a:pt x="0" y="520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78" r="0" b="-5097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16394" y="2272468"/>
            <a:ext cx="7475484" cy="6794235"/>
          </a:xfrm>
          <a:custGeom>
            <a:avLst/>
            <a:gdLst/>
            <a:ahLst/>
            <a:cxnLst/>
            <a:rect r="r" b="b" t="t" l="l"/>
            <a:pathLst>
              <a:path h="6794235" w="7475484">
                <a:moveTo>
                  <a:pt x="0" y="0"/>
                </a:moveTo>
                <a:lnTo>
                  <a:pt x="7475484" y="0"/>
                </a:lnTo>
                <a:lnTo>
                  <a:pt x="7475484" y="6794236"/>
                </a:lnTo>
                <a:lnTo>
                  <a:pt x="0" y="67942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81167" y="5669586"/>
            <a:ext cx="5790068" cy="3308610"/>
          </a:xfrm>
          <a:custGeom>
            <a:avLst/>
            <a:gdLst/>
            <a:ahLst/>
            <a:cxnLst/>
            <a:rect r="r" b="b" t="t" l="l"/>
            <a:pathLst>
              <a:path h="3308610" w="5790068">
                <a:moveTo>
                  <a:pt x="0" y="0"/>
                </a:moveTo>
                <a:lnTo>
                  <a:pt x="5790069" y="0"/>
                </a:lnTo>
                <a:lnTo>
                  <a:pt x="5790069" y="3308610"/>
                </a:lnTo>
                <a:lnTo>
                  <a:pt x="0" y="33086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42261" y="2272468"/>
            <a:ext cx="5267882" cy="543751"/>
          </a:xfrm>
          <a:custGeom>
            <a:avLst/>
            <a:gdLst/>
            <a:ahLst/>
            <a:cxnLst/>
            <a:rect r="r" b="b" t="t" l="l"/>
            <a:pathLst>
              <a:path h="543751" w="5267882">
                <a:moveTo>
                  <a:pt x="0" y="0"/>
                </a:moveTo>
                <a:lnTo>
                  <a:pt x="5267882" y="0"/>
                </a:lnTo>
                <a:lnTo>
                  <a:pt x="5267882" y="543751"/>
                </a:lnTo>
                <a:lnTo>
                  <a:pt x="0" y="5437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71549" y="-110771"/>
            <a:ext cx="9144901" cy="117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0"/>
              </a:lnSpc>
            </a:pPr>
            <a:r>
              <a:rPr lang="en-US" sz="6886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SH0ES - Análise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80742"/>
            <a:ext cx="18288000" cy="706258"/>
            <a:chOff x="0" y="0"/>
            <a:chExt cx="4816593" cy="186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010"/>
            </a:xfrm>
            <a:custGeom>
              <a:avLst/>
              <a:gdLst/>
              <a:ahLst/>
              <a:cxnLst/>
              <a:rect r="r" b="b" t="t" l="l"/>
              <a:pathLst>
                <a:path h="1860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010"/>
                  </a:lnTo>
                  <a:lnTo>
                    <a:pt x="0" y="186010"/>
                  </a:lnTo>
                  <a:close/>
                </a:path>
              </a:pathLst>
            </a:custGeom>
            <a:solidFill>
              <a:srgbClr val="1264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0206" y="9670306"/>
            <a:ext cx="1098187" cy="527130"/>
          </a:xfrm>
          <a:custGeom>
            <a:avLst/>
            <a:gdLst/>
            <a:ahLst/>
            <a:cxnLst/>
            <a:rect r="r" b="b" t="t" l="l"/>
            <a:pathLst>
              <a:path h="527130" w="1098187">
                <a:moveTo>
                  <a:pt x="0" y="0"/>
                </a:moveTo>
                <a:lnTo>
                  <a:pt x="1098188" y="0"/>
                </a:lnTo>
                <a:lnTo>
                  <a:pt x="1098188" y="527130"/>
                </a:lnTo>
                <a:lnTo>
                  <a:pt x="0" y="527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71236" y="141006"/>
            <a:ext cx="1776129" cy="1775389"/>
          </a:xfrm>
          <a:custGeom>
            <a:avLst/>
            <a:gdLst/>
            <a:ahLst/>
            <a:cxnLst/>
            <a:rect r="r" b="b" t="t" l="l"/>
            <a:pathLst>
              <a:path h="1775389" w="1776129">
                <a:moveTo>
                  <a:pt x="0" y="0"/>
                </a:moveTo>
                <a:lnTo>
                  <a:pt x="1776128" y="0"/>
                </a:lnTo>
                <a:lnTo>
                  <a:pt x="177612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006" y="160056"/>
            <a:ext cx="1775389" cy="1775389"/>
          </a:xfrm>
          <a:custGeom>
            <a:avLst/>
            <a:gdLst/>
            <a:ahLst/>
            <a:cxnLst/>
            <a:rect r="r" b="b" t="t" l="l"/>
            <a:pathLst>
              <a:path h="1775389" w="1775389">
                <a:moveTo>
                  <a:pt x="0" y="0"/>
                </a:moveTo>
                <a:lnTo>
                  <a:pt x="1775388" y="0"/>
                </a:lnTo>
                <a:lnTo>
                  <a:pt x="1775388" y="1775388"/>
                </a:lnTo>
                <a:lnTo>
                  <a:pt x="0" y="177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2479368" y="1028700"/>
            <a:ext cx="13891868" cy="1905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08727" y="9676533"/>
            <a:ext cx="819973" cy="520903"/>
          </a:xfrm>
          <a:custGeom>
            <a:avLst/>
            <a:gdLst/>
            <a:ahLst/>
            <a:cxnLst/>
            <a:rect r="r" b="b" t="t" l="l"/>
            <a:pathLst>
              <a:path h="520903" w="819973">
                <a:moveTo>
                  <a:pt x="0" y="0"/>
                </a:moveTo>
                <a:lnTo>
                  <a:pt x="819973" y="0"/>
                </a:lnTo>
                <a:lnTo>
                  <a:pt x="819973" y="520903"/>
                </a:lnTo>
                <a:lnTo>
                  <a:pt x="0" y="520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78" r="0" b="-5097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3308136"/>
            <a:ext cx="6192193" cy="6140591"/>
          </a:xfrm>
          <a:custGeom>
            <a:avLst/>
            <a:gdLst/>
            <a:ahLst/>
            <a:cxnLst/>
            <a:rect r="r" b="b" t="t" l="l"/>
            <a:pathLst>
              <a:path h="6140591" w="6192193">
                <a:moveTo>
                  <a:pt x="0" y="0"/>
                </a:moveTo>
                <a:lnTo>
                  <a:pt x="6192193" y="0"/>
                </a:lnTo>
                <a:lnTo>
                  <a:pt x="6192193" y="6140591"/>
                </a:lnTo>
                <a:lnTo>
                  <a:pt x="0" y="6140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1171" y="2385411"/>
            <a:ext cx="5047251" cy="472759"/>
          </a:xfrm>
          <a:custGeom>
            <a:avLst/>
            <a:gdLst/>
            <a:ahLst/>
            <a:cxnLst/>
            <a:rect r="r" b="b" t="t" l="l"/>
            <a:pathLst>
              <a:path h="472759" w="5047251">
                <a:moveTo>
                  <a:pt x="0" y="0"/>
                </a:moveTo>
                <a:lnTo>
                  <a:pt x="5047251" y="0"/>
                </a:lnTo>
                <a:lnTo>
                  <a:pt x="5047251" y="472758"/>
                </a:lnTo>
                <a:lnTo>
                  <a:pt x="0" y="472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15445" y="1935444"/>
            <a:ext cx="3964042" cy="3964042"/>
          </a:xfrm>
          <a:custGeom>
            <a:avLst/>
            <a:gdLst/>
            <a:ahLst/>
            <a:cxnLst/>
            <a:rect r="r" b="b" t="t" l="l"/>
            <a:pathLst>
              <a:path h="3964042" w="3964042">
                <a:moveTo>
                  <a:pt x="0" y="0"/>
                </a:moveTo>
                <a:lnTo>
                  <a:pt x="3964042" y="0"/>
                </a:lnTo>
                <a:lnTo>
                  <a:pt x="3964042" y="3964042"/>
                </a:lnTo>
                <a:lnTo>
                  <a:pt x="0" y="39640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89063" y="1916394"/>
            <a:ext cx="3870237" cy="3983092"/>
          </a:xfrm>
          <a:custGeom>
            <a:avLst/>
            <a:gdLst/>
            <a:ahLst/>
            <a:cxnLst/>
            <a:rect r="r" b="b" t="t" l="l"/>
            <a:pathLst>
              <a:path h="3983092" w="3870237">
                <a:moveTo>
                  <a:pt x="0" y="0"/>
                </a:moveTo>
                <a:lnTo>
                  <a:pt x="3870237" y="0"/>
                </a:lnTo>
                <a:lnTo>
                  <a:pt x="3870237" y="3983092"/>
                </a:lnTo>
                <a:lnTo>
                  <a:pt x="0" y="3983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97436" y="6091804"/>
            <a:ext cx="1800061" cy="291639"/>
          </a:xfrm>
          <a:custGeom>
            <a:avLst/>
            <a:gdLst/>
            <a:ahLst/>
            <a:cxnLst/>
            <a:rect r="r" b="b" t="t" l="l"/>
            <a:pathLst>
              <a:path h="291639" w="1800061">
                <a:moveTo>
                  <a:pt x="0" y="0"/>
                </a:moveTo>
                <a:lnTo>
                  <a:pt x="1800061" y="0"/>
                </a:lnTo>
                <a:lnTo>
                  <a:pt x="1800061" y="291639"/>
                </a:lnTo>
                <a:lnTo>
                  <a:pt x="0" y="2916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215107" y="6091804"/>
            <a:ext cx="2218149" cy="295957"/>
          </a:xfrm>
          <a:custGeom>
            <a:avLst/>
            <a:gdLst/>
            <a:ahLst/>
            <a:cxnLst/>
            <a:rect r="r" b="b" t="t" l="l"/>
            <a:pathLst>
              <a:path h="295957" w="2218149">
                <a:moveTo>
                  <a:pt x="0" y="0"/>
                </a:moveTo>
                <a:lnTo>
                  <a:pt x="2218149" y="0"/>
                </a:lnTo>
                <a:lnTo>
                  <a:pt x="2218149" y="295957"/>
                </a:lnTo>
                <a:lnTo>
                  <a:pt x="0" y="29595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44516" y="6515458"/>
            <a:ext cx="8714784" cy="2933269"/>
          </a:xfrm>
          <a:custGeom>
            <a:avLst/>
            <a:gdLst/>
            <a:ahLst/>
            <a:cxnLst/>
            <a:rect r="r" b="b" t="t" l="l"/>
            <a:pathLst>
              <a:path h="2933269" w="8714784">
                <a:moveTo>
                  <a:pt x="0" y="0"/>
                </a:moveTo>
                <a:lnTo>
                  <a:pt x="8714784" y="0"/>
                </a:lnTo>
                <a:lnTo>
                  <a:pt x="8714784" y="2933269"/>
                </a:lnTo>
                <a:lnTo>
                  <a:pt x="0" y="293326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85413" y="-110771"/>
            <a:ext cx="11917174" cy="117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0"/>
              </a:lnSpc>
            </a:pPr>
            <a:r>
              <a:rPr lang="en-US" sz="6886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SH0ES - Resultados e Conclusões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27177" y="1168065"/>
            <a:ext cx="31488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A4A49"/>
                </a:solidFill>
                <a:latin typeface="Oswald"/>
                <a:ea typeface="Oswald"/>
                <a:cs typeface="Oswald"/>
                <a:sym typeface="Oswald"/>
              </a:rPr>
              <a:t>Pantheon+ &amp; SH0ES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59381" y="4378649"/>
            <a:ext cx="227016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A4A49"/>
                </a:solidFill>
                <a:latin typeface="Oswald"/>
                <a:ea typeface="Oswald"/>
                <a:cs typeface="Oswald"/>
                <a:sym typeface="Oswald"/>
              </a:rPr>
              <a:t>Apenas SH0ES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80742"/>
            <a:ext cx="18288000" cy="706258"/>
            <a:chOff x="0" y="0"/>
            <a:chExt cx="4816593" cy="186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010"/>
            </a:xfrm>
            <a:custGeom>
              <a:avLst/>
              <a:gdLst/>
              <a:ahLst/>
              <a:cxnLst/>
              <a:rect r="r" b="b" t="t" l="l"/>
              <a:pathLst>
                <a:path h="1860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010"/>
                  </a:lnTo>
                  <a:lnTo>
                    <a:pt x="0" y="186010"/>
                  </a:lnTo>
                  <a:close/>
                </a:path>
              </a:pathLst>
            </a:custGeom>
            <a:solidFill>
              <a:srgbClr val="1264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0206" y="9670306"/>
            <a:ext cx="1098187" cy="527130"/>
          </a:xfrm>
          <a:custGeom>
            <a:avLst/>
            <a:gdLst/>
            <a:ahLst/>
            <a:cxnLst/>
            <a:rect r="r" b="b" t="t" l="l"/>
            <a:pathLst>
              <a:path h="527130" w="1098187">
                <a:moveTo>
                  <a:pt x="0" y="0"/>
                </a:moveTo>
                <a:lnTo>
                  <a:pt x="1098188" y="0"/>
                </a:lnTo>
                <a:lnTo>
                  <a:pt x="1098188" y="527130"/>
                </a:lnTo>
                <a:lnTo>
                  <a:pt x="0" y="527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0" y="1028700"/>
            <a:ext cx="18288000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08727" y="9676533"/>
            <a:ext cx="819973" cy="520903"/>
          </a:xfrm>
          <a:custGeom>
            <a:avLst/>
            <a:gdLst/>
            <a:ahLst/>
            <a:cxnLst/>
            <a:rect r="r" b="b" t="t" l="l"/>
            <a:pathLst>
              <a:path h="520903" w="819973">
                <a:moveTo>
                  <a:pt x="0" y="0"/>
                </a:moveTo>
                <a:lnTo>
                  <a:pt x="819973" y="0"/>
                </a:lnTo>
                <a:lnTo>
                  <a:pt x="819973" y="520903"/>
                </a:lnTo>
                <a:lnTo>
                  <a:pt x="0" y="520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978" r="0" b="-5097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8714" y="1466528"/>
            <a:ext cx="2338362" cy="2338362"/>
          </a:xfrm>
          <a:custGeom>
            <a:avLst/>
            <a:gdLst/>
            <a:ahLst/>
            <a:cxnLst/>
            <a:rect r="r" b="b" t="t" l="l"/>
            <a:pathLst>
              <a:path h="2338362" w="2338362">
                <a:moveTo>
                  <a:pt x="0" y="0"/>
                </a:moveTo>
                <a:lnTo>
                  <a:pt x="2338362" y="0"/>
                </a:lnTo>
                <a:lnTo>
                  <a:pt x="2338362" y="2338362"/>
                </a:lnTo>
                <a:lnTo>
                  <a:pt x="0" y="2338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72395" y="1466528"/>
            <a:ext cx="2186905" cy="2185993"/>
          </a:xfrm>
          <a:custGeom>
            <a:avLst/>
            <a:gdLst/>
            <a:ahLst/>
            <a:cxnLst/>
            <a:rect r="r" b="b" t="t" l="l"/>
            <a:pathLst>
              <a:path h="2185993" w="2186905">
                <a:moveTo>
                  <a:pt x="0" y="0"/>
                </a:moveTo>
                <a:lnTo>
                  <a:pt x="2186905" y="0"/>
                </a:lnTo>
                <a:lnTo>
                  <a:pt x="2186905" y="2185994"/>
                </a:lnTo>
                <a:lnTo>
                  <a:pt x="0" y="21859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7841" y="7812577"/>
            <a:ext cx="2570174" cy="1445723"/>
          </a:xfrm>
          <a:custGeom>
            <a:avLst/>
            <a:gdLst/>
            <a:ahLst/>
            <a:cxnLst/>
            <a:rect r="r" b="b" t="t" l="l"/>
            <a:pathLst>
              <a:path h="1445723" w="2570174">
                <a:moveTo>
                  <a:pt x="0" y="0"/>
                </a:moveTo>
                <a:lnTo>
                  <a:pt x="2570175" y="0"/>
                </a:lnTo>
                <a:lnTo>
                  <a:pt x="2570175" y="1445723"/>
                </a:lnTo>
                <a:lnTo>
                  <a:pt x="0" y="14457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60133" y="7996755"/>
            <a:ext cx="3499167" cy="1077367"/>
          </a:xfrm>
          <a:custGeom>
            <a:avLst/>
            <a:gdLst/>
            <a:ahLst/>
            <a:cxnLst/>
            <a:rect r="r" b="b" t="t" l="l"/>
            <a:pathLst>
              <a:path h="1077367" w="3499167">
                <a:moveTo>
                  <a:pt x="0" y="0"/>
                </a:moveTo>
                <a:lnTo>
                  <a:pt x="3499167" y="0"/>
                </a:lnTo>
                <a:lnTo>
                  <a:pt x="3499167" y="1077367"/>
                </a:lnTo>
                <a:lnTo>
                  <a:pt x="0" y="10773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2888" y="4128740"/>
            <a:ext cx="1417296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Professor Elcio Abdalla;</a:t>
            </a: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Mestre Gabriel Amâncio Hoerning;</a:t>
            </a: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Conselho Nacional de Desenvolvimento Científico e Tecnológico;</a:t>
            </a: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Laboratório Nacional de Computação Científica.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54537" y="-110771"/>
            <a:ext cx="5778926" cy="117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0"/>
              </a:lnSpc>
            </a:pPr>
            <a:r>
              <a:rPr lang="en-US" sz="6886" b="true">
                <a:solidFill>
                  <a:srgbClr val="4A4A49"/>
                </a:solidFill>
                <a:latin typeface="Oswald Bold"/>
                <a:ea typeface="Oswald Bold"/>
                <a:cs typeface="Oswald Bold"/>
                <a:sym typeface="Oswald Bold"/>
              </a:rPr>
              <a:t>Agradecimentos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DAFw-r4l-6w</dc:identifier>
  <dcterms:modified xsi:type="dcterms:W3CDTF">2011-08-01T06:04:30Z</dcterms:modified>
  <cp:revision>1</cp:revision>
  <dc:title>apresentacao ifusp 16-9.pptx</dc:title>
</cp:coreProperties>
</file>