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1366" r:id="rId2"/>
    <p:sldId id="1367" r:id="rId3"/>
    <p:sldId id="1382" r:id="rId4"/>
    <p:sldId id="1380" r:id="rId5"/>
    <p:sldId id="1384" r:id="rId6"/>
    <p:sldId id="1385" r:id="rId7"/>
    <p:sldId id="1386" r:id="rId8"/>
    <p:sldId id="1387" r:id="rId9"/>
    <p:sldId id="13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00152-EC61-40A0-9CF7-BFC2318F2F73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ACEBE-B45D-4837-8397-EFB0C56D3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99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73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430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766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36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00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500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6011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7226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A37E06-B523-488F-87E4-3508340D6357}" type="slidenum">
              <a:rPr kumimoji="0" lang="ko-KR" altLang="en-GB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50" charset="-127"/>
                <a:cs typeface="+mn-cs"/>
              </a:rPr>
              <a:pPr marL="0" marR="0" lvl="0" indent="0" algn="r" defTabSz="97226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altLang="ko-K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487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2" y="476672"/>
            <a:ext cx="7969216" cy="537830"/>
          </a:xfrm>
        </p:spPr>
        <p:txBody>
          <a:bodyPr/>
          <a:lstStyle>
            <a:lvl1pPr>
              <a:defRPr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1" y="1196751"/>
            <a:ext cx="11055349" cy="5127849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8" y="6654790"/>
            <a:ext cx="2781265" cy="189958"/>
          </a:xfrm>
          <a:prstGeom prst="rect">
            <a:avLst/>
          </a:prstGeom>
        </p:spPr>
      </p:pic>
      <p:sp>
        <p:nvSpPr>
          <p:cNvPr id="23" name="직사각형 22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24" name="직사각형 23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13125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1928" y="6603007"/>
            <a:ext cx="18699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spc="20" baseline="0" dirty="0">
                <a:solidFill>
                  <a:schemeClr val="accent3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wireless-ai.pusan.ac.kr</a:t>
            </a:r>
          </a:p>
        </p:txBody>
      </p:sp>
    </p:spTree>
    <p:extLst>
      <p:ext uri="{BB962C8B-B14F-4D97-AF65-F5344CB8AC3E}">
        <p14:creationId xmlns:p14="http://schemas.microsoft.com/office/powerpoint/2010/main" val="174011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9Slide.vn - 2019">
            <a:extLst>
              <a:ext uri="{FF2B5EF4-FFF2-40B4-BE49-F238E27FC236}">
                <a16:creationId xmlns:a16="http://schemas.microsoft.com/office/drawing/2014/main" id="{43958B25-EE51-4352-9277-8DFEFA680957}"/>
              </a:ext>
            </a:extLst>
          </p:cNvPr>
          <p:cNvSpPr txBox="1"/>
          <p:nvPr userDrawn="1"/>
        </p:nvSpPr>
        <p:spPr>
          <a:xfrm>
            <a:off x="0" y="-16046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1032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527051" y="227013"/>
            <a:ext cx="806522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3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981076"/>
            <a:ext cx="11055349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626850"/>
            <a:ext cx="12192000" cy="231150"/>
          </a:xfrm>
          <a:prstGeom prst="rect">
            <a:avLst/>
          </a:prstGeom>
          <a:solidFill>
            <a:srgbClr val="1D528D"/>
          </a:solidFill>
          <a:ln w="12700">
            <a:solidFill>
              <a:srgbClr val="1D528D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86429" y="6597352"/>
            <a:ext cx="730251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solidFill>
                  <a:schemeClr val="accent3">
                    <a:lumMod val="65000"/>
                  </a:schemeClr>
                </a:solidFill>
                <a:effectLst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B0B1232-FD83-41E3-BF8E-DEF9EFD61675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5" name="Picture 918" descr="대학정보] 부산대학교 로고 이미지/사진 : 네이버 블로그">
            <a:extLst>
              <a:ext uri="{FF2B5EF4-FFF2-40B4-BE49-F238E27FC236}">
                <a16:creationId xmlns:a16="http://schemas.microsoft.com/office/drawing/2014/main" id="{A2C4C4AA-C73B-4629-9DB4-F52C27BD26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414" y="78003"/>
            <a:ext cx="1299256" cy="30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32505" y="98660"/>
            <a:ext cx="1487784" cy="25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5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v"/>
        <a:defRPr sz="2800" b="1" baseline="0">
          <a:solidFill>
            <a:schemeClr val="accent1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n"/>
        <a:defRPr sz="2000" baseline="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Arial" panose="020B0604020202020204" pitchFamily="34" charset="0"/>
          <a:ea typeface="HY견명조" panose="02030600000101010101" pitchFamily="18" charset="-127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DB056E-1838-4E94-B7FF-3B289F01D5C4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623392" y="2564904"/>
            <a:ext cx="11017224" cy="1243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 baseline="0">
                <a:solidFill>
                  <a:schemeClr val="bg1"/>
                </a:solidFill>
                <a:latin typeface="Lucida Bright" panose="02040602050505020304" pitchFamily="18" charset="0"/>
                <a:ea typeface="HY견명조" panose="02030600000101010101" pitchFamily="18" charset="-127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0" cap="none" spc="0" normalizeH="0" baseline="0" noProof="0" dirty="0">
                <a:ln>
                  <a:noFill/>
                </a:ln>
                <a:solidFill>
                  <a:srgbClr val="5D5D5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Federated Learning</a:t>
            </a:r>
            <a:endParaRPr kumimoji="0" lang="ko-KR" altLang="en-US" sz="2800" b="1" i="0" u="none" strike="noStrike" kern="0" cap="none" spc="0" normalizeH="0" baseline="0" noProof="0" dirty="0">
              <a:ln>
                <a:noFill/>
              </a:ln>
              <a:solidFill>
                <a:srgbClr val="5D5D5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B668F3-0935-4FB4-9C3E-704959984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27648" y="4149080"/>
            <a:ext cx="6264696" cy="18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Presented by Trong-Binh Nguyen-202388548</a:t>
            </a:r>
            <a:b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</a:b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Pusan National University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November 9th, 2023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1844824"/>
            <a:ext cx="7848872" cy="70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4006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6" name="Action Button: Custom 23">
            <a:hlinkClick r:id="" action="ppaction://noaction" highlightClick="1"/>
          </p:cNvPr>
          <p:cNvSpPr/>
          <p:nvPr/>
        </p:nvSpPr>
        <p:spPr>
          <a:xfrm>
            <a:off x="908740" y="1481156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Introduction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Action Button: Custom 23">
            <a:hlinkClick r:id="" action="ppaction://noaction" highlightClick="1"/>
          </p:cNvPr>
          <p:cNvSpPr/>
          <p:nvPr/>
        </p:nvSpPr>
        <p:spPr>
          <a:xfrm>
            <a:off x="908740" y="2629023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Federated Learning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Action Button: Custom 23">
            <a:hlinkClick r:id="" action="ppaction://noaction" highlightClick="1"/>
          </p:cNvPr>
          <p:cNvSpPr/>
          <p:nvPr/>
        </p:nvSpPr>
        <p:spPr>
          <a:xfrm>
            <a:off x="908740" y="3705198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Acquisition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Action Button: Custom 23">
            <a:hlinkClick r:id="" action="ppaction://noaction" highlightClick="1"/>
          </p:cNvPr>
          <p:cNvSpPr/>
          <p:nvPr/>
        </p:nvSpPr>
        <p:spPr>
          <a:xfrm>
            <a:off x="6312024" y="1486884"/>
            <a:ext cx="4395192" cy="930376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Motivations and Applications</a:t>
            </a:r>
          </a:p>
        </p:txBody>
      </p:sp>
      <p:sp>
        <p:nvSpPr>
          <p:cNvPr id="21" name="Action Button: Custom 23">
            <a:hlinkClick r:id="" action="ppaction://noaction" highlightClick="1"/>
          </p:cNvPr>
          <p:cNvSpPr/>
          <p:nvPr/>
        </p:nvSpPr>
        <p:spPr>
          <a:xfrm>
            <a:off x="6309986" y="3713088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MNIST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CIFAR-10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Action Button: Custom 23">
            <a:hlinkClick r:id="" action="ppaction://noaction" highlightClick="1"/>
          </p:cNvPr>
          <p:cNvSpPr/>
          <p:nvPr/>
        </p:nvSpPr>
        <p:spPr>
          <a:xfrm>
            <a:off x="6312024" y="2629023"/>
            <a:ext cx="4395192" cy="93610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Architecture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Algorithm</a:t>
            </a:r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Table of contents</a:t>
            </a:r>
            <a:endParaRPr lang="ko-KR" altLang="en-US" dirty="0"/>
          </a:p>
        </p:txBody>
      </p:sp>
      <p:cxnSp>
        <p:nvCxnSpPr>
          <p:cNvPr id="7" name="직선 연결선 6"/>
          <p:cNvCxnSpPr>
            <a:cxnSpLocks/>
            <a:stCxn id="16" idx="0"/>
            <a:endCxn id="19" idx="2"/>
          </p:cNvCxnSpPr>
          <p:nvPr/>
        </p:nvCxnSpPr>
        <p:spPr bwMode="auto">
          <a:xfrm>
            <a:off x="5591943" y="1949208"/>
            <a:ext cx="720081" cy="28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직선 연결선 19"/>
          <p:cNvCxnSpPr>
            <a:cxnSpLocks/>
            <a:stCxn id="17" idx="0"/>
            <a:endCxn id="25" idx="2"/>
          </p:cNvCxnSpPr>
          <p:nvPr/>
        </p:nvCxnSpPr>
        <p:spPr bwMode="auto">
          <a:xfrm>
            <a:off x="5591943" y="3097075"/>
            <a:ext cx="72008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/>
          <p:cNvCxnSpPr>
            <a:cxnSpLocks/>
            <a:stCxn id="18" idx="0"/>
            <a:endCxn id="21" idx="2"/>
          </p:cNvCxnSpPr>
          <p:nvPr/>
        </p:nvCxnSpPr>
        <p:spPr bwMode="auto">
          <a:xfrm>
            <a:off x="5591943" y="4173250"/>
            <a:ext cx="718043" cy="394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7340548-F847-4AF8-9931-158E7ADEE759}"/>
              </a:ext>
            </a:extLst>
          </p:cNvPr>
          <p:cNvSpPr/>
          <p:nvPr/>
        </p:nvSpPr>
        <p:spPr>
          <a:xfrm>
            <a:off x="908740" y="4793207"/>
            <a:ext cx="4683203" cy="936104"/>
          </a:xfrm>
          <a:prstGeom prst="actionButtonBlank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Expected Result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Action Button: Custom 2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785E8B0-ED57-44C9-85E1-B3CF4D3FBF14}"/>
              </a:ext>
            </a:extLst>
          </p:cNvPr>
          <p:cNvSpPr/>
          <p:nvPr/>
        </p:nvSpPr>
        <p:spPr>
          <a:xfrm>
            <a:off x="6309986" y="4797152"/>
            <a:ext cx="4397230" cy="928214"/>
          </a:xfrm>
          <a:prstGeom prst="actionButtonBlank">
            <a:avLst/>
          </a:prstGeom>
          <a:solidFill>
            <a:srgbClr val="F5F5F5"/>
          </a:solidFill>
          <a:ln w="15875">
            <a:solidFill>
              <a:srgbClr val="1D528D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23">
            <a:extLst>
              <a:ext uri="{FF2B5EF4-FFF2-40B4-BE49-F238E27FC236}">
                <a16:creationId xmlns:a16="http://schemas.microsoft.com/office/drawing/2014/main" id="{61816CB3-25E0-4FC7-A7F8-EA645D46F44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 bwMode="auto">
          <a:xfrm>
            <a:off x="5591943" y="5261259"/>
            <a:ext cx="71804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1D528D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054934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10583400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1. Introduction: </a:t>
            </a:r>
            <a:r>
              <a:rPr lang="en-US" altLang="ko-KR" sz="2400" b="0" i="1" dirty="0">
                <a:effectLst/>
              </a:rPr>
              <a:t>Motivation and applications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8" y="1309985"/>
            <a:ext cx="424847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Data Explosion: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The growth of IoT devices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Deep insights of data distribution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Privacy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of users and performance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Federated Learning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Decentralized Learning technique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Provides privacy and good performance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Purpose: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Comparison of performance between Centralized </a:t>
            </a: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earning and Federated Learning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Pros and Cons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9DA3E8-0409-5C18-83EF-C77BDC785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0146"/>
            <a:ext cx="4689881" cy="368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77050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2. Federated Learning: </a:t>
            </a:r>
            <a:r>
              <a:rPr lang="en-US" altLang="ko-KR" sz="2400" b="0" i="1" dirty="0">
                <a:effectLst/>
              </a:rPr>
              <a:t>Architecture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Global model initialization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Receive client model parameters update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Performing optimization based on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Sending back parameters to clients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Training based on the local client dataset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Sending model update to the server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Architecture: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Server and client share the same model architecture but different parameters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Design model suitable for the tasks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Note:</a:t>
            </a: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Only parameters communicated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Performance evaluated for global model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D8341-0A8B-B0F9-B3EC-D5F7E873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080" y="1523978"/>
            <a:ext cx="4296375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643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2. Federated Learning: </a:t>
            </a:r>
            <a:r>
              <a:rPr lang="en-US" altLang="ko-KR" sz="2400" b="0" i="1" dirty="0">
                <a:effectLst/>
                <a:ea typeface="굴림" pitchFamily="34" charset="-127"/>
              </a:rPr>
              <a:t>Algorithm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E623C-A86C-DF0B-5050-9259A3151619}"/>
              </a:ext>
            </a:extLst>
          </p:cNvPr>
          <p:cNvSpPr txBox="1"/>
          <p:nvPr/>
        </p:nvSpPr>
        <p:spPr>
          <a:xfrm>
            <a:off x="767407" y="1309985"/>
            <a:ext cx="558067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Server Optimization: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Model Averaging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Gradient Conflict Reduction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 Optimization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Clients personalization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domain generalization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1D528D"/>
              </a:solidFill>
              <a:effectLst/>
              <a:uLnTx/>
              <a:uFillTx/>
              <a:latin typeface="Times New Roman" pitchFamily="18" charset="0"/>
              <a:ea typeface="SimSun" pitchFamily="2" charset="-122"/>
              <a:cs typeface="+mn-cs"/>
            </a:endParaRP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DA83C-DC2A-DE20-DC0B-7069F13AD5D3}"/>
              </a:ext>
            </a:extLst>
          </p:cNvPr>
          <p:cNvSpPr txBox="1"/>
          <p:nvPr/>
        </p:nvSpPr>
        <p:spPr>
          <a:xfrm>
            <a:off x="1386594" y="3765420"/>
            <a:ext cx="965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Enhanced the performance and generalization of Federated Learning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927E1B-A996-C171-1371-6C1BE3004D94}"/>
              </a:ext>
            </a:extLst>
          </p:cNvPr>
          <p:cNvSpPr>
            <a:spLocks noGrp="1"/>
          </p:cNvSpPr>
          <p:nvPr/>
        </p:nvSpPr>
        <p:spPr bwMode="auto">
          <a:xfrm>
            <a:off x="767407" y="4540085"/>
            <a:ext cx="10753524" cy="692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v"/>
              <a:defRPr sz="2400" b="1" baseline="0">
                <a:solidFill>
                  <a:schemeClr val="accent1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itchFamily="2" charset="2"/>
              <a:buChar char="n"/>
              <a:defRPr sz="1800" baseline="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1800">
                <a:solidFill>
                  <a:schemeClr val="tx2"/>
                </a:solidFill>
                <a:latin typeface="Arial" panose="020B0604020202020204" pitchFamily="34" charset="0"/>
                <a:ea typeface="HY견명조" panose="02030600000101010101" pitchFamily="18" charset="-127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A. Fallah, A. Mokhtari, and A. </a:t>
            </a:r>
            <a:r>
              <a:rPr lang="en-US" sz="5600" b="0" i="1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Ozdaglar</a:t>
            </a:r>
            <a:r>
              <a:rPr lang="en-US" sz="560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, “Personalized federated learning with theoretical guarantees: A model-agnostic meta-learning approach,” in Advances in Neural Information Processing Systems 2020</a:t>
            </a:r>
            <a:br>
              <a:rPr lang="en-US" sz="1100" dirty="0"/>
            </a:br>
            <a:endParaRPr lang="en-US" sz="1400" b="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7995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Acquisition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altLang="ko-KR" sz="2400" b="0" i="1" dirty="0" err="1">
                <a:effectLst/>
                <a:ea typeface="굴림" pitchFamily="34" charset="-127"/>
              </a:rPr>
              <a:t>Mnist</a:t>
            </a:r>
            <a:r>
              <a:rPr lang="en-US" altLang="ko-KR" sz="2400" b="0" i="1" dirty="0">
                <a:effectLst/>
                <a:ea typeface="굴림" pitchFamily="34" charset="-127"/>
              </a:rPr>
              <a:t> </a:t>
            </a:r>
            <a:endParaRPr lang="ko-KR" altLang="en-US" sz="2400" dirty="0"/>
          </a:p>
        </p:txBody>
      </p:sp>
      <p:pic>
        <p:nvPicPr>
          <p:cNvPr id="6" name="Picture 5" descr="A collage of numbers&#10;&#10;Description automatically generated">
            <a:extLst>
              <a:ext uri="{FF2B5EF4-FFF2-40B4-BE49-F238E27FC236}">
                <a16:creationId xmlns:a16="http://schemas.microsoft.com/office/drawing/2014/main" id="{1F390293-B4D4-F269-9A64-FD1044E0F4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651" y="1667489"/>
            <a:ext cx="3150317" cy="31503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7ED087-8F44-71D5-F9EA-F6DA70610428}"/>
              </a:ext>
            </a:extLst>
          </p:cNvPr>
          <p:cNvSpPr txBox="1"/>
          <p:nvPr/>
        </p:nvSpPr>
        <p:spPr>
          <a:xfrm>
            <a:off x="767407" y="1309985"/>
            <a:ext cx="621349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effectLst/>
                <a:latin typeface="Söhne"/>
              </a:rPr>
              <a:t>Size and Structure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MNIST consists of 60,000 training images and 10,000 test images. Each image is a 28x28 pixel square, grayscale, and represents a handwritten digit (0-9)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effectLst/>
                <a:latin typeface="Söhne"/>
              </a:rPr>
              <a:t>Handwritten Digits</a:t>
            </a: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compiled from scanned handwriting samples, where various individuals wrote digits in a standardized format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effectLst/>
                <a:latin typeface="Söhne"/>
              </a:rPr>
              <a:t>Labeled Dataset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image in the dataset is labeled with the corresponding digit it represents, making it a labeled dataset suitable for supervised learning tasks.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838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3.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 Acquisition</a:t>
            </a:r>
            <a:r>
              <a:rPr lang="en-US" altLang="ko-KR" dirty="0">
                <a:ea typeface="굴림" pitchFamily="34" charset="-127"/>
              </a:rPr>
              <a:t>: </a:t>
            </a:r>
            <a:r>
              <a:rPr lang="en-US" altLang="ko-KR" sz="2400" b="0" i="1" dirty="0">
                <a:effectLst/>
                <a:ea typeface="굴림" pitchFamily="34" charset="-127"/>
              </a:rPr>
              <a:t>Cifar-10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ED087-8F44-71D5-F9EA-F6DA70610428}"/>
              </a:ext>
            </a:extLst>
          </p:cNvPr>
          <p:cNvSpPr txBox="1"/>
          <p:nvPr/>
        </p:nvSpPr>
        <p:spPr>
          <a:xfrm>
            <a:off x="767407" y="1309985"/>
            <a:ext cx="6213496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uLnTx/>
                <a:uFillTx/>
                <a:latin typeface="Söhne"/>
                <a:ea typeface="SimSun" pitchFamily="2" charset="-122"/>
                <a:cs typeface="+mn-cs"/>
              </a:rPr>
              <a:t>Image Categories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The dataset comprises ten classes: airplanes, automobiles, birds, cats, deer, dogs, frogs, horses, ships, and trucks.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Söhne"/>
                <a:ea typeface="SimSun" pitchFamily="2" charset="-122"/>
              </a:rPr>
              <a:t>Color Images</a:t>
            </a: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Unlike the MNIST dataset, which contains grayscale images of handwritten digits, CIFAR-10 images are in color, offering a more complex and realistic dataset for training machine learning models.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uLnTx/>
                <a:uFillTx/>
                <a:latin typeface="Söhne"/>
                <a:ea typeface="SimSun" pitchFamily="2" charset="-122"/>
                <a:cs typeface="+mn-cs"/>
              </a:rPr>
              <a:t>Balance Distribution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Each class in the CIFAR-10 dataset contains an equal number of images, totaling 6,000 images per class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6" descr="A collage of images of animals and vehicles&#10;&#10;Description automatically generated">
            <a:extLst>
              <a:ext uri="{FF2B5EF4-FFF2-40B4-BE49-F238E27FC236}">
                <a16:creationId xmlns:a16="http://schemas.microsoft.com/office/drawing/2014/main" id="{64367BFC-7D83-114A-432E-157A0A677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902" y="1545959"/>
            <a:ext cx="5037725" cy="382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1301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486429" y="6626850"/>
            <a:ext cx="730251" cy="331787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0B1232-FD83-41E3-BF8E-DEF9EFD6167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굴림" pitchFamily="34" charset="-127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굴림" pitchFamily="34" charset="-127"/>
              <a:cs typeface="Arial" panose="020B0604020202020204" pitchFamily="34" charset="0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527052" y="332656"/>
            <a:ext cx="7969216" cy="537830"/>
          </a:xfrm>
        </p:spPr>
        <p:txBody>
          <a:bodyPr/>
          <a:lstStyle/>
          <a:p>
            <a:r>
              <a:rPr lang="en-US" altLang="ko-KR" dirty="0">
                <a:ea typeface="굴림" pitchFamily="34" charset="-127"/>
              </a:rPr>
              <a:t>4. Expected Results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ED087-8F44-71D5-F9EA-F6DA70610428}"/>
              </a:ext>
            </a:extLst>
          </p:cNvPr>
          <p:cNvSpPr txBox="1"/>
          <p:nvPr/>
        </p:nvSpPr>
        <p:spPr>
          <a:xfrm>
            <a:off x="767407" y="1309985"/>
            <a:ext cx="6213496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uLnTx/>
                <a:uFillTx/>
                <a:latin typeface="Söhne"/>
                <a:ea typeface="SimSun" pitchFamily="2" charset="-122"/>
                <a:cs typeface="+mn-cs"/>
              </a:rPr>
              <a:t>Performance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528D"/>
                </a:solidFill>
                <a:effectLst/>
                <a:uLnTx/>
                <a:uFillTx/>
                <a:latin typeface="Times New Roman" pitchFamily="18" charset="0"/>
                <a:ea typeface="SimSun" pitchFamily="2" charset="-122"/>
                <a:cs typeface="+mn-cs"/>
              </a:rPr>
              <a:t>:</a:t>
            </a:r>
            <a:endParaRPr lang="en-US" b="1" dirty="0">
              <a:solidFill>
                <a:srgbClr val="1D528D"/>
              </a:solidFill>
              <a:latin typeface="Times New Roman" pitchFamily="18" charset="0"/>
              <a:ea typeface="SimSun" pitchFamily="2" charset="-122"/>
            </a:endParaRP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öhne"/>
                <a:ea typeface="SimSun" pitchFamily="2" charset="-122"/>
                <a:cs typeface="Times New Roman" panose="02020603050405020304" pitchFamily="18" charset="0"/>
              </a:rPr>
              <a:t>Federated Learning achieved an acceptable performance </a:t>
            </a:r>
            <a:endParaRPr lang="en-US" b="1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imSun" pitchFamily="2" charset="-122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dirty="0">
                <a:solidFill>
                  <a:srgbClr val="1D528D"/>
                </a:solidFill>
                <a:latin typeface="Söhne"/>
                <a:ea typeface="SimSun" pitchFamily="2" charset="-122"/>
              </a:rPr>
              <a:t>Convergence</a:t>
            </a:r>
            <a:r>
              <a:rPr lang="en-US" b="1" dirty="0">
                <a:solidFill>
                  <a:srgbClr val="1D528D"/>
                </a:solidFill>
                <a:latin typeface="Times New Roman" pitchFamily="18" charset="0"/>
                <a:ea typeface="SimSun" pitchFamily="2" charset="-122"/>
              </a:rPr>
              <a:t>:</a:t>
            </a:r>
          </a:p>
          <a:p>
            <a:pPr marL="742950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Söhne"/>
              </a:rPr>
              <a:t>Federated Learning converged</a:t>
            </a: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.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b="1" i="0" dirty="0">
                <a:solidFill>
                  <a:srgbClr val="1D528D"/>
                </a:solidFill>
                <a:effectLst/>
                <a:latin typeface="Söhne"/>
                <a:ea typeface="SimSun" pitchFamily="2" charset="-122"/>
              </a:rPr>
              <a:t>Co</a:t>
            </a:r>
            <a:r>
              <a:rPr lang="en-US" b="1" dirty="0">
                <a:solidFill>
                  <a:srgbClr val="1D528D"/>
                </a:solidFill>
                <a:latin typeface="Söhne"/>
                <a:ea typeface="SimSun" pitchFamily="2" charset="-122"/>
              </a:rPr>
              <a:t>mparison with Centralized Learning</a:t>
            </a:r>
          </a:p>
          <a:p>
            <a:pPr marL="742950" lvl="1" indent="-285750" fontAlgn="base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öhne"/>
              </a:rPr>
              <a:t>Performance comparison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lang="en-US" b="1" dirty="0">
              <a:solidFill>
                <a:srgbClr val="1D528D"/>
              </a:solidFill>
              <a:latin typeface="Söhne"/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0173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110C8-02F4-46E3-7DFF-94284214D654}"/>
              </a:ext>
            </a:extLst>
          </p:cNvPr>
          <p:cNvSpPr txBox="1"/>
          <p:nvPr/>
        </p:nvSpPr>
        <p:spPr>
          <a:xfrm>
            <a:off x="4168877" y="2721114"/>
            <a:ext cx="6676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^_^</a:t>
            </a:r>
          </a:p>
        </p:txBody>
      </p:sp>
    </p:spTree>
    <p:extLst>
      <p:ext uri="{BB962C8B-B14F-4D97-AF65-F5344CB8AC3E}">
        <p14:creationId xmlns:p14="http://schemas.microsoft.com/office/powerpoint/2010/main" val="21826101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20060925-Routing-Survey-pnthai 1">
      <a:dk1>
        <a:srgbClr val="1D528D"/>
      </a:dk1>
      <a:lt1>
        <a:srgbClr val="FFFFFF"/>
      </a:lt1>
      <a:dk2>
        <a:srgbClr val="000000"/>
      </a:dk2>
      <a:lt2>
        <a:srgbClr val="DDDDDD"/>
      </a:lt2>
      <a:accent1>
        <a:srgbClr val="0099CC"/>
      </a:accent1>
      <a:accent2>
        <a:srgbClr val="79A8ED"/>
      </a:accent2>
      <a:accent3>
        <a:srgbClr val="FFFFFF"/>
      </a:accent3>
      <a:accent4>
        <a:srgbClr val="174578"/>
      </a:accent4>
      <a:accent5>
        <a:srgbClr val="AACAE2"/>
      </a:accent5>
      <a:accent6>
        <a:srgbClr val="6D98D7"/>
      </a:accent6>
      <a:hlink>
        <a:srgbClr val="518FE1"/>
      </a:hlink>
      <a:folHlink>
        <a:srgbClr val="9999FF"/>
      </a:folHlink>
    </a:clrScheme>
    <a:fontScheme name="20060925-Routing-Survey-pntha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0060925-Routing-Survey-pnthai 1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0099CC"/>
        </a:accent1>
        <a:accent2>
          <a:srgbClr val="79A8ED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6D98D7"/>
        </a:accent6>
        <a:hlink>
          <a:srgbClr val="518FE1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2">
        <a:dk1>
          <a:srgbClr val="003366"/>
        </a:dk1>
        <a:lt1>
          <a:srgbClr val="FFFFFF"/>
        </a:lt1>
        <a:dk2>
          <a:srgbClr val="000000"/>
        </a:dk2>
        <a:lt2>
          <a:srgbClr val="DDDDDD"/>
        </a:lt2>
        <a:accent1>
          <a:srgbClr val="5C96CA"/>
        </a:accent1>
        <a:accent2>
          <a:srgbClr val="29BBAA"/>
        </a:accent2>
        <a:accent3>
          <a:srgbClr val="FFFFFF"/>
        </a:accent3>
        <a:accent4>
          <a:srgbClr val="002A56"/>
        </a:accent4>
        <a:accent5>
          <a:srgbClr val="B5C9E1"/>
        </a:accent5>
        <a:accent6>
          <a:srgbClr val="24A99A"/>
        </a:accent6>
        <a:hlink>
          <a:srgbClr val="009390"/>
        </a:hlink>
        <a:folHlink>
          <a:srgbClr val="8FC5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60925-Routing-Survey-pnthai 3">
        <a:dk1>
          <a:srgbClr val="1C6184"/>
        </a:dk1>
        <a:lt1>
          <a:srgbClr val="FFFFFF"/>
        </a:lt1>
        <a:dk2>
          <a:srgbClr val="000000"/>
        </a:dk2>
        <a:lt2>
          <a:srgbClr val="DDDDDD"/>
        </a:lt2>
        <a:accent1>
          <a:srgbClr val="72B88E"/>
        </a:accent1>
        <a:accent2>
          <a:srgbClr val="75B5EF"/>
        </a:accent2>
        <a:accent3>
          <a:srgbClr val="FFFFFF"/>
        </a:accent3>
        <a:accent4>
          <a:srgbClr val="165270"/>
        </a:accent4>
        <a:accent5>
          <a:srgbClr val="BCD8C6"/>
        </a:accent5>
        <a:accent6>
          <a:srgbClr val="69A4D9"/>
        </a:accent6>
        <a:hlink>
          <a:srgbClr val="329ABA"/>
        </a:hlink>
        <a:folHlink>
          <a:srgbClr val="655D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1BF82BDA-52EC-4BAC-81C7-30BF945DA904}" vid="{C77B15A6-0725-4EDF-A815-ACB60FE81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439</Words>
  <Application>Microsoft Office PowerPoint</Application>
  <PresentationFormat>Widescreen</PresentationFormat>
  <Paragraphs>88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맑은 고딕</vt:lpstr>
      <vt:lpstr>Söhne</vt:lpstr>
      <vt:lpstr>Arial</vt:lpstr>
      <vt:lpstr>Calibri</vt:lpstr>
      <vt:lpstr>Times New Roman</vt:lpstr>
      <vt:lpstr>Verdana</vt:lpstr>
      <vt:lpstr>Wingdings</vt:lpstr>
      <vt:lpstr>Theme1</vt:lpstr>
      <vt:lpstr>PowerPoint Presentation</vt:lpstr>
      <vt:lpstr>Table of contents</vt:lpstr>
      <vt:lpstr>1. Introduction: Motivation and applications</vt:lpstr>
      <vt:lpstr>2. Federated Learning: Architecture</vt:lpstr>
      <vt:lpstr>2. Federated Learning: Algorithm</vt:lpstr>
      <vt:lpstr>3. Data Acquisition: Mnist </vt:lpstr>
      <vt:lpstr>3. Data Acquisition: Cifar-10</vt:lpstr>
      <vt:lpstr>4. Expected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TRONG BINH 20182905</dc:creator>
  <cp:lastModifiedBy>NGUYEN TRONG BINH 20182905</cp:lastModifiedBy>
  <cp:revision>2</cp:revision>
  <dcterms:created xsi:type="dcterms:W3CDTF">2023-11-08T10:59:14Z</dcterms:created>
  <dcterms:modified xsi:type="dcterms:W3CDTF">2023-11-09T04:44:07Z</dcterms:modified>
</cp:coreProperties>
</file>