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1366" r:id="rId2"/>
    <p:sldId id="1367" r:id="rId3"/>
    <p:sldId id="1382" r:id="rId4"/>
    <p:sldId id="1380" r:id="rId5"/>
    <p:sldId id="1384" r:id="rId6"/>
    <p:sldId id="1386" r:id="rId7"/>
    <p:sldId id="1387" r:id="rId8"/>
    <p:sldId id="1391" r:id="rId9"/>
    <p:sldId id="1388" r:id="rId10"/>
    <p:sldId id="1390" r:id="rId11"/>
    <p:sldId id="1389" r:id="rId12"/>
    <p:sldId id="1392" r:id="rId13"/>
    <p:sldId id="1393" r:id="rId14"/>
    <p:sldId id="1394" r:id="rId15"/>
    <p:sldId id="1395" r:id="rId16"/>
    <p:sldId id="13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D4601-5D7E-4599-B414-69643C7E6238}" v="3741" dt="2023-11-21T02:38:28.324"/>
    <p1510:client id="{F8FFA93B-BF38-4FA5-AB96-8C79F8A749AF}" v="412" dt="2023-11-15T12:20:45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00152-EC61-40A0-9CF7-BFC2318F2F7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ACEBE-B45D-4837-8397-EFB0C56D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35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055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085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098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971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149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029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70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43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6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3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00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048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22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912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47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672"/>
            <a:ext cx="7969216" cy="537830"/>
          </a:xfrm>
        </p:spPr>
        <p:txBody>
          <a:bodyPr/>
          <a:lstStyle>
            <a:lvl1pPr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196751"/>
            <a:ext cx="11055349" cy="5127849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" y="6654790"/>
            <a:ext cx="2781265" cy="18995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11312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174011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9Slide.vn - 2019">
            <a:extLst>
              <a:ext uri="{FF2B5EF4-FFF2-40B4-BE49-F238E27FC236}">
                <a16:creationId xmlns:a16="http://schemas.microsoft.com/office/drawing/2014/main" id="{43958B25-EE51-4352-9277-8DFEFA680957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1032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527051" y="227013"/>
            <a:ext cx="806522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981076"/>
            <a:ext cx="11055349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5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5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800" b="1" baseline="0">
          <a:solidFill>
            <a:schemeClr val="accent1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eByeBye/Post-Quantum-Secure-Blockchained-Federated-Learning.g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222416822/PQC-QFL-Model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FDB056E-1838-4E94-B7FF-3B289F01D5C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23392" y="2564904"/>
            <a:ext cx="11017224" cy="124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Lucida Bright" panose="02040602050505020304" pitchFamily="18" charset="0"/>
                <a:ea typeface="HY견명조" panose="02030600000101010101" pitchFamily="18" charset="-127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ko-KR" sz="2800" kern="0" dirty="0"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Arial"/>
              </a:rPr>
              <a:t>Quantum Federated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  <a:cs typeface="Arial"/>
              </a:rPr>
              <a:t> Learning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rgbClr val="5D5D5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/>
              <a:cs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B668F3-0935-4FB4-9C3E-7049599849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27648" y="4149080"/>
            <a:ext cx="6264696" cy="18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Presented by Trong-Binh Nguyen-202388548</a:t>
            </a:r>
            <a:b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Pusan National University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November 21th, 2023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844824"/>
            <a:ext cx="7848872" cy="7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400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dirty="0">
                <a:latin typeface="Malgun Gothic"/>
                <a:ea typeface="Malgun Gothic"/>
                <a:cs typeface="Arial"/>
              </a:rPr>
              <a:t>3. Quantum Federated Learning: 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Vanilla QFL</a:t>
            </a:r>
            <a:r>
              <a:rPr lang="en-US" dirty="0">
                <a:latin typeface="Malgun Gothic"/>
                <a:ea typeface="Malgun Gothic"/>
                <a:cs typeface="Arial"/>
              </a:rPr>
              <a:t> 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latin typeface="맑은 고딕"/>
              <a:ea typeface="굴림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8" y="1309985"/>
            <a:ext cx="6569913" cy="29392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Procedure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dirty="0"/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Follow the traditional </a:t>
            </a:r>
            <a:r>
              <a:rPr lang="en-US" dirty="0" err="1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FedAvg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+mn-lt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Each device’s local training of an QNN</a:t>
            </a:r>
            <a:endParaRPr lang="en-US" dirty="0">
              <a:solidFill>
                <a:srgbClr val="1D528D"/>
              </a:solidFill>
              <a:latin typeface="Times New Roman"/>
              <a:ea typeface="Verdana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Verdana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The global QNN parameter       given by the averaged PQC angle parameter</a:t>
            </a:r>
            <a:endParaRPr lang="en-US" dirty="0" err="1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D5746-1736-B748-67A3-DBBF48A0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098" y="3349524"/>
            <a:ext cx="2743200" cy="672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60C90A-C94B-8FAF-806C-252BC20E4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471" y="2677634"/>
            <a:ext cx="315433" cy="315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D321F-20E3-10CF-2019-10C5D3111B03}"/>
              </a:ext>
            </a:extLst>
          </p:cNvPr>
          <p:cNvSpPr txBox="1"/>
          <p:nvPr/>
        </p:nvSpPr>
        <p:spPr>
          <a:xfrm>
            <a:off x="1377734" y="4447676"/>
            <a:ext cx="96547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  <a:sym typeface="Wingdings" panose="05000000000000000000" pitchFamily="2" charset="2"/>
              </a:rPr>
              <a:t> General structure for all current Quantum Federated Learning framework </a:t>
            </a:r>
          </a:p>
        </p:txBody>
      </p:sp>
      <p:pic>
        <p:nvPicPr>
          <p:cNvPr id="8" name="Picture 7" descr="A diagram of a global model&#10;&#10;Description automatically generated">
            <a:extLst>
              <a:ext uri="{FF2B5EF4-FFF2-40B4-BE49-F238E27FC236}">
                <a16:creationId xmlns:a16="http://schemas.microsoft.com/office/drawing/2014/main" id="{5DFF3731-9CBA-7B55-7FD5-2FDB7FCEE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169" y="1568731"/>
            <a:ext cx="4949455" cy="23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27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3. Quantum Federated Learning: </a:t>
            </a:r>
            <a:r>
              <a:rPr lang="en-US" sz="2400" b="0" i="1" dirty="0" err="1">
                <a:latin typeface="Malgun Gothic"/>
                <a:ea typeface="Malgun Gothic"/>
                <a:cs typeface="Arial"/>
              </a:rPr>
              <a:t>Slimmable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 QFL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ea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6522299" cy="43242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Proposed Idea: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View QNN as two sets of separately tunable parameters: angle parameters and pole parameters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 err="1">
                <a:latin typeface="Times New Roman"/>
                <a:ea typeface="SimSun"/>
                <a:cs typeface="Times New Roman"/>
              </a:rPr>
              <a:t>SlimQFL</a:t>
            </a:r>
            <a:r>
              <a:rPr lang="en-US" dirty="0">
                <a:latin typeface="Times New Roman"/>
                <a:ea typeface="SimSun"/>
                <a:cs typeface="Times New Roman"/>
              </a:rPr>
              <a:t> trains the angle and pole parameters of QSNN separately in a sequential way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First train the pole parameters    , then train the angle parameters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/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Each communication round, depending on channel condition, the device can upload: only pole parameters or both pole and angle parameters.</a:t>
            </a: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F28BA3-C601-3768-6FAB-D9CFBA16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262" y="595716"/>
            <a:ext cx="4851989" cy="3965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7E234-BE73-FC4A-CB89-8CE628D20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998" y="3286125"/>
            <a:ext cx="219075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91EB8D-BB28-28E5-73FE-29DF4FCE2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925" y="3528792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822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3. Quantum Federated Learning: </a:t>
            </a:r>
            <a:r>
              <a:rPr lang="en-US" sz="2400" b="0" i="1" dirty="0" err="1">
                <a:latin typeface="Malgun Gothic"/>
                <a:ea typeface="Malgun Gothic"/>
                <a:cs typeface="Arial"/>
              </a:rPr>
              <a:t>Slimmable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 QFL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ea typeface="굴림"/>
            </a:endParaRPr>
          </a:p>
        </p:txBody>
      </p:sp>
      <p:pic>
        <p:nvPicPr>
          <p:cNvPr id="3" name="Picture 2" descr="A white sheet with black text and black text&#10;&#10;Description automatically generated">
            <a:extLst>
              <a:ext uri="{FF2B5EF4-FFF2-40B4-BE49-F238E27FC236}">
                <a16:creationId xmlns:a16="http://schemas.microsoft.com/office/drawing/2014/main" id="{EFEC861F-129F-13FB-83E3-1DDA7769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04" y="1549398"/>
            <a:ext cx="5569688" cy="3954133"/>
          </a:xfrm>
          <a:prstGeom prst="rect">
            <a:avLst/>
          </a:prstGeom>
        </p:spPr>
      </p:pic>
      <p:pic>
        <p:nvPicPr>
          <p:cNvPr id="6" name="Picture 5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0429925D-C788-C658-82DE-77A462CD0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773" y="1524385"/>
            <a:ext cx="5986128" cy="403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228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3. Quantum Federated Learning: </a:t>
            </a:r>
            <a:r>
              <a:rPr lang="en-US" sz="2400" b="0" i="1" dirty="0" err="1">
                <a:latin typeface="Malgun Gothic"/>
                <a:ea typeface="Malgun Gothic"/>
                <a:cs typeface="Arial"/>
              </a:rPr>
              <a:t>Slimmable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 QFL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ea typeface="굴림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9F18F-450B-CB9E-97DB-08799AA4A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92" y="1171172"/>
            <a:ext cx="9645502" cy="497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066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09332" y="642772"/>
            <a:ext cx="10355902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3. Quantum Federated Learning: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QFL-Deep Unfolding Network</a:t>
            </a:r>
          </a:p>
          <a:p>
            <a:endParaRPr lang="en-US" altLang="ko-KR" sz="2400" b="0" i="1" dirty="0">
              <a:effectLst/>
              <a:ea typeface="굴림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9E588-011A-4B92-69C3-4345873FE720}"/>
              </a:ext>
            </a:extLst>
          </p:cNvPr>
          <p:cNvSpPr txBox="1"/>
          <p:nvPr/>
        </p:nvSpPr>
        <p:spPr>
          <a:xfrm>
            <a:off x="767407" y="1309985"/>
            <a:ext cx="10562671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Global optimization: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Problem of non IID data and devices.</a:t>
            </a:r>
            <a:endParaRPr lang="en-US" dirty="0"/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Instead of traditional averaging, proposed weighting strategy, assign weight to local client parameters then average. This leads to overall effectiveness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DUNs involve exploiting and reformulating an iterative algorithm as a deep neural network</a:t>
            </a: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 Denotes the function or operation applied to the state          using parameters        to obtain the update state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unfolding can transform such an iterative algorithm into a deep neural network as</a:t>
            </a: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5066D-BC5D-DAAF-9D6C-0250CB753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90" y="4140046"/>
            <a:ext cx="2225233" cy="320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6EB111-AC77-0482-1A42-B6661E4D9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768" y="3532226"/>
            <a:ext cx="510584" cy="312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AAB2F-F82C-A81B-BFC3-999C8D487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331" y="3789496"/>
            <a:ext cx="632515" cy="35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CFC58-246A-90A0-8850-376841198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250" y="3575245"/>
            <a:ext cx="358171" cy="312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B4CF1-3B3E-F0EE-7DFD-C8E7E5564C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2231" y="5073655"/>
            <a:ext cx="3464887" cy="47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124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09332" y="642772"/>
            <a:ext cx="10355902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4. Simulation: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QFL-Deep Unfolding Network </a:t>
            </a:r>
            <a:r>
              <a:rPr lang="en-US" sz="2400" b="0" i="1" dirty="0" err="1">
                <a:latin typeface="Malgun Gothic"/>
                <a:ea typeface="Malgun Gothic"/>
                <a:cs typeface="Arial"/>
              </a:rPr>
              <a:t>Github</a:t>
            </a:r>
            <a:endParaRPr lang="en-US" sz="2400" b="0" i="1" dirty="0">
              <a:latin typeface="Malgun Gothic"/>
              <a:ea typeface="Malgun Gothic"/>
              <a:cs typeface="Arial"/>
            </a:endParaRPr>
          </a:p>
          <a:p>
            <a:endParaRPr lang="en-US" altLang="ko-KR" sz="2400" b="0" i="1" dirty="0">
              <a:effectLst/>
              <a:ea typeface="굴림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9D7FB-A0EA-72CB-144D-DF0DD2F2FC2E}"/>
              </a:ext>
            </a:extLst>
          </p:cNvPr>
          <p:cNvSpPr txBox="1"/>
          <p:nvPr/>
        </p:nvSpPr>
        <p:spPr>
          <a:xfrm>
            <a:off x="767406" y="1309985"/>
            <a:ext cx="8061961" cy="18312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Quantum FL with deep Unfolding based weights: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https://github.com/shanikairoshi/QFL-with-DUN.git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C33F7-C66E-C4F7-2848-4CD1590E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90" y="2189976"/>
            <a:ext cx="4397121" cy="3657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175C85-CF20-C869-7A35-43210C1A6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679" y="2374995"/>
            <a:ext cx="5456566" cy="317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461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09332" y="642772"/>
            <a:ext cx="10355902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Related Works</a:t>
            </a:r>
            <a:endParaRPr lang="en-US" altLang="ko-KR" sz="2400" b="0" i="1" dirty="0">
              <a:effectLst/>
              <a:ea typeface="굴림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9D7FB-A0EA-72CB-144D-DF0DD2F2FC2E}"/>
              </a:ext>
            </a:extLst>
          </p:cNvPr>
          <p:cNvSpPr txBox="1"/>
          <p:nvPr/>
        </p:nvSpPr>
        <p:spPr>
          <a:xfrm>
            <a:off x="767406" y="1309985"/>
            <a:ext cx="8061961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  <a:hlinkClick r:id="rId3"/>
              </a:rPr>
              <a:t>https://github.com/WhiteByeBye/Post-Quantum-Secure-Blockchained-Federated-Learning.git</a:t>
            </a:r>
            <a:endParaRPr lang="en-US" b="1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b="1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  <a:hlinkClick r:id="rId4"/>
              </a:rPr>
              <a:t>https://github.com/s222416822/PQC-QFL-Model.git</a:t>
            </a: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354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6" name="Action Button: Custom 23">
            <a:hlinkClick r:id="" action="ppaction://noaction" highlightClick="1"/>
          </p:cNvPr>
          <p:cNvSpPr/>
          <p:nvPr/>
        </p:nvSpPr>
        <p:spPr>
          <a:xfrm>
            <a:off x="908740" y="1481156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Federated Learning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7" name="Action Button: Custom 23">
            <a:hlinkClick r:id="" action="ppaction://noaction" highlightClick="1"/>
          </p:cNvPr>
          <p:cNvSpPr/>
          <p:nvPr/>
        </p:nvSpPr>
        <p:spPr>
          <a:xfrm>
            <a:off x="908740" y="2629023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Quantum Machine learning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8" name="Action Button: Custom 23">
            <a:hlinkClick r:id="" action="ppaction://noaction" highlightClick="1"/>
          </p:cNvPr>
          <p:cNvSpPr/>
          <p:nvPr/>
        </p:nvSpPr>
        <p:spPr>
          <a:xfrm>
            <a:off x="908740" y="3705198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Quantum Federated Learning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9" name="Action Button: Custom 23">
            <a:hlinkClick r:id="" action="ppaction://noaction" highlightClick="1"/>
          </p:cNvPr>
          <p:cNvSpPr/>
          <p:nvPr/>
        </p:nvSpPr>
        <p:spPr>
          <a:xfrm>
            <a:off x="6312024" y="1486884"/>
            <a:ext cx="4395192" cy="930376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Introduction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Optimization</a:t>
            </a:r>
          </a:p>
        </p:txBody>
      </p:sp>
      <p:sp>
        <p:nvSpPr>
          <p:cNvPr id="21" name="Action Button: Custom 23">
            <a:hlinkClick r:id="" action="ppaction://noaction" highlightClick="1"/>
          </p:cNvPr>
          <p:cNvSpPr/>
          <p:nvPr/>
        </p:nvSpPr>
        <p:spPr>
          <a:xfrm>
            <a:off x="6309986" y="3713088"/>
            <a:ext cx="4397230" cy="92821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Vanilla QFL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000000"/>
                </a:solidFill>
                <a:latin typeface="맑은 고딕"/>
                <a:ea typeface="맑은 고딕"/>
              </a:rPr>
              <a:t>Slimmable</a:t>
            </a: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 QFL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QFL-Deep Unfolding Network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ction Button: Custom 23">
            <a:hlinkClick r:id="" action="ppaction://noaction" highlightClick="1"/>
          </p:cNvPr>
          <p:cNvSpPr/>
          <p:nvPr/>
        </p:nvSpPr>
        <p:spPr>
          <a:xfrm>
            <a:off x="6312024" y="2629023"/>
            <a:ext cx="4395192" cy="93610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Overview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Quantum NN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Quantum Gradient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Table of contents</a:t>
            </a:r>
            <a:endParaRPr lang="ko-KR" altLang="en-US" dirty="0"/>
          </a:p>
        </p:txBody>
      </p:sp>
      <p:cxnSp>
        <p:nvCxnSpPr>
          <p:cNvPr id="7" name="직선 연결선 6"/>
          <p:cNvCxnSpPr>
            <a:cxnSpLocks/>
            <a:stCxn id="16" idx="0"/>
            <a:endCxn id="19" idx="2"/>
          </p:cNvCxnSpPr>
          <p:nvPr/>
        </p:nvCxnSpPr>
        <p:spPr bwMode="auto">
          <a:xfrm>
            <a:off x="5591943" y="1949208"/>
            <a:ext cx="720081" cy="28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cxnSpLocks/>
            <a:stCxn id="17" idx="0"/>
            <a:endCxn id="25" idx="2"/>
          </p:cNvCxnSpPr>
          <p:nvPr/>
        </p:nvCxnSpPr>
        <p:spPr bwMode="auto">
          <a:xfrm>
            <a:off x="5591943" y="3097075"/>
            <a:ext cx="720081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cxnSpLocks/>
            <a:stCxn id="18" idx="0"/>
            <a:endCxn id="21" idx="2"/>
          </p:cNvCxnSpPr>
          <p:nvPr/>
        </p:nvCxnSpPr>
        <p:spPr bwMode="auto">
          <a:xfrm>
            <a:off x="5591943" y="4173250"/>
            <a:ext cx="718043" cy="39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Action Button: Custom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7340548-F847-4AF8-9931-158E7ADEE759}"/>
              </a:ext>
            </a:extLst>
          </p:cNvPr>
          <p:cNvSpPr/>
          <p:nvPr/>
        </p:nvSpPr>
        <p:spPr>
          <a:xfrm>
            <a:off x="908740" y="4793207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Simulation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Action Button: Custom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785E8B0-ED57-44C9-85E1-B3CF4D3FBF14}"/>
              </a:ext>
            </a:extLst>
          </p:cNvPr>
          <p:cNvSpPr/>
          <p:nvPr/>
        </p:nvSpPr>
        <p:spPr>
          <a:xfrm>
            <a:off x="6309986" y="4797152"/>
            <a:ext cx="4397230" cy="92821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000000"/>
                </a:solidFill>
                <a:latin typeface="맑은 고딕"/>
                <a:ea typeface="맑은 고딕"/>
              </a:rPr>
              <a:t>Github</a:t>
            </a: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 Code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23">
            <a:extLst>
              <a:ext uri="{FF2B5EF4-FFF2-40B4-BE49-F238E27FC236}">
                <a16:creationId xmlns:a16="http://schemas.microsoft.com/office/drawing/2014/main" id="{61816CB3-25E0-4FC7-A7F8-EA645D46F44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 bwMode="auto">
          <a:xfrm>
            <a:off x="5591943" y="5261259"/>
            <a:ext cx="718043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54934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8" y="1309985"/>
            <a:ext cx="4753518" cy="30162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Data Explosion: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The growth of IoT devices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Deep insights of data distribution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Privacy </a:t>
            </a: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of users and performance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Federated Learning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Decentralized Learning technique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Provides privacy and good performance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Challenges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Large dataset and complex model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Privacy and security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DA3E8-0409-5C18-83EF-C77BDC78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0146"/>
            <a:ext cx="4689881" cy="36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705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Architecture</a:t>
            </a:r>
            <a:endParaRPr lang="ko-KR" altLang="en-US" sz="2400" dirty="0">
              <a:latin typeface="맑은 고딕"/>
              <a:ea typeface="맑은 고딕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5580673" cy="51090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Server: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Global model initialization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Receive client model parameters update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Performing optimization based on parameters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Sending back parameters to clients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Clients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Received global model parameters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Training based on the local client dataset</a:t>
            </a: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Sending model update to the server</a:t>
            </a:r>
            <a:endParaRPr lang="en-US" b="1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Model Architecture: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Server and client share the same model architecture but different parameters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Note: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Only parameters communicated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D8341-0A8B-B0F9-B3EC-D5F7E873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80" y="1523978"/>
            <a:ext cx="4296375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64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1. Federated Learning: </a:t>
            </a:r>
            <a:r>
              <a:rPr lang="en-US" altLang="ko-KR" sz="2400" b="0" i="1" dirty="0">
                <a:effectLst/>
                <a:latin typeface="맑은 고딕"/>
                <a:ea typeface="굴림"/>
                <a:cs typeface="Arial"/>
              </a:rPr>
              <a:t>Optimization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212520"/>
            <a:ext cx="5580673" cy="26622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Global Server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 Optimization: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Model Averaging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Gradient Conflict Reduction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Data-free Global Learning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Local Clients Optimization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Clients Personalization 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Domain Generalization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DA83C-DC2A-DE20-DC0B-7069F13AD5D3}"/>
              </a:ext>
            </a:extLst>
          </p:cNvPr>
          <p:cNvSpPr txBox="1"/>
          <p:nvPr/>
        </p:nvSpPr>
        <p:spPr>
          <a:xfrm>
            <a:off x="1386594" y="3871746"/>
            <a:ext cx="96547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  <a:sym typeface="Wingdings" panose="05000000000000000000" pitchFamily="2" charset="2"/>
              </a:rPr>
              <a:t> Enhanced the performance and generalization of local model and global model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927E1B-A996-C171-1371-6C1BE3004D94}"/>
              </a:ext>
            </a:extLst>
          </p:cNvPr>
          <p:cNvSpPr>
            <a:spLocks noGrp="1"/>
          </p:cNvSpPr>
          <p:nvPr/>
        </p:nvSpPr>
        <p:spPr bwMode="auto">
          <a:xfrm>
            <a:off x="768615" y="4538273"/>
            <a:ext cx="10753524" cy="69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 b="1" baseline="0">
                <a:solidFill>
                  <a:schemeClr val="accent1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/>
                <a:ea typeface="HY견명조"/>
                <a:cs typeface="Arial"/>
              </a:rPr>
              <a:t>A. Fallah, A. Mokhtari, and A. </a:t>
            </a:r>
            <a:r>
              <a:rPr lang="en-US" sz="5600" b="0" i="1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/>
                <a:ea typeface="HY견명조"/>
                <a:cs typeface="Arial"/>
              </a:rPr>
              <a:t>Ozdaglar</a:t>
            </a: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/>
                <a:ea typeface="HY견명조"/>
                <a:cs typeface="Arial"/>
              </a:rPr>
              <a:t>, “Personalized federated learning with theoretical guarantees: A model-agnostic meta-learning approach,” in Advances in Neural Information Processing Systems 2020</a:t>
            </a:r>
            <a:endParaRPr lang="en-US" sz="1400" b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HY견명조"/>
                <a:cs typeface="Arial"/>
              </a:rPr>
              <a:t>A. T. Nguyen, P. Torr, and S.-N. Lim, </a:t>
            </a:r>
            <a:r>
              <a:rPr lang="en-US" sz="5600" b="0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HY견명조"/>
                <a:cs typeface="Arial"/>
              </a:rPr>
              <a:t>FedSR</a:t>
            </a: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HY견명조"/>
                <a:cs typeface="Arial"/>
              </a:rPr>
              <a:t>: A simple and effective domain generalization method for federated learning,” in Advances in Neural Information Processing Systems,</a:t>
            </a:r>
            <a:endParaRPr lang="en-US">
              <a:solidFill>
                <a:schemeClr val="tx2">
                  <a:lumMod val="75000"/>
                  <a:lumOff val="25000"/>
                </a:schemeClr>
              </a:solidFill>
              <a:ea typeface="HY견명조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en-US" sz="1100" dirty="0"/>
            </a:br>
            <a:endParaRPr lang="en-US" sz="1400" b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995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Overview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 </a:t>
            </a:r>
            <a:endParaRPr lang="en-US" altLang="ko-KR" sz="2400" b="0" i="1" dirty="0">
              <a:effectLst/>
              <a:ea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7142531" cy="34932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Basic Quantum Gates: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Quantum state: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Classical data encoded to quantum state using rotation gates:</a:t>
            </a:r>
            <a:endParaRPr lang="en-US" dirty="0"/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In the multiple qubit system, qubits can be entangled with controlled-NOT (CNOT) gates.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3" name="Picture 2" descr="A black and white math symbol&#10;&#10;Description automatically generated">
            <a:extLst>
              <a:ext uri="{FF2B5EF4-FFF2-40B4-BE49-F238E27FC236}">
                <a16:creationId xmlns:a16="http://schemas.microsoft.com/office/drawing/2014/main" id="{3EFDBD9E-00C3-C932-1588-59431A29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981" y="1854495"/>
            <a:ext cx="1896805" cy="570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CDAFDA-1BE4-FC99-8D96-85D61A0CA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986" y="2749182"/>
            <a:ext cx="2687379" cy="43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8AEF03-A554-E6D5-4A38-9A9B1E742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260" y="2002798"/>
            <a:ext cx="1281666" cy="327173"/>
          </a:xfrm>
          <a:prstGeom prst="rect">
            <a:avLst/>
          </a:prstGeom>
        </p:spPr>
      </p:pic>
      <p:pic>
        <p:nvPicPr>
          <p:cNvPr id="9" name="Picture 8" descr="A circle with a circle with a line and a circle with a line and a circle with a circle with a circle with a circle with a circle with a circle with a circle with a circle with&#10;&#10;Description automatically generated">
            <a:extLst>
              <a:ext uri="{FF2B5EF4-FFF2-40B4-BE49-F238E27FC236}">
                <a16:creationId xmlns:a16="http://schemas.microsoft.com/office/drawing/2014/main" id="{FE8D647C-3142-1ED7-CE02-126F3AACC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377" y="1092221"/>
            <a:ext cx="2743200" cy="2476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F3261-DD8A-A9D7-49ED-C7D425DE172E}"/>
              </a:ext>
            </a:extLst>
          </p:cNvPr>
          <p:cNvSpPr txBox="1"/>
          <p:nvPr/>
        </p:nvSpPr>
        <p:spPr>
          <a:xfrm>
            <a:off x="8426302" y="3641651"/>
            <a:ext cx="1674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ea typeface="Verdana"/>
                <a:cs typeface="Times New Roman"/>
              </a:rPr>
              <a:t>Block sphere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93242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QNN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ea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7727320" cy="51552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Structure: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State Encoder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Parameterized Quantum Circuit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Measurement layer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Role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dirty="0"/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+mn-lt"/>
              </a:rPr>
              <a:t>Encoded classical input x with basic rotation gate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PQC: Multi-layered set of CNOT gates and rotation gates associated with trainable parameters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Measurement output as observable</a:t>
            </a:r>
            <a:endParaRPr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Loss function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Observable vs ground truth of input, loss           is calculated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QNN is trained using SGD:</a:t>
            </a:r>
            <a:endParaRPr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marR="0" lvl="1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Gradient is calculated using the parameter shift rule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3" name="Picture 2" descr="A diagram of data processing&#10;&#10;Description automatically generated">
            <a:extLst>
              <a:ext uri="{FF2B5EF4-FFF2-40B4-BE49-F238E27FC236}">
                <a16:creationId xmlns:a16="http://schemas.microsoft.com/office/drawing/2014/main" id="{8B080E0C-F079-646C-38F0-A180F33B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541" y="1399583"/>
            <a:ext cx="4559595" cy="2915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20068F-05E3-C01E-C21D-756DC314C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326" y="4714765"/>
            <a:ext cx="492421" cy="299263"/>
          </a:xfrm>
          <a:prstGeom prst="rect">
            <a:avLst/>
          </a:prstGeom>
        </p:spPr>
      </p:pic>
      <p:pic>
        <p:nvPicPr>
          <p:cNvPr id="6" name="Picture 5" descr="A number of symbols on a white background&#10;&#10;Description automatically generated">
            <a:extLst>
              <a:ext uri="{FF2B5EF4-FFF2-40B4-BE49-F238E27FC236}">
                <a16:creationId xmlns:a16="http://schemas.microsoft.com/office/drawing/2014/main" id="{40AE1156-7848-CAF1-E18B-D7B2D660C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678" y="5059214"/>
            <a:ext cx="2428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897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 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Quantum Gradient descent</a:t>
            </a:r>
            <a:endParaRPr lang="en-US" altLang="ko-KR" dirty="0">
              <a:latin typeface="맑은 고딕"/>
              <a:ea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7727320" cy="26622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Quantum gradient descent: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When we train a parameterized quantum circuit model, the function to minimize is the expected value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https://github.com/zlaabsi/quantum_ml.git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38731CB-B8AB-EFFA-F994-7B1BDD166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260" y="3216715"/>
            <a:ext cx="5640572" cy="2949801"/>
          </a:xfrm>
          <a:prstGeom prst="rect">
            <a:avLst/>
          </a:prstGeom>
        </p:spPr>
      </p:pic>
      <p:pic>
        <p:nvPicPr>
          <p:cNvPr id="9" name="Picture 8" descr="A black and white text&#10;&#10;Description automatically generated">
            <a:extLst>
              <a:ext uri="{FF2B5EF4-FFF2-40B4-BE49-F238E27FC236}">
                <a16:creationId xmlns:a16="http://schemas.microsoft.com/office/drawing/2014/main" id="{172CEF0A-F7D8-4F41-D42D-96D1D1DBB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098" y="2108941"/>
            <a:ext cx="3717851" cy="5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706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dirty="0">
                <a:latin typeface="Malgun Gothic"/>
                <a:ea typeface="Malgun Gothic"/>
                <a:cs typeface="Arial"/>
              </a:rPr>
              <a:t>3. Quantum Federated Learning: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State of the art research</a:t>
            </a:r>
            <a:r>
              <a:rPr lang="en-US" dirty="0">
                <a:latin typeface="Malgun Gothic"/>
                <a:ea typeface="Malgun Gothic"/>
                <a:cs typeface="Arial"/>
              </a:rPr>
              <a:t> 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latin typeface="맑은 고딕"/>
              <a:ea typeface="맑은 고딕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8" y="1309985"/>
            <a:ext cx="6569913" cy="37702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Vanilla quantum federated learning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dirty="0">
              <a:ea typeface="Verdana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FedAvg</a:t>
            </a: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 algorithm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Procedure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v"/>
              <a:defRPr/>
            </a:pPr>
            <a:r>
              <a:rPr lang="en-US" b="1" dirty="0" err="1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Slimmable</a:t>
            </a: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 Quantum Federated Learning:</a:t>
            </a: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Local optimization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Better performance over worse channel condition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Toward QFL with Deep-Unfolding Network:</a:t>
            </a: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Global optimization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Code provided</a:t>
            </a: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>
              <a:spcBef>
                <a:spcPts val="60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1205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20060925-Routing-Survey-pnthai 1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0099CC"/>
      </a:accent1>
      <a:accent2>
        <a:srgbClr val="79A8ED"/>
      </a:accent2>
      <a:accent3>
        <a:srgbClr val="FFFFFF"/>
      </a:accent3>
      <a:accent4>
        <a:srgbClr val="174578"/>
      </a:accent4>
      <a:accent5>
        <a:srgbClr val="AACAE2"/>
      </a:accent5>
      <a:accent6>
        <a:srgbClr val="6D98D7"/>
      </a:accent6>
      <a:hlink>
        <a:srgbClr val="518FE1"/>
      </a:hlink>
      <a:folHlink>
        <a:srgbClr val="9999FF"/>
      </a:folHlink>
    </a:clrScheme>
    <a:fontScheme name="20060925-Routing-Survey-pntha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060925-Routing-Survey-pnthai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79A8ED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6D98D7"/>
        </a:accent6>
        <a:hlink>
          <a:srgbClr val="518FE1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2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5C96CA"/>
        </a:accent1>
        <a:accent2>
          <a:srgbClr val="29BBAA"/>
        </a:accent2>
        <a:accent3>
          <a:srgbClr val="FFFFFF"/>
        </a:accent3>
        <a:accent4>
          <a:srgbClr val="002A56"/>
        </a:accent4>
        <a:accent5>
          <a:srgbClr val="B5C9E1"/>
        </a:accent5>
        <a:accent6>
          <a:srgbClr val="24A99A"/>
        </a:accent6>
        <a:hlink>
          <a:srgbClr val="009390"/>
        </a:hlink>
        <a:folHlink>
          <a:srgbClr val="8FC5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3">
        <a:dk1>
          <a:srgbClr val="1C6184"/>
        </a:dk1>
        <a:lt1>
          <a:srgbClr val="FFFFFF"/>
        </a:lt1>
        <a:dk2>
          <a:srgbClr val="000000"/>
        </a:dk2>
        <a:lt2>
          <a:srgbClr val="DDDDDD"/>
        </a:lt2>
        <a:accent1>
          <a:srgbClr val="72B88E"/>
        </a:accent1>
        <a:accent2>
          <a:srgbClr val="75B5EF"/>
        </a:accent2>
        <a:accent3>
          <a:srgbClr val="FFFFFF"/>
        </a:accent3>
        <a:accent4>
          <a:srgbClr val="165270"/>
        </a:accent4>
        <a:accent5>
          <a:srgbClr val="BCD8C6"/>
        </a:accent5>
        <a:accent6>
          <a:srgbClr val="69A4D9"/>
        </a:accent6>
        <a:hlink>
          <a:srgbClr val="329ABA"/>
        </a:hlink>
        <a:folHlink>
          <a:srgbClr val="655D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BF82BDA-52EC-4BAC-81C7-30BF945DA904}" vid="{C77B15A6-0725-4EDF-A815-ACB60FE81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766</Words>
  <Application>Microsoft Office PowerPoint</Application>
  <PresentationFormat>Widescreen</PresentationFormat>
  <Paragraphs>182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Arial,Sans-Serif</vt:lpstr>
      <vt:lpstr>맑은 고딕</vt:lpstr>
      <vt:lpstr>맑은 고딕</vt:lpstr>
      <vt:lpstr>Wingdings,Sans-Serif</vt:lpstr>
      <vt:lpstr>Arial</vt:lpstr>
      <vt:lpstr>Calibri</vt:lpstr>
      <vt:lpstr>Times New Roman</vt:lpstr>
      <vt:lpstr>Verdana</vt:lpstr>
      <vt:lpstr>Wingdings</vt:lpstr>
      <vt:lpstr>Theme1</vt:lpstr>
      <vt:lpstr>PowerPoint Presentation</vt:lpstr>
      <vt:lpstr>Table of contents</vt:lpstr>
      <vt:lpstr>1. Federated Learning: Introduction</vt:lpstr>
      <vt:lpstr>1. Federated Learning: Architecture</vt:lpstr>
      <vt:lpstr>1. Federated Learning: Optimization</vt:lpstr>
      <vt:lpstr>2. Quantum Machine Learning: Overview  </vt:lpstr>
      <vt:lpstr>2. Quantum Machine Learning: QNN </vt:lpstr>
      <vt:lpstr>2. Quantum Machine Learning: Quantum Gradient descent</vt:lpstr>
      <vt:lpstr>3. Quantum Federated Learning: State of the art research  </vt:lpstr>
      <vt:lpstr>3. Quantum Federated Learning: Vanilla QFL  </vt:lpstr>
      <vt:lpstr>3. Quantum Federated Learning: Slimmable QFL </vt:lpstr>
      <vt:lpstr>3. Quantum Federated Learning: Slimmable QFL </vt:lpstr>
      <vt:lpstr>3. Quantum Federated Learning: Slimmable QFL </vt:lpstr>
      <vt:lpstr>3. Quantum Federated Learning: QFL-Deep Unfolding Network </vt:lpstr>
      <vt:lpstr>4. Simulation: QFL-Deep Unfolding Network Github </vt:lpstr>
      <vt:lpstr>Related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TRONG BINH 20182905</dc:creator>
  <cp:lastModifiedBy>NGUYEN TRONG BINH 20182905</cp:lastModifiedBy>
  <cp:revision>631</cp:revision>
  <dcterms:created xsi:type="dcterms:W3CDTF">2023-11-08T10:59:14Z</dcterms:created>
  <dcterms:modified xsi:type="dcterms:W3CDTF">2023-11-21T05:11:46Z</dcterms:modified>
</cp:coreProperties>
</file>