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3837fbec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3837fbec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b3837fbec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b3837fbec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3837fbec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3837fbec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3837fbec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3837fbec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3837fbec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3837fbec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3837fbec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3837fbec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3837fbe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3837fbe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3837fbec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3837fbec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3837fbec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3837fbec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65350" y="4432375"/>
            <a:ext cx="1632925" cy="5506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9745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400"/>
              <a:t>730 Final Project</a:t>
            </a:r>
            <a:endParaRPr sz="2400"/>
          </a:p>
          <a:p>
            <a:pPr indent="0" lvl="0" marL="0" rtl="0" algn="ctr">
              <a:spcBef>
                <a:spcPts val="0"/>
              </a:spcBef>
              <a:spcAft>
                <a:spcPts val="0"/>
              </a:spcAft>
              <a:buNone/>
            </a:pPr>
            <a:r>
              <a:t/>
            </a:r>
            <a:endParaRPr sz="2800"/>
          </a:p>
          <a:p>
            <a:pPr indent="0" lvl="0" marL="0" rtl="0" algn="ctr">
              <a:spcBef>
                <a:spcPts val="0"/>
              </a:spcBef>
              <a:spcAft>
                <a:spcPts val="0"/>
              </a:spcAft>
              <a:buNone/>
            </a:pPr>
            <a:r>
              <a:rPr lang="en" sz="2800"/>
              <a:t>Shortest Path Optimization model</a:t>
            </a:r>
            <a:endParaRPr sz="2800"/>
          </a:p>
          <a:p>
            <a:pPr indent="0" lvl="0" marL="0" rtl="0" algn="l">
              <a:spcBef>
                <a:spcPts val="0"/>
              </a:spcBef>
              <a:spcAft>
                <a:spcPts val="0"/>
              </a:spcAft>
              <a:buNone/>
            </a:pPr>
            <a:r>
              <a:t/>
            </a:r>
            <a:endParaRPr sz="4000"/>
          </a:p>
        </p:txBody>
      </p:sp>
      <p:sp>
        <p:nvSpPr>
          <p:cNvPr id="56" name="Google Shape;56;p13"/>
          <p:cNvSpPr txBox="1"/>
          <p:nvPr>
            <p:ph idx="1" type="subTitle"/>
          </p:nvPr>
        </p:nvSpPr>
        <p:spPr>
          <a:xfrm>
            <a:off x="311700" y="30271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Binhao Chen </a:t>
            </a:r>
            <a:endParaRPr/>
          </a:p>
          <a:p>
            <a:pPr indent="0" lvl="0" marL="0" rtl="0" algn="ctr">
              <a:spcBef>
                <a:spcPts val="0"/>
              </a:spcBef>
              <a:spcAft>
                <a:spcPts val="0"/>
              </a:spcAft>
              <a:buNone/>
            </a:pPr>
            <a:r>
              <a:rPr lang="en"/>
              <a:t>Peter Mei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you currently struggling with？</a:t>
            </a:r>
            <a:endParaRPr/>
          </a:p>
        </p:txBody>
      </p:sp>
      <p:sp>
        <p:nvSpPr>
          <p:cNvPr id="129" name="Google Shape;129;p22"/>
          <p:cNvSpPr txBox="1"/>
          <p:nvPr>
            <p:ph idx="1" type="body"/>
          </p:nvPr>
        </p:nvSpPr>
        <p:spPr>
          <a:xfrm>
            <a:off x="261675" y="1185825"/>
            <a:ext cx="648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application of constraint in python. (index of model x)</a:t>
            </a:r>
            <a:endParaRPr/>
          </a:p>
          <a:p>
            <a:pPr indent="0" lvl="0" marL="0" rtl="0" algn="l">
              <a:spcBef>
                <a:spcPts val="1200"/>
              </a:spcBef>
              <a:spcAft>
                <a:spcPts val="0"/>
              </a:spcAft>
              <a:buNone/>
            </a:pPr>
            <a:r>
              <a:rPr lang="en"/>
              <a:t>	We will use the </a:t>
            </a:r>
            <a:r>
              <a:rPr lang="en"/>
              <a:t>combination</a:t>
            </a:r>
            <a:r>
              <a:rPr lang="en"/>
              <a:t> for constraint of netflow. </a:t>
            </a:r>
            <a:endParaRPr/>
          </a:p>
          <a:p>
            <a:pPr indent="-342900" lvl="0" marL="457200" rtl="0" algn="l">
              <a:spcBef>
                <a:spcPts val="1200"/>
              </a:spcBef>
              <a:spcAft>
                <a:spcPts val="0"/>
              </a:spcAft>
              <a:buSzPts val="1800"/>
              <a:buAutoNum type="arabicPeriod"/>
            </a:pPr>
            <a:r>
              <a:rPr lang="en"/>
              <a:t>The coefficient of distance has large contribution to the model, we are trying to find some other </a:t>
            </a:r>
            <a:r>
              <a:rPr lang="en"/>
              <a:t>critical</a:t>
            </a:r>
            <a:r>
              <a:rPr lang="en"/>
              <a:t> </a:t>
            </a:r>
            <a:r>
              <a:rPr lang="en"/>
              <a:t>contributors.</a:t>
            </a:r>
            <a:endParaRPr/>
          </a:p>
        </p:txBody>
      </p:sp>
      <p:pic>
        <p:nvPicPr>
          <p:cNvPr id="130" name="Google Shape;130;p22"/>
          <p:cNvPicPr preferRelativeResize="0"/>
          <p:nvPr/>
        </p:nvPicPr>
        <p:blipFill>
          <a:blip r:embed="rId3">
            <a:alphaModFix/>
          </a:blip>
          <a:stretch>
            <a:fillRect/>
          </a:stretch>
        </p:blipFill>
        <p:spPr>
          <a:xfrm>
            <a:off x="6743676" y="308375"/>
            <a:ext cx="2174175" cy="4643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56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P</a:t>
            </a:r>
            <a:r>
              <a:rPr b="1" lang="en" sz="2020"/>
              <a:t>urpose of shortest path optimization model</a:t>
            </a:r>
            <a:endParaRPr b="1" sz="2020"/>
          </a:p>
        </p:txBody>
      </p:sp>
      <p:sp>
        <p:nvSpPr>
          <p:cNvPr id="62" name="Google Shape;62;p14"/>
          <p:cNvSpPr txBox="1"/>
          <p:nvPr>
            <p:ph idx="1" type="body"/>
          </p:nvPr>
        </p:nvSpPr>
        <p:spPr>
          <a:xfrm>
            <a:off x="311700" y="969800"/>
            <a:ext cx="8520600" cy="373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Route optimization in logistics from Point A to Point B</a:t>
            </a:r>
            <a:endParaRPr/>
          </a:p>
          <a:p>
            <a:pPr indent="-342900" lvl="0" marL="457200" rtl="0" algn="l">
              <a:spcBef>
                <a:spcPts val="0"/>
              </a:spcBef>
              <a:spcAft>
                <a:spcPts val="0"/>
              </a:spcAft>
              <a:buSzPts val="1800"/>
              <a:buChar char="●"/>
            </a:pPr>
            <a:r>
              <a:rPr lang="en"/>
              <a:t>Uncover the optimal path of transportation</a:t>
            </a:r>
            <a:endParaRPr/>
          </a:p>
          <a:p>
            <a:pPr indent="-342900" lvl="0" marL="457200" rtl="0" algn="l">
              <a:spcBef>
                <a:spcPts val="0"/>
              </a:spcBef>
              <a:spcAft>
                <a:spcPts val="0"/>
              </a:spcAft>
              <a:buSzPts val="1800"/>
              <a:buChar char="●"/>
            </a:pPr>
            <a:r>
              <a:rPr lang="en"/>
              <a:t>Minimize traveling distance subject to constraints</a:t>
            </a:r>
            <a:endParaRPr/>
          </a:p>
        </p:txBody>
      </p:sp>
      <p:sp>
        <p:nvSpPr>
          <p:cNvPr id="63" name="Google Shape;63;p14"/>
          <p:cNvSpPr/>
          <p:nvPr/>
        </p:nvSpPr>
        <p:spPr>
          <a:xfrm>
            <a:off x="470575" y="2770900"/>
            <a:ext cx="1233600" cy="75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Point A</a:t>
            </a:r>
            <a:endParaRPr/>
          </a:p>
        </p:txBody>
      </p:sp>
      <p:sp>
        <p:nvSpPr>
          <p:cNvPr id="64" name="Google Shape;64;p14"/>
          <p:cNvSpPr/>
          <p:nvPr/>
        </p:nvSpPr>
        <p:spPr>
          <a:xfrm>
            <a:off x="7177775" y="2729050"/>
            <a:ext cx="1342500" cy="83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Point B</a:t>
            </a:r>
            <a:endParaRPr/>
          </a:p>
        </p:txBody>
      </p:sp>
      <p:sp>
        <p:nvSpPr>
          <p:cNvPr id="65" name="Google Shape;65;p14"/>
          <p:cNvSpPr/>
          <p:nvPr/>
        </p:nvSpPr>
        <p:spPr>
          <a:xfrm>
            <a:off x="2472041" y="2362954"/>
            <a:ext cx="6927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1</a:t>
            </a:r>
            <a:endParaRPr/>
          </a:p>
        </p:txBody>
      </p:sp>
      <p:sp>
        <p:nvSpPr>
          <p:cNvPr id="66" name="Google Shape;66;p14"/>
          <p:cNvSpPr/>
          <p:nvPr/>
        </p:nvSpPr>
        <p:spPr>
          <a:xfrm>
            <a:off x="3344134" y="2770905"/>
            <a:ext cx="6927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2</a:t>
            </a:r>
            <a:endParaRPr/>
          </a:p>
        </p:txBody>
      </p:sp>
      <p:sp>
        <p:nvSpPr>
          <p:cNvPr id="67" name="Google Shape;67;p14"/>
          <p:cNvSpPr/>
          <p:nvPr/>
        </p:nvSpPr>
        <p:spPr>
          <a:xfrm>
            <a:off x="4626662" y="2490500"/>
            <a:ext cx="6927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3</a:t>
            </a:r>
            <a:endParaRPr/>
          </a:p>
        </p:txBody>
      </p:sp>
      <p:sp>
        <p:nvSpPr>
          <p:cNvPr id="68" name="Google Shape;68;p14"/>
          <p:cNvSpPr/>
          <p:nvPr/>
        </p:nvSpPr>
        <p:spPr>
          <a:xfrm>
            <a:off x="2928950" y="3531374"/>
            <a:ext cx="6927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4</a:t>
            </a:r>
            <a:endParaRPr/>
          </a:p>
        </p:txBody>
      </p:sp>
      <p:sp>
        <p:nvSpPr>
          <p:cNvPr id="69" name="Google Shape;69;p14"/>
          <p:cNvSpPr/>
          <p:nvPr/>
        </p:nvSpPr>
        <p:spPr>
          <a:xfrm>
            <a:off x="4984103" y="3531370"/>
            <a:ext cx="6927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5</a:t>
            </a:r>
            <a:endParaRPr/>
          </a:p>
        </p:txBody>
      </p:sp>
      <p:sp>
        <p:nvSpPr>
          <p:cNvPr id="70" name="Google Shape;70;p14"/>
          <p:cNvSpPr/>
          <p:nvPr/>
        </p:nvSpPr>
        <p:spPr>
          <a:xfrm>
            <a:off x="5676812" y="2770900"/>
            <a:ext cx="6927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6</a:t>
            </a:r>
            <a:endParaRPr/>
          </a:p>
        </p:txBody>
      </p:sp>
      <p:cxnSp>
        <p:nvCxnSpPr>
          <p:cNvPr id="71" name="Google Shape;71;p14"/>
          <p:cNvCxnSpPr>
            <a:stCxn id="63" idx="6"/>
            <a:endCxn id="65" idx="1"/>
          </p:cNvCxnSpPr>
          <p:nvPr/>
        </p:nvCxnSpPr>
        <p:spPr>
          <a:xfrm flipH="1" rot="10800000">
            <a:off x="1704175" y="2571850"/>
            <a:ext cx="768000" cy="5754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4"/>
          <p:cNvCxnSpPr>
            <a:stCxn id="65" idx="2"/>
            <a:endCxn id="68" idx="0"/>
          </p:cNvCxnSpPr>
          <p:nvPr/>
        </p:nvCxnSpPr>
        <p:spPr>
          <a:xfrm>
            <a:off x="2818391" y="2780554"/>
            <a:ext cx="456900" cy="7509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4"/>
          <p:cNvCxnSpPr>
            <a:stCxn id="68" idx="3"/>
            <a:endCxn id="67" idx="1"/>
          </p:cNvCxnSpPr>
          <p:nvPr/>
        </p:nvCxnSpPr>
        <p:spPr>
          <a:xfrm flipH="1" rot="10800000">
            <a:off x="3621650" y="2699174"/>
            <a:ext cx="1005000" cy="10410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4"/>
          <p:cNvCxnSpPr>
            <a:stCxn id="67" idx="3"/>
            <a:endCxn id="70" idx="1"/>
          </p:cNvCxnSpPr>
          <p:nvPr/>
        </p:nvCxnSpPr>
        <p:spPr>
          <a:xfrm>
            <a:off x="5319362" y="2699300"/>
            <a:ext cx="357600" cy="2805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4"/>
          <p:cNvCxnSpPr>
            <a:stCxn id="70" idx="3"/>
            <a:endCxn id="64" idx="2"/>
          </p:cNvCxnSpPr>
          <p:nvPr/>
        </p:nvCxnSpPr>
        <p:spPr>
          <a:xfrm>
            <a:off x="6369512" y="2979700"/>
            <a:ext cx="808200" cy="167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256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Business context</a:t>
            </a:r>
            <a:endParaRPr b="1" sz="2020"/>
          </a:p>
        </p:txBody>
      </p:sp>
      <p:sp>
        <p:nvSpPr>
          <p:cNvPr id="81" name="Google Shape;81;p15"/>
          <p:cNvSpPr txBox="1"/>
          <p:nvPr>
            <p:ph idx="1" type="body"/>
          </p:nvPr>
        </p:nvSpPr>
        <p:spPr>
          <a:xfrm>
            <a:off x="311700" y="829550"/>
            <a:ext cx="8520600" cy="387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are a logistics company that aims to deliver goods from Texas to Washington through various truck types/classes. Our route paths are limited to states within the </a:t>
            </a:r>
            <a:r>
              <a:rPr lang="en">
                <a:solidFill>
                  <a:schemeClr val="accent1"/>
                </a:solidFill>
              </a:rPr>
              <a:t>Blue Region</a:t>
            </a:r>
            <a:r>
              <a:rPr lang="en"/>
              <a:t> </a:t>
            </a:r>
            <a:r>
              <a:rPr lang="en"/>
              <a:t>depicted</a:t>
            </a:r>
            <a:r>
              <a:rPr lang="en"/>
              <a:t> in the map bottom right. We have 6 different truck </a:t>
            </a:r>
            <a:r>
              <a:rPr lang="en"/>
              <a:t>classes with varying weight capacities and fuel consumptions. Our goal is to determine the optimal path for each truck class subject to constraints. </a:t>
            </a:r>
            <a:endParaRPr/>
          </a:p>
        </p:txBody>
      </p:sp>
      <p:pic>
        <p:nvPicPr>
          <p:cNvPr id="82" name="Google Shape;82;p15"/>
          <p:cNvPicPr preferRelativeResize="0"/>
          <p:nvPr/>
        </p:nvPicPr>
        <p:blipFill>
          <a:blip r:embed="rId3">
            <a:alphaModFix/>
          </a:blip>
          <a:stretch>
            <a:fillRect/>
          </a:stretch>
        </p:blipFill>
        <p:spPr>
          <a:xfrm>
            <a:off x="4892975" y="2675150"/>
            <a:ext cx="3627625" cy="2291976"/>
          </a:xfrm>
          <a:prstGeom prst="rect">
            <a:avLst/>
          </a:prstGeom>
          <a:noFill/>
          <a:ln>
            <a:noFill/>
          </a:ln>
        </p:spPr>
      </p:pic>
      <p:sp>
        <p:nvSpPr>
          <p:cNvPr id="83" name="Google Shape;83;p15"/>
          <p:cNvSpPr/>
          <p:nvPr/>
        </p:nvSpPr>
        <p:spPr>
          <a:xfrm>
            <a:off x="6692800" y="2833625"/>
            <a:ext cx="209100" cy="1798125"/>
          </a:xfrm>
          <a:custGeom>
            <a:rect b="b" l="l" r="r" t="t"/>
            <a:pathLst>
              <a:path extrusionOk="0" h="71925" w="8364">
                <a:moveTo>
                  <a:pt x="8364" y="71925"/>
                </a:moveTo>
                <a:cubicBezTo>
                  <a:pt x="8364" y="63936"/>
                  <a:pt x="7424" y="55923"/>
                  <a:pt x="5854" y="48089"/>
                </a:cubicBezTo>
                <a:cubicBezTo>
                  <a:pt x="4950" y="43577"/>
                  <a:pt x="8332" y="38405"/>
                  <a:pt x="6273" y="34290"/>
                </a:cubicBezTo>
                <a:cubicBezTo>
                  <a:pt x="5681" y="33107"/>
                  <a:pt x="3100" y="34218"/>
                  <a:pt x="2509" y="33035"/>
                </a:cubicBezTo>
                <a:cubicBezTo>
                  <a:pt x="-111" y="27792"/>
                  <a:pt x="524" y="21219"/>
                  <a:pt x="1673" y="15472"/>
                </a:cubicBezTo>
                <a:cubicBezTo>
                  <a:pt x="2690" y="10385"/>
                  <a:pt x="0" y="5187"/>
                  <a:pt x="0" y="0"/>
                </a:cubicBezTo>
              </a:path>
            </a:pathLst>
          </a:custGeom>
          <a:noFill/>
          <a:ln cap="flat" cmpd="sng" w="38100">
            <a:solidFill>
              <a:schemeClr val="accent1"/>
            </a:solidFill>
            <a:prstDash val="solid"/>
            <a:round/>
            <a:headEnd len="med" w="med" type="none"/>
            <a:tailEnd len="med" w="med" type="none"/>
          </a:ln>
        </p:spPr>
      </p:sp>
      <p:sp>
        <p:nvSpPr>
          <p:cNvPr id="84" name="Google Shape;84;p15"/>
          <p:cNvSpPr/>
          <p:nvPr/>
        </p:nvSpPr>
        <p:spPr>
          <a:xfrm>
            <a:off x="4858775" y="2665579"/>
            <a:ext cx="2032650" cy="2264250"/>
          </a:xfrm>
          <a:custGeom>
            <a:rect b="b" l="l" r="r" t="t"/>
            <a:pathLst>
              <a:path extrusionOk="0" h="90570" w="81306">
                <a:moveTo>
                  <a:pt x="81306" y="77811"/>
                </a:moveTo>
                <a:cubicBezTo>
                  <a:pt x="77706" y="76911"/>
                  <a:pt x="74164" y="80994"/>
                  <a:pt x="72107" y="84083"/>
                </a:cubicBezTo>
                <a:cubicBezTo>
                  <a:pt x="70828" y="86003"/>
                  <a:pt x="71321" y="91214"/>
                  <a:pt x="69179" y="90356"/>
                </a:cubicBezTo>
                <a:cubicBezTo>
                  <a:pt x="64251" y="88383"/>
                  <a:pt x="65479" y="79742"/>
                  <a:pt x="61234" y="76556"/>
                </a:cubicBezTo>
                <a:cubicBezTo>
                  <a:pt x="59963" y="75602"/>
                  <a:pt x="57906" y="74349"/>
                  <a:pt x="56634" y="75302"/>
                </a:cubicBezTo>
                <a:cubicBezTo>
                  <a:pt x="55735" y="75976"/>
                  <a:pt x="56086" y="78229"/>
                  <a:pt x="54962" y="78229"/>
                </a:cubicBezTo>
                <a:cubicBezTo>
                  <a:pt x="50428" y="78229"/>
                  <a:pt x="49232" y="70943"/>
                  <a:pt x="45344" y="68611"/>
                </a:cubicBezTo>
                <a:cubicBezTo>
                  <a:pt x="42831" y="67104"/>
                  <a:pt x="39478" y="68485"/>
                  <a:pt x="36562" y="68193"/>
                </a:cubicBezTo>
                <a:cubicBezTo>
                  <a:pt x="32337" y="67771"/>
                  <a:pt x="28796" y="64751"/>
                  <a:pt x="24853" y="63175"/>
                </a:cubicBezTo>
                <a:cubicBezTo>
                  <a:pt x="21617" y="61881"/>
                  <a:pt x="17281" y="62712"/>
                  <a:pt x="14817" y="60248"/>
                </a:cubicBezTo>
                <a:cubicBezTo>
                  <a:pt x="11395" y="56826"/>
                  <a:pt x="7885" y="53400"/>
                  <a:pt x="5199" y="49375"/>
                </a:cubicBezTo>
                <a:cubicBezTo>
                  <a:pt x="2795" y="45774"/>
                  <a:pt x="5413" y="40613"/>
                  <a:pt x="4363" y="36412"/>
                </a:cubicBezTo>
                <a:cubicBezTo>
                  <a:pt x="3809" y="34194"/>
                  <a:pt x="-543" y="33145"/>
                  <a:pt x="181" y="30976"/>
                </a:cubicBezTo>
                <a:cubicBezTo>
                  <a:pt x="2096" y="25240"/>
                  <a:pt x="4772" y="19698"/>
                  <a:pt x="8126" y="14667"/>
                </a:cubicBezTo>
                <a:cubicBezTo>
                  <a:pt x="10380" y="11286"/>
                  <a:pt x="7127" y="5921"/>
                  <a:pt x="9381" y="2540"/>
                </a:cubicBezTo>
                <a:cubicBezTo>
                  <a:pt x="10359" y="1073"/>
                  <a:pt x="12726" y="4771"/>
                  <a:pt x="14399" y="4213"/>
                </a:cubicBezTo>
                <a:cubicBezTo>
                  <a:pt x="15597" y="3814"/>
                  <a:pt x="14117" y="1499"/>
                  <a:pt x="14817" y="449"/>
                </a:cubicBezTo>
                <a:cubicBezTo>
                  <a:pt x="15699" y="-873"/>
                  <a:pt x="17909" y="1201"/>
                  <a:pt x="19417" y="1704"/>
                </a:cubicBezTo>
                <a:cubicBezTo>
                  <a:pt x="24068" y="3255"/>
                  <a:pt x="28879" y="4278"/>
                  <a:pt x="33635" y="5467"/>
                </a:cubicBezTo>
                <a:cubicBezTo>
                  <a:pt x="46507" y="8685"/>
                  <a:pt x="60093" y="7976"/>
                  <a:pt x="73361" y="7976"/>
                </a:cubicBezTo>
              </a:path>
            </a:pathLst>
          </a:custGeom>
          <a:noFill/>
          <a:ln cap="flat" cmpd="sng" w="38100">
            <a:solidFill>
              <a:schemeClr val="accent1"/>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56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Model Set Up (Part 1)</a:t>
            </a:r>
            <a:endParaRPr b="1" sz="2020"/>
          </a:p>
        </p:txBody>
      </p:sp>
      <p:sp>
        <p:nvSpPr>
          <p:cNvPr id="90" name="Google Shape;90;p16"/>
          <p:cNvSpPr txBox="1"/>
          <p:nvPr>
            <p:ph idx="1" type="body"/>
          </p:nvPr>
        </p:nvSpPr>
        <p:spPr>
          <a:xfrm>
            <a:off x="311700" y="829550"/>
            <a:ext cx="8520600" cy="3879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a:t>Objective</a:t>
            </a:r>
            <a:r>
              <a:rPr lang="en"/>
              <a:t> -</a:t>
            </a:r>
            <a:r>
              <a:rPr lang="en"/>
              <a:t> Minimize total distance traveled</a:t>
            </a:r>
            <a:endParaRPr/>
          </a:p>
          <a:p>
            <a:pPr indent="0" lvl="0" marL="0" rtl="0" algn="l">
              <a:lnSpc>
                <a:spcPct val="115000"/>
              </a:lnSpc>
              <a:spcBef>
                <a:spcPts val="1200"/>
              </a:spcBef>
              <a:spcAft>
                <a:spcPts val="0"/>
              </a:spcAft>
              <a:buNone/>
            </a:pPr>
            <a:r>
              <a:rPr b="1" lang="en"/>
              <a:t>Decision variables</a:t>
            </a:r>
            <a:r>
              <a:rPr lang="en"/>
              <a:t> -</a:t>
            </a:r>
            <a:r>
              <a:rPr lang="en"/>
              <a:t> Binary variables for each state-to-state distance. 1 represents route is chosen, 0 represents the route is not chosen. </a:t>
            </a:r>
            <a:endParaRPr/>
          </a:p>
          <a:p>
            <a:pPr indent="0" lvl="0" marL="0" rtl="0" algn="l">
              <a:lnSpc>
                <a:spcPct val="100000"/>
              </a:lnSpc>
              <a:spcBef>
                <a:spcPts val="1200"/>
              </a:spcBef>
              <a:spcAft>
                <a:spcPts val="0"/>
              </a:spcAft>
              <a:buNone/>
            </a:pPr>
            <a:r>
              <a:rPr b="1" lang="en"/>
              <a:t>Constraints</a:t>
            </a:r>
            <a:endParaRPr/>
          </a:p>
          <a:p>
            <a:pPr indent="-342900" lvl="0" marL="457200" rtl="0" algn="l">
              <a:lnSpc>
                <a:spcPct val="115000"/>
              </a:lnSpc>
              <a:spcBef>
                <a:spcPts val="1200"/>
              </a:spcBef>
              <a:spcAft>
                <a:spcPts val="0"/>
              </a:spcAft>
              <a:buSzPts val="1800"/>
              <a:buAutoNum type="arabicPeriod"/>
            </a:pPr>
            <a:r>
              <a:rPr lang="en"/>
              <a:t>Texas netflow = 1, Washington netflow = -1, Other states netflow = 0</a:t>
            </a:r>
            <a:endParaRPr/>
          </a:p>
          <a:p>
            <a:pPr indent="-342900" lvl="0" marL="457200" rtl="0" algn="l">
              <a:lnSpc>
                <a:spcPct val="115000"/>
              </a:lnSpc>
              <a:spcBef>
                <a:spcPts val="0"/>
              </a:spcBef>
              <a:spcAft>
                <a:spcPts val="0"/>
              </a:spcAft>
              <a:buSzPts val="1800"/>
              <a:buAutoNum type="arabicPeriod"/>
            </a:pPr>
            <a:r>
              <a:rPr lang="en"/>
              <a:t>Each truck class can cross at most 7 state borders</a:t>
            </a:r>
            <a:endParaRPr/>
          </a:p>
          <a:p>
            <a:pPr indent="-342900" lvl="0" marL="457200" rtl="0" algn="l">
              <a:lnSpc>
                <a:spcPct val="115000"/>
              </a:lnSpc>
              <a:spcBef>
                <a:spcPts val="0"/>
              </a:spcBef>
              <a:spcAft>
                <a:spcPts val="0"/>
              </a:spcAft>
              <a:buSzPts val="1800"/>
              <a:buAutoNum type="arabicPeriod"/>
            </a:pPr>
            <a:r>
              <a:rPr lang="en"/>
              <a:t>Costs generated from tolls and fuel consumption should be under budget depending on truck class</a:t>
            </a:r>
            <a:endParaRPr/>
          </a:p>
          <a:p>
            <a:pPr indent="-342900" lvl="0" marL="457200" rtl="0" algn="l">
              <a:lnSpc>
                <a:spcPct val="115000"/>
              </a:lnSpc>
              <a:spcBef>
                <a:spcPts val="0"/>
              </a:spcBef>
              <a:spcAft>
                <a:spcPts val="0"/>
              </a:spcAft>
              <a:buSzPts val="1800"/>
              <a:buAutoNum type="arabicPeriod"/>
            </a:pPr>
            <a:r>
              <a:rPr lang="en"/>
              <a:t>Trucks in classes 1-3 need to pass exactly 1 </a:t>
            </a:r>
            <a:r>
              <a:rPr lang="en"/>
              <a:t>equipment</a:t>
            </a:r>
            <a:r>
              <a:rPr lang="en"/>
              <a:t> check and maintenance facility. Trucks in classes 4-6 need to pass exactly 2 of those facilities.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56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Model Set Up (Part 2)</a:t>
            </a:r>
            <a:endParaRPr b="1" sz="2020"/>
          </a:p>
        </p:txBody>
      </p:sp>
      <p:sp>
        <p:nvSpPr>
          <p:cNvPr id="96" name="Google Shape;96;p17"/>
          <p:cNvSpPr txBox="1"/>
          <p:nvPr>
            <p:ph idx="1" type="body"/>
          </p:nvPr>
        </p:nvSpPr>
        <p:spPr>
          <a:xfrm>
            <a:off x="311700" y="829550"/>
            <a:ext cx="8520600" cy="38799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Objective can be calculated using </a:t>
            </a:r>
            <a:r>
              <a:rPr b="1" lang="en"/>
              <a:t>SUMPRODUCT(Distance, Binary DVs)</a:t>
            </a:r>
            <a:r>
              <a:rPr lang="en"/>
              <a:t>.</a:t>
            </a:r>
            <a:endParaRPr/>
          </a:p>
          <a:p>
            <a:pPr indent="-342900" lvl="0" marL="457200" rtl="0" algn="l">
              <a:lnSpc>
                <a:spcPct val="115000"/>
              </a:lnSpc>
              <a:spcBef>
                <a:spcPts val="0"/>
              </a:spcBef>
              <a:spcAft>
                <a:spcPts val="0"/>
              </a:spcAft>
              <a:buSzPts val="1800"/>
              <a:buChar char="●"/>
            </a:pPr>
            <a:r>
              <a:rPr lang="en"/>
              <a:t>Toll costs vary across states and truck classes. For each state, there will be a toll cost exercised on a truck’s carrying weight (kg) plus a fixed toll cost collected based on a truck’s class.</a:t>
            </a:r>
            <a:endParaRPr/>
          </a:p>
          <a:p>
            <a:pPr indent="-342900" lvl="0" marL="457200" rtl="0" algn="l">
              <a:lnSpc>
                <a:spcPct val="115000"/>
              </a:lnSpc>
              <a:spcBef>
                <a:spcPts val="0"/>
              </a:spcBef>
              <a:spcAft>
                <a:spcPts val="0"/>
              </a:spcAft>
              <a:buSzPts val="1800"/>
              <a:buChar char="●"/>
            </a:pPr>
            <a:r>
              <a:rPr lang="en"/>
              <a:t>Fuel cost is calculated using average real-time diesel price and distance traveled.</a:t>
            </a:r>
            <a:endParaRPr/>
          </a:p>
          <a:p>
            <a:pPr indent="-342900" lvl="0" marL="457200" rtl="0" algn="l">
              <a:lnSpc>
                <a:spcPct val="115000"/>
              </a:lnSpc>
              <a:spcBef>
                <a:spcPts val="0"/>
              </a:spcBef>
              <a:spcAft>
                <a:spcPts val="0"/>
              </a:spcAft>
              <a:buSzPts val="1800"/>
              <a:buChar char="●"/>
            </a:pPr>
            <a:r>
              <a:rPr lang="en"/>
              <a:t>There are a total of 5 equipment check and maintenance facilities in state Nebraska, Utah, Nevada, North Dakota and Montana. It is required for trucks, depending on truck class, to pass through 1 or 2 of these states for vehicle diagnosis and check up before arriving destination. </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66">
                <a:solidFill>
                  <a:schemeClr val="dk2"/>
                </a:solidFill>
              </a:rPr>
              <a:t> Key Assumptions</a:t>
            </a:r>
            <a:endParaRPr b="1" sz="3466"/>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AutoNum type="arabicPeriod"/>
            </a:pPr>
            <a:r>
              <a:rPr lang="en"/>
              <a:t>We will only keep the path matching two states’ central point and ignore all alternative routes, therefore, we can have specific input to get the distance value. </a:t>
            </a:r>
            <a:endParaRPr/>
          </a:p>
          <a:p>
            <a:pPr indent="-342900" lvl="0" marL="457200" rtl="0" algn="l">
              <a:lnSpc>
                <a:spcPct val="115000"/>
              </a:lnSpc>
              <a:spcBef>
                <a:spcPts val="0"/>
              </a:spcBef>
              <a:spcAft>
                <a:spcPts val="0"/>
              </a:spcAft>
              <a:buClr>
                <a:schemeClr val="dk1"/>
              </a:buClr>
              <a:buSzPts val="1800"/>
              <a:buAutoNum type="arabicPeriod"/>
            </a:pPr>
            <a:r>
              <a:rPr lang="en"/>
              <a:t>The distance value from Google map is the real route value, rather than direct line.</a:t>
            </a:r>
            <a:endParaRPr/>
          </a:p>
          <a:p>
            <a:pPr indent="-342900" lvl="0" marL="457200" rtl="0" algn="l">
              <a:lnSpc>
                <a:spcPct val="115000"/>
              </a:lnSpc>
              <a:spcBef>
                <a:spcPts val="0"/>
              </a:spcBef>
              <a:spcAft>
                <a:spcPts val="0"/>
              </a:spcAft>
              <a:buClr>
                <a:schemeClr val="dk1"/>
              </a:buClr>
              <a:buSzPts val="1800"/>
              <a:buAutoNum type="arabicPeriod"/>
            </a:pPr>
            <a:r>
              <a:rPr lang="en"/>
              <a:t>Most of transaction finished in 3 days, therefore, price of oil will not fluctuate.</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t>States with higher standard of living will have higher toll rates. </a:t>
            </a:r>
            <a:endParaRPr/>
          </a:p>
          <a:p>
            <a:pPr indent="-342900" lvl="0" marL="457200" rtl="0" algn="l">
              <a:lnSpc>
                <a:spcPct val="115000"/>
              </a:lnSpc>
              <a:spcBef>
                <a:spcPts val="0"/>
              </a:spcBef>
              <a:spcAft>
                <a:spcPts val="0"/>
              </a:spcAft>
              <a:buSzPts val="1800"/>
              <a:buAutoNum type="arabicPeriod"/>
            </a:pPr>
            <a:r>
              <a:rPr lang="en"/>
              <a:t>Each truck class will handle their corresponding maximum carrying capacity</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5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Real</a:t>
            </a:r>
            <a:r>
              <a:rPr b="1" lang="en" sz="2000"/>
              <a:t> input data </a:t>
            </a:r>
            <a:endParaRPr b="1" sz="2000"/>
          </a:p>
        </p:txBody>
      </p:sp>
      <p:sp>
        <p:nvSpPr>
          <p:cNvPr id="108" name="Google Shape;108;p19"/>
          <p:cNvSpPr txBox="1"/>
          <p:nvPr>
            <p:ph idx="1" type="body"/>
          </p:nvPr>
        </p:nvSpPr>
        <p:spPr>
          <a:xfrm>
            <a:off x="203900" y="1076850"/>
            <a:ext cx="5814300" cy="298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the API on Google Map </a:t>
            </a:r>
            <a:endParaRPr/>
          </a:p>
          <a:p>
            <a:pPr indent="-342900" lvl="0" marL="457200" rtl="0" algn="l">
              <a:spcBef>
                <a:spcPts val="0"/>
              </a:spcBef>
              <a:spcAft>
                <a:spcPts val="0"/>
              </a:spcAft>
              <a:buSzPts val="1800"/>
              <a:buChar char="●"/>
            </a:pPr>
            <a:r>
              <a:rPr lang="en"/>
              <a:t>Extract the real distance(km) between two places</a:t>
            </a:r>
            <a:endParaRPr/>
          </a:p>
          <a:p>
            <a:pPr indent="0" lvl="0" marL="0" rtl="0" algn="l">
              <a:spcBef>
                <a:spcPts val="1200"/>
              </a:spcBef>
              <a:spcAft>
                <a:spcPts val="0"/>
              </a:spcAft>
              <a:buNone/>
            </a:pPr>
            <a:r>
              <a:t/>
            </a:r>
            <a:endParaRPr/>
          </a:p>
          <a:p>
            <a:pPr indent="0" lvl="0" marL="457200" rtl="0" algn="l">
              <a:lnSpc>
                <a:spcPct val="100000"/>
              </a:lnSpc>
              <a:spcBef>
                <a:spcPts val="1200"/>
              </a:spcBef>
              <a:spcAft>
                <a:spcPts val="0"/>
              </a:spcAft>
              <a:buNone/>
            </a:pPr>
            <a:r>
              <a:t/>
            </a:r>
            <a:endParaRPr sz="1600">
              <a:solidFill>
                <a:schemeClr val="dk1"/>
              </a:solidFill>
            </a:endParaRPr>
          </a:p>
        </p:txBody>
      </p:sp>
      <p:pic>
        <p:nvPicPr>
          <p:cNvPr id="109" name="Google Shape;109;p19"/>
          <p:cNvPicPr preferRelativeResize="0"/>
          <p:nvPr/>
        </p:nvPicPr>
        <p:blipFill rotWithShape="1">
          <a:blip r:embed="rId3">
            <a:alphaModFix/>
          </a:blip>
          <a:srcRect b="35753" l="0" r="0" t="0"/>
          <a:stretch/>
        </p:blipFill>
        <p:spPr>
          <a:xfrm>
            <a:off x="6144050" y="240212"/>
            <a:ext cx="2553300" cy="4663076"/>
          </a:xfrm>
          <a:prstGeom prst="rect">
            <a:avLst/>
          </a:prstGeom>
          <a:noFill/>
          <a:ln>
            <a:noFill/>
          </a:ln>
        </p:spPr>
      </p:pic>
      <p:pic>
        <p:nvPicPr>
          <p:cNvPr id="110" name="Google Shape;110;p19"/>
          <p:cNvPicPr preferRelativeResize="0"/>
          <p:nvPr/>
        </p:nvPicPr>
        <p:blipFill>
          <a:blip r:embed="rId4">
            <a:alphaModFix/>
          </a:blip>
          <a:stretch>
            <a:fillRect/>
          </a:stretch>
        </p:blipFill>
        <p:spPr>
          <a:xfrm>
            <a:off x="577775" y="1858800"/>
            <a:ext cx="5490451" cy="25396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25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b="1" lang="en" sz="2000"/>
              <a:t>Real input data </a:t>
            </a:r>
            <a:endParaRPr b="1"/>
          </a:p>
        </p:txBody>
      </p:sp>
      <p:sp>
        <p:nvSpPr>
          <p:cNvPr id="116" name="Google Shape;116;p20"/>
          <p:cNvSpPr txBox="1"/>
          <p:nvPr>
            <p:ph idx="1" type="body"/>
          </p:nvPr>
        </p:nvSpPr>
        <p:spPr>
          <a:xfrm>
            <a:off x="311700" y="1325300"/>
            <a:ext cx="3364200" cy="26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tolls costs from Tollsmart.com</a:t>
            </a:r>
            <a:endParaRPr/>
          </a:p>
          <a:p>
            <a:pPr indent="0" lvl="0" marL="0" rtl="0" algn="l">
              <a:spcBef>
                <a:spcPts val="1200"/>
              </a:spcBef>
              <a:spcAft>
                <a:spcPts val="0"/>
              </a:spcAft>
              <a:buNone/>
            </a:pPr>
            <a:r>
              <a:t/>
            </a:r>
            <a:endParaRPr/>
          </a:p>
          <a:p>
            <a:pPr indent="457200" lvl="0" marL="0" rtl="0" algn="l">
              <a:spcBef>
                <a:spcPts val="1200"/>
              </a:spcBef>
              <a:spcAft>
                <a:spcPts val="0"/>
              </a:spcAft>
              <a:buNone/>
            </a:pPr>
            <a:r>
              <a:t/>
            </a:r>
            <a:endParaRPr sz="1600"/>
          </a:p>
          <a:p>
            <a:pPr indent="457200" lvl="0" marL="0" rtl="0" algn="l">
              <a:spcBef>
                <a:spcPts val="1200"/>
              </a:spcBef>
              <a:spcAft>
                <a:spcPts val="1200"/>
              </a:spcAft>
              <a:buNone/>
            </a:pPr>
            <a:r>
              <a:rPr lang="en" sz="1600"/>
              <a:t>Status: Applying for API</a:t>
            </a:r>
            <a:r>
              <a:rPr lang="en"/>
              <a:t> </a:t>
            </a:r>
            <a:endParaRPr/>
          </a:p>
        </p:txBody>
      </p:sp>
      <p:pic>
        <p:nvPicPr>
          <p:cNvPr id="117" name="Google Shape;117;p20"/>
          <p:cNvPicPr preferRelativeResize="0"/>
          <p:nvPr/>
        </p:nvPicPr>
        <p:blipFill rotWithShape="1">
          <a:blip r:embed="rId3">
            <a:alphaModFix/>
          </a:blip>
          <a:srcRect b="0" l="4095" r="0" t="0"/>
          <a:stretch/>
        </p:blipFill>
        <p:spPr>
          <a:xfrm>
            <a:off x="3725925" y="898825"/>
            <a:ext cx="5379626" cy="334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urrent ideas for further analyses or extensions?</a:t>
            </a:r>
            <a:endParaRPr/>
          </a:p>
          <a:p>
            <a:pPr indent="0" lvl="0" marL="0" rtl="0" algn="l">
              <a:spcBef>
                <a:spcPts val="0"/>
              </a:spcBef>
              <a:spcAft>
                <a:spcPts val="0"/>
              </a:spcAft>
              <a:buNone/>
            </a:pPr>
            <a:r>
              <a:t/>
            </a:r>
            <a:endParaRPr/>
          </a:p>
        </p:txBody>
      </p:sp>
      <p:sp>
        <p:nvSpPr>
          <p:cNvPr id="123" name="Google Shape;123;p21"/>
          <p:cNvSpPr txBox="1"/>
          <p:nvPr>
            <p:ph idx="1" type="body"/>
          </p:nvPr>
        </p:nvSpPr>
        <p:spPr>
          <a:xfrm>
            <a:off x="311700" y="1132950"/>
            <a:ext cx="8520600" cy="302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Right now, we only consider tolls and travelling expense. We can find the result that more relates to the distances between two places. But we still want to find some critical contributors.</a:t>
            </a:r>
            <a:endParaRPr/>
          </a:p>
          <a:p>
            <a:pPr indent="-342900" lvl="0" marL="457200" rtl="0" algn="l">
              <a:spcBef>
                <a:spcPts val="0"/>
              </a:spcBef>
              <a:spcAft>
                <a:spcPts val="0"/>
              </a:spcAft>
              <a:buSzPts val="1800"/>
              <a:buAutoNum type="arabicPeriod"/>
            </a:pPr>
            <a:r>
              <a:rPr lang="en"/>
              <a:t>Scenario Analysis</a:t>
            </a:r>
            <a:endParaRPr/>
          </a:p>
          <a:p>
            <a:pPr indent="-317500" lvl="1" marL="914400" rtl="0" algn="l">
              <a:spcBef>
                <a:spcPts val="0"/>
              </a:spcBef>
              <a:spcAft>
                <a:spcPts val="0"/>
              </a:spcAft>
              <a:buSzPts val="1400"/>
              <a:buAutoNum type="alphaLcPeriod"/>
            </a:pPr>
            <a:r>
              <a:rPr lang="en"/>
              <a:t>We set </a:t>
            </a:r>
            <a:r>
              <a:rPr lang="en"/>
              <a:t>different types for truck types, vehicle dimensions, delivering weights and oil prices.</a:t>
            </a:r>
            <a:endParaRPr/>
          </a:p>
          <a:p>
            <a:pPr indent="-342900" lvl="0" marL="457200" rtl="0" algn="l">
              <a:spcBef>
                <a:spcPts val="0"/>
              </a:spcBef>
              <a:spcAft>
                <a:spcPts val="0"/>
              </a:spcAft>
              <a:buSzPts val="1800"/>
              <a:buAutoNum type="arabicPeriod"/>
            </a:pPr>
            <a:r>
              <a:rPr lang="en"/>
              <a:t>Based on assumptions, out data can’t meet city-sized situation right now.</a:t>
            </a:r>
            <a:endParaRPr/>
          </a:p>
          <a:p>
            <a:pPr indent="-317500" lvl="1" marL="914400" rtl="0" algn="l">
              <a:spcBef>
                <a:spcPts val="0"/>
              </a:spcBef>
              <a:spcAft>
                <a:spcPts val="0"/>
              </a:spcAft>
              <a:buSzPts val="1400"/>
              <a:buAutoNum type="alphaLcPeriod"/>
            </a:pPr>
            <a:r>
              <a:rPr lang="en"/>
              <a:t>We only choose the path by matching two central points between states.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