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4" r:id="rId6"/>
    <p:sldId id="259" r:id="rId7"/>
    <p:sldId id="265" r:id="rId8"/>
    <p:sldId id="267" r:id="rId9"/>
    <p:sldId id="266" r:id="rId10"/>
    <p:sldId id="271" r:id="rId11"/>
    <p:sldId id="272" r:id="rId12"/>
    <p:sldId id="273" r:id="rId13"/>
    <p:sldId id="274" r:id="rId14"/>
    <p:sldId id="275" r:id="rId15"/>
    <p:sldId id="276" r:id="rId16"/>
    <p:sldId id="277" r:id="rId17"/>
    <p:sldId id="268" r:id="rId18"/>
    <p:sldId id="269" r:id="rId19"/>
    <p:sldId id="270" r:id="rId20"/>
    <p:sldId id="260"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6" autoAdjust="0"/>
    <p:restoredTop sz="94660"/>
  </p:normalViewPr>
  <p:slideViewPr>
    <p:cSldViewPr snapToGrid="0">
      <p:cViewPr varScale="1">
        <p:scale>
          <a:sx n="105" d="100"/>
          <a:sy n="105" d="100"/>
        </p:scale>
        <p:origin x="13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59C28-0617-45BE-7A18-4E7BA32CA5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A34255-E96F-A28E-1CF9-B72624DE6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2127F0-2902-0052-D6C3-4347EDA54FE1}"/>
              </a:ext>
            </a:extLst>
          </p:cNvPr>
          <p:cNvSpPr>
            <a:spLocks noGrp="1"/>
          </p:cNvSpPr>
          <p:nvPr>
            <p:ph type="dt" sz="half" idx="10"/>
          </p:nvPr>
        </p:nvSpPr>
        <p:spPr/>
        <p:txBody>
          <a:bodyPr/>
          <a:lstStyle/>
          <a:p>
            <a:fld id="{E41270FE-5EBD-4BA4-89D5-740FE197983B}" type="datetimeFigureOut">
              <a:rPr lang="en-US" smtClean="0"/>
              <a:t>8/9/2023</a:t>
            </a:fld>
            <a:endParaRPr lang="en-US"/>
          </a:p>
        </p:txBody>
      </p:sp>
      <p:sp>
        <p:nvSpPr>
          <p:cNvPr id="5" name="Footer Placeholder 4">
            <a:extLst>
              <a:ext uri="{FF2B5EF4-FFF2-40B4-BE49-F238E27FC236}">
                <a16:creationId xmlns:a16="http://schemas.microsoft.com/office/drawing/2014/main" id="{EC98FFA8-800B-3265-F4EA-780CF43174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1CED01-578B-642E-C1E8-BA0D4934F205}"/>
              </a:ext>
            </a:extLst>
          </p:cNvPr>
          <p:cNvSpPr>
            <a:spLocks noGrp="1"/>
          </p:cNvSpPr>
          <p:nvPr>
            <p:ph type="sldNum" sz="quarter" idx="12"/>
          </p:nvPr>
        </p:nvSpPr>
        <p:spPr/>
        <p:txBody>
          <a:bodyPr/>
          <a:lstStyle/>
          <a:p>
            <a:fld id="{F5A08F83-A1CB-4825-A8FA-2DB64578B5D8}" type="slidenum">
              <a:rPr lang="en-US" smtClean="0"/>
              <a:t>‹#›</a:t>
            </a:fld>
            <a:endParaRPr lang="en-US"/>
          </a:p>
        </p:txBody>
      </p:sp>
    </p:spTree>
    <p:extLst>
      <p:ext uri="{BB962C8B-B14F-4D97-AF65-F5344CB8AC3E}">
        <p14:creationId xmlns:p14="http://schemas.microsoft.com/office/powerpoint/2010/main" val="2511380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70AAE-4DD8-FED1-BD6C-B2D0B55B4E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05C020-9389-8C20-88E2-DF6DD1B6F7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343B9C-6E61-1EF9-966D-75A09BB7871A}"/>
              </a:ext>
            </a:extLst>
          </p:cNvPr>
          <p:cNvSpPr>
            <a:spLocks noGrp="1"/>
          </p:cNvSpPr>
          <p:nvPr>
            <p:ph type="dt" sz="half" idx="10"/>
          </p:nvPr>
        </p:nvSpPr>
        <p:spPr/>
        <p:txBody>
          <a:bodyPr/>
          <a:lstStyle/>
          <a:p>
            <a:fld id="{E41270FE-5EBD-4BA4-89D5-740FE197983B}" type="datetimeFigureOut">
              <a:rPr lang="en-US" smtClean="0"/>
              <a:t>8/9/2023</a:t>
            </a:fld>
            <a:endParaRPr lang="en-US"/>
          </a:p>
        </p:txBody>
      </p:sp>
      <p:sp>
        <p:nvSpPr>
          <p:cNvPr id="5" name="Footer Placeholder 4">
            <a:extLst>
              <a:ext uri="{FF2B5EF4-FFF2-40B4-BE49-F238E27FC236}">
                <a16:creationId xmlns:a16="http://schemas.microsoft.com/office/drawing/2014/main" id="{71FF857D-B1FA-D78C-7737-2BBEE269D3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886594-DC70-CEF5-4C23-A6A7BF1BF65E}"/>
              </a:ext>
            </a:extLst>
          </p:cNvPr>
          <p:cNvSpPr>
            <a:spLocks noGrp="1"/>
          </p:cNvSpPr>
          <p:nvPr>
            <p:ph type="sldNum" sz="quarter" idx="12"/>
          </p:nvPr>
        </p:nvSpPr>
        <p:spPr/>
        <p:txBody>
          <a:bodyPr/>
          <a:lstStyle/>
          <a:p>
            <a:fld id="{F5A08F83-A1CB-4825-A8FA-2DB64578B5D8}" type="slidenum">
              <a:rPr lang="en-US" smtClean="0"/>
              <a:t>‹#›</a:t>
            </a:fld>
            <a:endParaRPr lang="en-US"/>
          </a:p>
        </p:txBody>
      </p:sp>
    </p:spTree>
    <p:extLst>
      <p:ext uri="{BB962C8B-B14F-4D97-AF65-F5344CB8AC3E}">
        <p14:creationId xmlns:p14="http://schemas.microsoft.com/office/powerpoint/2010/main" val="1515903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FF0408-212A-D684-1D3D-056D91386D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082F4E-43D1-09E0-75E9-DC61D994BD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A6833-29C6-396B-54AE-36CBB1BF1F41}"/>
              </a:ext>
            </a:extLst>
          </p:cNvPr>
          <p:cNvSpPr>
            <a:spLocks noGrp="1"/>
          </p:cNvSpPr>
          <p:nvPr>
            <p:ph type="dt" sz="half" idx="10"/>
          </p:nvPr>
        </p:nvSpPr>
        <p:spPr/>
        <p:txBody>
          <a:bodyPr/>
          <a:lstStyle/>
          <a:p>
            <a:fld id="{E41270FE-5EBD-4BA4-89D5-740FE197983B}" type="datetimeFigureOut">
              <a:rPr lang="en-US" smtClean="0"/>
              <a:t>8/9/2023</a:t>
            </a:fld>
            <a:endParaRPr lang="en-US"/>
          </a:p>
        </p:txBody>
      </p:sp>
      <p:sp>
        <p:nvSpPr>
          <p:cNvPr id="5" name="Footer Placeholder 4">
            <a:extLst>
              <a:ext uri="{FF2B5EF4-FFF2-40B4-BE49-F238E27FC236}">
                <a16:creationId xmlns:a16="http://schemas.microsoft.com/office/drawing/2014/main" id="{391A2FDE-A584-F07B-6504-7F75EA75B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5BB2A7-9E02-D936-3E37-4FDEC64F5A3C}"/>
              </a:ext>
            </a:extLst>
          </p:cNvPr>
          <p:cNvSpPr>
            <a:spLocks noGrp="1"/>
          </p:cNvSpPr>
          <p:nvPr>
            <p:ph type="sldNum" sz="quarter" idx="12"/>
          </p:nvPr>
        </p:nvSpPr>
        <p:spPr/>
        <p:txBody>
          <a:bodyPr/>
          <a:lstStyle/>
          <a:p>
            <a:fld id="{F5A08F83-A1CB-4825-A8FA-2DB64578B5D8}" type="slidenum">
              <a:rPr lang="en-US" smtClean="0"/>
              <a:t>‹#›</a:t>
            </a:fld>
            <a:endParaRPr lang="en-US"/>
          </a:p>
        </p:txBody>
      </p:sp>
    </p:spTree>
    <p:extLst>
      <p:ext uri="{BB962C8B-B14F-4D97-AF65-F5344CB8AC3E}">
        <p14:creationId xmlns:p14="http://schemas.microsoft.com/office/powerpoint/2010/main" val="291010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4108E-1BAB-83C3-C76F-B68D8C830B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528DD9-9960-0905-ADE3-85E587C7F2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CAD98-8010-159A-CA55-CABD019A7769}"/>
              </a:ext>
            </a:extLst>
          </p:cNvPr>
          <p:cNvSpPr>
            <a:spLocks noGrp="1"/>
          </p:cNvSpPr>
          <p:nvPr>
            <p:ph type="dt" sz="half" idx="10"/>
          </p:nvPr>
        </p:nvSpPr>
        <p:spPr/>
        <p:txBody>
          <a:bodyPr/>
          <a:lstStyle/>
          <a:p>
            <a:fld id="{E41270FE-5EBD-4BA4-89D5-740FE197983B}" type="datetimeFigureOut">
              <a:rPr lang="en-US" smtClean="0"/>
              <a:t>8/9/2023</a:t>
            </a:fld>
            <a:endParaRPr lang="en-US"/>
          </a:p>
        </p:txBody>
      </p:sp>
      <p:sp>
        <p:nvSpPr>
          <p:cNvPr id="5" name="Footer Placeholder 4">
            <a:extLst>
              <a:ext uri="{FF2B5EF4-FFF2-40B4-BE49-F238E27FC236}">
                <a16:creationId xmlns:a16="http://schemas.microsoft.com/office/drawing/2014/main" id="{F4A19B49-AAF2-6FD9-D868-D7FB05F4F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600BF3-C276-EDE7-F40A-577508E89470}"/>
              </a:ext>
            </a:extLst>
          </p:cNvPr>
          <p:cNvSpPr>
            <a:spLocks noGrp="1"/>
          </p:cNvSpPr>
          <p:nvPr>
            <p:ph type="sldNum" sz="quarter" idx="12"/>
          </p:nvPr>
        </p:nvSpPr>
        <p:spPr/>
        <p:txBody>
          <a:bodyPr/>
          <a:lstStyle/>
          <a:p>
            <a:fld id="{F5A08F83-A1CB-4825-A8FA-2DB64578B5D8}" type="slidenum">
              <a:rPr lang="en-US" smtClean="0"/>
              <a:t>‹#›</a:t>
            </a:fld>
            <a:endParaRPr lang="en-US"/>
          </a:p>
        </p:txBody>
      </p:sp>
    </p:spTree>
    <p:extLst>
      <p:ext uri="{BB962C8B-B14F-4D97-AF65-F5344CB8AC3E}">
        <p14:creationId xmlns:p14="http://schemas.microsoft.com/office/powerpoint/2010/main" val="3127539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34F93-6187-AFC4-78EB-4D66E43F6E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6211D0-0869-0CE4-0B70-1521C6F5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33392D-6957-DA44-70D1-E1C1CF2B25C6}"/>
              </a:ext>
            </a:extLst>
          </p:cNvPr>
          <p:cNvSpPr>
            <a:spLocks noGrp="1"/>
          </p:cNvSpPr>
          <p:nvPr>
            <p:ph type="dt" sz="half" idx="10"/>
          </p:nvPr>
        </p:nvSpPr>
        <p:spPr/>
        <p:txBody>
          <a:bodyPr/>
          <a:lstStyle/>
          <a:p>
            <a:fld id="{E41270FE-5EBD-4BA4-89D5-740FE197983B}" type="datetimeFigureOut">
              <a:rPr lang="en-US" smtClean="0"/>
              <a:t>8/9/2023</a:t>
            </a:fld>
            <a:endParaRPr lang="en-US"/>
          </a:p>
        </p:txBody>
      </p:sp>
      <p:sp>
        <p:nvSpPr>
          <p:cNvPr id="5" name="Footer Placeholder 4">
            <a:extLst>
              <a:ext uri="{FF2B5EF4-FFF2-40B4-BE49-F238E27FC236}">
                <a16:creationId xmlns:a16="http://schemas.microsoft.com/office/drawing/2014/main" id="{8740D427-9841-9162-19D3-7B12512F87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0ED5E-3C9E-243F-13FB-0B45177AF6D6}"/>
              </a:ext>
            </a:extLst>
          </p:cNvPr>
          <p:cNvSpPr>
            <a:spLocks noGrp="1"/>
          </p:cNvSpPr>
          <p:nvPr>
            <p:ph type="sldNum" sz="quarter" idx="12"/>
          </p:nvPr>
        </p:nvSpPr>
        <p:spPr/>
        <p:txBody>
          <a:bodyPr/>
          <a:lstStyle/>
          <a:p>
            <a:fld id="{F5A08F83-A1CB-4825-A8FA-2DB64578B5D8}" type="slidenum">
              <a:rPr lang="en-US" smtClean="0"/>
              <a:t>‹#›</a:t>
            </a:fld>
            <a:endParaRPr lang="en-US"/>
          </a:p>
        </p:txBody>
      </p:sp>
    </p:spTree>
    <p:extLst>
      <p:ext uri="{BB962C8B-B14F-4D97-AF65-F5344CB8AC3E}">
        <p14:creationId xmlns:p14="http://schemas.microsoft.com/office/powerpoint/2010/main" val="2986934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13B38-E6A5-CA58-82BA-FA7F47C744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CB8411-763C-F27E-5D0E-530F3DFAA8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995310-3B90-54F8-FAA7-1CA8C6ED0D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08E1F4-EDF9-D16B-8489-3898F31F9B9F}"/>
              </a:ext>
            </a:extLst>
          </p:cNvPr>
          <p:cNvSpPr>
            <a:spLocks noGrp="1"/>
          </p:cNvSpPr>
          <p:nvPr>
            <p:ph type="dt" sz="half" idx="10"/>
          </p:nvPr>
        </p:nvSpPr>
        <p:spPr/>
        <p:txBody>
          <a:bodyPr/>
          <a:lstStyle/>
          <a:p>
            <a:fld id="{E41270FE-5EBD-4BA4-89D5-740FE197983B}" type="datetimeFigureOut">
              <a:rPr lang="en-US" smtClean="0"/>
              <a:t>8/9/2023</a:t>
            </a:fld>
            <a:endParaRPr lang="en-US"/>
          </a:p>
        </p:txBody>
      </p:sp>
      <p:sp>
        <p:nvSpPr>
          <p:cNvPr id="6" name="Footer Placeholder 5">
            <a:extLst>
              <a:ext uri="{FF2B5EF4-FFF2-40B4-BE49-F238E27FC236}">
                <a16:creationId xmlns:a16="http://schemas.microsoft.com/office/drawing/2014/main" id="{3F1407CF-3344-EA96-17E0-795D0BBF4F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C8BD0A-8FC2-7F57-2DE7-DF5CA617EF6C}"/>
              </a:ext>
            </a:extLst>
          </p:cNvPr>
          <p:cNvSpPr>
            <a:spLocks noGrp="1"/>
          </p:cNvSpPr>
          <p:nvPr>
            <p:ph type="sldNum" sz="quarter" idx="12"/>
          </p:nvPr>
        </p:nvSpPr>
        <p:spPr/>
        <p:txBody>
          <a:bodyPr/>
          <a:lstStyle/>
          <a:p>
            <a:fld id="{F5A08F83-A1CB-4825-A8FA-2DB64578B5D8}" type="slidenum">
              <a:rPr lang="en-US" smtClean="0"/>
              <a:t>‹#›</a:t>
            </a:fld>
            <a:endParaRPr lang="en-US"/>
          </a:p>
        </p:txBody>
      </p:sp>
    </p:spTree>
    <p:extLst>
      <p:ext uri="{BB962C8B-B14F-4D97-AF65-F5344CB8AC3E}">
        <p14:creationId xmlns:p14="http://schemas.microsoft.com/office/powerpoint/2010/main" val="3989131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28DFD-FF9D-A00E-F217-B1AB9AFCC0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E43C77-6F10-E8E3-3026-511676B0D6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A7E676-8384-B41D-8B91-6930062E9B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FBD612-5BE6-4B50-3804-AA6FD3DC41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935BF5-C49E-43A4-DF7E-0F8CE7F8C3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6AA73D-F0B4-160A-1996-F0D3778D4FAB}"/>
              </a:ext>
            </a:extLst>
          </p:cNvPr>
          <p:cNvSpPr>
            <a:spLocks noGrp="1"/>
          </p:cNvSpPr>
          <p:nvPr>
            <p:ph type="dt" sz="half" idx="10"/>
          </p:nvPr>
        </p:nvSpPr>
        <p:spPr/>
        <p:txBody>
          <a:bodyPr/>
          <a:lstStyle/>
          <a:p>
            <a:fld id="{E41270FE-5EBD-4BA4-89D5-740FE197983B}" type="datetimeFigureOut">
              <a:rPr lang="en-US" smtClean="0"/>
              <a:t>8/9/2023</a:t>
            </a:fld>
            <a:endParaRPr lang="en-US"/>
          </a:p>
        </p:txBody>
      </p:sp>
      <p:sp>
        <p:nvSpPr>
          <p:cNvPr id="8" name="Footer Placeholder 7">
            <a:extLst>
              <a:ext uri="{FF2B5EF4-FFF2-40B4-BE49-F238E27FC236}">
                <a16:creationId xmlns:a16="http://schemas.microsoft.com/office/drawing/2014/main" id="{0BEB31B8-28A1-6FF1-B5B3-78EE2039E3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24B610-E46E-C5A5-65C0-E0439DB91680}"/>
              </a:ext>
            </a:extLst>
          </p:cNvPr>
          <p:cNvSpPr>
            <a:spLocks noGrp="1"/>
          </p:cNvSpPr>
          <p:nvPr>
            <p:ph type="sldNum" sz="quarter" idx="12"/>
          </p:nvPr>
        </p:nvSpPr>
        <p:spPr/>
        <p:txBody>
          <a:bodyPr/>
          <a:lstStyle/>
          <a:p>
            <a:fld id="{F5A08F83-A1CB-4825-A8FA-2DB64578B5D8}" type="slidenum">
              <a:rPr lang="en-US" smtClean="0"/>
              <a:t>‹#›</a:t>
            </a:fld>
            <a:endParaRPr lang="en-US"/>
          </a:p>
        </p:txBody>
      </p:sp>
    </p:spTree>
    <p:extLst>
      <p:ext uri="{BB962C8B-B14F-4D97-AF65-F5344CB8AC3E}">
        <p14:creationId xmlns:p14="http://schemas.microsoft.com/office/powerpoint/2010/main" val="371806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7E98B-7DB5-E764-A1E1-F8843C7133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E833E7-863C-151A-015F-7770D76E93FB}"/>
              </a:ext>
            </a:extLst>
          </p:cNvPr>
          <p:cNvSpPr>
            <a:spLocks noGrp="1"/>
          </p:cNvSpPr>
          <p:nvPr>
            <p:ph type="dt" sz="half" idx="10"/>
          </p:nvPr>
        </p:nvSpPr>
        <p:spPr/>
        <p:txBody>
          <a:bodyPr/>
          <a:lstStyle/>
          <a:p>
            <a:fld id="{E41270FE-5EBD-4BA4-89D5-740FE197983B}" type="datetimeFigureOut">
              <a:rPr lang="en-US" smtClean="0"/>
              <a:t>8/9/2023</a:t>
            </a:fld>
            <a:endParaRPr lang="en-US"/>
          </a:p>
        </p:txBody>
      </p:sp>
      <p:sp>
        <p:nvSpPr>
          <p:cNvPr id="4" name="Footer Placeholder 3">
            <a:extLst>
              <a:ext uri="{FF2B5EF4-FFF2-40B4-BE49-F238E27FC236}">
                <a16:creationId xmlns:a16="http://schemas.microsoft.com/office/drawing/2014/main" id="{91B744FB-D567-5B89-046B-A7A5EC6B3F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E96456-0C8E-82BC-3165-A4973B3CC259}"/>
              </a:ext>
            </a:extLst>
          </p:cNvPr>
          <p:cNvSpPr>
            <a:spLocks noGrp="1"/>
          </p:cNvSpPr>
          <p:nvPr>
            <p:ph type="sldNum" sz="quarter" idx="12"/>
          </p:nvPr>
        </p:nvSpPr>
        <p:spPr/>
        <p:txBody>
          <a:bodyPr/>
          <a:lstStyle/>
          <a:p>
            <a:fld id="{F5A08F83-A1CB-4825-A8FA-2DB64578B5D8}" type="slidenum">
              <a:rPr lang="en-US" smtClean="0"/>
              <a:t>‹#›</a:t>
            </a:fld>
            <a:endParaRPr lang="en-US"/>
          </a:p>
        </p:txBody>
      </p:sp>
    </p:spTree>
    <p:extLst>
      <p:ext uri="{BB962C8B-B14F-4D97-AF65-F5344CB8AC3E}">
        <p14:creationId xmlns:p14="http://schemas.microsoft.com/office/powerpoint/2010/main" val="3088087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FF53F8-A238-8ACB-BD26-7E569EDBF39E}"/>
              </a:ext>
            </a:extLst>
          </p:cNvPr>
          <p:cNvSpPr>
            <a:spLocks noGrp="1"/>
          </p:cNvSpPr>
          <p:nvPr>
            <p:ph type="dt" sz="half" idx="10"/>
          </p:nvPr>
        </p:nvSpPr>
        <p:spPr/>
        <p:txBody>
          <a:bodyPr/>
          <a:lstStyle/>
          <a:p>
            <a:fld id="{E41270FE-5EBD-4BA4-89D5-740FE197983B}" type="datetimeFigureOut">
              <a:rPr lang="en-US" smtClean="0"/>
              <a:t>8/9/2023</a:t>
            </a:fld>
            <a:endParaRPr lang="en-US"/>
          </a:p>
        </p:txBody>
      </p:sp>
      <p:sp>
        <p:nvSpPr>
          <p:cNvPr id="3" name="Footer Placeholder 2">
            <a:extLst>
              <a:ext uri="{FF2B5EF4-FFF2-40B4-BE49-F238E27FC236}">
                <a16:creationId xmlns:a16="http://schemas.microsoft.com/office/drawing/2014/main" id="{644BB8EF-1E3E-8EE5-B952-1203456CC8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CC7D16-3528-4770-20BC-D4B17AF1A4CC}"/>
              </a:ext>
            </a:extLst>
          </p:cNvPr>
          <p:cNvSpPr>
            <a:spLocks noGrp="1"/>
          </p:cNvSpPr>
          <p:nvPr>
            <p:ph type="sldNum" sz="quarter" idx="12"/>
          </p:nvPr>
        </p:nvSpPr>
        <p:spPr/>
        <p:txBody>
          <a:bodyPr/>
          <a:lstStyle/>
          <a:p>
            <a:fld id="{F5A08F83-A1CB-4825-A8FA-2DB64578B5D8}" type="slidenum">
              <a:rPr lang="en-US" smtClean="0"/>
              <a:t>‹#›</a:t>
            </a:fld>
            <a:endParaRPr lang="en-US"/>
          </a:p>
        </p:txBody>
      </p:sp>
    </p:spTree>
    <p:extLst>
      <p:ext uri="{BB962C8B-B14F-4D97-AF65-F5344CB8AC3E}">
        <p14:creationId xmlns:p14="http://schemas.microsoft.com/office/powerpoint/2010/main" val="3337015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5D0C-C19D-1318-5AAB-C20AC0A2A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F8F8B1-950A-BBEE-148F-1D3ED1B822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4C1398-5CB7-295A-A172-6366CE8B8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FB3040-4397-BFF4-1DF4-7CBDBEBAEFA6}"/>
              </a:ext>
            </a:extLst>
          </p:cNvPr>
          <p:cNvSpPr>
            <a:spLocks noGrp="1"/>
          </p:cNvSpPr>
          <p:nvPr>
            <p:ph type="dt" sz="half" idx="10"/>
          </p:nvPr>
        </p:nvSpPr>
        <p:spPr/>
        <p:txBody>
          <a:bodyPr/>
          <a:lstStyle/>
          <a:p>
            <a:fld id="{E41270FE-5EBD-4BA4-89D5-740FE197983B}" type="datetimeFigureOut">
              <a:rPr lang="en-US" smtClean="0"/>
              <a:t>8/9/2023</a:t>
            </a:fld>
            <a:endParaRPr lang="en-US"/>
          </a:p>
        </p:txBody>
      </p:sp>
      <p:sp>
        <p:nvSpPr>
          <p:cNvPr id="6" name="Footer Placeholder 5">
            <a:extLst>
              <a:ext uri="{FF2B5EF4-FFF2-40B4-BE49-F238E27FC236}">
                <a16:creationId xmlns:a16="http://schemas.microsoft.com/office/drawing/2014/main" id="{FE56C976-F178-4B5D-FFCB-228B723BE4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C15BFC-1CDA-41A3-3606-12652488C7FC}"/>
              </a:ext>
            </a:extLst>
          </p:cNvPr>
          <p:cNvSpPr>
            <a:spLocks noGrp="1"/>
          </p:cNvSpPr>
          <p:nvPr>
            <p:ph type="sldNum" sz="quarter" idx="12"/>
          </p:nvPr>
        </p:nvSpPr>
        <p:spPr/>
        <p:txBody>
          <a:bodyPr/>
          <a:lstStyle/>
          <a:p>
            <a:fld id="{F5A08F83-A1CB-4825-A8FA-2DB64578B5D8}" type="slidenum">
              <a:rPr lang="en-US" smtClean="0"/>
              <a:t>‹#›</a:t>
            </a:fld>
            <a:endParaRPr lang="en-US"/>
          </a:p>
        </p:txBody>
      </p:sp>
    </p:spTree>
    <p:extLst>
      <p:ext uri="{BB962C8B-B14F-4D97-AF65-F5344CB8AC3E}">
        <p14:creationId xmlns:p14="http://schemas.microsoft.com/office/powerpoint/2010/main" val="338612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BDEA1-9970-D1C9-1C99-04764BC430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C88AA7-957E-9EDF-3C73-AC3F2F34A5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5D447A-AC96-2E49-9DF0-576735E3E4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81EC32-3F25-C2F1-EB8E-4CED283B8B44}"/>
              </a:ext>
            </a:extLst>
          </p:cNvPr>
          <p:cNvSpPr>
            <a:spLocks noGrp="1"/>
          </p:cNvSpPr>
          <p:nvPr>
            <p:ph type="dt" sz="half" idx="10"/>
          </p:nvPr>
        </p:nvSpPr>
        <p:spPr/>
        <p:txBody>
          <a:bodyPr/>
          <a:lstStyle/>
          <a:p>
            <a:fld id="{E41270FE-5EBD-4BA4-89D5-740FE197983B}" type="datetimeFigureOut">
              <a:rPr lang="en-US" smtClean="0"/>
              <a:t>8/9/2023</a:t>
            </a:fld>
            <a:endParaRPr lang="en-US"/>
          </a:p>
        </p:txBody>
      </p:sp>
      <p:sp>
        <p:nvSpPr>
          <p:cNvPr id="6" name="Footer Placeholder 5">
            <a:extLst>
              <a:ext uri="{FF2B5EF4-FFF2-40B4-BE49-F238E27FC236}">
                <a16:creationId xmlns:a16="http://schemas.microsoft.com/office/drawing/2014/main" id="{121EB3CD-36CD-9F8A-36E2-2E31291A2A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D70BD-0F8B-F24A-36CC-7DA93FBC05F1}"/>
              </a:ext>
            </a:extLst>
          </p:cNvPr>
          <p:cNvSpPr>
            <a:spLocks noGrp="1"/>
          </p:cNvSpPr>
          <p:nvPr>
            <p:ph type="sldNum" sz="quarter" idx="12"/>
          </p:nvPr>
        </p:nvSpPr>
        <p:spPr/>
        <p:txBody>
          <a:bodyPr/>
          <a:lstStyle/>
          <a:p>
            <a:fld id="{F5A08F83-A1CB-4825-A8FA-2DB64578B5D8}" type="slidenum">
              <a:rPr lang="en-US" smtClean="0"/>
              <a:t>‹#›</a:t>
            </a:fld>
            <a:endParaRPr lang="en-US"/>
          </a:p>
        </p:txBody>
      </p:sp>
    </p:spTree>
    <p:extLst>
      <p:ext uri="{BB962C8B-B14F-4D97-AF65-F5344CB8AC3E}">
        <p14:creationId xmlns:p14="http://schemas.microsoft.com/office/powerpoint/2010/main" val="429589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EB920F-9BCA-3404-5609-B43A0595D6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D2838F-103F-B30F-D153-EA684C77AF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ABC69-9CE4-9C2A-0A0E-5C28826D9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1270FE-5EBD-4BA4-89D5-740FE197983B}" type="datetimeFigureOut">
              <a:rPr lang="en-US" smtClean="0"/>
              <a:t>8/9/2023</a:t>
            </a:fld>
            <a:endParaRPr lang="en-US"/>
          </a:p>
        </p:txBody>
      </p:sp>
      <p:sp>
        <p:nvSpPr>
          <p:cNvPr id="5" name="Footer Placeholder 4">
            <a:extLst>
              <a:ext uri="{FF2B5EF4-FFF2-40B4-BE49-F238E27FC236}">
                <a16:creationId xmlns:a16="http://schemas.microsoft.com/office/drawing/2014/main" id="{F4973F51-E0D1-9711-F0A1-8E2BF6B7D8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F309E6-576B-BA7F-ECD5-C72ED695F4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A08F83-A1CB-4825-A8FA-2DB64578B5D8}" type="slidenum">
              <a:rPr lang="en-US" smtClean="0"/>
              <a:t>‹#›</a:t>
            </a:fld>
            <a:endParaRPr lang="en-US"/>
          </a:p>
        </p:txBody>
      </p:sp>
    </p:spTree>
    <p:extLst>
      <p:ext uri="{BB962C8B-B14F-4D97-AF65-F5344CB8AC3E}">
        <p14:creationId xmlns:p14="http://schemas.microsoft.com/office/powerpoint/2010/main" val="732608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BIO-RSG" TargetMode="External"/><Relationship Id="rId2" Type="http://schemas.openxmlformats.org/officeDocument/2006/relationships/hyperlink" Target="https://oceancolor.gsfc.nasa.gov/"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ftp://ftp.dfo-mpo.gc.ca/bometrics/spring-bloom" TargetMode="External"/><Relationship Id="rId2" Type="http://schemas.openxmlformats.org/officeDocument/2006/relationships/hyperlink" Target="https://www.dfo-mpo.gc.ca/science/data-donnees/azmp-pmza/index-eng.html" TargetMode="External"/><Relationship Id="rId1" Type="http://schemas.openxmlformats.org/officeDocument/2006/relationships/slideLayout" Target="../slideLayouts/slideLayout2.xml"/><Relationship Id="rId4" Type="http://schemas.openxmlformats.org/officeDocument/2006/relationships/hyperlink" Target="https://oceancolor.gsfc.nasa.gov/resources/atbd/ocl2flag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researchgate.net/publication/11345370_Optimization_of_a_semianalytical_ocean_color_model_for_global-scale_application" TargetMode="External"/><Relationship Id="rId2" Type="http://schemas.openxmlformats.org/officeDocument/2006/relationships/hyperlink" Target="https://www.researchgate.net/publication/284463756_Ocean_color_chlorophyll_algorithms_for_SeaWiFS" TargetMode="External"/><Relationship Id="rId1" Type="http://schemas.openxmlformats.org/officeDocument/2006/relationships/slideLayout" Target="../slideLayouts/slideLayout2.xml"/><Relationship Id="rId5" Type="http://schemas.openxmlformats.org/officeDocument/2006/relationships/hyperlink" Target="https://www.mdpi.com/2072-4292/10/2/265" TargetMode="External"/><Relationship Id="rId4" Type="http://schemas.openxmlformats.org/officeDocument/2006/relationships/hyperlink" Target="https://www.mdpi.com/2072-4292/11/22/2609"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oceancolor.gsfc.nasa.gov/atbd/ocl2flags" TargetMode="External"/><Relationship Id="rId3" Type="http://schemas.openxmlformats.org/officeDocument/2006/relationships/hyperlink" Target="https://www.researchgate.net/publication/251494326_A_three_component_classification_of_phytoplankton_absorption_spectra_Application_to_ocean-color_data" TargetMode="External"/><Relationship Id="rId7" Type="http://schemas.openxmlformats.org/officeDocument/2006/relationships/hyperlink" Target="https://oceancolor.gsfc.nasa.gov/docs/format/l3bins" TargetMode="External"/><Relationship Id="rId2" Type="http://schemas.openxmlformats.org/officeDocument/2006/relationships/hyperlink" Target="https://www.researchgate.net/publication/229086123_A_two-component_model_of_phytoplankton_absorption_in_the_open_ocean_Theory_and_applications" TargetMode="External"/><Relationship Id="rId1" Type="http://schemas.openxmlformats.org/officeDocument/2006/relationships/slideLayout" Target="../slideLayouts/slideLayout2.xml"/><Relationship Id="rId6" Type="http://schemas.openxmlformats.org/officeDocument/2006/relationships/hyperlink" Target="https://oceancolor.gsfc.nasa.gov/products" TargetMode="External"/><Relationship Id="rId5" Type="http://schemas.openxmlformats.org/officeDocument/2006/relationships/hyperlink" Target="https://oceancolor.gsfc.nasa.gov/atbd/chlor_a" TargetMode="External"/><Relationship Id="rId4" Type="http://schemas.openxmlformats.org/officeDocument/2006/relationships/hyperlink" Target="https://www.researchgate.net/publication/326033452_Remote_Sensing_of_Phytoplankton_Size_Class_in_Northwest_Atlantic_from_1998_to_2016_Bio-Optical_Algorithms_Comparison_and_Application#pf1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oceancolor.gsfc.nasa.gov/data/reprocessin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BBE3BEEA-C8CD-00C5-FF11-AB14AF343489}"/>
              </a:ext>
            </a:extLst>
          </p:cNvPr>
          <p:cNvSpPr txBox="1"/>
          <p:nvPr/>
        </p:nvSpPr>
        <p:spPr>
          <a:xfrm>
            <a:off x="3137451" y="0"/>
            <a:ext cx="5513389" cy="1477328"/>
          </a:xfrm>
          <a:prstGeom prst="rect">
            <a:avLst/>
          </a:prstGeom>
          <a:noFill/>
        </p:spPr>
        <p:txBody>
          <a:bodyPr wrap="square" rtlCol="0">
            <a:spAutoFit/>
          </a:bodyPr>
          <a:lstStyle/>
          <a:p>
            <a:r>
              <a:rPr lang="en-US" sz="5400" dirty="0" err="1"/>
              <a:t>PhytoFit</a:t>
            </a:r>
            <a:r>
              <a:rPr lang="en-US" sz="5400" dirty="0"/>
              <a:t> </a:t>
            </a:r>
            <a:r>
              <a:rPr lang="en-US" sz="5400" dirty="0" err="1"/>
              <a:t>Userguide</a:t>
            </a:r>
            <a:endParaRPr lang="en-US" sz="5400" dirty="0"/>
          </a:p>
          <a:p>
            <a:pPr algn="ctr"/>
            <a:r>
              <a:rPr lang="en-US" dirty="0"/>
              <a:t>2023-08-08</a:t>
            </a:r>
          </a:p>
          <a:p>
            <a:pPr algn="ctr"/>
            <a:r>
              <a:rPr lang="en-US" dirty="0"/>
              <a:t>Stephanie.Clay@dfo-mpo.gc.ca</a:t>
            </a:r>
          </a:p>
        </p:txBody>
      </p:sp>
      <p:sp>
        <p:nvSpPr>
          <p:cNvPr id="48" name="TextBox 47">
            <a:extLst>
              <a:ext uri="{FF2B5EF4-FFF2-40B4-BE49-F238E27FC236}">
                <a16:creationId xmlns:a16="http://schemas.microsoft.com/office/drawing/2014/main" id="{8DCE0985-82D7-6BD4-ABA7-7839A918321E}"/>
              </a:ext>
            </a:extLst>
          </p:cNvPr>
          <p:cNvSpPr txBox="1"/>
          <p:nvPr/>
        </p:nvSpPr>
        <p:spPr>
          <a:xfrm>
            <a:off x="191932" y="1652113"/>
            <a:ext cx="7150612" cy="1862048"/>
          </a:xfrm>
          <a:prstGeom prst="rect">
            <a:avLst/>
          </a:prstGeom>
          <a:noFill/>
        </p:spPr>
        <p:txBody>
          <a:bodyPr wrap="none" rtlCol="0">
            <a:spAutoFit/>
          </a:bodyPr>
          <a:lstStyle/>
          <a:p>
            <a:r>
              <a:rPr lang="en-US" sz="2800" dirty="0"/>
              <a:t>Authors</a:t>
            </a:r>
          </a:p>
          <a:p>
            <a:endParaRPr lang="en-US" sz="900" dirty="0"/>
          </a:p>
          <a:p>
            <a:r>
              <a:rPr lang="en-US" sz="1400" b="1" dirty="0"/>
              <a:t>Chantelle Layton</a:t>
            </a:r>
          </a:p>
          <a:p>
            <a:r>
              <a:rPr lang="en-US" sz="1200" i="1" dirty="0"/>
              <a:t>Initial concept, preliminary design, coding, and algorithm development/improvements  </a:t>
            </a:r>
            <a:endParaRPr lang="en-US" sz="1400" i="1" dirty="0"/>
          </a:p>
          <a:p>
            <a:r>
              <a:rPr lang="en-US" sz="1400" b="1" dirty="0"/>
              <a:t>Stephanie Clay</a:t>
            </a:r>
          </a:p>
          <a:p>
            <a:r>
              <a:rPr lang="en-US" sz="1200" i="1" dirty="0"/>
              <a:t>Final app design and modifications, feature addition, new datasets, maintenance, and algorithm improvements  </a:t>
            </a:r>
          </a:p>
          <a:p>
            <a:r>
              <a:rPr lang="en-US" sz="1400" b="1" dirty="0"/>
              <a:t>Emmanuel Devred</a:t>
            </a:r>
          </a:p>
          <a:p>
            <a:r>
              <a:rPr lang="en-US" sz="1200" i="1" dirty="0"/>
              <a:t>Scientific support, algorithm development/improvements, review and feature recommendations</a:t>
            </a:r>
          </a:p>
        </p:txBody>
      </p:sp>
      <p:sp>
        <p:nvSpPr>
          <p:cNvPr id="49" name="TextBox 48">
            <a:extLst>
              <a:ext uri="{FF2B5EF4-FFF2-40B4-BE49-F238E27FC236}">
                <a16:creationId xmlns:a16="http://schemas.microsoft.com/office/drawing/2014/main" id="{8B56DE7A-BFA8-A18A-6C4D-4A7D0B486958}"/>
              </a:ext>
            </a:extLst>
          </p:cNvPr>
          <p:cNvSpPr txBox="1"/>
          <p:nvPr/>
        </p:nvSpPr>
        <p:spPr>
          <a:xfrm>
            <a:off x="191932" y="5232171"/>
            <a:ext cx="1370440" cy="307777"/>
          </a:xfrm>
          <a:prstGeom prst="rect">
            <a:avLst/>
          </a:prstGeom>
          <a:noFill/>
        </p:spPr>
        <p:txBody>
          <a:bodyPr wrap="none" rtlCol="0">
            <a:spAutoFit/>
          </a:bodyPr>
          <a:lstStyle/>
          <a:p>
            <a:r>
              <a:rPr lang="en-US" sz="1400" b="1" i="1" dirty="0" err="1"/>
              <a:t>BibTeX</a:t>
            </a:r>
            <a:r>
              <a:rPr lang="en-US" sz="1400" b="1" i="1" dirty="0"/>
              <a:t> format:  </a:t>
            </a:r>
          </a:p>
        </p:txBody>
      </p:sp>
      <p:sp>
        <p:nvSpPr>
          <p:cNvPr id="51" name="TextBox 50">
            <a:extLst>
              <a:ext uri="{FF2B5EF4-FFF2-40B4-BE49-F238E27FC236}">
                <a16:creationId xmlns:a16="http://schemas.microsoft.com/office/drawing/2014/main" id="{82213F6E-3DBF-E407-8A91-D5F758002080}"/>
              </a:ext>
            </a:extLst>
          </p:cNvPr>
          <p:cNvSpPr txBox="1"/>
          <p:nvPr/>
        </p:nvSpPr>
        <p:spPr>
          <a:xfrm>
            <a:off x="7947324" y="2613915"/>
            <a:ext cx="3563091" cy="900246"/>
          </a:xfrm>
          <a:prstGeom prst="rect">
            <a:avLst/>
          </a:prstGeom>
          <a:noFill/>
        </p:spPr>
        <p:txBody>
          <a:bodyPr wrap="none" rtlCol="0">
            <a:spAutoFit/>
          </a:bodyPr>
          <a:lstStyle/>
          <a:p>
            <a:r>
              <a:rPr lang="en-US" sz="2800" dirty="0"/>
              <a:t>Acknowledgments</a:t>
            </a:r>
            <a:endParaRPr lang="en-US" sz="3600" dirty="0"/>
          </a:p>
          <a:p>
            <a:endParaRPr lang="en-US" sz="1050" dirty="0"/>
          </a:p>
          <a:p>
            <a:r>
              <a:rPr lang="en-US" sz="1400" b="1" dirty="0"/>
              <a:t>Andrea Hilborn</a:t>
            </a:r>
            <a:r>
              <a:rPr lang="en-US" sz="1400" dirty="0"/>
              <a:t> for many valuable suggestions</a:t>
            </a:r>
          </a:p>
        </p:txBody>
      </p:sp>
      <p:sp>
        <p:nvSpPr>
          <p:cNvPr id="52" name="TextBox 51">
            <a:extLst>
              <a:ext uri="{FF2B5EF4-FFF2-40B4-BE49-F238E27FC236}">
                <a16:creationId xmlns:a16="http://schemas.microsoft.com/office/drawing/2014/main" id="{3D6399E5-D0FB-0CD7-0796-383505B72DF3}"/>
              </a:ext>
            </a:extLst>
          </p:cNvPr>
          <p:cNvSpPr txBox="1"/>
          <p:nvPr/>
        </p:nvSpPr>
        <p:spPr>
          <a:xfrm>
            <a:off x="191932" y="3624228"/>
            <a:ext cx="11318483" cy="1477328"/>
          </a:xfrm>
          <a:prstGeom prst="rect">
            <a:avLst/>
          </a:prstGeom>
          <a:noFill/>
        </p:spPr>
        <p:txBody>
          <a:bodyPr wrap="none" rtlCol="0">
            <a:spAutoFit/>
          </a:bodyPr>
          <a:lstStyle/>
          <a:p>
            <a:r>
              <a:rPr lang="en-US" sz="2800" dirty="0"/>
              <a:t>How to cite</a:t>
            </a:r>
          </a:p>
          <a:p>
            <a:endParaRPr lang="en-US" sz="1000" dirty="0"/>
          </a:p>
          <a:p>
            <a:r>
              <a:rPr lang="en-US" sz="1400" dirty="0"/>
              <a:t>In publications, please include acknowledgments to </a:t>
            </a:r>
            <a:r>
              <a:rPr lang="en-US" sz="1400" b="1" dirty="0"/>
              <a:t>NASA OBPG </a:t>
            </a:r>
            <a:r>
              <a:rPr lang="en-US" sz="1400" dirty="0"/>
              <a:t>(</a:t>
            </a:r>
            <a:r>
              <a:rPr lang="en-US" sz="1400" dirty="0">
                <a:hlinkClick r:id="rId2"/>
              </a:rPr>
              <a:t>https://oceancolor.gsfc.nasa.gov</a:t>
            </a:r>
            <a:r>
              <a:rPr lang="en-US" sz="1400" dirty="0"/>
              <a:t>) for the raw satellite data and the </a:t>
            </a:r>
            <a:r>
              <a:rPr lang="en-US" sz="1400" b="1" dirty="0"/>
              <a:t>BIO remote sensing</a:t>
            </a:r>
          </a:p>
          <a:p>
            <a:r>
              <a:rPr lang="en-US" sz="1400" b="1" dirty="0"/>
              <a:t>group </a:t>
            </a:r>
            <a:r>
              <a:rPr lang="en-US" sz="1400" dirty="0"/>
              <a:t>(</a:t>
            </a:r>
            <a:r>
              <a:rPr lang="en-US" sz="1400" dirty="0">
                <a:hlinkClick r:id="rId3"/>
              </a:rPr>
              <a:t>https://github.com/BIO-RSG</a:t>
            </a:r>
            <a:r>
              <a:rPr lang="en-US" sz="1400" dirty="0"/>
              <a:t>) for the application, and use this citation in the references:  </a:t>
            </a:r>
          </a:p>
          <a:p>
            <a:endParaRPr lang="en-US" sz="1000" dirty="0"/>
          </a:p>
          <a:p>
            <a:r>
              <a:rPr lang="en-US" sz="1400" i="1" dirty="0"/>
              <a:t>Stephanie Clay, Chantelle Layton, &amp; Emmanuel Devred. (2021). BIO-RSG/</a:t>
            </a:r>
            <a:r>
              <a:rPr lang="en-US" sz="1400" i="1" dirty="0" err="1"/>
              <a:t>PhytoFit</a:t>
            </a:r>
            <a:r>
              <a:rPr lang="en-US" sz="1400" i="1" dirty="0"/>
              <a:t>: First release (v1.0.0). </a:t>
            </a:r>
            <a:r>
              <a:rPr lang="en-US" sz="1400" i="1" dirty="0" err="1"/>
              <a:t>Zenodo</a:t>
            </a:r>
            <a:r>
              <a:rPr lang="en-US" sz="1400" i="1" dirty="0"/>
              <a:t>. https://doi.org/10.5281/zenodo.4770754</a:t>
            </a:r>
            <a:endParaRPr lang="en-US" dirty="0"/>
          </a:p>
        </p:txBody>
      </p:sp>
      <p:sp>
        <p:nvSpPr>
          <p:cNvPr id="53" name="TextBox 52">
            <a:extLst>
              <a:ext uri="{FF2B5EF4-FFF2-40B4-BE49-F238E27FC236}">
                <a16:creationId xmlns:a16="http://schemas.microsoft.com/office/drawing/2014/main" id="{BC710A75-3D83-CE0F-0BA4-BD841AE04A8B}"/>
              </a:ext>
            </a:extLst>
          </p:cNvPr>
          <p:cNvSpPr txBox="1"/>
          <p:nvPr/>
        </p:nvSpPr>
        <p:spPr>
          <a:xfrm>
            <a:off x="1562372" y="5232171"/>
            <a:ext cx="5948360" cy="1384995"/>
          </a:xfrm>
          <a:prstGeom prst="rect">
            <a:avLst/>
          </a:prstGeom>
          <a:noFill/>
        </p:spPr>
        <p:txBody>
          <a:bodyPr wrap="none" rtlCol="0">
            <a:spAutoFit/>
          </a:bodyPr>
          <a:lstStyle/>
          <a:p>
            <a:r>
              <a:rPr lang="en-US" sz="1400" i="1" dirty="0"/>
              <a:t> @misc{clay21,</a:t>
            </a:r>
          </a:p>
          <a:p>
            <a:r>
              <a:rPr lang="en-US" sz="1400" i="1" dirty="0"/>
              <a:t>      author       = {Clay, Stephanie and Layton, Chantelle and Devred, Emmanuel},</a:t>
            </a:r>
          </a:p>
          <a:p>
            <a:r>
              <a:rPr lang="en-US" sz="1400" i="1" dirty="0"/>
              <a:t>      title        = "</a:t>
            </a:r>
            <a:r>
              <a:rPr lang="en-US" sz="1400" i="1" dirty="0" err="1"/>
              <a:t>PhytoFit</a:t>
            </a:r>
            <a:r>
              <a:rPr lang="en-US" sz="1400" i="1" dirty="0"/>
              <a:t>",</a:t>
            </a:r>
          </a:p>
          <a:p>
            <a:r>
              <a:rPr lang="en-US" sz="1400" i="1" dirty="0"/>
              <a:t>      </a:t>
            </a:r>
            <a:r>
              <a:rPr lang="en-US" sz="1400" i="1" dirty="0" err="1"/>
              <a:t>howpublished</a:t>
            </a:r>
            <a:r>
              <a:rPr lang="en-US" sz="1400" i="1" dirty="0"/>
              <a:t> = "\</a:t>
            </a:r>
            <a:r>
              <a:rPr lang="en-US" sz="1400" i="1" dirty="0" err="1"/>
              <a:t>url</a:t>
            </a:r>
            <a:r>
              <a:rPr lang="en-US" sz="1400" i="1" dirty="0"/>
              <a:t>{https://github.com/BIO-RSG/PhytoFit}",</a:t>
            </a:r>
          </a:p>
          <a:p>
            <a:r>
              <a:rPr lang="en-US" sz="1400" i="1" dirty="0"/>
              <a:t>      year         = 2021</a:t>
            </a:r>
          </a:p>
          <a:p>
            <a:r>
              <a:rPr lang="en-US" sz="1400" i="1" dirty="0"/>
              <a:t>    }</a:t>
            </a:r>
            <a:endParaRPr lang="en-US" sz="1400" dirty="0"/>
          </a:p>
        </p:txBody>
      </p:sp>
    </p:spTree>
    <p:extLst>
      <p:ext uri="{BB962C8B-B14F-4D97-AF65-F5344CB8AC3E}">
        <p14:creationId xmlns:p14="http://schemas.microsoft.com/office/powerpoint/2010/main" val="165295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7" y="123290"/>
            <a:ext cx="4877876" cy="523220"/>
          </a:xfrm>
          <a:prstGeom prst="rect">
            <a:avLst/>
          </a:prstGeom>
          <a:noFill/>
        </p:spPr>
        <p:txBody>
          <a:bodyPr wrap="square" rtlCol="0">
            <a:spAutoFit/>
          </a:bodyPr>
          <a:lstStyle/>
          <a:p>
            <a:r>
              <a:rPr lang="en-US" sz="2800" dirty="0"/>
              <a:t>Output and display - Map</a:t>
            </a:r>
          </a:p>
        </p:txBody>
      </p:sp>
      <p:sp>
        <p:nvSpPr>
          <p:cNvPr id="28" name="TextBox 27">
            <a:extLst>
              <a:ext uri="{FF2B5EF4-FFF2-40B4-BE49-F238E27FC236}">
                <a16:creationId xmlns:a16="http://schemas.microsoft.com/office/drawing/2014/main" id="{C0BBA62C-6BC5-F7B2-542A-5394E53E3EFD}"/>
              </a:ext>
            </a:extLst>
          </p:cNvPr>
          <p:cNvSpPr txBox="1"/>
          <p:nvPr/>
        </p:nvSpPr>
        <p:spPr>
          <a:xfrm>
            <a:off x="164387" y="853816"/>
            <a:ext cx="4346653" cy="2677656"/>
          </a:xfrm>
          <a:prstGeom prst="rect">
            <a:avLst/>
          </a:prstGeom>
          <a:noFill/>
        </p:spPr>
        <p:txBody>
          <a:bodyPr wrap="square" rtlCol="0">
            <a:spAutoFit/>
          </a:bodyPr>
          <a:lstStyle/>
          <a:p>
            <a:pPr marL="342900" indent="-342900">
              <a:buAutoNum type="arabicPeriod"/>
            </a:pPr>
            <a:r>
              <a:rPr lang="en-US" sz="1400" dirty="0"/>
              <a:t>Day selector – Move the slider to view the satellite imagery for that day (or 4-day or 8-day period)</a:t>
            </a:r>
          </a:p>
          <a:p>
            <a:pPr marL="342900" indent="-342900">
              <a:buAutoNum type="arabicPeriod"/>
            </a:pPr>
            <a:endParaRPr lang="en-US" sz="1400" dirty="0"/>
          </a:p>
          <a:p>
            <a:pPr marL="342900" indent="-342900">
              <a:buAutoNum type="arabicPeriod"/>
            </a:pPr>
            <a:r>
              <a:rPr lang="en-US" sz="1400" dirty="0"/>
              <a:t>Map zoom functions</a:t>
            </a:r>
          </a:p>
          <a:p>
            <a:pPr marL="342900" indent="-342900">
              <a:buAutoNum type="arabicPeriod"/>
            </a:pPr>
            <a:endParaRPr lang="en-US" sz="1400" dirty="0"/>
          </a:p>
          <a:p>
            <a:pPr marL="342900" indent="-342900">
              <a:buAutoNum type="arabicPeriod"/>
            </a:pPr>
            <a:r>
              <a:rPr lang="en-US" sz="1400" dirty="0"/>
              <a:t>Play button to allow map to load images in sequence with a 4-second delay between each image</a:t>
            </a:r>
          </a:p>
          <a:p>
            <a:pPr marL="342900" indent="-342900">
              <a:buAutoNum type="arabicPeriod"/>
            </a:pPr>
            <a:endParaRPr lang="en-US" sz="1400" dirty="0"/>
          </a:p>
          <a:p>
            <a:pPr marL="342900" indent="-342900">
              <a:buAutoNum type="arabicPeriod"/>
            </a:pPr>
            <a:r>
              <a:rPr lang="en-US" sz="1400" dirty="0"/>
              <a:t>Toggle groups of predefined polygons on the map, for viewing only</a:t>
            </a:r>
          </a:p>
          <a:p>
            <a:pPr marL="342900" indent="-342900">
              <a:buAutoNum type="arabicPeriod"/>
            </a:pPr>
            <a:endParaRPr lang="en-US" sz="1400" dirty="0"/>
          </a:p>
          <a:p>
            <a:pPr marL="342900" indent="-342900">
              <a:buAutoNum type="arabicPeriod"/>
            </a:pPr>
            <a:r>
              <a:rPr lang="en-US" sz="1400" dirty="0"/>
              <a:t>Adjust the color scale on the map</a:t>
            </a:r>
          </a:p>
        </p:txBody>
      </p:sp>
      <p:grpSp>
        <p:nvGrpSpPr>
          <p:cNvPr id="17" name="Group 16">
            <a:extLst>
              <a:ext uri="{FF2B5EF4-FFF2-40B4-BE49-F238E27FC236}">
                <a16:creationId xmlns:a16="http://schemas.microsoft.com/office/drawing/2014/main" id="{601336FD-9332-0B8A-34A3-F6097088A557}"/>
              </a:ext>
            </a:extLst>
          </p:cNvPr>
          <p:cNvGrpSpPr>
            <a:grpSpLocks noChangeAspect="1"/>
          </p:cNvGrpSpPr>
          <p:nvPr/>
        </p:nvGrpSpPr>
        <p:grpSpPr>
          <a:xfrm>
            <a:off x="5161310" y="646510"/>
            <a:ext cx="6301684" cy="5920531"/>
            <a:chOff x="252074" y="2419885"/>
            <a:chExt cx="4679514" cy="4396477"/>
          </a:xfrm>
        </p:grpSpPr>
        <p:pic>
          <p:nvPicPr>
            <p:cNvPr id="5" name="Picture 4">
              <a:extLst>
                <a:ext uri="{FF2B5EF4-FFF2-40B4-BE49-F238E27FC236}">
                  <a16:creationId xmlns:a16="http://schemas.microsoft.com/office/drawing/2014/main" id="{3EB0C557-2701-D04E-8C18-3F13C8C508E6}"/>
                </a:ext>
              </a:extLst>
            </p:cNvPr>
            <p:cNvPicPr>
              <a:picLocks noChangeAspect="1"/>
            </p:cNvPicPr>
            <p:nvPr/>
          </p:nvPicPr>
          <p:blipFill rotWithShape="1">
            <a:blip r:embed="rId2"/>
            <a:srcRect l="24780" t="8889" r="2997" b="28194"/>
            <a:stretch/>
          </p:blipFill>
          <p:spPr>
            <a:xfrm>
              <a:off x="473665" y="2419885"/>
              <a:ext cx="4105275" cy="4314825"/>
            </a:xfrm>
            <a:prstGeom prst="rect">
              <a:avLst/>
            </a:prstGeom>
          </p:spPr>
        </p:pic>
        <p:sp>
          <p:nvSpPr>
            <p:cNvPr id="6" name="Rectangle 5">
              <a:extLst>
                <a:ext uri="{FF2B5EF4-FFF2-40B4-BE49-F238E27FC236}">
                  <a16:creationId xmlns:a16="http://schemas.microsoft.com/office/drawing/2014/main" id="{BC5540E1-ED8E-BFB4-DCAF-E50134DDBC28}"/>
                </a:ext>
              </a:extLst>
            </p:cNvPr>
            <p:cNvSpPr/>
            <p:nvPr/>
          </p:nvSpPr>
          <p:spPr>
            <a:xfrm>
              <a:off x="473665" y="2419885"/>
              <a:ext cx="4145960" cy="4524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04777C4-7862-5F84-E9C7-DE46D28E6555}"/>
                </a:ext>
              </a:extLst>
            </p:cNvPr>
            <p:cNvSpPr/>
            <p:nvPr/>
          </p:nvSpPr>
          <p:spPr>
            <a:xfrm>
              <a:off x="4352925" y="2626376"/>
              <a:ext cx="333376" cy="30777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200FE0F2-FF72-665E-E032-F2D66D9FA46E}"/>
                </a:ext>
              </a:extLst>
            </p:cNvPr>
            <p:cNvSpPr/>
            <p:nvPr/>
          </p:nvSpPr>
          <p:spPr>
            <a:xfrm rot="19800599">
              <a:off x="4478623" y="2721322"/>
              <a:ext cx="81980" cy="6784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8E75682-6CDB-DC52-04DA-4CB27412EDFB}"/>
                </a:ext>
              </a:extLst>
            </p:cNvPr>
            <p:cNvSpPr/>
            <p:nvPr/>
          </p:nvSpPr>
          <p:spPr>
            <a:xfrm>
              <a:off x="3822111" y="2934154"/>
              <a:ext cx="749960" cy="92374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C8568A-8EB1-6CAB-10F8-6B91BB9FB70F}"/>
                </a:ext>
              </a:extLst>
            </p:cNvPr>
            <p:cNvSpPr/>
            <p:nvPr/>
          </p:nvSpPr>
          <p:spPr>
            <a:xfrm>
              <a:off x="473664" y="6363959"/>
              <a:ext cx="4105276" cy="4524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E816AD8-BC4F-A96E-DF39-21461145D7CB}"/>
                </a:ext>
              </a:extLst>
            </p:cNvPr>
            <p:cNvSpPr txBox="1"/>
            <p:nvPr/>
          </p:nvSpPr>
          <p:spPr>
            <a:xfrm>
              <a:off x="267437" y="2478244"/>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1.</a:t>
              </a:r>
            </a:p>
          </p:txBody>
        </p:sp>
        <p:sp>
          <p:nvSpPr>
            <p:cNvPr id="12" name="TextBox 11">
              <a:extLst>
                <a:ext uri="{FF2B5EF4-FFF2-40B4-BE49-F238E27FC236}">
                  <a16:creationId xmlns:a16="http://schemas.microsoft.com/office/drawing/2014/main" id="{FD1FB9F5-EB00-5240-4D78-78C79BF4B65B}"/>
                </a:ext>
              </a:extLst>
            </p:cNvPr>
            <p:cNvSpPr txBox="1"/>
            <p:nvPr/>
          </p:nvSpPr>
          <p:spPr>
            <a:xfrm>
              <a:off x="334113" y="2970693"/>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5175C153-E00A-B26A-E3EF-8A043751FAC7}"/>
                </a:ext>
              </a:extLst>
            </p:cNvPr>
            <p:cNvSpPr txBox="1"/>
            <p:nvPr/>
          </p:nvSpPr>
          <p:spPr>
            <a:xfrm>
              <a:off x="4602797" y="3140645"/>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4.</a:t>
              </a:r>
            </a:p>
          </p:txBody>
        </p:sp>
        <p:sp>
          <p:nvSpPr>
            <p:cNvPr id="14" name="TextBox 13">
              <a:extLst>
                <a:ext uri="{FF2B5EF4-FFF2-40B4-BE49-F238E27FC236}">
                  <a16:creationId xmlns:a16="http://schemas.microsoft.com/office/drawing/2014/main" id="{B15CAF71-0AC9-C258-F562-9DA9ECCD68D2}"/>
                </a:ext>
              </a:extLst>
            </p:cNvPr>
            <p:cNvSpPr txBox="1"/>
            <p:nvPr/>
          </p:nvSpPr>
          <p:spPr>
            <a:xfrm>
              <a:off x="252074" y="6431108"/>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5.</a:t>
              </a:r>
            </a:p>
          </p:txBody>
        </p:sp>
        <p:sp>
          <p:nvSpPr>
            <p:cNvPr id="15" name="TextBox 14">
              <a:extLst>
                <a:ext uri="{FF2B5EF4-FFF2-40B4-BE49-F238E27FC236}">
                  <a16:creationId xmlns:a16="http://schemas.microsoft.com/office/drawing/2014/main" id="{A501CC92-F65E-5AC9-7711-5E05B1FB9A20}"/>
                </a:ext>
              </a:extLst>
            </p:cNvPr>
            <p:cNvSpPr txBox="1"/>
            <p:nvPr/>
          </p:nvSpPr>
          <p:spPr>
            <a:xfrm>
              <a:off x="4733855" y="2622263"/>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3.</a:t>
              </a:r>
            </a:p>
          </p:txBody>
        </p:sp>
        <p:sp>
          <p:nvSpPr>
            <p:cNvPr id="16" name="Rectangle 15">
              <a:extLst>
                <a:ext uri="{FF2B5EF4-FFF2-40B4-BE49-F238E27FC236}">
                  <a16:creationId xmlns:a16="http://schemas.microsoft.com/office/drawing/2014/main" id="{A6F2CA2E-1F78-0AEE-F84C-0C021E3B97C6}"/>
                </a:ext>
              </a:extLst>
            </p:cNvPr>
            <p:cNvSpPr/>
            <p:nvPr/>
          </p:nvSpPr>
          <p:spPr>
            <a:xfrm>
              <a:off x="527058" y="2934154"/>
              <a:ext cx="273042" cy="3614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03825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6" y="123290"/>
            <a:ext cx="5107401" cy="523220"/>
          </a:xfrm>
          <a:prstGeom prst="rect">
            <a:avLst/>
          </a:prstGeom>
          <a:noFill/>
        </p:spPr>
        <p:txBody>
          <a:bodyPr wrap="square" rtlCol="0">
            <a:spAutoFit/>
          </a:bodyPr>
          <a:lstStyle/>
          <a:p>
            <a:r>
              <a:rPr lang="en-US" sz="2800" dirty="0"/>
              <a:t>Output and display – Density plot</a:t>
            </a:r>
          </a:p>
        </p:txBody>
      </p:sp>
      <p:sp>
        <p:nvSpPr>
          <p:cNvPr id="28" name="TextBox 27">
            <a:extLst>
              <a:ext uri="{FF2B5EF4-FFF2-40B4-BE49-F238E27FC236}">
                <a16:creationId xmlns:a16="http://schemas.microsoft.com/office/drawing/2014/main" id="{C0BBA62C-6BC5-F7B2-542A-5394E53E3EFD}"/>
              </a:ext>
            </a:extLst>
          </p:cNvPr>
          <p:cNvSpPr txBox="1"/>
          <p:nvPr/>
        </p:nvSpPr>
        <p:spPr>
          <a:xfrm>
            <a:off x="164387" y="853816"/>
            <a:ext cx="4346653" cy="954107"/>
          </a:xfrm>
          <a:prstGeom prst="rect">
            <a:avLst/>
          </a:prstGeom>
          <a:noFill/>
        </p:spPr>
        <p:txBody>
          <a:bodyPr wrap="square" rtlCol="0">
            <a:spAutoFit/>
          </a:bodyPr>
          <a:lstStyle/>
          <a:p>
            <a:pPr marL="342900" indent="-342900">
              <a:buAutoNum type="arabicPeriod"/>
            </a:pPr>
            <a:r>
              <a:rPr lang="en-US" sz="1400" dirty="0"/>
              <a:t>Daily (or 4-day, 8-day) statistics within your polygon</a:t>
            </a:r>
          </a:p>
          <a:p>
            <a:pPr marL="342900" indent="-342900">
              <a:buAutoNum type="arabicPeriod"/>
            </a:pPr>
            <a:endParaRPr lang="en-US" sz="1400" dirty="0"/>
          </a:p>
          <a:p>
            <a:pPr marL="342900" indent="-342900">
              <a:buAutoNum type="arabicPeriod"/>
            </a:pPr>
            <a:r>
              <a:rPr lang="en-US" sz="1400" dirty="0"/>
              <a:t>Click here to download this density plot with the table of statistics overlaid on the plot</a:t>
            </a:r>
          </a:p>
        </p:txBody>
      </p:sp>
      <p:grpSp>
        <p:nvGrpSpPr>
          <p:cNvPr id="21" name="Group 20">
            <a:extLst>
              <a:ext uri="{FF2B5EF4-FFF2-40B4-BE49-F238E27FC236}">
                <a16:creationId xmlns:a16="http://schemas.microsoft.com/office/drawing/2014/main" id="{7F2EE937-A3CD-2417-63C2-FF99CEAAD949}"/>
              </a:ext>
            </a:extLst>
          </p:cNvPr>
          <p:cNvGrpSpPr/>
          <p:nvPr/>
        </p:nvGrpSpPr>
        <p:grpSpPr>
          <a:xfrm>
            <a:off x="5498910" y="853816"/>
            <a:ext cx="5787943" cy="2261412"/>
            <a:chOff x="5699208" y="1167588"/>
            <a:chExt cx="5787943" cy="2261412"/>
          </a:xfrm>
        </p:grpSpPr>
        <p:pic>
          <p:nvPicPr>
            <p:cNvPr id="3" name="Picture 2">
              <a:extLst>
                <a:ext uri="{FF2B5EF4-FFF2-40B4-BE49-F238E27FC236}">
                  <a16:creationId xmlns:a16="http://schemas.microsoft.com/office/drawing/2014/main" id="{1E756D74-6674-B517-4B19-367D1AAFC387}"/>
                </a:ext>
              </a:extLst>
            </p:cNvPr>
            <p:cNvPicPr>
              <a:picLocks noChangeAspect="1"/>
            </p:cNvPicPr>
            <p:nvPr/>
          </p:nvPicPr>
          <p:blipFill rotWithShape="1">
            <a:blip r:embed="rId2"/>
            <a:srcRect l="25239" t="8247" r="2350" b="58778"/>
            <a:stretch/>
          </p:blipFill>
          <p:spPr>
            <a:xfrm>
              <a:off x="5957889" y="1167588"/>
              <a:ext cx="5529262" cy="2261412"/>
            </a:xfrm>
            <a:prstGeom prst="rect">
              <a:avLst/>
            </a:prstGeom>
          </p:spPr>
        </p:pic>
        <p:sp>
          <p:nvSpPr>
            <p:cNvPr id="4" name="Rectangle 3">
              <a:extLst>
                <a:ext uri="{FF2B5EF4-FFF2-40B4-BE49-F238E27FC236}">
                  <a16:creationId xmlns:a16="http://schemas.microsoft.com/office/drawing/2014/main" id="{4F631CB5-4359-F116-409D-CB550AD31A6B}"/>
                </a:ext>
              </a:extLst>
            </p:cNvPr>
            <p:cNvSpPr/>
            <p:nvPr/>
          </p:nvSpPr>
          <p:spPr>
            <a:xfrm>
              <a:off x="10458436" y="1530430"/>
              <a:ext cx="1028715" cy="108323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23D7679-0400-3F12-529F-B5FC41430B43}"/>
                </a:ext>
              </a:extLst>
            </p:cNvPr>
            <p:cNvSpPr/>
            <p:nvPr/>
          </p:nvSpPr>
          <p:spPr>
            <a:xfrm>
              <a:off x="5957889" y="3228974"/>
              <a:ext cx="5529262" cy="2000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5BF774E-1821-0654-AE03-7D3B7D4D0272}"/>
                </a:ext>
              </a:extLst>
            </p:cNvPr>
            <p:cNvSpPr txBox="1"/>
            <p:nvPr/>
          </p:nvSpPr>
          <p:spPr>
            <a:xfrm>
              <a:off x="10199755" y="1532158"/>
              <a:ext cx="25868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1.</a:t>
              </a:r>
            </a:p>
          </p:txBody>
        </p:sp>
        <p:sp>
          <p:nvSpPr>
            <p:cNvPr id="20" name="TextBox 19">
              <a:extLst>
                <a:ext uri="{FF2B5EF4-FFF2-40B4-BE49-F238E27FC236}">
                  <a16:creationId xmlns:a16="http://schemas.microsoft.com/office/drawing/2014/main" id="{2041EC5F-4252-307F-2281-7C6E44D57C2D}"/>
                </a:ext>
              </a:extLst>
            </p:cNvPr>
            <p:cNvSpPr txBox="1"/>
            <p:nvPr/>
          </p:nvSpPr>
          <p:spPr>
            <a:xfrm>
              <a:off x="5699208" y="3152001"/>
              <a:ext cx="25868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2.</a:t>
              </a:r>
            </a:p>
          </p:txBody>
        </p:sp>
      </p:grpSp>
    </p:spTree>
    <p:extLst>
      <p:ext uri="{BB962C8B-B14F-4D97-AF65-F5344CB8AC3E}">
        <p14:creationId xmlns:p14="http://schemas.microsoft.com/office/powerpoint/2010/main" val="3814976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6" y="123290"/>
            <a:ext cx="5558234" cy="523220"/>
          </a:xfrm>
          <a:prstGeom prst="rect">
            <a:avLst/>
          </a:prstGeom>
          <a:noFill/>
        </p:spPr>
        <p:txBody>
          <a:bodyPr wrap="square" rtlCol="0">
            <a:spAutoFit/>
          </a:bodyPr>
          <a:lstStyle/>
          <a:p>
            <a:r>
              <a:rPr lang="en-US" sz="2800" dirty="0"/>
              <a:t>Output and display – Time series plot</a:t>
            </a:r>
          </a:p>
        </p:txBody>
      </p:sp>
      <p:sp>
        <p:nvSpPr>
          <p:cNvPr id="28" name="TextBox 27">
            <a:extLst>
              <a:ext uri="{FF2B5EF4-FFF2-40B4-BE49-F238E27FC236}">
                <a16:creationId xmlns:a16="http://schemas.microsoft.com/office/drawing/2014/main" id="{C0BBA62C-6BC5-F7B2-542A-5394E53E3EFD}"/>
              </a:ext>
            </a:extLst>
          </p:cNvPr>
          <p:cNvSpPr txBox="1"/>
          <p:nvPr/>
        </p:nvSpPr>
        <p:spPr>
          <a:xfrm>
            <a:off x="164386" y="901530"/>
            <a:ext cx="5348140" cy="3108543"/>
          </a:xfrm>
          <a:prstGeom prst="rect">
            <a:avLst/>
          </a:prstGeom>
          <a:noFill/>
        </p:spPr>
        <p:txBody>
          <a:bodyPr wrap="square" rtlCol="0">
            <a:spAutoFit/>
          </a:bodyPr>
          <a:lstStyle/>
          <a:p>
            <a:pPr marL="342900" indent="-342900">
              <a:buAutoNum type="arabicPeriod"/>
            </a:pPr>
            <a:endParaRPr lang="en-US" sz="1400" dirty="0"/>
          </a:p>
          <a:p>
            <a:pPr marL="342900" indent="-342900">
              <a:buAutoNum type="arabicPeriod"/>
            </a:pPr>
            <a:r>
              <a:rPr lang="en-US" sz="1400" dirty="0"/>
              <a:t>Instruction to double-click the center of a point in the time series to load the satellite imagery and density plot for that point</a:t>
            </a:r>
          </a:p>
          <a:p>
            <a:pPr marL="342900" indent="-342900">
              <a:buAutoNum type="arabicPeriod"/>
            </a:pPr>
            <a:endParaRPr lang="en-US" sz="1400" dirty="0"/>
          </a:p>
          <a:p>
            <a:pPr marL="342900" indent="-342900">
              <a:buAutoNum type="arabicPeriod"/>
            </a:pPr>
            <a:r>
              <a:rPr lang="en-US" sz="1400" dirty="0"/>
              <a:t>Annual statistics, model parameters, and model metrics within your polygon</a:t>
            </a:r>
          </a:p>
          <a:p>
            <a:pPr marL="342900" indent="-342900">
              <a:buAutoNum type="arabicPeriod"/>
            </a:pPr>
            <a:endParaRPr lang="en-US" sz="1400" dirty="0"/>
          </a:p>
          <a:p>
            <a:pPr marL="342900" indent="-342900">
              <a:buAutoNum type="arabicPeriod"/>
            </a:pPr>
            <a:r>
              <a:rPr lang="en-US" sz="1400" dirty="0"/>
              <a:t>Download this time series plot with the table of stats and metrics overlaid</a:t>
            </a:r>
          </a:p>
          <a:p>
            <a:pPr marL="342900" indent="-342900">
              <a:buAutoNum type="arabicPeriod"/>
            </a:pPr>
            <a:endParaRPr lang="en-US" sz="1400" dirty="0"/>
          </a:p>
          <a:p>
            <a:pPr marL="342900" indent="-342900">
              <a:buAutoNum type="arabicPeriod"/>
            </a:pPr>
            <a:r>
              <a:rPr lang="en-US" sz="1400" dirty="0"/>
              <a:t>Download a csv file containing the table of statistics within your polygon for each day (or 4-day, 8-day period) for the selected year</a:t>
            </a:r>
          </a:p>
          <a:p>
            <a:pPr marL="342900" indent="-342900">
              <a:buAutoNum type="arabicPeriod"/>
            </a:pPr>
            <a:endParaRPr lang="en-US" sz="1400" dirty="0"/>
          </a:p>
          <a:p>
            <a:pPr marL="342900" indent="-342900">
              <a:buAutoNum type="arabicPeriod"/>
            </a:pPr>
            <a:r>
              <a:rPr lang="en-US" sz="1400" dirty="0"/>
              <a:t>Download a table with the model parameters and metrics</a:t>
            </a:r>
          </a:p>
        </p:txBody>
      </p:sp>
      <p:grpSp>
        <p:nvGrpSpPr>
          <p:cNvPr id="17" name="Group 16">
            <a:extLst>
              <a:ext uri="{FF2B5EF4-FFF2-40B4-BE49-F238E27FC236}">
                <a16:creationId xmlns:a16="http://schemas.microsoft.com/office/drawing/2014/main" id="{12635B94-E5C0-9D54-3C99-83AE5D641FB3}"/>
              </a:ext>
            </a:extLst>
          </p:cNvPr>
          <p:cNvGrpSpPr/>
          <p:nvPr/>
        </p:nvGrpSpPr>
        <p:grpSpPr>
          <a:xfrm>
            <a:off x="6096000" y="1054643"/>
            <a:ext cx="5802828" cy="2802315"/>
            <a:chOff x="5859027" y="1115426"/>
            <a:chExt cx="5802828" cy="2802315"/>
          </a:xfrm>
        </p:grpSpPr>
        <p:grpSp>
          <p:nvGrpSpPr>
            <p:cNvPr id="14" name="Group 13">
              <a:extLst>
                <a:ext uri="{FF2B5EF4-FFF2-40B4-BE49-F238E27FC236}">
                  <a16:creationId xmlns:a16="http://schemas.microsoft.com/office/drawing/2014/main" id="{FEA7923A-7A8F-9D25-966C-D0746A8E3A83}"/>
                </a:ext>
              </a:extLst>
            </p:cNvPr>
            <p:cNvGrpSpPr/>
            <p:nvPr/>
          </p:nvGrpSpPr>
          <p:grpSpPr>
            <a:xfrm>
              <a:off x="5859027" y="1115426"/>
              <a:ext cx="5802828" cy="2802315"/>
              <a:chOff x="3908307" y="2357140"/>
              <a:chExt cx="5802828" cy="2802315"/>
            </a:xfrm>
          </p:grpSpPr>
          <p:pic>
            <p:nvPicPr>
              <p:cNvPr id="4" name="Picture 3">
                <a:extLst>
                  <a:ext uri="{FF2B5EF4-FFF2-40B4-BE49-F238E27FC236}">
                    <a16:creationId xmlns:a16="http://schemas.microsoft.com/office/drawing/2014/main" id="{D0D35097-0F4F-DB1E-361A-785D1E07CF2B}"/>
                  </a:ext>
                </a:extLst>
              </p:cNvPr>
              <p:cNvPicPr>
                <a:picLocks noChangeAspect="1"/>
              </p:cNvPicPr>
              <p:nvPr/>
            </p:nvPicPr>
            <p:blipFill rotWithShape="1">
              <a:blip r:embed="rId2"/>
              <a:srcRect l="25352" t="42000" r="1859" b="17333"/>
              <a:stretch/>
            </p:blipFill>
            <p:spPr>
              <a:xfrm>
                <a:off x="4152900" y="2357140"/>
                <a:ext cx="5558235" cy="2788920"/>
              </a:xfrm>
              <a:prstGeom prst="rect">
                <a:avLst/>
              </a:prstGeom>
            </p:spPr>
          </p:pic>
          <p:sp>
            <p:nvSpPr>
              <p:cNvPr id="5" name="Rectangle 4">
                <a:extLst>
                  <a:ext uri="{FF2B5EF4-FFF2-40B4-BE49-F238E27FC236}">
                    <a16:creationId xmlns:a16="http://schemas.microsoft.com/office/drawing/2014/main" id="{A8D72B5A-B544-E4BF-D09D-79F2BDC379EE}"/>
                  </a:ext>
                </a:extLst>
              </p:cNvPr>
              <p:cNvSpPr/>
              <p:nvPr/>
            </p:nvSpPr>
            <p:spPr>
              <a:xfrm>
                <a:off x="8647749" y="2482930"/>
                <a:ext cx="945831" cy="19671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A7D97FD-659A-F668-CF5D-6A72761F7D63}"/>
                  </a:ext>
                </a:extLst>
              </p:cNvPr>
              <p:cNvSpPr/>
              <p:nvPr/>
            </p:nvSpPr>
            <p:spPr>
              <a:xfrm>
                <a:off x="4152900" y="4572000"/>
                <a:ext cx="5514975" cy="1857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78919B9-84D8-FE2C-A7B4-F37FFBB8979C}"/>
                  </a:ext>
                </a:extLst>
              </p:cNvPr>
              <p:cNvSpPr/>
              <p:nvPr/>
            </p:nvSpPr>
            <p:spPr>
              <a:xfrm>
                <a:off x="4152900" y="4757738"/>
                <a:ext cx="5514975" cy="1857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1D60E84-6969-9AC6-E52F-DD57D189DB5A}"/>
                  </a:ext>
                </a:extLst>
              </p:cNvPr>
              <p:cNvSpPr/>
              <p:nvPr/>
            </p:nvSpPr>
            <p:spPr>
              <a:xfrm>
                <a:off x="4152900" y="4943476"/>
                <a:ext cx="5514975" cy="1857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9645FF2-2292-163A-1645-BBF1E924F840}"/>
                  </a:ext>
                </a:extLst>
              </p:cNvPr>
              <p:cNvSpPr txBox="1"/>
              <p:nvPr/>
            </p:nvSpPr>
            <p:spPr>
              <a:xfrm>
                <a:off x="4128844" y="2417792"/>
                <a:ext cx="25868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1.</a:t>
                </a:r>
              </a:p>
            </p:txBody>
          </p:sp>
          <p:sp>
            <p:nvSpPr>
              <p:cNvPr id="10" name="TextBox 9">
                <a:extLst>
                  <a:ext uri="{FF2B5EF4-FFF2-40B4-BE49-F238E27FC236}">
                    <a16:creationId xmlns:a16="http://schemas.microsoft.com/office/drawing/2014/main" id="{3EDE0D2A-5583-5BBE-892D-A7BF60E1F694}"/>
                  </a:ext>
                </a:extLst>
              </p:cNvPr>
              <p:cNvSpPr txBox="1"/>
              <p:nvPr/>
            </p:nvSpPr>
            <p:spPr>
              <a:xfrm>
                <a:off x="3908307" y="4511517"/>
                <a:ext cx="234869" cy="246221"/>
              </a:xfrm>
              <a:prstGeom prst="rect">
                <a:avLst/>
              </a:prstGeom>
              <a:solidFill>
                <a:schemeClr val="bg1">
                  <a:alpha val="90000"/>
                </a:schemeClr>
              </a:solidFill>
            </p:spPr>
            <p:txBody>
              <a:bodyPr wrap="square" lIns="9144" tIns="0" rIns="9144" bIns="0" rtlCol="0">
                <a:spAutoFit/>
              </a:bodyPr>
              <a:lstStyle/>
              <a:p>
                <a:r>
                  <a:rPr lang="en-US" sz="1600" dirty="0">
                    <a:solidFill>
                      <a:srgbClr val="FF0000"/>
                    </a:solidFill>
                  </a:rPr>
                  <a:t>3.</a:t>
                </a:r>
              </a:p>
            </p:txBody>
          </p:sp>
          <p:sp>
            <p:nvSpPr>
              <p:cNvPr id="12" name="TextBox 11">
                <a:extLst>
                  <a:ext uri="{FF2B5EF4-FFF2-40B4-BE49-F238E27FC236}">
                    <a16:creationId xmlns:a16="http://schemas.microsoft.com/office/drawing/2014/main" id="{E5F01BE4-BAF8-C0B9-6238-ABCA18D9C560}"/>
                  </a:ext>
                </a:extLst>
              </p:cNvPr>
              <p:cNvSpPr txBox="1"/>
              <p:nvPr/>
            </p:nvSpPr>
            <p:spPr>
              <a:xfrm>
                <a:off x="3908307" y="4707614"/>
                <a:ext cx="234869" cy="246221"/>
              </a:xfrm>
              <a:prstGeom prst="rect">
                <a:avLst/>
              </a:prstGeom>
              <a:solidFill>
                <a:schemeClr val="bg1">
                  <a:alpha val="90000"/>
                </a:schemeClr>
              </a:solidFill>
            </p:spPr>
            <p:txBody>
              <a:bodyPr wrap="square" lIns="9144" tIns="0" rIns="9144" bIns="0" rtlCol="0">
                <a:spAutoFit/>
              </a:bodyPr>
              <a:lstStyle/>
              <a:p>
                <a:r>
                  <a:rPr lang="en-US" sz="1600" dirty="0">
                    <a:solidFill>
                      <a:srgbClr val="FF0000"/>
                    </a:solidFill>
                  </a:rPr>
                  <a:t>4.</a:t>
                </a:r>
              </a:p>
            </p:txBody>
          </p:sp>
          <p:sp>
            <p:nvSpPr>
              <p:cNvPr id="13" name="TextBox 12">
                <a:extLst>
                  <a:ext uri="{FF2B5EF4-FFF2-40B4-BE49-F238E27FC236}">
                    <a16:creationId xmlns:a16="http://schemas.microsoft.com/office/drawing/2014/main" id="{C727515E-B2A3-1FF7-4648-13B2FEC07F11}"/>
                  </a:ext>
                </a:extLst>
              </p:cNvPr>
              <p:cNvSpPr txBox="1"/>
              <p:nvPr/>
            </p:nvSpPr>
            <p:spPr>
              <a:xfrm>
                <a:off x="3908307" y="4913234"/>
                <a:ext cx="234869" cy="246221"/>
              </a:xfrm>
              <a:prstGeom prst="rect">
                <a:avLst/>
              </a:prstGeom>
              <a:solidFill>
                <a:schemeClr val="bg1">
                  <a:alpha val="90000"/>
                </a:schemeClr>
              </a:solidFill>
            </p:spPr>
            <p:txBody>
              <a:bodyPr wrap="square" lIns="9144" tIns="0" rIns="9144" bIns="0" rtlCol="0">
                <a:spAutoFit/>
              </a:bodyPr>
              <a:lstStyle/>
              <a:p>
                <a:r>
                  <a:rPr lang="en-US" sz="1600" dirty="0">
                    <a:solidFill>
                      <a:srgbClr val="FF0000"/>
                    </a:solidFill>
                  </a:rPr>
                  <a:t>5.</a:t>
                </a:r>
              </a:p>
            </p:txBody>
          </p:sp>
        </p:grpSp>
        <p:sp>
          <p:nvSpPr>
            <p:cNvPr id="15" name="Rectangle 14">
              <a:extLst>
                <a:ext uri="{FF2B5EF4-FFF2-40B4-BE49-F238E27FC236}">
                  <a16:creationId xmlns:a16="http://schemas.microsoft.com/office/drawing/2014/main" id="{ED503805-DE2B-CD6E-F9FE-D06C60080094}"/>
                </a:ext>
              </a:extLst>
            </p:cNvPr>
            <p:cNvSpPr/>
            <p:nvPr/>
          </p:nvSpPr>
          <p:spPr>
            <a:xfrm>
              <a:off x="6343107" y="1248031"/>
              <a:ext cx="2530928" cy="13309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0B481F2-2A61-29A9-6145-FA1626F88B6B}"/>
                </a:ext>
              </a:extLst>
            </p:cNvPr>
            <p:cNvSpPr txBox="1"/>
            <p:nvPr/>
          </p:nvSpPr>
          <p:spPr>
            <a:xfrm>
              <a:off x="10327760" y="1273946"/>
              <a:ext cx="25868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2.</a:t>
              </a:r>
            </a:p>
          </p:txBody>
        </p:sp>
      </p:grpSp>
    </p:spTree>
    <p:extLst>
      <p:ext uri="{BB962C8B-B14F-4D97-AF65-F5344CB8AC3E}">
        <p14:creationId xmlns:p14="http://schemas.microsoft.com/office/powerpoint/2010/main" val="1840314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6" y="123290"/>
            <a:ext cx="5558234" cy="523220"/>
          </a:xfrm>
          <a:prstGeom prst="rect">
            <a:avLst/>
          </a:prstGeom>
          <a:noFill/>
        </p:spPr>
        <p:txBody>
          <a:bodyPr wrap="square" rtlCol="0">
            <a:spAutoFit/>
          </a:bodyPr>
          <a:lstStyle/>
          <a:p>
            <a:r>
              <a:rPr lang="en-US" sz="2800" dirty="0"/>
              <a:t>Model fits – Shifted Gaussian</a:t>
            </a:r>
          </a:p>
        </p:txBody>
      </p:sp>
      <p:pic>
        <p:nvPicPr>
          <p:cNvPr id="11" name="Picture 10" descr="A mathematical equation with black text&#10;&#10;Description automatically generated">
            <a:extLst>
              <a:ext uri="{FF2B5EF4-FFF2-40B4-BE49-F238E27FC236}">
                <a16:creationId xmlns:a16="http://schemas.microsoft.com/office/drawing/2014/main" id="{CA065FAB-0730-1484-051B-B512623DB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86" y="680213"/>
            <a:ext cx="3057952" cy="704948"/>
          </a:xfrm>
          <a:prstGeom prst="rect">
            <a:avLst/>
          </a:prstGeom>
        </p:spPr>
      </p:pic>
      <p:graphicFrame>
        <p:nvGraphicFramePr>
          <p:cNvPr id="18" name="Table 18">
            <a:extLst>
              <a:ext uri="{FF2B5EF4-FFF2-40B4-BE49-F238E27FC236}">
                <a16:creationId xmlns:a16="http://schemas.microsoft.com/office/drawing/2014/main" id="{B0A39038-BF13-519A-28E5-024038853CBC}"/>
              </a:ext>
            </a:extLst>
          </p:cNvPr>
          <p:cNvGraphicFramePr>
            <a:graphicFrameLocks noGrp="1"/>
          </p:cNvGraphicFramePr>
          <p:nvPr>
            <p:extLst>
              <p:ext uri="{D42A27DB-BD31-4B8C-83A1-F6EECF244321}">
                <p14:modId xmlns:p14="http://schemas.microsoft.com/office/powerpoint/2010/main" val="3292275023"/>
              </p:ext>
            </p:extLst>
          </p:nvPr>
        </p:nvGraphicFramePr>
        <p:xfrm>
          <a:off x="239235" y="3816292"/>
          <a:ext cx="11713530" cy="2809240"/>
        </p:xfrm>
        <a:graphic>
          <a:graphicData uri="http://schemas.openxmlformats.org/drawingml/2006/table">
            <a:tbl>
              <a:tblPr firstRow="1" bandRow="1">
                <a:tableStyleId>{5C22544A-7EE6-4342-B048-85BDC9FD1C3A}</a:tableStyleId>
              </a:tblPr>
              <a:tblGrid>
                <a:gridCol w="1086959">
                  <a:extLst>
                    <a:ext uri="{9D8B030D-6E8A-4147-A177-3AD203B41FA5}">
                      <a16:colId xmlns:a16="http://schemas.microsoft.com/office/drawing/2014/main" val="804520003"/>
                    </a:ext>
                  </a:extLst>
                </a:gridCol>
                <a:gridCol w="1162975">
                  <a:extLst>
                    <a:ext uri="{9D8B030D-6E8A-4147-A177-3AD203B41FA5}">
                      <a16:colId xmlns:a16="http://schemas.microsoft.com/office/drawing/2014/main" val="3251392663"/>
                    </a:ext>
                  </a:extLst>
                </a:gridCol>
                <a:gridCol w="3107184">
                  <a:extLst>
                    <a:ext uri="{9D8B030D-6E8A-4147-A177-3AD203B41FA5}">
                      <a16:colId xmlns:a16="http://schemas.microsoft.com/office/drawing/2014/main" val="2106845861"/>
                    </a:ext>
                  </a:extLst>
                </a:gridCol>
                <a:gridCol w="1189608">
                  <a:extLst>
                    <a:ext uri="{9D8B030D-6E8A-4147-A177-3AD203B41FA5}">
                      <a16:colId xmlns:a16="http://schemas.microsoft.com/office/drawing/2014/main" val="1530126038"/>
                    </a:ext>
                  </a:extLst>
                </a:gridCol>
                <a:gridCol w="1207363">
                  <a:extLst>
                    <a:ext uri="{9D8B030D-6E8A-4147-A177-3AD203B41FA5}">
                      <a16:colId xmlns:a16="http://schemas.microsoft.com/office/drawing/2014/main" val="3180806867"/>
                    </a:ext>
                  </a:extLst>
                </a:gridCol>
                <a:gridCol w="1020932">
                  <a:extLst>
                    <a:ext uri="{9D8B030D-6E8A-4147-A177-3AD203B41FA5}">
                      <a16:colId xmlns:a16="http://schemas.microsoft.com/office/drawing/2014/main" val="3137725180"/>
                    </a:ext>
                  </a:extLst>
                </a:gridCol>
                <a:gridCol w="976544">
                  <a:extLst>
                    <a:ext uri="{9D8B030D-6E8A-4147-A177-3AD203B41FA5}">
                      <a16:colId xmlns:a16="http://schemas.microsoft.com/office/drawing/2014/main" val="1603785464"/>
                    </a:ext>
                  </a:extLst>
                </a:gridCol>
                <a:gridCol w="932155">
                  <a:extLst>
                    <a:ext uri="{9D8B030D-6E8A-4147-A177-3AD203B41FA5}">
                      <a16:colId xmlns:a16="http://schemas.microsoft.com/office/drawing/2014/main" val="3547821520"/>
                    </a:ext>
                  </a:extLst>
                </a:gridCol>
                <a:gridCol w="1029810">
                  <a:extLst>
                    <a:ext uri="{9D8B030D-6E8A-4147-A177-3AD203B41FA5}">
                      <a16:colId xmlns:a16="http://schemas.microsoft.com/office/drawing/2014/main" val="3964580613"/>
                    </a:ext>
                  </a:extLst>
                </a:gridCol>
              </a:tblGrid>
              <a:tr h="370840">
                <a:tc>
                  <a:txBody>
                    <a:bodyPr/>
                    <a:lstStyle/>
                    <a:p>
                      <a:r>
                        <a:rPr lang="en-US" sz="1600" dirty="0"/>
                        <a:t>Parameter</a:t>
                      </a:r>
                    </a:p>
                  </a:txBody>
                  <a:tcPr/>
                </a:tc>
                <a:tc>
                  <a:txBody>
                    <a:bodyPr/>
                    <a:lstStyle/>
                    <a:p>
                      <a:r>
                        <a:rPr lang="en-US" sz="1600" dirty="0"/>
                        <a:t>Units</a:t>
                      </a:r>
                    </a:p>
                  </a:txBody>
                  <a:tcPr/>
                </a:tc>
                <a:tc>
                  <a:txBody>
                    <a:bodyPr/>
                    <a:lstStyle/>
                    <a:p>
                      <a:r>
                        <a:rPr lang="en-US" sz="1600" dirty="0"/>
                        <a:t>Description</a:t>
                      </a:r>
                    </a:p>
                  </a:txBody>
                  <a:tcPr/>
                </a:tc>
                <a:tc>
                  <a:txBody>
                    <a:bodyPr/>
                    <a:lstStyle/>
                    <a:p>
                      <a:r>
                        <a:rPr lang="en-US" sz="1600" dirty="0"/>
                        <a:t>Lower limit</a:t>
                      </a:r>
                    </a:p>
                  </a:txBody>
                  <a:tcPr/>
                </a:tc>
                <a:tc>
                  <a:txBody>
                    <a:bodyPr/>
                    <a:lstStyle/>
                    <a:p>
                      <a:r>
                        <a:rPr lang="en-US" sz="1600" dirty="0"/>
                        <a:t>Upper limit</a:t>
                      </a:r>
                    </a:p>
                  </a:txBody>
                  <a:tcPr/>
                </a:tc>
                <a:tc gridSpan="4">
                  <a:txBody>
                    <a:bodyPr/>
                    <a:lstStyle/>
                    <a:p>
                      <a:r>
                        <a:rPr lang="en-US" sz="1600" dirty="0"/>
                        <a:t>Starting guesses</a:t>
                      </a:r>
                    </a:p>
                  </a:txBody>
                  <a:tcPr/>
                </a:tc>
                <a:tc hMerge="1">
                  <a:txBody>
                    <a:bodyPr/>
                    <a:lstStyle/>
                    <a:p>
                      <a:endParaRPr lang="en-US" sz="1600" dirty="0"/>
                    </a:p>
                  </a:txBody>
                  <a:tcPr/>
                </a:tc>
                <a:tc hMerge="1">
                  <a:txBody>
                    <a:bodyPr/>
                    <a:lstStyle/>
                    <a:p>
                      <a:endParaRPr lang="en-US" sz="1600" dirty="0"/>
                    </a:p>
                  </a:txBody>
                  <a:tcPr/>
                </a:tc>
                <a:tc hMerge="1">
                  <a:txBody>
                    <a:bodyPr/>
                    <a:lstStyle/>
                    <a:p>
                      <a:endParaRPr lang="en-US" sz="1600" dirty="0"/>
                    </a:p>
                  </a:txBody>
                  <a:tcPr/>
                </a:tc>
                <a:extLst>
                  <a:ext uri="{0D108BD9-81ED-4DB2-BD59-A6C34878D82A}">
                    <a16:rowId xmlns:a16="http://schemas.microsoft.com/office/drawing/2014/main" val="1400239509"/>
                  </a:ext>
                </a:extLst>
              </a:tr>
              <a:tr h="187879">
                <a:tc>
                  <a:txBody>
                    <a:bodyPr/>
                    <a:lstStyle/>
                    <a:p>
                      <a:endParaRPr lang="en-US" sz="1400" dirty="0"/>
                    </a:p>
                  </a:txBody>
                  <a:tcPr/>
                </a:tc>
                <a:tc>
                  <a:txBody>
                    <a:bodyPr/>
                    <a:lstStyle/>
                    <a:p>
                      <a:endParaRPr lang="en-US" sz="1400" baseline="300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r>
                        <a:rPr lang="en-US" sz="1400" dirty="0"/>
                        <a:t>1</a:t>
                      </a:r>
                    </a:p>
                  </a:txBody>
                  <a:tcPr/>
                </a:tc>
                <a:tc>
                  <a:txBody>
                    <a:bodyPr/>
                    <a:lstStyle/>
                    <a:p>
                      <a:r>
                        <a:rPr lang="en-US" sz="1400" dirty="0"/>
                        <a:t>2</a:t>
                      </a:r>
                    </a:p>
                  </a:txBody>
                  <a:tcPr/>
                </a:tc>
                <a:tc>
                  <a:txBody>
                    <a:bodyPr/>
                    <a:lstStyle/>
                    <a:p>
                      <a:r>
                        <a:rPr lang="en-US" sz="1400" dirty="0"/>
                        <a:t>3</a:t>
                      </a:r>
                    </a:p>
                  </a:txBody>
                  <a:tcPr/>
                </a:tc>
                <a:tc>
                  <a:txBody>
                    <a:bodyPr/>
                    <a:lstStyle/>
                    <a:p>
                      <a:r>
                        <a:rPr lang="en-US" sz="1400" dirty="0"/>
                        <a:t>4</a:t>
                      </a:r>
                    </a:p>
                  </a:txBody>
                  <a:tcPr/>
                </a:tc>
                <a:extLst>
                  <a:ext uri="{0D108BD9-81ED-4DB2-BD59-A6C34878D82A}">
                    <a16:rowId xmlns:a16="http://schemas.microsoft.com/office/drawing/2014/main" val="1725698540"/>
                  </a:ext>
                </a:extLst>
              </a:tr>
              <a:tr h="187879">
                <a:tc>
                  <a:txBody>
                    <a:bodyPr/>
                    <a:lstStyle/>
                    <a:p>
                      <a:r>
                        <a:rPr lang="en-US" sz="1400" dirty="0"/>
                        <a:t>B</a:t>
                      </a:r>
                    </a:p>
                  </a:txBody>
                  <a:tcPr/>
                </a:tc>
                <a:tc>
                  <a:txBody>
                    <a:bodyPr/>
                    <a:lstStyle/>
                    <a:p>
                      <a:r>
                        <a:rPr lang="en-US" sz="1400" dirty="0"/>
                        <a:t>mg.m</a:t>
                      </a:r>
                      <a:r>
                        <a:rPr lang="en-US" sz="1400" baseline="30000" dirty="0"/>
                        <a:t>-3</a:t>
                      </a:r>
                    </a:p>
                  </a:txBody>
                  <a:tcPr/>
                </a:tc>
                <a:tc>
                  <a:txBody>
                    <a:bodyPr/>
                    <a:lstStyle/>
                    <a:p>
                      <a:r>
                        <a:rPr lang="en-US" sz="1400" dirty="0"/>
                        <a:t>Vector of data points in the time series</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511907422"/>
                  </a:ext>
                </a:extLst>
              </a:tr>
              <a:tr h="0">
                <a:tc>
                  <a:txBody>
                    <a:bodyPr/>
                    <a:lstStyle/>
                    <a:p>
                      <a:r>
                        <a:rPr lang="en-US" sz="1400" dirty="0"/>
                        <a:t>t</a:t>
                      </a:r>
                    </a:p>
                  </a:txBody>
                  <a:tcPr/>
                </a:tc>
                <a:tc>
                  <a:txBody>
                    <a:bodyPr/>
                    <a:lstStyle/>
                    <a:p>
                      <a:r>
                        <a:rPr lang="en-US" sz="1400" dirty="0"/>
                        <a:t>Day of year</a:t>
                      </a:r>
                    </a:p>
                  </a:txBody>
                  <a:tcPr/>
                </a:tc>
                <a:tc>
                  <a:txBody>
                    <a:bodyPr/>
                    <a:lstStyle/>
                    <a:p>
                      <a:r>
                        <a:rPr lang="en-US" sz="1400" dirty="0"/>
                        <a:t>Vector of days, same length as B</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074184432"/>
                  </a:ext>
                </a:extLst>
              </a:tr>
              <a:tr h="199716">
                <a:tc>
                  <a:txBody>
                    <a:bodyPr/>
                    <a:lstStyle/>
                    <a:p>
                      <a:r>
                        <a:rPr lang="en-US" sz="1400" dirty="0"/>
                        <a:t>B</a:t>
                      </a:r>
                      <a:r>
                        <a:rPr lang="en-US" sz="1400" baseline="-250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mg.m</a:t>
                      </a:r>
                      <a:r>
                        <a:rPr lang="en-US" sz="1400" baseline="30000" dirty="0"/>
                        <a:t>-3</a:t>
                      </a:r>
                    </a:p>
                  </a:txBody>
                  <a:tcPr/>
                </a:tc>
                <a:tc>
                  <a:txBody>
                    <a:bodyPr/>
                    <a:lstStyle/>
                    <a:p>
                      <a:r>
                        <a:rPr lang="en-US" sz="1400" dirty="0"/>
                        <a:t>Background data value</a:t>
                      </a:r>
                    </a:p>
                  </a:txBody>
                  <a:tcPr/>
                </a:tc>
                <a:tc>
                  <a:txBody>
                    <a:bodyPr/>
                    <a:lstStyle/>
                    <a:p>
                      <a:r>
                        <a:rPr lang="en-US" sz="1400" dirty="0"/>
                        <a:t>0</a:t>
                      </a:r>
                    </a:p>
                  </a:txBody>
                  <a:tcPr/>
                </a:tc>
                <a:tc>
                  <a:txBody>
                    <a:bodyPr/>
                    <a:lstStyle/>
                    <a:p>
                      <a:r>
                        <a:rPr lang="en-US" sz="1400" dirty="0"/>
                        <a:t>5</a:t>
                      </a:r>
                    </a:p>
                  </a:txBody>
                  <a:tcPr/>
                </a:tc>
                <a:tc gridSpan="4">
                  <a:txBody>
                    <a:bodyPr/>
                    <a:lstStyle/>
                    <a:p>
                      <a:r>
                        <a:rPr lang="en-US" sz="1400" dirty="0"/>
                        <a:t>0.5</a:t>
                      </a:r>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extLst>
                  <a:ext uri="{0D108BD9-81ED-4DB2-BD59-A6C34878D82A}">
                    <a16:rowId xmlns:a16="http://schemas.microsoft.com/office/drawing/2014/main" val="232186432"/>
                  </a:ext>
                </a:extLst>
              </a:tr>
              <a:tr h="199716">
                <a:tc>
                  <a:txBody>
                    <a:bodyPr/>
                    <a:lstStyle/>
                    <a:p>
                      <a:r>
                        <a:rPr lang="el-GR" sz="1400" dirty="0"/>
                        <a:t>β</a:t>
                      </a:r>
                      <a:r>
                        <a:rPr lang="en-US" sz="1400" dirty="0"/>
                        <a:t> (beta)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mg.m</a:t>
                      </a:r>
                      <a:r>
                        <a:rPr lang="en-US" sz="1400" baseline="30000" dirty="0"/>
                        <a:t>-3</a:t>
                      </a:r>
                      <a:r>
                        <a:rPr lang="en-US" sz="1400" dirty="0"/>
                        <a:t>.day</a:t>
                      </a:r>
                      <a:r>
                        <a:rPr lang="en-US" sz="1400" baseline="30000" dirty="0"/>
                        <a:t>-1</a:t>
                      </a:r>
                    </a:p>
                  </a:txBody>
                  <a:tcPr/>
                </a:tc>
                <a:tc>
                  <a:txBody>
                    <a:bodyPr/>
                    <a:lstStyle/>
                    <a:p>
                      <a:r>
                        <a:rPr lang="en-US" sz="1400" dirty="0"/>
                        <a:t>Linear rate of change of B</a:t>
                      </a:r>
                      <a:r>
                        <a:rPr lang="en-US" sz="1400" baseline="-25000" dirty="0"/>
                        <a:t>0</a:t>
                      </a:r>
                    </a:p>
                  </a:txBody>
                  <a:tcPr/>
                </a:tc>
                <a:tc>
                  <a:txBody>
                    <a:bodyPr/>
                    <a:lstStyle/>
                    <a:p>
                      <a:r>
                        <a:rPr lang="en-US" sz="1400" dirty="0"/>
                        <a:t>-0.02</a:t>
                      </a:r>
                    </a:p>
                  </a:txBody>
                  <a:tcPr/>
                </a:tc>
                <a:tc>
                  <a:txBody>
                    <a:bodyPr/>
                    <a:lstStyle/>
                    <a:p>
                      <a:r>
                        <a:rPr lang="en-US" sz="1400" dirty="0"/>
                        <a:t>0.01</a:t>
                      </a:r>
                    </a:p>
                  </a:txBody>
                  <a:tcPr/>
                </a:tc>
                <a:tc>
                  <a:txBody>
                    <a:bodyPr/>
                    <a:lstStyle/>
                    <a:p>
                      <a:r>
                        <a:rPr lang="en-US" sz="1400" dirty="0"/>
                        <a:t>-0.002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-0.002</a:t>
                      </a:r>
                    </a:p>
                  </a:txBody>
                  <a:tcPr/>
                </a:tc>
                <a:tc>
                  <a:txBody>
                    <a:bodyPr/>
                    <a:lstStyle/>
                    <a:p>
                      <a:r>
                        <a:rPr lang="en-US" sz="1400" dirty="0"/>
                        <a:t>0.001</a:t>
                      </a:r>
                    </a:p>
                  </a:txBody>
                  <a:tcPr/>
                </a:tc>
                <a:tc>
                  <a:txBody>
                    <a:bodyPr/>
                    <a:lstStyle/>
                    <a:p>
                      <a:r>
                        <a:rPr lang="en-US" sz="1400" dirty="0"/>
                        <a:t>0.001</a:t>
                      </a:r>
                    </a:p>
                  </a:txBody>
                  <a:tcPr/>
                </a:tc>
                <a:extLst>
                  <a:ext uri="{0D108BD9-81ED-4DB2-BD59-A6C34878D82A}">
                    <a16:rowId xmlns:a16="http://schemas.microsoft.com/office/drawing/2014/main" val="3491185322"/>
                  </a:ext>
                </a:extLst>
              </a:tr>
              <a:tr h="176042">
                <a:tc>
                  <a:txBody>
                    <a:bodyPr/>
                    <a:lstStyle/>
                    <a:p>
                      <a:r>
                        <a:rPr lang="en-US" sz="1400" dirty="0"/>
                        <a:t>h</a:t>
                      </a:r>
                    </a:p>
                  </a:txBody>
                  <a:tcPr/>
                </a:tc>
                <a:tc>
                  <a:txBody>
                    <a:bodyPr/>
                    <a:lstStyle/>
                    <a:p>
                      <a:r>
                        <a:rPr lang="en-US" sz="1400" dirty="0"/>
                        <a:t>Unitless</a:t>
                      </a:r>
                    </a:p>
                  </a:txBody>
                  <a:tcPr/>
                </a:tc>
                <a:tc>
                  <a:txBody>
                    <a:bodyPr/>
                    <a:lstStyle/>
                    <a:p>
                      <a:r>
                        <a:rPr lang="en-US" sz="1400" dirty="0"/>
                        <a:t>Controls the height of the curve</a:t>
                      </a:r>
                    </a:p>
                  </a:txBody>
                  <a:tcPr/>
                </a:tc>
                <a:tc>
                  <a:txBody>
                    <a:bodyPr/>
                    <a:lstStyle/>
                    <a:p>
                      <a:r>
                        <a:rPr lang="en-US" sz="1400" dirty="0"/>
                        <a:t>0</a:t>
                      </a:r>
                    </a:p>
                  </a:txBody>
                  <a:tcPr/>
                </a:tc>
                <a:tc>
                  <a:txBody>
                    <a:bodyPr/>
                    <a:lstStyle/>
                    <a:p>
                      <a:r>
                        <a:rPr lang="en-US" sz="1400" dirty="0"/>
                        <a:t>350</a:t>
                      </a:r>
                    </a:p>
                  </a:txBody>
                  <a:tcPr/>
                </a:tc>
                <a:tc>
                  <a:txBody>
                    <a:bodyPr/>
                    <a:lstStyle/>
                    <a:p>
                      <a:r>
                        <a:rPr lang="en-US" sz="1400" dirty="0"/>
                        <a:t>50</a:t>
                      </a:r>
                    </a:p>
                  </a:txBody>
                  <a:tcPr/>
                </a:tc>
                <a:tc>
                  <a:txBody>
                    <a:bodyPr/>
                    <a:lstStyle/>
                    <a:p>
                      <a:r>
                        <a:rPr lang="en-US" sz="1400" dirty="0"/>
                        <a:t>50</a:t>
                      </a:r>
                    </a:p>
                  </a:txBody>
                  <a:tcPr/>
                </a:tc>
                <a:tc>
                  <a:txBody>
                    <a:bodyPr/>
                    <a:lstStyle/>
                    <a:p>
                      <a:r>
                        <a:rPr lang="en-US" sz="1400" dirty="0"/>
                        <a:t>10</a:t>
                      </a:r>
                    </a:p>
                  </a:txBody>
                  <a:tcPr/>
                </a:tc>
                <a:tc>
                  <a:txBody>
                    <a:bodyPr/>
                    <a:lstStyle/>
                    <a:p>
                      <a:r>
                        <a:rPr lang="en-US" sz="1400" dirty="0"/>
                        <a:t>10</a:t>
                      </a:r>
                    </a:p>
                  </a:txBody>
                  <a:tcPr/>
                </a:tc>
                <a:extLst>
                  <a:ext uri="{0D108BD9-81ED-4DB2-BD59-A6C34878D82A}">
                    <a16:rowId xmlns:a16="http://schemas.microsoft.com/office/drawing/2014/main" val="2360844864"/>
                  </a:ext>
                </a:extLst>
              </a:tr>
              <a:tr h="128694">
                <a:tc>
                  <a:txBody>
                    <a:bodyPr/>
                    <a:lstStyle/>
                    <a:p>
                      <a:r>
                        <a:rPr lang="el-GR" sz="1400" dirty="0"/>
                        <a:t>σ (</a:t>
                      </a:r>
                      <a:r>
                        <a:rPr lang="en-US" sz="1400" dirty="0"/>
                        <a:t>sigma)</a:t>
                      </a:r>
                    </a:p>
                  </a:txBody>
                  <a:tcPr/>
                </a:tc>
                <a:tc>
                  <a:txBody>
                    <a:bodyPr/>
                    <a:lstStyle/>
                    <a:p>
                      <a:r>
                        <a:rPr lang="en-US" sz="1400" dirty="0"/>
                        <a:t>Unitless</a:t>
                      </a:r>
                    </a:p>
                  </a:txBody>
                  <a:tcPr/>
                </a:tc>
                <a:tc>
                  <a:txBody>
                    <a:bodyPr/>
                    <a:lstStyle/>
                    <a:p>
                      <a:r>
                        <a:rPr lang="en-US" sz="1400" dirty="0"/>
                        <a:t>Controls the width of the curve</a:t>
                      </a:r>
                    </a:p>
                  </a:txBody>
                  <a:tcPr/>
                </a:tc>
                <a:tc>
                  <a:txBody>
                    <a:bodyPr/>
                    <a:lstStyle/>
                    <a:p>
                      <a:r>
                        <a:rPr lang="en-US" sz="1400" dirty="0"/>
                        <a:t>0</a:t>
                      </a:r>
                    </a:p>
                  </a:txBody>
                  <a:tcPr/>
                </a:tc>
                <a:tc>
                  <a:txBody>
                    <a:bodyPr/>
                    <a:lstStyle/>
                    <a:p>
                      <a:r>
                        <a:rPr lang="en-US" sz="1400" dirty="0"/>
                        <a:t>100</a:t>
                      </a:r>
                    </a:p>
                  </a:txBody>
                  <a:tcPr/>
                </a:tc>
                <a:tc>
                  <a:txBody>
                    <a:bodyPr/>
                    <a:lstStyle/>
                    <a:p>
                      <a:r>
                        <a:rPr lang="en-US" sz="1400" dirty="0"/>
                        <a:t>10</a:t>
                      </a:r>
                    </a:p>
                  </a:txBody>
                  <a:tcPr/>
                </a:tc>
                <a:tc>
                  <a:txBody>
                    <a:bodyPr/>
                    <a:lstStyle/>
                    <a:p>
                      <a:r>
                        <a:rPr lang="en-US" sz="1400" dirty="0"/>
                        <a:t>2</a:t>
                      </a:r>
                    </a:p>
                  </a:txBody>
                  <a:tcPr/>
                </a:tc>
                <a:tc>
                  <a:txBody>
                    <a:bodyPr/>
                    <a:lstStyle/>
                    <a:p>
                      <a:r>
                        <a:rPr lang="en-US" sz="1400" dirty="0"/>
                        <a:t>2</a:t>
                      </a:r>
                    </a:p>
                  </a:txBody>
                  <a:tcPr/>
                </a:tc>
                <a:tc>
                  <a:txBody>
                    <a:bodyPr/>
                    <a:lstStyle/>
                    <a:p>
                      <a:r>
                        <a:rPr lang="en-US" sz="1400" dirty="0"/>
                        <a:t>1</a:t>
                      </a:r>
                    </a:p>
                  </a:txBody>
                  <a:tcPr/>
                </a:tc>
                <a:extLst>
                  <a:ext uri="{0D108BD9-81ED-4DB2-BD59-A6C34878D82A}">
                    <a16:rowId xmlns:a16="http://schemas.microsoft.com/office/drawing/2014/main" val="1014247536"/>
                  </a:ext>
                </a:extLst>
              </a:tr>
              <a:tr h="0">
                <a:tc>
                  <a:txBody>
                    <a:bodyPr/>
                    <a:lstStyle/>
                    <a:p>
                      <a:r>
                        <a:rPr lang="en-US" sz="1400" dirty="0"/>
                        <a:t>t</a:t>
                      </a:r>
                      <a:r>
                        <a:rPr lang="en-US" sz="1400" baseline="-25000" dirty="0"/>
                        <a:t>max</a:t>
                      </a:r>
                    </a:p>
                  </a:txBody>
                  <a:tcPr/>
                </a:tc>
                <a:tc>
                  <a:txBody>
                    <a:bodyPr/>
                    <a:lstStyle/>
                    <a:p>
                      <a:r>
                        <a:rPr lang="en-US" sz="1400" dirty="0"/>
                        <a:t>Day of year</a:t>
                      </a:r>
                    </a:p>
                  </a:txBody>
                  <a:tcPr/>
                </a:tc>
                <a:tc>
                  <a:txBody>
                    <a:bodyPr/>
                    <a:lstStyle/>
                    <a:p>
                      <a:r>
                        <a:rPr lang="en-US" sz="1400" dirty="0"/>
                        <a:t>Day of maximum B</a:t>
                      </a:r>
                    </a:p>
                  </a:txBody>
                  <a:tcPr/>
                </a:tc>
                <a:tc>
                  <a:txBody>
                    <a:bodyPr/>
                    <a:lstStyle/>
                    <a:p>
                      <a:r>
                        <a:rPr lang="en-US" sz="1400" dirty="0"/>
                        <a:t>User-selected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User-selected</a:t>
                      </a:r>
                    </a:p>
                  </a:txBody>
                  <a:tcPr/>
                </a:tc>
                <a:tc gridSpan="4">
                  <a:txBody>
                    <a:bodyPr/>
                    <a:lstStyle/>
                    <a:p>
                      <a:r>
                        <a:rPr lang="en-US" sz="1400" dirty="0"/>
                        <a:t>Day of maximum data value (within t</a:t>
                      </a:r>
                      <a:r>
                        <a:rPr lang="en-US" sz="1400" baseline="-25000" dirty="0"/>
                        <a:t>max</a:t>
                      </a:r>
                      <a:r>
                        <a:rPr lang="en-US" sz="1400" dirty="0"/>
                        <a:t> limits)</a:t>
                      </a:r>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extLst>
                  <a:ext uri="{0D108BD9-81ED-4DB2-BD59-A6C34878D82A}">
                    <a16:rowId xmlns:a16="http://schemas.microsoft.com/office/drawing/2014/main" val="3473585943"/>
                  </a:ext>
                </a:extLst>
              </a:tr>
            </a:tbl>
          </a:graphicData>
        </a:graphic>
      </p:graphicFrame>
      <p:sp>
        <p:nvSpPr>
          <p:cNvPr id="19" name="TextBox 18">
            <a:extLst>
              <a:ext uri="{FF2B5EF4-FFF2-40B4-BE49-F238E27FC236}">
                <a16:creationId xmlns:a16="http://schemas.microsoft.com/office/drawing/2014/main" id="{CA42E79F-C4D3-C7AA-868C-DB2CFD30E148}"/>
              </a:ext>
            </a:extLst>
          </p:cNvPr>
          <p:cNvSpPr txBox="1"/>
          <p:nvPr/>
        </p:nvSpPr>
        <p:spPr>
          <a:xfrm>
            <a:off x="75251" y="1517843"/>
            <a:ext cx="5401913" cy="2000548"/>
          </a:xfrm>
          <a:prstGeom prst="rect">
            <a:avLst/>
          </a:prstGeom>
          <a:noFill/>
        </p:spPr>
        <p:txBody>
          <a:bodyPr wrap="square" rtlCol="0">
            <a:spAutoFit/>
          </a:bodyPr>
          <a:lstStyle/>
          <a:p>
            <a:r>
              <a:rPr lang="en-US" sz="1400" dirty="0"/>
              <a:t>B</a:t>
            </a:r>
            <a:r>
              <a:rPr lang="en-US" sz="1400" baseline="-25000" dirty="0"/>
              <a:t>0</a:t>
            </a:r>
            <a:r>
              <a:rPr lang="en-US" sz="1400" dirty="0"/>
              <a:t>, </a:t>
            </a:r>
            <a:r>
              <a:rPr lang="el-GR" sz="1400" dirty="0"/>
              <a:t>β</a:t>
            </a:r>
            <a:r>
              <a:rPr lang="en-US" sz="1400" dirty="0"/>
              <a:t>, h, and </a:t>
            </a:r>
            <a:r>
              <a:rPr lang="el-GR" sz="1400" dirty="0"/>
              <a:t>σ</a:t>
            </a:r>
            <a:r>
              <a:rPr lang="en-US" sz="1400" dirty="0"/>
              <a:t> are calculated using nonlinear least squares.</a:t>
            </a:r>
          </a:p>
          <a:p>
            <a:r>
              <a:rPr lang="en-US" sz="1400" dirty="0"/>
              <a:t>t</a:t>
            </a:r>
            <a:r>
              <a:rPr lang="en-US" sz="1400" baseline="-25000" dirty="0"/>
              <a:t>max</a:t>
            </a:r>
            <a:r>
              <a:rPr lang="en-US" sz="1400" dirty="0"/>
              <a:t> is also calculated this way if the t</a:t>
            </a:r>
            <a:r>
              <a:rPr lang="en-US" sz="1400" baseline="-25000" dirty="0"/>
              <a:t>max</a:t>
            </a:r>
            <a:r>
              <a:rPr lang="en-US" sz="1400" dirty="0"/>
              <a:t> switch is ON.</a:t>
            </a:r>
          </a:p>
          <a:p>
            <a:endParaRPr lang="en-US" sz="1200" dirty="0"/>
          </a:p>
          <a:p>
            <a:r>
              <a:rPr lang="en-US" sz="1400" dirty="0"/>
              <a:t>This is done with the </a:t>
            </a:r>
            <a:r>
              <a:rPr lang="en-US" sz="1400" i="1" dirty="0" err="1"/>
              <a:t>minpack.LM</a:t>
            </a:r>
            <a:r>
              <a:rPr lang="en-US" sz="1400" i="1" dirty="0"/>
              <a:t>::</a:t>
            </a:r>
            <a:r>
              <a:rPr lang="en-US" sz="1400" i="1" dirty="0" err="1"/>
              <a:t>nlsLM</a:t>
            </a:r>
            <a:r>
              <a:rPr lang="en-US" sz="1400" dirty="0"/>
              <a:t> function in R, which uses the Levenberg-Marquardt method. Starting guesses are required for the variables listed above (4 different sets of starting guesses are attempted during the fit), and lower/upper limits are enforced. If the curve is asymmetric, the same limits and guesses are used for each side. If the data is logged, B</a:t>
            </a:r>
            <a:r>
              <a:rPr lang="en-US" sz="1400" baseline="-25000" dirty="0"/>
              <a:t>0</a:t>
            </a:r>
            <a:r>
              <a:rPr lang="en-US" sz="1400" dirty="0"/>
              <a:t> limits and starting guesses are also logged.</a:t>
            </a:r>
          </a:p>
        </p:txBody>
      </p:sp>
      <p:sp>
        <p:nvSpPr>
          <p:cNvPr id="21" name="TextBox 20">
            <a:extLst>
              <a:ext uri="{FF2B5EF4-FFF2-40B4-BE49-F238E27FC236}">
                <a16:creationId xmlns:a16="http://schemas.microsoft.com/office/drawing/2014/main" id="{9C70D6FE-9163-38EC-4794-2B5491EC6753}"/>
              </a:ext>
            </a:extLst>
          </p:cNvPr>
          <p:cNvSpPr txBox="1"/>
          <p:nvPr/>
        </p:nvSpPr>
        <p:spPr>
          <a:xfrm>
            <a:off x="6184573" y="1517843"/>
            <a:ext cx="5570181" cy="2031325"/>
          </a:xfrm>
          <a:prstGeom prst="rect">
            <a:avLst/>
          </a:prstGeom>
          <a:noFill/>
        </p:spPr>
        <p:txBody>
          <a:bodyPr wrap="square" rtlCol="0">
            <a:spAutoFit/>
          </a:bodyPr>
          <a:lstStyle/>
          <a:p>
            <a:r>
              <a:rPr lang="en-US" sz="1400" dirty="0"/>
              <a:t>If a Gaussian curve can't be fitted to the points, a failure code will be given in the output. These are the code meanings:  </a:t>
            </a:r>
          </a:p>
          <a:p>
            <a:endParaRPr lang="en-US" sz="1400" dirty="0"/>
          </a:p>
          <a:p>
            <a:pPr marL="285750" indent="-285750">
              <a:buFont typeface="Arial" panose="020B0604020202020204" pitchFamily="34" charset="0"/>
              <a:buChar char="•"/>
            </a:pPr>
            <a:r>
              <a:rPr lang="en-US" sz="1200" dirty="0"/>
              <a:t>Code 1: not enough data in the selected limits  </a:t>
            </a:r>
          </a:p>
          <a:p>
            <a:pPr marL="285750" indent="-285750">
              <a:buFont typeface="Arial" panose="020B0604020202020204" pitchFamily="34" charset="0"/>
              <a:buChar char="•"/>
            </a:pPr>
            <a:r>
              <a:rPr lang="en-US" sz="1200" dirty="0"/>
              <a:t>Code 2: </a:t>
            </a:r>
            <a:r>
              <a:rPr lang="en-US" sz="1200" dirty="0" err="1"/>
              <a:t>nls</a:t>
            </a:r>
            <a:r>
              <a:rPr lang="en-US" sz="1200" dirty="0"/>
              <a:t> failed  </a:t>
            </a:r>
          </a:p>
          <a:p>
            <a:pPr marL="285750" indent="-285750">
              <a:buFont typeface="Arial" panose="020B0604020202020204" pitchFamily="34" charset="0"/>
              <a:buChar char="•"/>
            </a:pPr>
            <a:r>
              <a:rPr lang="en-US" sz="1200" dirty="0"/>
              <a:t>Code 3: t</a:t>
            </a:r>
            <a:r>
              <a:rPr lang="en-US" sz="1200" baseline="-25000" dirty="0"/>
              <a:t>start</a:t>
            </a:r>
            <a:r>
              <a:rPr lang="en-US" sz="1200" dirty="0"/>
              <a:t> threshold too high  </a:t>
            </a:r>
          </a:p>
          <a:p>
            <a:pPr marL="285750" indent="-285750">
              <a:buFont typeface="Arial" panose="020B0604020202020204" pitchFamily="34" charset="0"/>
              <a:buChar char="•"/>
            </a:pPr>
            <a:r>
              <a:rPr lang="en-US" sz="1200" dirty="0"/>
              <a:t>Code 4: t</a:t>
            </a:r>
            <a:r>
              <a:rPr lang="en-US" sz="1200" baseline="-25000" dirty="0"/>
              <a:t>start</a:t>
            </a:r>
            <a:r>
              <a:rPr lang="en-US" sz="1200" dirty="0"/>
              <a:t> too early (before day 1)  </a:t>
            </a:r>
          </a:p>
          <a:p>
            <a:pPr marL="285750" indent="-285750">
              <a:buFont typeface="Arial" panose="020B0604020202020204" pitchFamily="34" charset="0"/>
              <a:buChar char="•"/>
            </a:pPr>
            <a:r>
              <a:rPr lang="en-US" sz="1200" dirty="0"/>
              <a:t>Code 5: t</a:t>
            </a:r>
            <a:r>
              <a:rPr lang="en-US" sz="1200" baseline="-25000" dirty="0"/>
              <a:t>start</a:t>
            </a:r>
            <a:r>
              <a:rPr lang="en-US" sz="1200" dirty="0"/>
              <a:t> outside t</a:t>
            </a:r>
            <a:r>
              <a:rPr lang="en-US" sz="1200" baseline="-25000" dirty="0"/>
              <a:t>range</a:t>
            </a:r>
            <a:r>
              <a:rPr lang="en-US" sz="1200" dirty="0"/>
              <a:t>  </a:t>
            </a:r>
          </a:p>
          <a:p>
            <a:pPr marL="285750" indent="-285750">
              <a:buFont typeface="Arial" panose="020B0604020202020204" pitchFamily="34" charset="0"/>
              <a:buChar char="•"/>
            </a:pPr>
            <a:r>
              <a:rPr lang="en-US" sz="1200" dirty="0"/>
              <a:t>Code 6: t</a:t>
            </a:r>
            <a:r>
              <a:rPr lang="en-US" sz="1200" baseline="-25000" dirty="0"/>
              <a:t>end</a:t>
            </a:r>
            <a:r>
              <a:rPr lang="en-US" sz="1200" dirty="0"/>
              <a:t> outside t</a:t>
            </a:r>
            <a:r>
              <a:rPr lang="en-US" sz="1200" baseline="-25000" dirty="0"/>
              <a:t>range</a:t>
            </a:r>
            <a:r>
              <a:rPr lang="en-US" sz="1200" dirty="0"/>
              <a:t>  </a:t>
            </a:r>
          </a:p>
          <a:p>
            <a:pPr marL="285750" indent="-285750">
              <a:buFont typeface="Arial" panose="020B0604020202020204" pitchFamily="34" charset="0"/>
              <a:buChar char="•"/>
            </a:pPr>
            <a:r>
              <a:rPr lang="en-US" sz="1200" dirty="0"/>
              <a:t>Code 7: data at end of bloom period is &gt; threshold </a:t>
            </a:r>
            <a:endParaRPr lang="en-US" sz="1600" dirty="0"/>
          </a:p>
        </p:txBody>
      </p:sp>
    </p:spTree>
    <p:extLst>
      <p:ext uri="{BB962C8B-B14F-4D97-AF65-F5344CB8AC3E}">
        <p14:creationId xmlns:p14="http://schemas.microsoft.com/office/powerpoint/2010/main" val="3848586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6" y="123290"/>
            <a:ext cx="6236414" cy="523220"/>
          </a:xfrm>
          <a:prstGeom prst="rect">
            <a:avLst/>
          </a:prstGeom>
          <a:noFill/>
        </p:spPr>
        <p:txBody>
          <a:bodyPr wrap="square" rtlCol="0">
            <a:spAutoFit/>
          </a:bodyPr>
          <a:lstStyle/>
          <a:p>
            <a:r>
              <a:rPr lang="en-US" sz="2800" dirty="0"/>
              <a:t>Model fits – Shifted Gaussian (continued)</a:t>
            </a:r>
          </a:p>
        </p:txBody>
      </p:sp>
      <p:pic>
        <p:nvPicPr>
          <p:cNvPr id="11" name="Picture 10" descr="A mathematical equation with black text&#10;&#10;Description automatically generated">
            <a:extLst>
              <a:ext uri="{FF2B5EF4-FFF2-40B4-BE49-F238E27FC236}">
                <a16:creationId xmlns:a16="http://schemas.microsoft.com/office/drawing/2014/main" id="{CA065FAB-0730-1484-051B-B512623DB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86" y="836641"/>
            <a:ext cx="3057952" cy="704948"/>
          </a:xfrm>
          <a:prstGeom prst="rect">
            <a:avLst/>
          </a:prstGeom>
        </p:spPr>
      </p:pic>
      <p:graphicFrame>
        <p:nvGraphicFramePr>
          <p:cNvPr id="3" name="Table 3">
            <a:extLst>
              <a:ext uri="{FF2B5EF4-FFF2-40B4-BE49-F238E27FC236}">
                <a16:creationId xmlns:a16="http://schemas.microsoft.com/office/drawing/2014/main" id="{9AC65C51-8C02-0496-D125-EFA2B08595F7}"/>
              </a:ext>
            </a:extLst>
          </p:cNvPr>
          <p:cNvGraphicFramePr>
            <a:graphicFrameLocks noGrp="1"/>
          </p:cNvGraphicFramePr>
          <p:nvPr>
            <p:extLst>
              <p:ext uri="{D42A27DB-BD31-4B8C-83A1-F6EECF244321}">
                <p14:modId xmlns:p14="http://schemas.microsoft.com/office/powerpoint/2010/main" val="3322565873"/>
              </p:ext>
            </p:extLst>
          </p:nvPr>
        </p:nvGraphicFramePr>
        <p:xfrm>
          <a:off x="237538" y="2893883"/>
          <a:ext cx="6785054" cy="3708400"/>
        </p:xfrm>
        <a:graphic>
          <a:graphicData uri="http://schemas.openxmlformats.org/drawingml/2006/table">
            <a:tbl>
              <a:tblPr firstRow="1" bandRow="1">
                <a:tableStyleId>{5C22544A-7EE6-4342-B048-85BDC9FD1C3A}</a:tableStyleId>
              </a:tblPr>
              <a:tblGrid>
                <a:gridCol w="1207214">
                  <a:extLst>
                    <a:ext uri="{9D8B030D-6E8A-4147-A177-3AD203B41FA5}">
                      <a16:colId xmlns:a16="http://schemas.microsoft.com/office/drawing/2014/main" val="3948836041"/>
                    </a:ext>
                  </a:extLst>
                </a:gridCol>
                <a:gridCol w="1225296">
                  <a:extLst>
                    <a:ext uri="{9D8B030D-6E8A-4147-A177-3AD203B41FA5}">
                      <a16:colId xmlns:a16="http://schemas.microsoft.com/office/drawing/2014/main" val="4157298424"/>
                    </a:ext>
                  </a:extLst>
                </a:gridCol>
                <a:gridCol w="4352544">
                  <a:extLst>
                    <a:ext uri="{9D8B030D-6E8A-4147-A177-3AD203B41FA5}">
                      <a16:colId xmlns:a16="http://schemas.microsoft.com/office/drawing/2014/main" val="491005867"/>
                    </a:ext>
                  </a:extLst>
                </a:gridCol>
              </a:tblGrid>
              <a:tr h="370840">
                <a:tc>
                  <a:txBody>
                    <a:bodyPr/>
                    <a:lstStyle/>
                    <a:p>
                      <a:r>
                        <a:rPr lang="en-US" sz="1600" dirty="0"/>
                        <a:t>Metric</a:t>
                      </a:r>
                    </a:p>
                  </a:txBody>
                  <a:tcPr/>
                </a:tc>
                <a:tc>
                  <a:txBody>
                    <a:bodyPr/>
                    <a:lstStyle/>
                    <a:p>
                      <a:r>
                        <a:rPr lang="en-US" sz="1600" dirty="0"/>
                        <a:t>Units</a:t>
                      </a:r>
                    </a:p>
                  </a:txBody>
                  <a:tcPr/>
                </a:tc>
                <a:tc>
                  <a:txBody>
                    <a:bodyPr/>
                    <a:lstStyle/>
                    <a:p>
                      <a:r>
                        <a:rPr lang="en-US" sz="1600" dirty="0"/>
                        <a:t>Description</a:t>
                      </a:r>
                    </a:p>
                  </a:txBody>
                  <a:tcPr/>
                </a:tc>
                <a:extLst>
                  <a:ext uri="{0D108BD9-81ED-4DB2-BD59-A6C34878D82A}">
                    <a16:rowId xmlns:a16="http://schemas.microsoft.com/office/drawing/2014/main" val="1633543535"/>
                  </a:ext>
                </a:extLst>
              </a:tr>
              <a:tr h="370840">
                <a:tc>
                  <a:txBody>
                    <a:bodyPr/>
                    <a:lstStyle/>
                    <a:p>
                      <a:r>
                        <a:rPr lang="en-US" sz="1400" dirty="0"/>
                        <a:t>t</a:t>
                      </a:r>
                      <a:r>
                        <a:rPr lang="en-US" sz="1400" baseline="-25000" dirty="0"/>
                        <a:t>start</a:t>
                      </a:r>
                    </a:p>
                  </a:txBody>
                  <a:tcPr/>
                </a:tc>
                <a:tc>
                  <a:txBody>
                    <a:bodyPr/>
                    <a:lstStyle/>
                    <a:p>
                      <a:r>
                        <a:rPr lang="en-US" sz="1400" dirty="0"/>
                        <a:t>Day</a:t>
                      </a:r>
                    </a:p>
                  </a:txBody>
                  <a:tcPr/>
                </a:tc>
                <a:tc>
                  <a:txBody>
                    <a:bodyPr/>
                    <a:lstStyle/>
                    <a:p>
                      <a:r>
                        <a:rPr lang="en-US" sz="1400" dirty="0"/>
                        <a:t>Start of the bloom</a:t>
                      </a:r>
                    </a:p>
                  </a:txBody>
                  <a:tcPr/>
                </a:tc>
                <a:extLst>
                  <a:ext uri="{0D108BD9-81ED-4DB2-BD59-A6C34878D82A}">
                    <a16:rowId xmlns:a16="http://schemas.microsoft.com/office/drawing/2014/main" val="1938940833"/>
                  </a:ext>
                </a:extLst>
              </a:tr>
              <a:tr h="370840">
                <a:tc>
                  <a:txBody>
                    <a:bodyPr/>
                    <a:lstStyle/>
                    <a:p>
                      <a:r>
                        <a:rPr lang="en-US" sz="1400" dirty="0" err="1"/>
                        <a:t>t</a:t>
                      </a:r>
                      <a:r>
                        <a:rPr lang="en-US" sz="1400" baseline="-25000" dirty="0" err="1"/>
                        <a:t>max_real</a:t>
                      </a:r>
                      <a:endParaRPr lang="en-US" sz="1400" baseline="-25000" dirty="0"/>
                    </a:p>
                  </a:txBody>
                  <a:tcPr/>
                </a:tc>
                <a:tc>
                  <a:txBody>
                    <a:bodyPr/>
                    <a:lstStyle/>
                    <a:p>
                      <a:r>
                        <a:rPr lang="en-US" sz="1400" dirty="0"/>
                        <a:t>Day</a:t>
                      </a:r>
                    </a:p>
                  </a:txBody>
                  <a:tcPr/>
                </a:tc>
                <a:tc>
                  <a:txBody>
                    <a:bodyPr/>
                    <a:lstStyle/>
                    <a:p>
                      <a:r>
                        <a:rPr lang="en-US" sz="1400" dirty="0"/>
                        <a:t>Timing of maximum value within bloom period</a:t>
                      </a:r>
                    </a:p>
                  </a:txBody>
                  <a:tcPr/>
                </a:tc>
                <a:extLst>
                  <a:ext uri="{0D108BD9-81ED-4DB2-BD59-A6C34878D82A}">
                    <a16:rowId xmlns:a16="http://schemas.microsoft.com/office/drawing/2014/main" val="15401996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t</a:t>
                      </a:r>
                      <a:r>
                        <a:rPr lang="en-US" sz="1400" baseline="-25000" dirty="0" err="1"/>
                        <a:t>max_fit</a:t>
                      </a:r>
                      <a:endParaRPr lang="en-US" sz="1400" baseline="-25000" dirty="0"/>
                    </a:p>
                  </a:txBody>
                  <a:tcPr/>
                </a:tc>
                <a:tc>
                  <a:txBody>
                    <a:bodyPr/>
                    <a:lstStyle/>
                    <a:p>
                      <a:r>
                        <a:rPr lang="en-US" sz="1400" dirty="0"/>
                        <a:t>Day</a:t>
                      </a:r>
                    </a:p>
                  </a:txBody>
                  <a:tcPr/>
                </a:tc>
                <a:tc>
                  <a:txBody>
                    <a:bodyPr/>
                    <a:lstStyle/>
                    <a:p>
                      <a:r>
                        <a:rPr lang="en-US" sz="1400" dirty="0"/>
                        <a:t>Timing of peak of Gaussian curve</a:t>
                      </a:r>
                    </a:p>
                  </a:txBody>
                  <a:tcPr/>
                </a:tc>
                <a:extLst>
                  <a:ext uri="{0D108BD9-81ED-4DB2-BD59-A6C34878D82A}">
                    <a16:rowId xmlns:a16="http://schemas.microsoft.com/office/drawing/2014/main" val="3130019085"/>
                  </a:ext>
                </a:extLst>
              </a:tr>
              <a:tr h="370840">
                <a:tc>
                  <a:txBody>
                    <a:bodyPr/>
                    <a:lstStyle/>
                    <a:p>
                      <a:r>
                        <a:rPr lang="en-US" sz="1400" dirty="0"/>
                        <a:t>t</a:t>
                      </a:r>
                      <a:r>
                        <a:rPr lang="en-US" sz="1400" baseline="-25000" dirty="0"/>
                        <a:t>end</a:t>
                      </a:r>
                    </a:p>
                  </a:txBody>
                  <a:tcPr/>
                </a:tc>
                <a:tc>
                  <a:txBody>
                    <a:bodyPr/>
                    <a:lstStyle/>
                    <a:p>
                      <a:r>
                        <a:rPr lang="en-US" sz="1400" dirty="0"/>
                        <a:t>Day</a:t>
                      </a:r>
                    </a:p>
                  </a:txBody>
                  <a:tcPr/>
                </a:tc>
                <a:tc>
                  <a:txBody>
                    <a:bodyPr/>
                    <a:lstStyle/>
                    <a:p>
                      <a:r>
                        <a:rPr lang="en-US" sz="1400" dirty="0"/>
                        <a:t>End of the bloom</a:t>
                      </a:r>
                    </a:p>
                  </a:txBody>
                  <a:tcPr/>
                </a:tc>
                <a:extLst>
                  <a:ext uri="{0D108BD9-81ED-4DB2-BD59-A6C34878D82A}">
                    <a16:rowId xmlns:a16="http://schemas.microsoft.com/office/drawing/2014/main" val="2054152360"/>
                  </a:ext>
                </a:extLst>
              </a:tr>
              <a:tr h="370840">
                <a:tc>
                  <a:txBody>
                    <a:bodyPr/>
                    <a:lstStyle/>
                    <a:p>
                      <a:r>
                        <a:rPr lang="en-US" sz="1400" dirty="0" err="1"/>
                        <a:t>t</a:t>
                      </a:r>
                      <a:r>
                        <a:rPr lang="en-US" sz="1400" baseline="-25000" dirty="0" err="1"/>
                        <a:t>duration</a:t>
                      </a:r>
                      <a:endParaRPr lang="en-US" sz="1400" baseline="-25000" dirty="0"/>
                    </a:p>
                  </a:txBody>
                  <a:tcPr/>
                </a:tc>
                <a:tc>
                  <a:txBody>
                    <a:bodyPr/>
                    <a:lstStyle/>
                    <a:p>
                      <a:r>
                        <a:rPr lang="en-US" sz="1400" dirty="0"/>
                        <a:t>Day</a:t>
                      </a:r>
                    </a:p>
                  </a:txBody>
                  <a:tcPr/>
                </a:tc>
                <a:tc>
                  <a:txBody>
                    <a:bodyPr/>
                    <a:lstStyle/>
                    <a:p>
                      <a:r>
                        <a:rPr lang="en-US" sz="1400" dirty="0"/>
                        <a:t>Duration of the bloom</a:t>
                      </a:r>
                    </a:p>
                  </a:txBody>
                  <a:tcPr/>
                </a:tc>
                <a:extLst>
                  <a:ext uri="{0D108BD9-81ED-4DB2-BD59-A6C34878D82A}">
                    <a16:rowId xmlns:a16="http://schemas.microsoft.com/office/drawing/2014/main" val="738586818"/>
                  </a:ext>
                </a:extLst>
              </a:tr>
              <a:tr h="370840">
                <a:tc>
                  <a:txBody>
                    <a:bodyPr/>
                    <a:lstStyle/>
                    <a:p>
                      <a:r>
                        <a:rPr lang="en-US" sz="1400" dirty="0" err="1"/>
                        <a:t>Amplitude</a:t>
                      </a:r>
                      <a:r>
                        <a:rPr lang="en-US" sz="1400" baseline="-25000" dirty="0" err="1"/>
                        <a:t>real</a:t>
                      </a:r>
                      <a:endParaRPr lang="en-US" sz="1400"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mg.m</a:t>
                      </a:r>
                      <a:r>
                        <a:rPr lang="en-US" sz="1400" baseline="30000" dirty="0"/>
                        <a:t>-3</a:t>
                      </a:r>
                    </a:p>
                  </a:txBody>
                  <a:tcPr/>
                </a:tc>
                <a:tc>
                  <a:txBody>
                    <a:bodyPr/>
                    <a:lstStyle/>
                    <a:p>
                      <a:r>
                        <a:rPr lang="en-US" sz="1400" dirty="0"/>
                        <a:t>Maximum value within bloom period</a:t>
                      </a:r>
                    </a:p>
                  </a:txBody>
                  <a:tcPr/>
                </a:tc>
                <a:extLst>
                  <a:ext uri="{0D108BD9-81ED-4DB2-BD59-A6C34878D82A}">
                    <a16:rowId xmlns:a16="http://schemas.microsoft.com/office/drawing/2014/main" val="62265466"/>
                  </a:ext>
                </a:extLst>
              </a:tr>
              <a:tr h="370840">
                <a:tc>
                  <a:txBody>
                    <a:bodyPr/>
                    <a:lstStyle/>
                    <a:p>
                      <a:r>
                        <a:rPr lang="en-US" sz="1400" dirty="0" err="1"/>
                        <a:t>Magnitude</a:t>
                      </a:r>
                      <a:r>
                        <a:rPr lang="en-US" sz="1400" baseline="-25000" dirty="0" err="1"/>
                        <a:t>real</a:t>
                      </a:r>
                      <a:endParaRPr lang="en-US" sz="1400"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mg.m</a:t>
                      </a:r>
                      <a:r>
                        <a:rPr lang="en-US" sz="1400" baseline="30000" dirty="0"/>
                        <a:t>-3</a:t>
                      </a:r>
                      <a:r>
                        <a:rPr lang="en-US" sz="1400" dirty="0"/>
                        <a:t> * day</a:t>
                      </a:r>
                    </a:p>
                  </a:txBody>
                  <a:tcPr/>
                </a:tc>
                <a:tc>
                  <a:txBody>
                    <a:bodyPr/>
                    <a:lstStyle/>
                    <a:p>
                      <a:r>
                        <a:rPr lang="en-US" sz="1400" dirty="0"/>
                        <a:t>Area under the real data points within the bloom period</a:t>
                      </a:r>
                    </a:p>
                  </a:txBody>
                  <a:tcPr/>
                </a:tc>
                <a:extLst>
                  <a:ext uri="{0D108BD9-81ED-4DB2-BD59-A6C34878D82A}">
                    <a16:rowId xmlns:a16="http://schemas.microsoft.com/office/drawing/2014/main" val="2734325212"/>
                  </a:ext>
                </a:extLst>
              </a:tr>
              <a:tr h="370840">
                <a:tc>
                  <a:txBody>
                    <a:bodyPr/>
                    <a:lstStyle/>
                    <a:p>
                      <a:r>
                        <a:rPr lang="en-US" sz="1400" dirty="0" err="1"/>
                        <a:t>Amplitude</a:t>
                      </a:r>
                      <a:r>
                        <a:rPr lang="en-US" sz="1400" baseline="-25000" dirty="0" err="1"/>
                        <a:t>fit</a:t>
                      </a:r>
                      <a:endParaRPr lang="en-US" sz="1400"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mg.m</a:t>
                      </a:r>
                      <a:r>
                        <a:rPr lang="en-US" sz="1400" baseline="30000" dirty="0"/>
                        <a:t>-3</a:t>
                      </a:r>
                    </a:p>
                  </a:txBody>
                  <a:tcPr/>
                </a:tc>
                <a:tc>
                  <a:txBody>
                    <a:bodyPr/>
                    <a:lstStyle/>
                    <a:p>
                      <a:r>
                        <a:rPr lang="en-US" sz="1400" dirty="0"/>
                        <a:t>Peak of Gaussian curve</a:t>
                      </a:r>
                    </a:p>
                  </a:txBody>
                  <a:tcPr/>
                </a:tc>
                <a:extLst>
                  <a:ext uri="{0D108BD9-81ED-4DB2-BD59-A6C34878D82A}">
                    <a16:rowId xmlns:a16="http://schemas.microsoft.com/office/drawing/2014/main" val="1563460799"/>
                  </a:ext>
                </a:extLst>
              </a:tr>
              <a:tr h="370840">
                <a:tc>
                  <a:txBody>
                    <a:bodyPr/>
                    <a:lstStyle/>
                    <a:p>
                      <a:r>
                        <a:rPr lang="en-US" sz="1400" dirty="0" err="1"/>
                        <a:t>Magnitude</a:t>
                      </a:r>
                      <a:r>
                        <a:rPr lang="en-US" sz="1400" baseline="-25000" dirty="0" err="1"/>
                        <a:t>fit</a:t>
                      </a:r>
                      <a:endParaRPr lang="en-US" sz="1400"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mg.m</a:t>
                      </a:r>
                      <a:r>
                        <a:rPr lang="en-US" sz="1400" baseline="30000" dirty="0"/>
                        <a:t>-3</a:t>
                      </a:r>
                      <a:r>
                        <a:rPr lang="en-US" sz="1400" dirty="0"/>
                        <a:t> * day</a:t>
                      </a:r>
                    </a:p>
                  </a:txBody>
                  <a:tcPr/>
                </a:tc>
                <a:tc>
                  <a:txBody>
                    <a:bodyPr/>
                    <a:lstStyle/>
                    <a:p>
                      <a:r>
                        <a:rPr lang="en-US" sz="1400" dirty="0"/>
                        <a:t>Area under the Gaussian curve within the bloom period</a:t>
                      </a:r>
                    </a:p>
                  </a:txBody>
                  <a:tcPr/>
                </a:tc>
                <a:extLst>
                  <a:ext uri="{0D108BD9-81ED-4DB2-BD59-A6C34878D82A}">
                    <a16:rowId xmlns:a16="http://schemas.microsoft.com/office/drawing/2014/main" val="4064905385"/>
                  </a:ext>
                </a:extLst>
              </a:tr>
            </a:tbl>
          </a:graphicData>
        </a:graphic>
      </p:graphicFrame>
      <p:sp>
        <p:nvSpPr>
          <p:cNvPr id="5" name="TextBox 4">
            <a:extLst>
              <a:ext uri="{FF2B5EF4-FFF2-40B4-BE49-F238E27FC236}">
                <a16:creationId xmlns:a16="http://schemas.microsoft.com/office/drawing/2014/main" id="{52D10C18-8280-CDE7-2CA9-8B46B7075D93}"/>
              </a:ext>
            </a:extLst>
          </p:cNvPr>
          <p:cNvSpPr txBox="1"/>
          <p:nvPr/>
        </p:nvSpPr>
        <p:spPr>
          <a:xfrm>
            <a:off x="164386" y="2056248"/>
            <a:ext cx="6492162" cy="523220"/>
          </a:xfrm>
          <a:prstGeom prst="rect">
            <a:avLst/>
          </a:prstGeom>
          <a:noFill/>
        </p:spPr>
        <p:txBody>
          <a:bodyPr wrap="none" rtlCol="0">
            <a:spAutoFit/>
          </a:bodyPr>
          <a:lstStyle/>
          <a:p>
            <a:r>
              <a:rPr lang="en-US" sz="1400" dirty="0"/>
              <a:t>Several metrics are collected, relating to the timing of the bloom and total data values.</a:t>
            </a:r>
          </a:p>
          <a:p>
            <a:r>
              <a:rPr lang="en-US" sz="1400" dirty="0"/>
              <a:t>Some metrics are calculated using both the Gaussian curve and the real data points.</a:t>
            </a:r>
          </a:p>
        </p:txBody>
      </p:sp>
      <p:sp>
        <p:nvSpPr>
          <p:cNvPr id="6" name="TextBox 5">
            <a:extLst>
              <a:ext uri="{FF2B5EF4-FFF2-40B4-BE49-F238E27FC236}">
                <a16:creationId xmlns:a16="http://schemas.microsoft.com/office/drawing/2014/main" id="{3AD000E9-8A35-96C7-8F57-CB5D4D0FBDFF}"/>
              </a:ext>
            </a:extLst>
          </p:cNvPr>
          <p:cNvSpPr txBox="1"/>
          <p:nvPr/>
        </p:nvSpPr>
        <p:spPr>
          <a:xfrm>
            <a:off x="7269481" y="3062853"/>
            <a:ext cx="4684981" cy="3539430"/>
          </a:xfrm>
          <a:prstGeom prst="rect">
            <a:avLst/>
          </a:prstGeom>
          <a:noFill/>
        </p:spPr>
        <p:txBody>
          <a:bodyPr wrap="square" rtlCol="0">
            <a:spAutoFit/>
          </a:bodyPr>
          <a:lstStyle/>
          <a:p>
            <a:pPr marL="285750" indent="-285750">
              <a:buFont typeface="Arial" panose="020B0604020202020204" pitchFamily="34" charset="0"/>
              <a:buChar char="•"/>
            </a:pPr>
            <a:r>
              <a:rPr lang="en-US" sz="1400" dirty="0"/>
              <a:t>If "remove background" has been checked, the background data will be subtracted before calculating amplitude and magnitude.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If points between </a:t>
            </a:r>
            <a:r>
              <a:rPr lang="en-US" sz="1400" dirty="0" err="1"/>
              <a:t>t</a:t>
            </a:r>
            <a:r>
              <a:rPr lang="en-US" sz="1400" baseline="-25000" dirty="0" err="1"/>
              <a:t>start</a:t>
            </a:r>
            <a:r>
              <a:rPr lang="en-US" sz="1400" dirty="0"/>
              <a:t> and t</a:t>
            </a:r>
            <a:r>
              <a:rPr lang="en-US" sz="1400" baseline="-25000" dirty="0"/>
              <a:t>end</a:t>
            </a:r>
            <a:r>
              <a:rPr lang="en-US" sz="1400" dirty="0"/>
              <a:t> are below the background line and "remove background" has been selected, the magnitude (area) below the line will be negative so it will be subtracted from the final value (this only affects </a:t>
            </a:r>
            <a:r>
              <a:rPr lang="en-US" sz="1400" dirty="0" err="1"/>
              <a:t>Magnitude</a:t>
            </a:r>
            <a:r>
              <a:rPr lang="en-US" sz="1400" baseline="-25000" dirty="0" err="1"/>
              <a:t>real</a:t>
            </a:r>
            <a:r>
              <a:rPr lang="en-US" sz="1400" dirty="0"/>
              <a:t>).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If LOESS smoothing and point-weighting are both selected, the LOESS-smoothed curve will be calculated using the weighted real data points.  The curve is then fit to the LOESS values. Note that in this case, the mean, median, </a:t>
            </a:r>
            <a:r>
              <a:rPr lang="en-US" sz="1400" dirty="0" err="1"/>
              <a:t>Amplitude</a:t>
            </a:r>
            <a:r>
              <a:rPr lang="en-US" sz="1400" baseline="-25000" dirty="0" err="1"/>
              <a:t>real</a:t>
            </a:r>
            <a:r>
              <a:rPr lang="en-US" sz="1400" dirty="0"/>
              <a:t>, and </a:t>
            </a:r>
            <a:r>
              <a:rPr lang="en-US" sz="1400" dirty="0" err="1"/>
              <a:t>Magnitude</a:t>
            </a:r>
            <a:r>
              <a:rPr lang="en-US" sz="1400" baseline="-25000" dirty="0" err="1"/>
              <a:t>real</a:t>
            </a:r>
            <a:r>
              <a:rPr lang="en-US" sz="1400" dirty="0"/>
              <a:t> are still calculated using the real data values. </a:t>
            </a:r>
          </a:p>
        </p:txBody>
      </p:sp>
    </p:spTree>
    <p:extLst>
      <p:ext uri="{BB962C8B-B14F-4D97-AF65-F5344CB8AC3E}">
        <p14:creationId xmlns:p14="http://schemas.microsoft.com/office/powerpoint/2010/main" val="841238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6" y="123290"/>
            <a:ext cx="6236414" cy="523220"/>
          </a:xfrm>
          <a:prstGeom prst="rect">
            <a:avLst/>
          </a:prstGeom>
          <a:noFill/>
        </p:spPr>
        <p:txBody>
          <a:bodyPr wrap="square" rtlCol="0">
            <a:spAutoFit/>
          </a:bodyPr>
          <a:lstStyle/>
          <a:p>
            <a:r>
              <a:rPr lang="en-US" sz="2800" dirty="0"/>
              <a:t>Model fits – Rate of Change</a:t>
            </a:r>
          </a:p>
        </p:txBody>
      </p:sp>
      <p:graphicFrame>
        <p:nvGraphicFramePr>
          <p:cNvPr id="3" name="Table 3">
            <a:extLst>
              <a:ext uri="{FF2B5EF4-FFF2-40B4-BE49-F238E27FC236}">
                <a16:creationId xmlns:a16="http://schemas.microsoft.com/office/drawing/2014/main" id="{9AC65C51-8C02-0496-D125-EFA2B08595F7}"/>
              </a:ext>
            </a:extLst>
          </p:cNvPr>
          <p:cNvGraphicFramePr>
            <a:graphicFrameLocks noGrp="1"/>
          </p:cNvGraphicFramePr>
          <p:nvPr>
            <p:extLst>
              <p:ext uri="{D42A27DB-BD31-4B8C-83A1-F6EECF244321}">
                <p14:modId xmlns:p14="http://schemas.microsoft.com/office/powerpoint/2010/main" val="1362776297"/>
              </p:ext>
            </p:extLst>
          </p:nvPr>
        </p:nvGraphicFramePr>
        <p:xfrm>
          <a:off x="237538" y="2893883"/>
          <a:ext cx="6785054" cy="2595880"/>
        </p:xfrm>
        <a:graphic>
          <a:graphicData uri="http://schemas.openxmlformats.org/drawingml/2006/table">
            <a:tbl>
              <a:tblPr firstRow="1" bandRow="1">
                <a:tableStyleId>{5C22544A-7EE6-4342-B048-85BDC9FD1C3A}</a:tableStyleId>
              </a:tblPr>
              <a:tblGrid>
                <a:gridCol w="1207214">
                  <a:extLst>
                    <a:ext uri="{9D8B030D-6E8A-4147-A177-3AD203B41FA5}">
                      <a16:colId xmlns:a16="http://schemas.microsoft.com/office/drawing/2014/main" val="3948836041"/>
                    </a:ext>
                  </a:extLst>
                </a:gridCol>
                <a:gridCol w="1225296">
                  <a:extLst>
                    <a:ext uri="{9D8B030D-6E8A-4147-A177-3AD203B41FA5}">
                      <a16:colId xmlns:a16="http://schemas.microsoft.com/office/drawing/2014/main" val="4157298424"/>
                    </a:ext>
                  </a:extLst>
                </a:gridCol>
                <a:gridCol w="4352544">
                  <a:extLst>
                    <a:ext uri="{9D8B030D-6E8A-4147-A177-3AD203B41FA5}">
                      <a16:colId xmlns:a16="http://schemas.microsoft.com/office/drawing/2014/main" val="491005867"/>
                    </a:ext>
                  </a:extLst>
                </a:gridCol>
              </a:tblGrid>
              <a:tr h="370840">
                <a:tc>
                  <a:txBody>
                    <a:bodyPr/>
                    <a:lstStyle/>
                    <a:p>
                      <a:r>
                        <a:rPr lang="en-US" sz="1600" dirty="0"/>
                        <a:t>Metric</a:t>
                      </a:r>
                    </a:p>
                  </a:txBody>
                  <a:tcPr/>
                </a:tc>
                <a:tc>
                  <a:txBody>
                    <a:bodyPr/>
                    <a:lstStyle/>
                    <a:p>
                      <a:r>
                        <a:rPr lang="en-US" sz="1600" dirty="0"/>
                        <a:t>Units</a:t>
                      </a:r>
                    </a:p>
                  </a:txBody>
                  <a:tcPr/>
                </a:tc>
                <a:tc>
                  <a:txBody>
                    <a:bodyPr/>
                    <a:lstStyle/>
                    <a:p>
                      <a:r>
                        <a:rPr lang="en-US" sz="1600" dirty="0"/>
                        <a:t>Description</a:t>
                      </a:r>
                    </a:p>
                  </a:txBody>
                  <a:tcPr/>
                </a:tc>
                <a:extLst>
                  <a:ext uri="{0D108BD9-81ED-4DB2-BD59-A6C34878D82A}">
                    <a16:rowId xmlns:a16="http://schemas.microsoft.com/office/drawing/2014/main" val="1633543535"/>
                  </a:ext>
                </a:extLst>
              </a:tr>
              <a:tr h="370840">
                <a:tc>
                  <a:txBody>
                    <a:bodyPr/>
                    <a:lstStyle/>
                    <a:p>
                      <a:r>
                        <a:rPr lang="en-US" sz="1400" dirty="0"/>
                        <a:t>t</a:t>
                      </a:r>
                      <a:r>
                        <a:rPr lang="en-US" sz="1400" baseline="-25000" dirty="0"/>
                        <a:t>start</a:t>
                      </a:r>
                    </a:p>
                  </a:txBody>
                  <a:tcPr/>
                </a:tc>
                <a:tc>
                  <a:txBody>
                    <a:bodyPr/>
                    <a:lstStyle/>
                    <a:p>
                      <a:r>
                        <a:rPr lang="en-US" sz="1400" dirty="0"/>
                        <a:t>Day</a:t>
                      </a:r>
                    </a:p>
                  </a:txBody>
                  <a:tcPr/>
                </a:tc>
                <a:tc>
                  <a:txBody>
                    <a:bodyPr/>
                    <a:lstStyle/>
                    <a:p>
                      <a:r>
                        <a:rPr lang="en-US" sz="1400" dirty="0"/>
                        <a:t>Start of the bloom</a:t>
                      </a:r>
                    </a:p>
                  </a:txBody>
                  <a:tcPr/>
                </a:tc>
                <a:extLst>
                  <a:ext uri="{0D108BD9-81ED-4DB2-BD59-A6C34878D82A}">
                    <a16:rowId xmlns:a16="http://schemas.microsoft.com/office/drawing/2014/main" val="1938940833"/>
                  </a:ext>
                </a:extLst>
              </a:tr>
              <a:tr h="370840">
                <a:tc>
                  <a:txBody>
                    <a:bodyPr/>
                    <a:lstStyle/>
                    <a:p>
                      <a:r>
                        <a:rPr lang="en-US" sz="1400" dirty="0" err="1"/>
                        <a:t>t</a:t>
                      </a:r>
                      <a:r>
                        <a:rPr lang="en-US" sz="1400" baseline="-25000" dirty="0" err="1"/>
                        <a:t>max_real</a:t>
                      </a:r>
                      <a:endParaRPr lang="en-US" sz="1400" baseline="-25000" dirty="0"/>
                    </a:p>
                  </a:txBody>
                  <a:tcPr/>
                </a:tc>
                <a:tc>
                  <a:txBody>
                    <a:bodyPr/>
                    <a:lstStyle/>
                    <a:p>
                      <a:r>
                        <a:rPr lang="en-US" sz="1400" dirty="0"/>
                        <a:t>Day</a:t>
                      </a:r>
                    </a:p>
                  </a:txBody>
                  <a:tcPr/>
                </a:tc>
                <a:tc>
                  <a:txBody>
                    <a:bodyPr/>
                    <a:lstStyle/>
                    <a:p>
                      <a:r>
                        <a:rPr lang="en-US" sz="1400" dirty="0"/>
                        <a:t>Timing of maximum value within bloom period</a:t>
                      </a:r>
                    </a:p>
                  </a:txBody>
                  <a:tcPr/>
                </a:tc>
                <a:extLst>
                  <a:ext uri="{0D108BD9-81ED-4DB2-BD59-A6C34878D82A}">
                    <a16:rowId xmlns:a16="http://schemas.microsoft.com/office/drawing/2014/main" val="1540199695"/>
                  </a:ext>
                </a:extLst>
              </a:tr>
              <a:tr h="370840">
                <a:tc>
                  <a:txBody>
                    <a:bodyPr/>
                    <a:lstStyle/>
                    <a:p>
                      <a:r>
                        <a:rPr lang="en-US" sz="1400" dirty="0"/>
                        <a:t>t</a:t>
                      </a:r>
                      <a:r>
                        <a:rPr lang="en-US" sz="1400" baseline="-25000" dirty="0"/>
                        <a:t>end</a:t>
                      </a:r>
                    </a:p>
                  </a:txBody>
                  <a:tcPr/>
                </a:tc>
                <a:tc>
                  <a:txBody>
                    <a:bodyPr/>
                    <a:lstStyle/>
                    <a:p>
                      <a:r>
                        <a:rPr lang="en-US" sz="1400" dirty="0"/>
                        <a:t>Day</a:t>
                      </a:r>
                    </a:p>
                  </a:txBody>
                  <a:tcPr/>
                </a:tc>
                <a:tc>
                  <a:txBody>
                    <a:bodyPr/>
                    <a:lstStyle/>
                    <a:p>
                      <a:r>
                        <a:rPr lang="en-US" sz="1400" dirty="0"/>
                        <a:t>End of the bloom</a:t>
                      </a:r>
                    </a:p>
                  </a:txBody>
                  <a:tcPr/>
                </a:tc>
                <a:extLst>
                  <a:ext uri="{0D108BD9-81ED-4DB2-BD59-A6C34878D82A}">
                    <a16:rowId xmlns:a16="http://schemas.microsoft.com/office/drawing/2014/main" val="2054152360"/>
                  </a:ext>
                </a:extLst>
              </a:tr>
              <a:tr h="370840">
                <a:tc>
                  <a:txBody>
                    <a:bodyPr/>
                    <a:lstStyle/>
                    <a:p>
                      <a:r>
                        <a:rPr lang="en-US" sz="1400" dirty="0" err="1"/>
                        <a:t>t</a:t>
                      </a:r>
                      <a:r>
                        <a:rPr lang="en-US" sz="1400" baseline="-25000" dirty="0" err="1"/>
                        <a:t>duration</a:t>
                      </a:r>
                      <a:endParaRPr lang="en-US" sz="1400" baseline="-25000" dirty="0"/>
                    </a:p>
                  </a:txBody>
                  <a:tcPr/>
                </a:tc>
                <a:tc>
                  <a:txBody>
                    <a:bodyPr/>
                    <a:lstStyle/>
                    <a:p>
                      <a:r>
                        <a:rPr lang="en-US" sz="1400" dirty="0"/>
                        <a:t>Day</a:t>
                      </a:r>
                    </a:p>
                  </a:txBody>
                  <a:tcPr/>
                </a:tc>
                <a:tc>
                  <a:txBody>
                    <a:bodyPr/>
                    <a:lstStyle/>
                    <a:p>
                      <a:r>
                        <a:rPr lang="en-US" sz="1400" dirty="0"/>
                        <a:t>Duration of the bloom</a:t>
                      </a:r>
                    </a:p>
                  </a:txBody>
                  <a:tcPr/>
                </a:tc>
                <a:extLst>
                  <a:ext uri="{0D108BD9-81ED-4DB2-BD59-A6C34878D82A}">
                    <a16:rowId xmlns:a16="http://schemas.microsoft.com/office/drawing/2014/main" val="738586818"/>
                  </a:ext>
                </a:extLst>
              </a:tr>
              <a:tr h="370840">
                <a:tc>
                  <a:txBody>
                    <a:bodyPr/>
                    <a:lstStyle/>
                    <a:p>
                      <a:r>
                        <a:rPr lang="en-US" sz="1400" dirty="0" err="1"/>
                        <a:t>Amplitude</a:t>
                      </a:r>
                      <a:r>
                        <a:rPr lang="en-US" sz="1400" baseline="-25000" dirty="0" err="1"/>
                        <a:t>real</a:t>
                      </a:r>
                      <a:endParaRPr lang="en-US" sz="1400"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mg.m</a:t>
                      </a:r>
                      <a:r>
                        <a:rPr lang="en-US" sz="1400" baseline="30000" dirty="0"/>
                        <a:t>-3</a:t>
                      </a:r>
                    </a:p>
                  </a:txBody>
                  <a:tcPr/>
                </a:tc>
                <a:tc>
                  <a:txBody>
                    <a:bodyPr/>
                    <a:lstStyle/>
                    <a:p>
                      <a:r>
                        <a:rPr lang="en-US" sz="1400" dirty="0"/>
                        <a:t>Maximum value within bloom period</a:t>
                      </a:r>
                    </a:p>
                  </a:txBody>
                  <a:tcPr/>
                </a:tc>
                <a:extLst>
                  <a:ext uri="{0D108BD9-81ED-4DB2-BD59-A6C34878D82A}">
                    <a16:rowId xmlns:a16="http://schemas.microsoft.com/office/drawing/2014/main" val="62265466"/>
                  </a:ext>
                </a:extLst>
              </a:tr>
              <a:tr h="370840">
                <a:tc>
                  <a:txBody>
                    <a:bodyPr/>
                    <a:lstStyle/>
                    <a:p>
                      <a:r>
                        <a:rPr lang="en-US" sz="1400" dirty="0" err="1"/>
                        <a:t>Magnitude</a:t>
                      </a:r>
                      <a:r>
                        <a:rPr lang="en-US" sz="1400" baseline="-25000" dirty="0" err="1"/>
                        <a:t>real</a:t>
                      </a:r>
                      <a:endParaRPr lang="en-US" sz="1400"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mg.m</a:t>
                      </a:r>
                      <a:r>
                        <a:rPr lang="en-US" sz="1400" baseline="30000" dirty="0"/>
                        <a:t>-3</a:t>
                      </a:r>
                      <a:r>
                        <a:rPr lang="en-US" sz="1400" dirty="0"/>
                        <a:t> * day</a:t>
                      </a:r>
                    </a:p>
                  </a:txBody>
                  <a:tcPr/>
                </a:tc>
                <a:tc>
                  <a:txBody>
                    <a:bodyPr/>
                    <a:lstStyle/>
                    <a:p>
                      <a:r>
                        <a:rPr lang="en-US" sz="1400" dirty="0"/>
                        <a:t>Area under the real data points within the bloom period</a:t>
                      </a:r>
                    </a:p>
                  </a:txBody>
                  <a:tcPr/>
                </a:tc>
                <a:extLst>
                  <a:ext uri="{0D108BD9-81ED-4DB2-BD59-A6C34878D82A}">
                    <a16:rowId xmlns:a16="http://schemas.microsoft.com/office/drawing/2014/main" val="2734325212"/>
                  </a:ext>
                </a:extLst>
              </a:tr>
            </a:tbl>
          </a:graphicData>
        </a:graphic>
      </p:graphicFrame>
      <p:sp>
        <p:nvSpPr>
          <p:cNvPr id="5" name="TextBox 4">
            <a:extLst>
              <a:ext uri="{FF2B5EF4-FFF2-40B4-BE49-F238E27FC236}">
                <a16:creationId xmlns:a16="http://schemas.microsoft.com/office/drawing/2014/main" id="{52D10C18-8280-CDE7-2CA9-8B46B7075D93}"/>
              </a:ext>
            </a:extLst>
          </p:cNvPr>
          <p:cNvSpPr txBox="1"/>
          <p:nvPr/>
        </p:nvSpPr>
        <p:spPr>
          <a:xfrm>
            <a:off x="164386" y="776088"/>
            <a:ext cx="11039323" cy="1815882"/>
          </a:xfrm>
          <a:prstGeom prst="rect">
            <a:avLst/>
          </a:prstGeom>
          <a:noFill/>
        </p:spPr>
        <p:txBody>
          <a:bodyPr wrap="square" rtlCol="0">
            <a:spAutoFit/>
          </a:bodyPr>
          <a:lstStyle/>
          <a:p>
            <a:r>
              <a:rPr lang="en-US" sz="1400" dirty="0"/>
              <a:t>This algorithm does not model a curve like the Shifted Gaussian, but only calculates the maximum, start, and end days of the bloom.  </a:t>
            </a:r>
          </a:p>
          <a:p>
            <a:r>
              <a:rPr lang="en-US" sz="1400" dirty="0"/>
              <a:t>The maximum is selected as the day of actual maximum concentration, within the selected range.  </a:t>
            </a:r>
          </a:p>
          <a:p>
            <a:r>
              <a:rPr lang="en-US" sz="1400" dirty="0"/>
              <a:t>The initiation is the day of the maximum rate of change in concentration, within the selected bounds.  </a:t>
            </a:r>
          </a:p>
          <a:p>
            <a:r>
              <a:rPr lang="en-US" sz="1400" dirty="0"/>
              <a:t>If any indices cannot be computed, they will be blank and not appear on the time series plot. This might happen due to an insufficient number of data points in the time series, or within the range of days allowed for the start or day of maximum concentration of the bloom.  </a:t>
            </a:r>
          </a:p>
          <a:p>
            <a:endParaRPr lang="en-US" sz="1400" dirty="0"/>
          </a:p>
          <a:p>
            <a:r>
              <a:rPr lang="en-US" sz="1400" dirty="0"/>
              <a:t>B</a:t>
            </a:r>
            <a:r>
              <a:rPr lang="en-US" sz="1400" baseline="-25000" dirty="0"/>
              <a:t>0</a:t>
            </a:r>
            <a:r>
              <a:rPr lang="en-US" sz="1400" dirty="0"/>
              <a:t> (the background data value) is computed using the R function </a:t>
            </a:r>
            <a:r>
              <a:rPr lang="en-US" sz="1400" i="1" dirty="0" err="1"/>
              <a:t>quantreg</a:t>
            </a:r>
            <a:r>
              <a:rPr lang="en-US" sz="1400" i="1" dirty="0"/>
              <a:t>::</a:t>
            </a:r>
            <a:r>
              <a:rPr lang="en-US" sz="1400" i="1" dirty="0" err="1"/>
              <a:t>rq</a:t>
            </a:r>
            <a:r>
              <a:rPr lang="en-US" sz="1400" dirty="0"/>
              <a:t> to perform a quantile regression (25th percentile) on the full dataset (days/weeks with sufficient percent coverage), and is subtracted from the data to calculate the final amplitude and magnitude metrics.</a:t>
            </a:r>
          </a:p>
        </p:txBody>
      </p:sp>
      <p:sp>
        <p:nvSpPr>
          <p:cNvPr id="4" name="TextBox 3">
            <a:extLst>
              <a:ext uri="{FF2B5EF4-FFF2-40B4-BE49-F238E27FC236}">
                <a16:creationId xmlns:a16="http://schemas.microsoft.com/office/drawing/2014/main" id="{46E448C4-B7A8-B205-D2AB-235F228E1D54}"/>
              </a:ext>
            </a:extLst>
          </p:cNvPr>
          <p:cNvSpPr txBox="1"/>
          <p:nvPr/>
        </p:nvSpPr>
        <p:spPr>
          <a:xfrm>
            <a:off x="7540196" y="4751099"/>
            <a:ext cx="4414266" cy="738664"/>
          </a:xfrm>
          <a:prstGeom prst="rect">
            <a:avLst/>
          </a:prstGeom>
          <a:noFill/>
        </p:spPr>
        <p:txBody>
          <a:bodyPr wrap="square">
            <a:spAutoFit/>
          </a:bodyPr>
          <a:lstStyle/>
          <a:p>
            <a:pPr marL="285750" indent="-285750">
              <a:buFont typeface="Arial" panose="020B0604020202020204" pitchFamily="34" charset="0"/>
              <a:buChar char="•"/>
            </a:pPr>
            <a:r>
              <a:rPr lang="en-US" sz="1400" dirty="0"/>
              <a:t>If LOESS smoothing and point-weighting are both selected, the LOESS-smoothed curve will be calculated using the weighted real data points.  </a:t>
            </a:r>
          </a:p>
        </p:txBody>
      </p:sp>
    </p:spTree>
    <p:extLst>
      <p:ext uri="{BB962C8B-B14F-4D97-AF65-F5344CB8AC3E}">
        <p14:creationId xmlns:p14="http://schemas.microsoft.com/office/powerpoint/2010/main" val="1848658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6" y="123290"/>
            <a:ext cx="6236414" cy="523220"/>
          </a:xfrm>
          <a:prstGeom prst="rect">
            <a:avLst/>
          </a:prstGeom>
          <a:noFill/>
        </p:spPr>
        <p:txBody>
          <a:bodyPr wrap="square" rtlCol="0">
            <a:spAutoFit/>
          </a:bodyPr>
          <a:lstStyle/>
          <a:p>
            <a:r>
              <a:rPr lang="en-US" sz="2800" dirty="0"/>
              <a:t>Model fits – Threshold</a:t>
            </a:r>
          </a:p>
        </p:txBody>
      </p:sp>
      <p:graphicFrame>
        <p:nvGraphicFramePr>
          <p:cNvPr id="3" name="Table 3">
            <a:extLst>
              <a:ext uri="{FF2B5EF4-FFF2-40B4-BE49-F238E27FC236}">
                <a16:creationId xmlns:a16="http://schemas.microsoft.com/office/drawing/2014/main" id="{9AC65C51-8C02-0496-D125-EFA2B08595F7}"/>
              </a:ext>
            </a:extLst>
          </p:cNvPr>
          <p:cNvGraphicFramePr>
            <a:graphicFrameLocks noGrp="1"/>
          </p:cNvGraphicFramePr>
          <p:nvPr>
            <p:extLst>
              <p:ext uri="{D42A27DB-BD31-4B8C-83A1-F6EECF244321}">
                <p14:modId xmlns:p14="http://schemas.microsoft.com/office/powerpoint/2010/main" val="2929593131"/>
              </p:ext>
            </p:extLst>
          </p:nvPr>
        </p:nvGraphicFramePr>
        <p:xfrm>
          <a:off x="237538" y="4000307"/>
          <a:ext cx="6785054" cy="2595880"/>
        </p:xfrm>
        <a:graphic>
          <a:graphicData uri="http://schemas.openxmlformats.org/drawingml/2006/table">
            <a:tbl>
              <a:tblPr firstRow="1" bandRow="1">
                <a:tableStyleId>{5C22544A-7EE6-4342-B048-85BDC9FD1C3A}</a:tableStyleId>
              </a:tblPr>
              <a:tblGrid>
                <a:gridCol w="1207214">
                  <a:extLst>
                    <a:ext uri="{9D8B030D-6E8A-4147-A177-3AD203B41FA5}">
                      <a16:colId xmlns:a16="http://schemas.microsoft.com/office/drawing/2014/main" val="3948836041"/>
                    </a:ext>
                  </a:extLst>
                </a:gridCol>
                <a:gridCol w="1225296">
                  <a:extLst>
                    <a:ext uri="{9D8B030D-6E8A-4147-A177-3AD203B41FA5}">
                      <a16:colId xmlns:a16="http://schemas.microsoft.com/office/drawing/2014/main" val="4157298424"/>
                    </a:ext>
                  </a:extLst>
                </a:gridCol>
                <a:gridCol w="4352544">
                  <a:extLst>
                    <a:ext uri="{9D8B030D-6E8A-4147-A177-3AD203B41FA5}">
                      <a16:colId xmlns:a16="http://schemas.microsoft.com/office/drawing/2014/main" val="491005867"/>
                    </a:ext>
                  </a:extLst>
                </a:gridCol>
              </a:tblGrid>
              <a:tr h="370840">
                <a:tc>
                  <a:txBody>
                    <a:bodyPr/>
                    <a:lstStyle/>
                    <a:p>
                      <a:r>
                        <a:rPr lang="en-US" sz="1600" dirty="0"/>
                        <a:t>Metric</a:t>
                      </a:r>
                    </a:p>
                  </a:txBody>
                  <a:tcPr/>
                </a:tc>
                <a:tc>
                  <a:txBody>
                    <a:bodyPr/>
                    <a:lstStyle/>
                    <a:p>
                      <a:r>
                        <a:rPr lang="en-US" sz="1600" dirty="0"/>
                        <a:t>Units</a:t>
                      </a:r>
                    </a:p>
                  </a:txBody>
                  <a:tcPr/>
                </a:tc>
                <a:tc>
                  <a:txBody>
                    <a:bodyPr/>
                    <a:lstStyle/>
                    <a:p>
                      <a:r>
                        <a:rPr lang="en-US" sz="1600" dirty="0"/>
                        <a:t>Description</a:t>
                      </a:r>
                    </a:p>
                  </a:txBody>
                  <a:tcPr/>
                </a:tc>
                <a:extLst>
                  <a:ext uri="{0D108BD9-81ED-4DB2-BD59-A6C34878D82A}">
                    <a16:rowId xmlns:a16="http://schemas.microsoft.com/office/drawing/2014/main" val="1633543535"/>
                  </a:ext>
                </a:extLst>
              </a:tr>
              <a:tr h="370840">
                <a:tc>
                  <a:txBody>
                    <a:bodyPr/>
                    <a:lstStyle/>
                    <a:p>
                      <a:r>
                        <a:rPr lang="en-US" sz="1400" dirty="0"/>
                        <a:t>t</a:t>
                      </a:r>
                      <a:r>
                        <a:rPr lang="en-US" sz="1400" baseline="-25000" dirty="0"/>
                        <a:t>start</a:t>
                      </a:r>
                    </a:p>
                  </a:txBody>
                  <a:tcPr/>
                </a:tc>
                <a:tc>
                  <a:txBody>
                    <a:bodyPr/>
                    <a:lstStyle/>
                    <a:p>
                      <a:r>
                        <a:rPr lang="en-US" sz="1400" dirty="0"/>
                        <a:t>Day</a:t>
                      </a:r>
                    </a:p>
                  </a:txBody>
                  <a:tcPr/>
                </a:tc>
                <a:tc>
                  <a:txBody>
                    <a:bodyPr/>
                    <a:lstStyle/>
                    <a:p>
                      <a:r>
                        <a:rPr lang="en-US" sz="1400" dirty="0"/>
                        <a:t>Start of the bloom</a:t>
                      </a:r>
                    </a:p>
                  </a:txBody>
                  <a:tcPr/>
                </a:tc>
                <a:extLst>
                  <a:ext uri="{0D108BD9-81ED-4DB2-BD59-A6C34878D82A}">
                    <a16:rowId xmlns:a16="http://schemas.microsoft.com/office/drawing/2014/main" val="1938940833"/>
                  </a:ext>
                </a:extLst>
              </a:tr>
              <a:tr h="370840">
                <a:tc>
                  <a:txBody>
                    <a:bodyPr/>
                    <a:lstStyle/>
                    <a:p>
                      <a:r>
                        <a:rPr lang="en-US" sz="1400" dirty="0" err="1"/>
                        <a:t>t</a:t>
                      </a:r>
                      <a:r>
                        <a:rPr lang="en-US" sz="1400" baseline="-25000" dirty="0" err="1"/>
                        <a:t>max_real</a:t>
                      </a:r>
                      <a:endParaRPr lang="en-US" sz="1400" baseline="-25000" dirty="0"/>
                    </a:p>
                  </a:txBody>
                  <a:tcPr/>
                </a:tc>
                <a:tc>
                  <a:txBody>
                    <a:bodyPr/>
                    <a:lstStyle/>
                    <a:p>
                      <a:r>
                        <a:rPr lang="en-US" sz="1400" dirty="0"/>
                        <a:t>Day</a:t>
                      </a:r>
                    </a:p>
                  </a:txBody>
                  <a:tcPr/>
                </a:tc>
                <a:tc>
                  <a:txBody>
                    <a:bodyPr/>
                    <a:lstStyle/>
                    <a:p>
                      <a:r>
                        <a:rPr lang="en-US" sz="1400" dirty="0"/>
                        <a:t>Timing of maximum value within bloom period</a:t>
                      </a:r>
                    </a:p>
                  </a:txBody>
                  <a:tcPr/>
                </a:tc>
                <a:extLst>
                  <a:ext uri="{0D108BD9-81ED-4DB2-BD59-A6C34878D82A}">
                    <a16:rowId xmlns:a16="http://schemas.microsoft.com/office/drawing/2014/main" val="1540199695"/>
                  </a:ext>
                </a:extLst>
              </a:tr>
              <a:tr h="370840">
                <a:tc>
                  <a:txBody>
                    <a:bodyPr/>
                    <a:lstStyle/>
                    <a:p>
                      <a:r>
                        <a:rPr lang="en-US" sz="1400" dirty="0"/>
                        <a:t>t</a:t>
                      </a:r>
                      <a:r>
                        <a:rPr lang="en-US" sz="1400" baseline="-25000" dirty="0"/>
                        <a:t>end</a:t>
                      </a:r>
                    </a:p>
                  </a:txBody>
                  <a:tcPr/>
                </a:tc>
                <a:tc>
                  <a:txBody>
                    <a:bodyPr/>
                    <a:lstStyle/>
                    <a:p>
                      <a:r>
                        <a:rPr lang="en-US" sz="1400" dirty="0"/>
                        <a:t>Day</a:t>
                      </a:r>
                    </a:p>
                  </a:txBody>
                  <a:tcPr/>
                </a:tc>
                <a:tc>
                  <a:txBody>
                    <a:bodyPr/>
                    <a:lstStyle/>
                    <a:p>
                      <a:r>
                        <a:rPr lang="en-US" sz="1400" dirty="0"/>
                        <a:t>End of the bloom</a:t>
                      </a:r>
                    </a:p>
                  </a:txBody>
                  <a:tcPr/>
                </a:tc>
                <a:extLst>
                  <a:ext uri="{0D108BD9-81ED-4DB2-BD59-A6C34878D82A}">
                    <a16:rowId xmlns:a16="http://schemas.microsoft.com/office/drawing/2014/main" val="2054152360"/>
                  </a:ext>
                </a:extLst>
              </a:tr>
              <a:tr h="370840">
                <a:tc>
                  <a:txBody>
                    <a:bodyPr/>
                    <a:lstStyle/>
                    <a:p>
                      <a:r>
                        <a:rPr lang="en-US" sz="1400" dirty="0" err="1"/>
                        <a:t>t</a:t>
                      </a:r>
                      <a:r>
                        <a:rPr lang="en-US" sz="1400" baseline="-25000" dirty="0" err="1"/>
                        <a:t>duration</a:t>
                      </a:r>
                      <a:endParaRPr lang="en-US" sz="1400" baseline="-25000" dirty="0"/>
                    </a:p>
                  </a:txBody>
                  <a:tcPr/>
                </a:tc>
                <a:tc>
                  <a:txBody>
                    <a:bodyPr/>
                    <a:lstStyle/>
                    <a:p>
                      <a:r>
                        <a:rPr lang="en-US" sz="1400" dirty="0"/>
                        <a:t>Day</a:t>
                      </a:r>
                    </a:p>
                  </a:txBody>
                  <a:tcPr/>
                </a:tc>
                <a:tc>
                  <a:txBody>
                    <a:bodyPr/>
                    <a:lstStyle/>
                    <a:p>
                      <a:r>
                        <a:rPr lang="en-US" sz="1400" dirty="0"/>
                        <a:t>Duration of the bloom</a:t>
                      </a:r>
                    </a:p>
                  </a:txBody>
                  <a:tcPr/>
                </a:tc>
                <a:extLst>
                  <a:ext uri="{0D108BD9-81ED-4DB2-BD59-A6C34878D82A}">
                    <a16:rowId xmlns:a16="http://schemas.microsoft.com/office/drawing/2014/main" val="738586818"/>
                  </a:ext>
                </a:extLst>
              </a:tr>
              <a:tr h="370840">
                <a:tc>
                  <a:txBody>
                    <a:bodyPr/>
                    <a:lstStyle/>
                    <a:p>
                      <a:r>
                        <a:rPr lang="en-US" sz="1400" dirty="0" err="1"/>
                        <a:t>Amplitude</a:t>
                      </a:r>
                      <a:r>
                        <a:rPr lang="en-US" sz="1400" baseline="-25000" dirty="0" err="1"/>
                        <a:t>real</a:t>
                      </a:r>
                      <a:endParaRPr lang="en-US" sz="1400"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mg.m</a:t>
                      </a:r>
                      <a:r>
                        <a:rPr lang="en-US" sz="1400" baseline="30000" dirty="0"/>
                        <a:t>-3</a:t>
                      </a:r>
                    </a:p>
                  </a:txBody>
                  <a:tcPr/>
                </a:tc>
                <a:tc>
                  <a:txBody>
                    <a:bodyPr/>
                    <a:lstStyle/>
                    <a:p>
                      <a:r>
                        <a:rPr lang="en-US" sz="1400" dirty="0"/>
                        <a:t>Maximum value within bloom period</a:t>
                      </a:r>
                    </a:p>
                  </a:txBody>
                  <a:tcPr/>
                </a:tc>
                <a:extLst>
                  <a:ext uri="{0D108BD9-81ED-4DB2-BD59-A6C34878D82A}">
                    <a16:rowId xmlns:a16="http://schemas.microsoft.com/office/drawing/2014/main" val="62265466"/>
                  </a:ext>
                </a:extLst>
              </a:tr>
              <a:tr h="370840">
                <a:tc>
                  <a:txBody>
                    <a:bodyPr/>
                    <a:lstStyle/>
                    <a:p>
                      <a:r>
                        <a:rPr lang="en-US" sz="1400" dirty="0" err="1"/>
                        <a:t>Magnitude</a:t>
                      </a:r>
                      <a:r>
                        <a:rPr lang="en-US" sz="1400" baseline="-25000" dirty="0" err="1"/>
                        <a:t>real</a:t>
                      </a:r>
                      <a:endParaRPr lang="en-US" sz="1400" baseline="-25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mg.m</a:t>
                      </a:r>
                      <a:r>
                        <a:rPr lang="en-US" sz="1400" baseline="30000" dirty="0"/>
                        <a:t>-3</a:t>
                      </a:r>
                      <a:r>
                        <a:rPr lang="en-US" sz="1400" dirty="0"/>
                        <a:t> * day</a:t>
                      </a:r>
                    </a:p>
                  </a:txBody>
                  <a:tcPr/>
                </a:tc>
                <a:tc>
                  <a:txBody>
                    <a:bodyPr/>
                    <a:lstStyle/>
                    <a:p>
                      <a:r>
                        <a:rPr lang="en-US" sz="1400" dirty="0"/>
                        <a:t>Area under the real data points within the bloom period</a:t>
                      </a:r>
                    </a:p>
                  </a:txBody>
                  <a:tcPr/>
                </a:tc>
                <a:extLst>
                  <a:ext uri="{0D108BD9-81ED-4DB2-BD59-A6C34878D82A}">
                    <a16:rowId xmlns:a16="http://schemas.microsoft.com/office/drawing/2014/main" val="2734325212"/>
                  </a:ext>
                </a:extLst>
              </a:tr>
            </a:tbl>
          </a:graphicData>
        </a:graphic>
      </p:graphicFrame>
      <p:sp>
        <p:nvSpPr>
          <p:cNvPr id="5" name="TextBox 4">
            <a:extLst>
              <a:ext uri="{FF2B5EF4-FFF2-40B4-BE49-F238E27FC236}">
                <a16:creationId xmlns:a16="http://schemas.microsoft.com/office/drawing/2014/main" id="{52D10C18-8280-CDE7-2CA9-8B46B7075D93}"/>
              </a:ext>
            </a:extLst>
          </p:cNvPr>
          <p:cNvSpPr txBox="1"/>
          <p:nvPr/>
        </p:nvSpPr>
        <p:spPr>
          <a:xfrm>
            <a:off x="164386" y="794301"/>
            <a:ext cx="11790076" cy="3016210"/>
          </a:xfrm>
          <a:prstGeom prst="rect">
            <a:avLst/>
          </a:prstGeom>
          <a:noFill/>
        </p:spPr>
        <p:txBody>
          <a:bodyPr wrap="square" rtlCol="0">
            <a:spAutoFit/>
          </a:bodyPr>
          <a:lstStyle/>
          <a:p>
            <a:r>
              <a:rPr lang="en-US" sz="1400" dirty="0"/>
              <a:t>This model is similar to the Rate of Change:</a:t>
            </a:r>
          </a:p>
          <a:p>
            <a:pPr marL="347663" indent="-228600">
              <a:buFont typeface="Arial" panose="020B0604020202020204" pitchFamily="34" charset="0"/>
              <a:buChar char="•"/>
            </a:pPr>
            <a:r>
              <a:rPr lang="en-US" sz="1200" dirty="0"/>
              <a:t>It only calculates the maximum, start, and end days of the bloom</a:t>
            </a:r>
          </a:p>
          <a:p>
            <a:pPr marL="347663" indent="-228600">
              <a:buFont typeface="Arial" panose="020B0604020202020204" pitchFamily="34" charset="0"/>
              <a:buChar char="•"/>
            </a:pPr>
            <a:r>
              <a:rPr lang="en-US" sz="1200" dirty="0"/>
              <a:t>B</a:t>
            </a:r>
            <a:r>
              <a:rPr lang="en-US" sz="1200" baseline="-25000" dirty="0"/>
              <a:t>0</a:t>
            </a:r>
            <a:r>
              <a:rPr lang="en-US" sz="1200" dirty="0"/>
              <a:t> is calculated using </a:t>
            </a:r>
            <a:r>
              <a:rPr lang="en-US" sz="1200" i="1" dirty="0" err="1"/>
              <a:t>quantreg</a:t>
            </a:r>
            <a:r>
              <a:rPr lang="en-US" sz="1200" i="1" dirty="0"/>
              <a:t>::</a:t>
            </a:r>
            <a:r>
              <a:rPr lang="en-US" sz="1200" i="1" dirty="0" err="1"/>
              <a:t>rq</a:t>
            </a:r>
            <a:r>
              <a:rPr lang="en-US" sz="1200" dirty="0"/>
              <a:t> and subtracted from the data points to get amplitude and magnitude</a:t>
            </a:r>
            <a:endParaRPr lang="en-US" sz="1200" i="1" dirty="0"/>
          </a:p>
          <a:p>
            <a:pPr marL="347663" indent="-228600">
              <a:buFont typeface="Arial" panose="020B0604020202020204" pitchFamily="34" charset="0"/>
              <a:buChar char="•"/>
            </a:pPr>
            <a:r>
              <a:rPr lang="en-US" sz="1200" dirty="0"/>
              <a:t>The maximum is selected as the day of actual maximum concentration, within the selected range.  </a:t>
            </a:r>
          </a:p>
          <a:p>
            <a:pPr marL="119063"/>
            <a:endParaRPr lang="en-US" sz="1400" dirty="0"/>
          </a:p>
          <a:p>
            <a:r>
              <a:rPr lang="en-US" sz="1400" dirty="0"/>
              <a:t>The initiation is defined as the day the data drops below a threshold for &gt; 14 consecutive days, working backward from the day of the maximum value. </a:t>
            </a:r>
          </a:p>
          <a:p>
            <a:endParaRPr lang="en-US" sz="1400" dirty="0"/>
          </a:p>
          <a:p>
            <a:r>
              <a:rPr lang="en-US" sz="1400" dirty="0"/>
              <a:t>If your data are not logged:  </a:t>
            </a:r>
          </a:p>
          <a:p>
            <a:pPr indent="228600"/>
            <a:r>
              <a:rPr lang="en-US" sz="1400" dirty="0"/>
              <a:t>Threshold = (Threshold coefficient) * (median data used in the fit)  </a:t>
            </a:r>
          </a:p>
          <a:p>
            <a:endParaRPr lang="en-US" sz="1400" dirty="0"/>
          </a:p>
          <a:p>
            <a:r>
              <a:rPr lang="en-US" sz="1400" dirty="0"/>
              <a:t>If your data are logged:  </a:t>
            </a:r>
          </a:p>
          <a:p>
            <a:pPr indent="228600"/>
            <a:r>
              <a:rPr lang="en-US" sz="1400" dirty="0"/>
              <a:t>Threshold = log10 [ (Threshold coefficient) * 10</a:t>
            </a:r>
            <a:r>
              <a:rPr lang="en-US" sz="1400" baseline="30000" dirty="0"/>
              <a:t>(median log10(data) used in the fit)</a:t>
            </a:r>
            <a:r>
              <a:rPr lang="en-US" sz="1400" dirty="0"/>
              <a:t> ] </a:t>
            </a:r>
          </a:p>
          <a:p>
            <a:endParaRPr lang="en-US" sz="1400" dirty="0"/>
          </a:p>
          <a:p>
            <a:r>
              <a:rPr lang="en-US" sz="1400" dirty="0"/>
              <a:t>Threshold coefficient = user-selected </a:t>
            </a:r>
          </a:p>
        </p:txBody>
      </p:sp>
      <p:sp>
        <p:nvSpPr>
          <p:cNvPr id="2" name="TextBox 1">
            <a:extLst>
              <a:ext uri="{FF2B5EF4-FFF2-40B4-BE49-F238E27FC236}">
                <a16:creationId xmlns:a16="http://schemas.microsoft.com/office/drawing/2014/main" id="{660CA50F-924D-4E1A-ED5A-59087C931A2E}"/>
              </a:ext>
            </a:extLst>
          </p:cNvPr>
          <p:cNvSpPr txBox="1"/>
          <p:nvPr/>
        </p:nvSpPr>
        <p:spPr>
          <a:xfrm>
            <a:off x="7540196" y="4751099"/>
            <a:ext cx="4414266" cy="738664"/>
          </a:xfrm>
          <a:prstGeom prst="rect">
            <a:avLst/>
          </a:prstGeom>
          <a:noFill/>
        </p:spPr>
        <p:txBody>
          <a:bodyPr wrap="square">
            <a:spAutoFit/>
          </a:bodyPr>
          <a:lstStyle/>
          <a:p>
            <a:pPr marL="285750" indent="-285750">
              <a:buFont typeface="Arial" panose="020B0604020202020204" pitchFamily="34" charset="0"/>
              <a:buChar char="•"/>
            </a:pPr>
            <a:r>
              <a:rPr lang="en-US" sz="1400" dirty="0"/>
              <a:t>If LOESS smoothing and point-weighting are both selected, the LOESS-smoothed curve will be calculated using the weighted real data points.  </a:t>
            </a:r>
          </a:p>
        </p:txBody>
      </p:sp>
    </p:spTree>
    <p:extLst>
      <p:ext uri="{BB962C8B-B14F-4D97-AF65-F5344CB8AC3E}">
        <p14:creationId xmlns:p14="http://schemas.microsoft.com/office/powerpoint/2010/main" val="3852749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7" y="123290"/>
            <a:ext cx="5800984" cy="523220"/>
          </a:xfrm>
          <a:prstGeom prst="rect">
            <a:avLst/>
          </a:prstGeom>
          <a:noFill/>
        </p:spPr>
        <p:txBody>
          <a:bodyPr wrap="square" rtlCol="0">
            <a:spAutoFit/>
          </a:bodyPr>
          <a:lstStyle/>
          <a:p>
            <a:r>
              <a:rPr lang="en-US" sz="2800" dirty="0"/>
              <a:t>Run full time series and save settings</a:t>
            </a:r>
          </a:p>
        </p:txBody>
      </p:sp>
      <p:sp>
        <p:nvSpPr>
          <p:cNvPr id="28" name="TextBox 27">
            <a:extLst>
              <a:ext uri="{FF2B5EF4-FFF2-40B4-BE49-F238E27FC236}">
                <a16:creationId xmlns:a16="http://schemas.microsoft.com/office/drawing/2014/main" id="{C0BBA62C-6BC5-F7B2-542A-5394E53E3EFD}"/>
              </a:ext>
            </a:extLst>
          </p:cNvPr>
          <p:cNvSpPr txBox="1"/>
          <p:nvPr/>
        </p:nvSpPr>
        <p:spPr>
          <a:xfrm>
            <a:off x="164387" y="980852"/>
            <a:ext cx="7522288" cy="3693319"/>
          </a:xfrm>
          <a:prstGeom prst="rect">
            <a:avLst/>
          </a:prstGeom>
          <a:noFill/>
        </p:spPr>
        <p:txBody>
          <a:bodyPr wrap="square" rtlCol="0">
            <a:spAutoFit/>
          </a:bodyPr>
          <a:lstStyle/>
          <a:p>
            <a:r>
              <a:rPr lang="en-US" sz="1400" dirty="0"/>
              <a:t>At the bottom of the left panel, you have the option of collecting statistics and fitting the model for multiple years of data, and downloading the collection of results in a zip file.</a:t>
            </a:r>
          </a:p>
          <a:p>
            <a:endParaRPr lang="en-US" sz="1400" dirty="0"/>
          </a:p>
          <a:p>
            <a:pPr marL="342900" indent="-342900">
              <a:buAutoNum type="arabicPeriod"/>
            </a:pPr>
            <a:r>
              <a:rPr lang="en-US" sz="1400" dirty="0"/>
              <a:t>Check these boxes if you want to include the time series plots in </a:t>
            </a:r>
            <a:r>
              <a:rPr lang="en-US" sz="1400" dirty="0" err="1"/>
              <a:t>png</a:t>
            </a:r>
            <a:r>
              <a:rPr lang="en-US" sz="1400" dirty="0"/>
              <a:t> format in the output, and the table of statistics in csv format.</a:t>
            </a:r>
          </a:p>
          <a:p>
            <a:pPr marL="342900" indent="-342900">
              <a:buAutoNum type="arabicPeriod"/>
            </a:pPr>
            <a:endParaRPr lang="en-US" sz="1400" dirty="0"/>
          </a:p>
          <a:p>
            <a:pPr marL="342900" indent="-342900">
              <a:buAutoNum type="arabicPeriod"/>
            </a:pPr>
            <a:r>
              <a:rPr lang="en-US" sz="1400" dirty="0"/>
              <a:t>Adjust the slider to the range of years you want to process.</a:t>
            </a:r>
          </a:p>
          <a:p>
            <a:pPr marL="342900" indent="-342900">
              <a:buAutoNum type="arabicPeriod"/>
            </a:pPr>
            <a:endParaRPr lang="en-US" sz="1400" dirty="0"/>
          </a:p>
          <a:p>
            <a:pPr marL="342900" indent="-342900">
              <a:buAutoNum type="arabicPeriod"/>
            </a:pPr>
            <a:r>
              <a:rPr lang="en-US" sz="1400" dirty="0"/>
              <a:t>Select the polygons you want to use in the processing.</a:t>
            </a:r>
          </a:p>
          <a:p>
            <a:pPr marL="342900" indent="-342900">
              <a:buAutoNum type="arabicPeriod"/>
            </a:pPr>
            <a:endParaRPr lang="en-US" sz="1400" dirty="0"/>
          </a:p>
          <a:p>
            <a:pPr marL="342900" indent="-342900">
              <a:buAutoNum type="arabicPeriod"/>
            </a:pPr>
            <a:r>
              <a:rPr lang="en-US" sz="1400" dirty="0"/>
              <a:t>Click “Run time series” to run the calculations, then</a:t>
            </a:r>
          </a:p>
          <a:p>
            <a:pPr marL="342900" indent="-342900">
              <a:buAutoNum type="arabicPeriod"/>
            </a:pPr>
            <a:endParaRPr lang="en-US" sz="1400" dirty="0"/>
          </a:p>
          <a:p>
            <a:pPr marL="342900" indent="-342900">
              <a:buAutoNum type="arabicPeriod"/>
            </a:pPr>
            <a:r>
              <a:rPr lang="en-US" sz="1400" dirty="0"/>
              <a:t>Click “Download results” to download the zip file, which uses the following naming convention:</a:t>
            </a:r>
          </a:p>
          <a:p>
            <a:pPr lvl="1"/>
            <a:r>
              <a:rPr lang="en-US" sz="1200" i="1" dirty="0"/>
              <a:t>satellite_region_compositeLength_years_cellSizes_variable_fitmethod_timecreated</a:t>
            </a:r>
          </a:p>
          <a:p>
            <a:pPr lvl="1"/>
            <a:endParaRPr lang="en-US" sz="1400" i="1" dirty="0"/>
          </a:p>
          <a:p>
            <a:pPr marL="342900" indent="-342900">
              <a:buAutoNum type="arabicPeriod"/>
            </a:pPr>
            <a:r>
              <a:rPr lang="en-US" sz="1400" dirty="0"/>
              <a:t>Save a settings file for the current selection of settings.</a:t>
            </a:r>
          </a:p>
          <a:p>
            <a:pPr marL="342900" indent="-342900">
              <a:buAutoNum type="arabicPeriod"/>
            </a:pPr>
            <a:endParaRPr lang="en-US" sz="1400" dirty="0"/>
          </a:p>
        </p:txBody>
      </p:sp>
      <p:grpSp>
        <p:nvGrpSpPr>
          <p:cNvPr id="19" name="Group 18">
            <a:extLst>
              <a:ext uri="{FF2B5EF4-FFF2-40B4-BE49-F238E27FC236}">
                <a16:creationId xmlns:a16="http://schemas.microsoft.com/office/drawing/2014/main" id="{802DBC93-5221-A258-C63A-20DB093FC574}"/>
              </a:ext>
            </a:extLst>
          </p:cNvPr>
          <p:cNvGrpSpPr/>
          <p:nvPr/>
        </p:nvGrpSpPr>
        <p:grpSpPr>
          <a:xfrm>
            <a:off x="8176532" y="757644"/>
            <a:ext cx="3549423" cy="4666267"/>
            <a:chOff x="8176532" y="757644"/>
            <a:chExt cx="3549423" cy="4666267"/>
          </a:xfrm>
        </p:grpSpPr>
        <p:pic>
          <p:nvPicPr>
            <p:cNvPr id="3" name="Picture 2">
              <a:extLst>
                <a:ext uri="{FF2B5EF4-FFF2-40B4-BE49-F238E27FC236}">
                  <a16:creationId xmlns:a16="http://schemas.microsoft.com/office/drawing/2014/main" id="{D9B7CB89-5F97-2905-A97B-3EDE6EF1E6AE}"/>
                </a:ext>
              </a:extLst>
            </p:cNvPr>
            <p:cNvPicPr>
              <a:picLocks noChangeAspect="1"/>
            </p:cNvPicPr>
            <p:nvPr/>
          </p:nvPicPr>
          <p:blipFill rotWithShape="1">
            <a:blip r:embed="rId2"/>
            <a:srcRect l="600" t="32254" r="75578" b="27746"/>
            <a:stretch/>
          </p:blipFill>
          <p:spPr>
            <a:xfrm>
              <a:off x="8511417" y="757644"/>
              <a:ext cx="3214538" cy="4666267"/>
            </a:xfrm>
            <a:prstGeom prst="rect">
              <a:avLst/>
            </a:prstGeom>
          </p:spPr>
        </p:pic>
        <p:sp>
          <p:nvSpPr>
            <p:cNvPr id="5" name="Rectangle 4">
              <a:extLst>
                <a:ext uri="{FF2B5EF4-FFF2-40B4-BE49-F238E27FC236}">
                  <a16:creationId xmlns:a16="http://schemas.microsoft.com/office/drawing/2014/main" id="{6687936C-B889-B39E-22B4-F5F537888F4C}"/>
                </a:ext>
              </a:extLst>
            </p:cNvPr>
            <p:cNvSpPr/>
            <p:nvPr/>
          </p:nvSpPr>
          <p:spPr>
            <a:xfrm>
              <a:off x="8511417" y="1331803"/>
              <a:ext cx="3214538" cy="30846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7BC365F-CEEE-3978-F7C3-B30BA5524818}"/>
                </a:ext>
              </a:extLst>
            </p:cNvPr>
            <p:cNvSpPr/>
            <p:nvPr/>
          </p:nvSpPr>
          <p:spPr>
            <a:xfrm>
              <a:off x="8511417" y="2950590"/>
              <a:ext cx="3214538" cy="4571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C44F32E-E138-3963-5538-10760F285A78}"/>
                </a:ext>
              </a:extLst>
            </p:cNvPr>
            <p:cNvSpPr/>
            <p:nvPr/>
          </p:nvSpPr>
          <p:spPr>
            <a:xfrm>
              <a:off x="8511417" y="3635949"/>
              <a:ext cx="3214538" cy="3693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BE92CB2-D0E4-CEEA-5C46-BE3B760B5DF9}"/>
                </a:ext>
              </a:extLst>
            </p:cNvPr>
            <p:cNvSpPr/>
            <p:nvPr/>
          </p:nvSpPr>
          <p:spPr>
            <a:xfrm>
              <a:off x="8511417" y="4233502"/>
              <a:ext cx="3214538" cy="2964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1B6CAC6-0D6B-EE4D-A876-BD245EDC90A0}"/>
                </a:ext>
              </a:extLst>
            </p:cNvPr>
            <p:cNvSpPr/>
            <p:nvPr/>
          </p:nvSpPr>
          <p:spPr>
            <a:xfrm>
              <a:off x="8511417" y="4525958"/>
              <a:ext cx="3214538" cy="2964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CB08E8-7ABB-EB0A-D50F-37D7F018C4CB}"/>
                </a:ext>
              </a:extLst>
            </p:cNvPr>
            <p:cNvSpPr/>
            <p:nvPr/>
          </p:nvSpPr>
          <p:spPr>
            <a:xfrm>
              <a:off x="8511417" y="5021258"/>
              <a:ext cx="3214538" cy="2964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D84DBC2-DF57-BAF3-9F39-D4317EA48162}"/>
                </a:ext>
              </a:extLst>
            </p:cNvPr>
            <p:cNvSpPr txBox="1"/>
            <p:nvPr/>
          </p:nvSpPr>
          <p:spPr>
            <a:xfrm>
              <a:off x="8176536" y="1331803"/>
              <a:ext cx="25868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1.</a:t>
              </a:r>
            </a:p>
          </p:txBody>
        </p:sp>
        <p:sp>
          <p:nvSpPr>
            <p:cNvPr id="14" name="TextBox 13">
              <a:extLst>
                <a:ext uri="{FF2B5EF4-FFF2-40B4-BE49-F238E27FC236}">
                  <a16:creationId xmlns:a16="http://schemas.microsoft.com/office/drawing/2014/main" id="{9C7AE3FA-7256-2680-3C64-90A8A2013B7A}"/>
                </a:ext>
              </a:extLst>
            </p:cNvPr>
            <p:cNvSpPr txBox="1"/>
            <p:nvPr/>
          </p:nvSpPr>
          <p:spPr>
            <a:xfrm>
              <a:off x="8176535" y="2982805"/>
              <a:ext cx="25868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2.</a:t>
              </a:r>
            </a:p>
          </p:txBody>
        </p:sp>
        <p:sp>
          <p:nvSpPr>
            <p:cNvPr id="15" name="TextBox 14">
              <a:extLst>
                <a:ext uri="{FF2B5EF4-FFF2-40B4-BE49-F238E27FC236}">
                  <a16:creationId xmlns:a16="http://schemas.microsoft.com/office/drawing/2014/main" id="{76FEE46A-F37B-D12A-5F66-EF9C21893072}"/>
                </a:ext>
              </a:extLst>
            </p:cNvPr>
            <p:cNvSpPr txBox="1"/>
            <p:nvPr/>
          </p:nvSpPr>
          <p:spPr>
            <a:xfrm>
              <a:off x="8176534" y="3638797"/>
              <a:ext cx="25868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3.</a:t>
              </a:r>
            </a:p>
          </p:txBody>
        </p:sp>
        <p:sp>
          <p:nvSpPr>
            <p:cNvPr id="16" name="TextBox 15">
              <a:extLst>
                <a:ext uri="{FF2B5EF4-FFF2-40B4-BE49-F238E27FC236}">
                  <a16:creationId xmlns:a16="http://schemas.microsoft.com/office/drawing/2014/main" id="{1914A0BC-F66A-B0D6-7303-FBB0B2E5E6CB}"/>
                </a:ext>
              </a:extLst>
            </p:cNvPr>
            <p:cNvSpPr txBox="1"/>
            <p:nvPr/>
          </p:nvSpPr>
          <p:spPr>
            <a:xfrm>
              <a:off x="8176533" y="4219336"/>
              <a:ext cx="25868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4.</a:t>
              </a:r>
            </a:p>
          </p:txBody>
        </p:sp>
        <p:sp>
          <p:nvSpPr>
            <p:cNvPr id="17" name="TextBox 16">
              <a:extLst>
                <a:ext uri="{FF2B5EF4-FFF2-40B4-BE49-F238E27FC236}">
                  <a16:creationId xmlns:a16="http://schemas.microsoft.com/office/drawing/2014/main" id="{EE8192B7-4020-2A46-B87D-D05A88D7D348}"/>
                </a:ext>
              </a:extLst>
            </p:cNvPr>
            <p:cNvSpPr txBox="1"/>
            <p:nvPr/>
          </p:nvSpPr>
          <p:spPr>
            <a:xfrm>
              <a:off x="8176533" y="4538769"/>
              <a:ext cx="25868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5.</a:t>
              </a:r>
            </a:p>
          </p:txBody>
        </p:sp>
        <p:sp>
          <p:nvSpPr>
            <p:cNvPr id="18" name="TextBox 17">
              <a:extLst>
                <a:ext uri="{FF2B5EF4-FFF2-40B4-BE49-F238E27FC236}">
                  <a16:creationId xmlns:a16="http://schemas.microsoft.com/office/drawing/2014/main" id="{95A55933-C7E0-C0A4-E446-2EFBCD28C97D}"/>
                </a:ext>
              </a:extLst>
            </p:cNvPr>
            <p:cNvSpPr txBox="1"/>
            <p:nvPr/>
          </p:nvSpPr>
          <p:spPr>
            <a:xfrm>
              <a:off x="8176532" y="4997823"/>
              <a:ext cx="25868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6.</a:t>
              </a:r>
            </a:p>
          </p:txBody>
        </p:sp>
      </p:grpSp>
    </p:spTree>
    <p:extLst>
      <p:ext uri="{BB962C8B-B14F-4D97-AF65-F5344CB8AC3E}">
        <p14:creationId xmlns:p14="http://schemas.microsoft.com/office/powerpoint/2010/main" val="1945905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7" y="123290"/>
            <a:ext cx="5482269" cy="523220"/>
          </a:xfrm>
          <a:prstGeom prst="rect">
            <a:avLst/>
          </a:prstGeom>
          <a:noFill/>
        </p:spPr>
        <p:txBody>
          <a:bodyPr wrap="square" rtlCol="0">
            <a:spAutoFit/>
          </a:bodyPr>
          <a:lstStyle/>
          <a:p>
            <a:r>
              <a:rPr lang="en-US" sz="2800" dirty="0"/>
              <a:t>AZMP fitting parameters</a:t>
            </a:r>
          </a:p>
        </p:txBody>
      </p:sp>
      <p:sp>
        <p:nvSpPr>
          <p:cNvPr id="28" name="TextBox 27">
            <a:extLst>
              <a:ext uri="{FF2B5EF4-FFF2-40B4-BE49-F238E27FC236}">
                <a16:creationId xmlns:a16="http://schemas.microsoft.com/office/drawing/2014/main" id="{C0BBA62C-6BC5-F7B2-542A-5394E53E3EFD}"/>
              </a:ext>
            </a:extLst>
          </p:cNvPr>
          <p:cNvSpPr txBox="1"/>
          <p:nvPr/>
        </p:nvSpPr>
        <p:spPr>
          <a:xfrm>
            <a:off x="164387" y="646510"/>
            <a:ext cx="11805109" cy="1015663"/>
          </a:xfrm>
          <a:prstGeom prst="rect">
            <a:avLst/>
          </a:prstGeom>
          <a:noFill/>
        </p:spPr>
        <p:txBody>
          <a:bodyPr wrap="square" rtlCol="0">
            <a:spAutoFit/>
          </a:bodyPr>
          <a:lstStyle/>
          <a:p>
            <a:r>
              <a:rPr lang="en-US" sz="1200" dirty="0"/>
              <a:t>Annual reporting for the AZMP (Atlantic Zone Monitoring Program, </a:t>
            </a:r>
            <a:r>
              <a:rPr lang="en-US" sz="1200" dirty="0">
                <a:hlinkClick r:id="rId2"/>
              </a:rPr>
              <a:t>https://www.dfo-mpo.gc.ca/science/data-donnees/azmp-pmza/index-eng.html</a:t>
            </a:r>
            <a:r>
              <a:rPr lang="en-US" sz="1200" dirty="0"/>
              <a:t>) includes statistics and bloom metrics for a set of polygons. Previously, AZMP boxes were typically fitted using a Fortran script, examining and adjusting every fit manually. Results were stored here: </a:t>
            </a:r>
            <a:r>
              <a:rPr lang="en-US" sz="1200" dirty="0">
                <a:hlinkClick r:id="rId3"/>
              </a:rPr>
              <a:t>ftp://ftp.dfo-mpo.gc.ca/bometrics/spring-bloom</a:t>
            </a:r>
            <a:r>
              <a:rPr lang="en-US" sz="1200" dirty="0"/>
              <a:t>. Below are the settings to use in </a:t>
            </a:r>
            <a:r>
              <a:rPr lang="en-US" sz="1200" dirty="0" err="1"/>
              <a:t>PhytoFit</a:t>
            </a:r>
            <a:r>
              <a:rPr lang="en-US" sz="1200" dirty="0"/>
              <a:t> to most closely replicate these fitting procedures. Unavoidable differences between the original procedure and </a:t>
            </a:r>
            <a:r>
              <a:rPr lang="en-US" sz="1200" dirty="0" err="1"/>
              <a:t>PhytoFit</a:t>
            </a:r>
            <a:r>
              <a:rPr lang="en-US" sz="1200" dirty="0"/>
              <a:t> are highlighted in red.</a:t>
            </a:r>
          </a:p>
          <a:p>
            <a:r>
              <a:rPr lang="en-US" sz="1200" dirty="0"/>
              <a:t>L2 and L3 flag info here: </a:t>
            </a:r>
            <a:r>
              <a:rPr lang="en-US" sz="1200" dirty="0">
                <a:hlinkClick r:id="rId4"/>
              </a:rPr>
              <a:t>https://oceancolor.gsfc.nasa.gov/resources/atbd/ocl2flags</a:t>
            </a:r>
            <a:r>
              <a:rPr lang="en-US" sz="1200" dirty="0"/>
              <a:t> </a:t>
            </a:r>
          </a:p>
        </p:txBody>
      </p:sp>
      <p:graphicFrame>
        <p:nvGraphicFramePr>
          <p:cNvPr id="2" name="Table 2">
            <a:extLst>
              <a:ext uri="{FF2B5EF4-FFF2-40B4-BE49-F238E27FC236}">
                <a16:creationId xmlns:a16="http://schemas.microsoft.com/office/drawing/2014/main" id="{2C32070F-9E10-1F33-D91C-917FCB393213}"/>
              </a:ext>
            </a:extLst>
          </p:cNvPr>
          <p:cNvGraphicFramePr>
            <a:graphicFrameLocks noGrp="1"/>
          </p:cNvGraphicFramePr>
          <p:nvPr>
            <p:extLst>
              <p:ext uri="{D42A27DB-BD31-4B8C-83A1-F6EECF244321}">
                <p14:modId xmlns:p14="http://schemas.microsoft.com/office/powerpoint/2010/main" val="3734160569"/>
              </p:ext>
            </p:extLst>
          </p:nvPr>
        </p:nvGraphicFramePr>
        <p:xfrm>
          <a:off x="164387" y="1852411"/>
          <a:ext cx="11805109" cy="4805680"/>
        </p:xfrm>
        <a:graphic>
          <a:graphicData uri="http://schemas.openxmlformats.org/drawingml/2006/table">
            <a:tbl>
              <a:tblPr firstRow="1" bandRow="1">
                <a:tableStyleId>{5C22544A-7EE6-4342-B048-85BDC9FD1C3A}</a:tableStyleId>
              </a:tblPr>
              <a:tblGrid>
                <a:gridCol w="1699247">
                  <a:extLst>
                    <a:ext uri="{9D8B030D-6E8A-4147-A177-3AD203B41FA5}">
                      <a16:colId xmlns:a16="http://schemas.microsoft.com/office/drawing/2014/main" val="1425787374"/>
                    </a:ext>
                  </a:extLst>
                </a:gridCol>
                <a:gridCol w="5049230">
                  <a:extLst>
                    <a:ext uri="{9D8B030D-6E8A-4147-A177-3AD203B41FA5}">
                      <a16:colId xmlns:a16="http://schemas.microsoft.com/office/drawing/2014/main" val="1936227638"/>
                    </a:ext>
                  </a:extLst>
                </a:gridCol>
                <a:gridCol w="5056632">
                  <a:extLst>
                    <a:ext uri="{9D8B030D-6E8A-4147-A177-3AD203B41FA5}">
                      <a16:colId xmlns:a16="http://schemas.microsoft.com/office/drawing/2014/main" val="427615467"/>
                    </a:ext>
                  </a:extLst>
                </a:gridCol>
              </a:tblGrid>
              <a:tr h="370840">
                <a:tc>
                  <a:txBody>
                    <a:bodyPr/>
                    <a:lstStyle/>
                    <a:p>
                      <a:endParaRPr lang="en-US" sz="1200" dirty="0"/>
                    </a:p>
                  </a:txBody>
                  <a:tcPr/>
                </a:tc>
                <a:tc>
                  <a:txBody>
                    <a:bodyPr/>
                    <a:lstStyle/>
                    <a:p>
                      <a:r>
                        <a:rPr lang="en-US" sz="1400" dirty="0"/>
                        <a:t>Original Fortran bloom fitting system</a:t>
                      </a:r>
                    </a:p>
                  </a:txBody>
                  <a:tcPr/>
                </a:tc>
                <a:tc>
                  <a:txBody>
                    <a:bodyPr/>
                    <a:lstStyle/>
                    <a:p>
                      <a:r>
                        <a:rPr lang="en-US" sz="1400" dirty="0" err="1"/>
                        <a:t>PhytoFit</a:t>
                      </a:r>
                      <a:r>
                        <a:rPr lang="en-US" sz="1400" dirty="0"/>
                        <a:t> bloom fitting</a:t>
                      </a:r>
                    </a:p>
                  </a:txBody>
                  <a:tcPr/>
                </a:tc>
                <a:extLst>
                  <a:ext uri="{0D108BD9-81ED-4DB2-BD59-A6C34878D82A}">
                    <a16:rowId xmlns:a16="http://schemas.microsoft.com/office/drawing/2014/main" val="2119949216"/>
                  </a:ext>
                </a:extLst>
              </a:tr>
              <a:tr h="0">
                <a:tc>
                  <a:txBody>
                    <a:bodyPr/>
                    <a:lstStyle/>
                    <a:p>
                      <a:r>
                        <a:rPr lang="en-US" sz="1200" dirty="0"/>
                        <a:t>Sensor</a:t>
                      </a:r>
                    </a:p>
                  </a:txBody>
                  <a:tcPr/>
                </a:tc>
                <a:tc>
                  <a:txBody>
                    <a:bodyPr/>
                    <a:lstStyle/>
                    <a:p>
                      <a:r>
                        <a:rPr lang="en-US" sz="1200" dirty="0"/>
                        <a:t>VIIRS-SNPP</a:t>
                      </a:r>
                    </a:p>
                  </a:txBody>
                  <a:tcPr/>
                </a:tc>
                <a:tc>
                  <a:txBody>
                    <a:bodyPr/>
                    <a:lstStyle/>
                    <a:p>
                      <a:r>
                        <a:rPr lang="en-US" sz="1200" dirty="0"/>
                        <a:t>VIIRS-SNPP</a:t>
                      </a:r>
                    </a:p>
                  </a:txBody>
                  <a:tcPr/>
                </a:tc>
                <a:extLst>
                  <a:ext uri="{0D108BD9-81ED-4DB2-BD59-A6C34878D82A}">
                    <a16:rowId xmlns:a16="http://schemas.microsoft.com/office/drawing/2014/main" val="1052946822"/>
                  </a:ext>
                </a:extLst>
              </a:tr>
              <a:tr h="0">
                <a:tc>
                  <a:txBody>
                    <a:bodyPr/>
                    <a:lstStyle/>
                    <a:p>
                      <a:r>
                        <a:rPr lang="en-US" sz="1200" dirty="0"/>
                        <a:t>Spatial resolution</a:t>
                      </a:r>
                    </a:p>
                  </a:txBody>
                  <a:tcPr/>
                </a:tc>
                <a:tc>
                  <a:txBody>
                    <a:bodyPr/>
                    <a:lstStyle/>
                    <a:p>
                      <a:r>
                        <a:rPr lang="en-US" sz="1200" dirty="0">
                          <a:solidFill>
                            <a:srgbClr val="FF0000"/>
                          </a:solidFill>
                        </a:rPr>
                        <a:t>~1km</a:t>
                      </a:r>
                    </a:p>
                  </a:txBody>
                  <a:tcPr/>
                </a:tc>
                <a:tc>
                  <a:txBody>
                    <a:bodyPr/>
                    <a:lstStyle/>
                    <a:p>
                      <a:r>
                        <a:rPr lang="en-US" sz="1200" dirty="0">
                          <a:solidFill>
                            <a:srgbClr val="FF0000"/>
                          </a:solidFill>
                        </a:rPr>
                        <a:t>4km</a:t>
                      </a:r>
                    </a:p>
                  </a:txBody>
                  <a:tcPr/>
                </a:tc>
                <a:extLst>
                  <a:ext uri="{0D108BD9-81ED-4DB2-BD59-A6C34878D82A}">
                    <a16:rowId xmlns:a16="http://schemas.microsoft.com/office/drawing/2014/main" val="2164855551"/>
                  </a:ext>
                </a:extLst>
              </a:tr>
              <a:tr h="0">
                <a:tc>
                  <a:txBody>
                    <a:bodyPr/>
                    <a:lstStyle/>
                    <a:p>
                      <a:r>
                        <a:rPr lang="en-US" sz="1200" dirty="0"/>
                        <a:t>Projection</a:t>
                      </a:r>
                    </a:p>
                  </a:txBody>
                  <a:tcPr/>
                </a:tc>
                <a:tc>
                  <a:txBody>
                    <a:bodyPr/>
                    <a:lstStyle/>
                    <a:p>
                      <a:r>
                        <a:rPr lang="en-US" sz="1200" dirty="0">
                          <a:solidFill>
                            <a:srgbClr val="FF0000"/>
                          </a:solidFill>
                        </a:rPr>
                        <a:t>Equidistant cylindrical</a:t>
                      </a:r>
                    </a:p>
                  </a:txBody>
                  <a:tcPr/>
                </a:tc>
                <a:tc>
                  <a:txBody>
                    <a:bodyPr/>
                    <a:lstStyle/>
                    <a:p>
                      <a:r>
                        <a:rPr lang="en-US" sz="1200" dirty="0">
                          <a:solidFill>
                            <a:srgbClr val="FF0000"/>
                          </a:solidFill>
                        </a:rPr>
                        <a:t>Binned</a:t>
                      </a:r>
                    </a:p>
                  </a:txBody>
                  <a:tcPr/>
                </a:tc>
                <a:extLst>
                  <a:ext uri="{0D108BD9-81ED-4DB2-BD59-A6C34878D82A}">
                    <a16:rowId xmlns:a16="http://schemas.microsoft.com/office/drawing/2014/main" val="4217859800"/>
                  </a:ext>
                </a:extLst>
              </a:tr>
              <a:tr h="0">
                <a:tc>
                  <a:txBody>
                    <a:bodyPr/>
                    <a:lstStyle/>
                    <a:p>
                      <a:r>
                        <a:rPr lang="en-US" sz="1200" dirty="0"/>
                        <a:t>Level-2 flags</a:t>
                      </a:r>
                    </a:p>
                  </a:txBody>
                  <a:tcPr/>
                </a:tc>
                <a:tc>
                  <a:txBody>
                    <a:bodyPr/>
                    <a:lstStyle/>
                    <a:p>
                      <a:r>
                        <a:rPr lang="en-US" sz="1200" dirty="0"/>
                        <a:t>All L2 flags except TURBIDW</a:t>
                      </a:r>
                    </a:p>
                  </a:txBody>
                  <a:tcPr/>
                </a:tc>
                <a:tc>
                  <a:txBody>
                    <a:bodyPr/>
                    <a:lstStyle/>
                    <a:p>
                      <a:r>
                        <a:rPr lang="en-US" sz="1200" dirty="0"/>
                        <a:t>L3 flags + FILTER</a:t>
                      </a:r>
                    </a:p>
                  </a:txBody>
                  <a:tcPr/>
                </a:tc>
                <a:extLst>
                  <a:ext uri="{0D108BD9-81ED-4DB2-BD59-A6C34878D82A}">
                    <a16:rowId xmlns:a16="http://schemas.microsoft.com/office/drawing/2014/main" val="565124962"/>
                  </a:ext>
                </a:extLst>
              </a:tr>
              <a:tr h="0">
                <a:tc>
                  <a:txBody>
                    <a:bodyPr/>
                    <a:lstStyle/>
                    <a:p>
                      <a:r>
                        <a:rPr lang="en-US" sz="1200" dirty="0" err="1"/>
                        <a:t>Chl</a:t>
                      </a:r>
                      <a:r>
                        <a:rPr lang="en-US" sz="1200" dirty="0"/>
                        <a:t>-a model</a:t>
                      </a:r>
                    </a:p>
                  </a:txBody>
                  <a:tcPr/>
                </a:tc>
                <a:tc>
                  <a:txBody>
                    <a:bodyPr/>
                    <a:lstStyle/>
                    <a:p>
                      <a:r>
                        <a:rPr lang="en-US" sz="1200" dirty="0"/>
                        <a:t>OCI, not logged</a:t>
                      </a:r>
                    </a:p>
                  </a:txBody>
                  <a:tcPr/>
                </a:tc>
                <a:tc>
                  <a:txBody>
                    <a:bodyPr/>
                    <a:lstStyle/>
                    <a:p>
                      <a:r>
                        <a:rPr lang="en-US" sz="1200" dirty="0"/>
                        <a:t>OCI, not logged</a:t>
                      </a:r>
                    </a:p>
                  </a:txBody>
                  <a:tcPr/>
                </a:tc>
                <a:extLst>
                  <a:ext uri="{0D108BD9-81ED-4DB2-BD59-A6C34878D82A}">
                    <a16:rowId xmlns:a16="http://schemas.microsoft.com/office/drawing/2014/main" val="1635801916"/>
                  </a:ext>
                </a:extLst>
              </a:tr>
              <a:tr h="0">
                <a:tc>
                  <a:txBody>
                    <a:bodyPr/>
                    <a:lstStyle/>
                    <a:p>
                      <a:r>
                        <a:rPr lang="en-US" sz="1200" dirty="0"/>
                        <a:t>Temporal binning</a:t>
                      </a:r>
                    </a:p>
                  </a:txBody>
                  <a:tcPr/>
                </a:tc>
                <a:tc>
                  <a:txBody>
                    <a:bodyPr/>
                    <a:lstStyle/>
                    <a:p>
                      <a:r>
                        <a:rPr lang="en-US" sz="1200" dirty="0">
                          <a:solidFill>
                            <a:srgbClr val="FF0000"/>
                          </a:solidFill>
                        </a:rPr>
                        <a:t>Weekly (using a 4-week-per-month system)</a:t>
                      </a:r>
                    </a:p>
                  </a:txBody>
                  <a:tcPr/>
                </a:tc>
                <a:tc>
                  <a:txBody>
                    <a:bodyPr/>
                    <a:lstStyle/>
                    <a:p>
                      <a:r>
                        <a:rPr lang="en-US" sz="1200" dirty="0">
                          <a:solidFill>
                            <a:srgbClr val="FF0000"/>
                          </a:solidFill>
                        </a:rPr>
                        <a:t>8-day</a:t>
                      </a:r>
                    </a:p>
                  </a:txBody>
                  <a:tcPr/>
                </a:tc>
                <a:extLst>
                  <a:ext uri="{0D108BD9-81ED-4DB2-BD59-A6C34878D82A}">
                    <a16:rowId xmlns:a16="http://schemas.microsoft.com/office/drawing/2014/main" val="2445751919"/>
                  </a:ext>
                </a:extLst>
              </a:tr>
              <a:tr h="0">
                <a:tc>
                  <a:txBody>
                    <a:bodyPr/>
                    <a:lstStyle/>
                    <a:p>
                      <a:r>
                        <a:rPr lang="en-US" sz="1200" dirty="0"/>
                        <a:t>Minimum % coverage</a:t>
                      </a:r>
                    </a:p>
                  </a:txBody>
                  <a:tcPr/>
                </a:tc>
                <a:tc>
                  <a:txBody>
                    <a:bodyPr/>
                    <a:lstStyle/>
                    <a:p>
                      <a:r>
                        <a:rPr lang="en-US" sz="1200" dirty="0"/>
                        <a:t>1%</a:t>
                      </a:r>
                    </a:p>
                  </a:txBody>
                  <a:tcPr/>
                </a:tc>
                <a:tc>
                  <a:txBody>
                    <a:bodyPr/>
                    <a:lstStyle/>
                    <a:p>
                      <a:r>
                        <a:rPr lang="en-US" sz="1200" dirty="0"/>
                        <a:t>1%</a:t>
                      </a:r>
                    </a:p>
                  </a:txBody>
                  <a:tcPr/>
                </a:tc>
                <a:extLst>
                  <a:ext uri="{0D108BD9-81ED-4DB2-BD59-A6C34878D82A}">
                    <a16:rowId xmlns:a16="http://schemas.microsoft.com/office/drawing/2014/main" val="4263649007"/>
                  </a:ext>
                </a:extLst>
              </a:tr>
              <a:tr h="0">
                <a:tc>
                  <a:txBody>
                    <a:bodyPr/>
                    <a:lstStyle/>
                    <a:p>
                      <a:r>
                        <a:rPr lang="en-US" sz="1200" dirty="0"/>
                        <a:t>Outliers</a:t>
                      </a:r>
                    </a:p>
                  </a:txBody>
                  <a:tcPr/>
                </a:tc>
                <a:tc>
                  <a:txBody>
                    <a:bodyPr/>
                    <a:lstStyle/>
                    <a:p>
                      <a:r>
                        <a:rPr lang="en-US" sz="1200" dirty="0"/>
                        <a:t>Not removed</a:t>
                      </a:r>
                    </a:p>
                  </a:txBody>
                  <a:tcPr/>
                </a:tc>
                <a:tc>
                  <a:txBody>
                    <a:bodyPr/>
                    <a:lstStyle/>
                    <a:p>
                      <a:r>
                        <a:rPr lang="en-US" sz="1200" dirty="0"/>
                        <a:t>Not removed</a:t>
                      </a:r>
                    </a:p>
                  </a:txBody>
                  <a:tcPr/>
                </a:tc>
                <a:extLst>
                  <a:ext uri="{0D108BD9-81ED-4DB2-BD59-A6C34878D82A}">
                    <a16:rowId xmlns:a16="http://schemas.microsoft.com/office/drawing/2014/main" val="932982033"/>
                  </a:ext>
                </a:extLst>
              </a:tr>
              <a:tr h="0">
                <a:tc>
                  <a:txBody>
                    <a:bodyPr/>
                    <a:lstStyle/>
                    <a:p>
                      <a:r>
                        <a:rPr lang="en-US" sz="1200" dirty="0"/>
                        <a:t>Statistic</a:t>
                      </a:r>
                    </a:p>
                  </a:txBody>
                  <a:tcPr/>
                </a:tc>
                <a:tc>
                  <a:txBody>
                    <a:bodyPr/>
                    <a:lstStyle/>
                    <a:p>
                      <a:r>
                        <a:rPr lang="en-US" sz="1200" dirty="0"/>
                        <a:t>Average</a:t>
                      </a:r>
                    </a:p>
                  </a:txBody>
                  <a:tcPr/>
                </a:tc>
                <a:tc>
                  <a:txBody>
                    <a:bodyPr/>
                    <a:lstStyle/>
                    <a:p>
                      <a:r>
                        <a:rPr lang="en-US" sz="1200" dirty="0"/>
                        <a:t>Average</a:t>
                      </a:r>
                    </a:p>
                  </a:txBody>
                  <a:tcPr/>
                </a:tc>
                <a:extLst>
                  <a:ext uri="{0D108BD9-81ED-4DB2-BD59-A6C34878D82A}">
                    <a16:rowId xmlns:a16="http://schemas.microsoft.com/office/drawing/2014/main" val="3782340840"/>
                  </a:ext>
                </a:extLst>
              </a:tr>
              <a:tr h="0">
                <a:tc>
                  <a:txBody>
                    <a:bodyPr/>
                    <a:lstStyle/>
                    <a:p>
                      <a:r>
                        <a:rPr lang="en-US" sz="1200" dirty="0"/>
                        <a:t>Range of pixel values</a:t>
                      </a:r>
                    </a:p>
                  </a:txBody>
                  <a:tcPr/>
                </a:tc>
                <a:tc>
                  <a:txBody>
                    <a:bodyPr/>
                    <a:lstStyle/>
                    <a:p>
                      <a:r>
                        <a:rPr lang="en-US" sz="1200" dirty="0"/>
                        <a:t>&lt;= 64 mg.m</a:t>
                      </a:r>
                      <a:r>
                        <a:rPr lang="en-US" sz="1200" baseline="300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&lt;= 64 mg.m</a:t>
                      </a:r>
                      <a:r>
                        <a:rPr lang="en-US" sz="1200" baseline="30000" dirty="0"/>
                        <a:t>-3</a:t>
                      </a:r>
                    </a:p>
                  </a:txBody>
                  <a:tcPr/>
                </a:tc>
                <a:extLst>
                  <a:ext uri="{0D108BD9-81ED-4DB2-BD59-A6C34878D82A}">
                    <a16:rowId xmlns:a16="http://schemas.microsoft.com/office/drawing/2014/main" val="876944757"/>
                  </a:ext>
                </a:extLst>
              </a:tr>
              <a:tr h="370840">
                <a:tc>
                  <a:txBody>
                    <a:bodyPr/>
                    <a:lstStyle/>
                    <a:p>
                      <a:r>
                        <a:rPr lang="en-US" sz="1200" dirty="0"/>
                        <a:t>Model</a:t>
                      </a:r>
                    </a:p>
                  </a:txBody>
                  <a:tcPr/>
                </a:tc>
                <a:tc>
                  <a:txBody>
                    <a:bodyPr/>
                    <a:lstStyle/>
                    <a:p>
                      <a:r>
                        <a:rPr lang="en-US" sz="1200" dirty="0"/>
                        <a:t>Symmetric Shifted Gaussian</a:t>
                      </a:r>
                    </a:p>
                    <a:p>
                      <a:r>
                        <a:rPr lang="en-US" sz="1050" dirty="0"/>
                        <a:t>No smoothing, no point weighting, flat background (i.e. beta OFF), t</a:t>
                      </a:r>
                      <a:r>
                        <a:rPr lang="en-US" sz="1050" baseline="-25000" dirty="0"/>
                        <a:t>max</a:t>
                      </a:r>
                      <a:r>
                        <a:rPr lang="en-US" sz="1050" dirty="0"/>
                        <a:t> defined as day of max concentration (i.e. t</a:t>
                      </a:r>
                      <a:r>
                        <a:rPr lang="en-US" sz="1050" baseline="-25000" dirty="0"/>
                        <a:t>max</a:t>
                      </a:r>
                      <a:r>
                        <a:rPr lang="en-US" sz="1050" dirty="0"/>
                        <a:t> switch OFF)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Symmetric Shifted Gaussian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No smoothing, no point weighting, flat background (i.e. beta OFF) , t</a:t>
                      </a:r>
                      <a:r>
                        <a:rPr lang="en-US" sz="1050" baseline="-25000" dirty="0"/>
                        <a:t>max</a:t>
                      </a:r>
                      <a:r>
                        <a:rPr lang="en-US" sz="1050" dirty="0"/>
                        <a:t> defined as day of max concentration (i.e. t</a:t>
                      </a:r>
                      <a:r>
                        <a:rPr lang="en-US" sz="1050" baseline="-25000" dirty="0"/>
                        <a:t>max</a:t>
                      </a:r>
                      <a:r>
                        <a:rPr lang="en-US" sz="1050" dirty="0"/>
                        <a:t> switch OFF)</a:t>
                      </a:r>
                    </a:p>
                  </a:txBody>
                  <a:tcPr/>
                </a:tc>
                <a:extLst>
                  <a:ext uri="{0D108BD9-81ED-4DB2-BD59-A6C34878D82A}">
                    <a16:rowId xmlns:a16="http://schemas.microsoft.com/office/drawing/2014/main" val="2034065872"/>
                  </a:ext>
                </a:extLst>
              </a:tr>
              <a:tr h="0">
                <a:tc>
                  <a:txBody>
                    <a:bodyPr/>
                    <a:lstStyle/>
                    <a:p>
                      <a:r>
                        <a:rPr lang="en-US" sz="1200" dirty="0"/>
                        <a:t>Range of days used in fit</a:t>
                      </a:r>
                    </a:p>
                  </a:txBody>
                  <a:tcPr/>
                </a:tc>
                <a:tc>
                  <a:txBody>
                    <a:bodyPr/>
                    <a:lstStyle/>
                    <a:p>
                      <a:r>
                        <a:rPr lang="en-US" sz="1200" dirty="0"/>
                        <a:t>Feb-July, or Feb-Aug for boxes &gt;= 56°N</a:t>
                      </a:r>
                    </a:p>
                  </a:txBody>
                  <a:tcPr/>
                </a:tc>
                <a:tc>
                  <a:txBody>
                    <a:bodyPr/>
                    <a:lstStyle/>
                    <a:p>
                      <a:r>
                        <a:rPr lang="en-US" sz="1200" dirty="0"/>
                        <a:t>t</a:t>
                      </a:r>
                      <a:r>
                        <a:rPr lang="en-US" sz="1200" baseline="-25000" dirty="0"/>
                        <a:t>range</a:t>
                      </a:r>
                      <a:r>
                        <a:rPr lang="en-US" sz="1200" dirty="0"/>
                        <a:t> 31-212 (boxes &lt; 56°N), 31-244 (boxes &gt;= 56°N)</a:t>
                      </a:r>
                    </a:p>
                  </a:txBody>
                  <a:tcPr/>
                </a:tc>
                <a:extLst>
                  <a:ext uri="{0D108BD9-81ED-4DB2-BD59-A6C34878D82A}">
                    <a16:rowId xmlns:a16="http://schemas.microsoft.com/office/drawing/2014/main" val="2068011723"/>
                  </a:ext>
                </a:extLst>
              </a:tr>
              <a:tr h="0">
                <a:tc>
                  <a:txBody>
                    <a:bodyPr/>
                    <a:lstStyle/>
                    <a:p>
                      <a:r>
                        <a:rPr lang="en-US" sz="1200" dirty="0"/>
                        <a:t>Gaussian fit flags</a:t>
                      </a:r>
                    </a:p>
                  </a:txBody>
                  <a:tcPr/>
                </a:tc>
                <a:tc>
                  <a:txBody>
                    <a:bodyPr/>
                    <a:lstStyle/>
                    <a:p>
                      <a:r>
                        <a:rPr lang="en-US" sz="1200" dirty="0"/>
                        <a:t>Box has &lt;10% coverage, flags 1-3 listed in </a:t>
                      </a:r>
                      <a:r>
                        <a:rPr lang="en-US" sz="1200" dirty="0" err="1"/>
                        <a:t>PhytoFit</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[See 6 flags listed in Shifted Gaussian description]</a:t>
                      </a:r>
                    </a:p>
                  </a:txBody>
                  <a:tcPr/>
                </a:tc>
                <a:extLst>
                  <a:ext uri="{0D108BD9-81ED-4DB2-BD59-A6C34878D82A}">
                    <a16:rowId xmlns:a16="http://schemas.microsoft.com/office/drawing/2014/main" val="297753149"/>
                  </a:ext>
                </a:extLst>
              </a:tr>
              <a:tr h="0">
                <a:tc>
                  <a:txBody>
                    <a:bodyPr/>
                    <a:lstStyle/>
                    <a:p>
                      <a:r>
                        <a:rPr lang="en-US" sz="1200" dirty="0"/>
                        <a:t>t</a:t>
                      </a:r>
                      <a:r>
                        <a:rPr lang="en-US" sz="1200" baseline="-25000" dirty="0"/>
                        <a:t>start</a:t>
                      </a:r>
                      <a:r>
                        <a:rPr lang="en-US" sz="1200" dirty="0"/>
                        <a:t> calculation</a:t>
                      </a:r>
                    </a:p>
                  </a:txBody>
                  <a:tcPr/>
                </a:tc>
                <a:tc>
                  <a:txBody>
                    <a:bodyPr/>
                    <a:lstStyle/>
                    <a:p>
                      <a:r>
                        <a:rPr lang="en-US" sz="1200" dirty="0"/>
                        <a:t>20% curve amplitude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20% curve amplitude</a:t>
                      </a:r>
                    </a:p>
                  </a:txBody>
                  <a:tcPr/>
                </a:tc>
                <a:extLst>
                  <a:ext uri="{0D108BD9-81ED-4DB2-BD59-A6C34878D82A}">
                    <a16:rowId xmlns:a16="http://schemas.microsoft.com/office/drawing/2014/main" val="2308481140"/>
                  </a:ext>
                </a:extLst>
              </a:tr>
              <a:tr h="0">
                <a:tc>
                  <a:txBody>
                    <a:bodyPr/>
                    <a:lstStyle/>
                    <a:p>
                      <a:r>
                        <a:rPr lang="en-US" sz="1200" dirty="0"/>
                        <a:t>Bloom metrics</a:t>
                      </a:r>
                    </a:p>
                  </a:txBody>
                  <a:tcPr/>
                </a:tc>
                <a:tc>
                  <a:txBody>
                    <a:bodyPr/>
                    <a:lstStyle/>
                    <a:p>
                      <a:r>
                        <a:rPr lang="en-US" sz="1200" dirty="0"/>
                        <a:t>Remove background before calculating amplitude, magnitude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Remove background before calculating amplitude, magnitude</a:t>
                      </a:r>
                    </a:p>
                  </a:txBody>
                  <a:tcPr/>
                </a:tc>
                <a:extLst>
                  <a:ext uri="{0D108BD9-81ED-4DB2-BD59-A6C34878D82A}">
                    <a16:rowId xmlns:a16="http://schemas.microsoft.com/office/drawing/2014/main" val="3880378281"/>
                  </a:ext>
                </a:extLst>
              </a:tr>
            </a:tbl>
          </a:graphicData>
        </a:graphic>
      </p:graphicFrame>
    </p:spTree>
    <p:extLst>
      <p:ext uri="{BB962C8B-B14F-4D97-AF65-F5344CB8AC3E}">
        <p14:creationId xmlns:p14="http://schemas.microsoft.com/office/powerpoint/2010/main" val="3015768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7" y="123290"/>
            <a:ext cx="5482269" cy="523220"/>
          </a:xfrm>
          <a:prstGeom prst="rect">
            <a:avLst/>
          </a:prstGeom>
          <a:noFill/>
        </p:spPr>
        <p:txBody>
          <a:bodyPr wrap="square" rtlCol="0">
            <a:spAutoFit/>
          </a:bodyPr>
          <a:lstStyle/>
          <a:p>
            <a:r>
              <a:rPr lang="en-US" sz="2800" dirty="0"/>
              <a:t>Extra tools</a:t>
            </a:r>
          </a:p>
        </p:txBody>
      </p:sp>
      <p:sp>
        <p:nvSpPr>
          <p:cNvPr id="28" name="TextBox 27">
            <a:extLst>
              <a:ext uri="{FF2B5EF4-FFF2-40B4-BE49-F238E27FC236}">
                <a16:creationId xmlns:a16="http://schemas.microsoft.com/office/drawing/2014/main" id="{C0BBA62C-6BC5-F7B2-542A-5394E53E3EFD}"/>
              </a:ext>
            </a:extLst>
          </p:cNvPr>
          <p:cNvSpPr txBox="1"/>
          <p:nvPr/>
        </p:nvSpPr>
        <p:spPr>
          <a:xfrm>
            <a:off x="164387" y="722710"/>
            <a:ext cx="11418013" cy="3970318"/>
          </a:xfrm>
          <a:prstGeom prst="rect">
            <a:avLst/>
          </a:prstGeom>
          <a:noFill/>
        </p:spPr>
        <p:txBody>
          <a:bodyPr wrap="square" rtlCol="0">
            <a:spAutoFit/>
          </a:bodyPr>
          <a:lstStyle/>
          <a:p>
            <a:r>
              <a:rPr lang="en-US" sz="1400" dirty="0"/>
              <a:t>In the tools subfolder of the repository, there are a few extra R scripts:</a:t>
            </a:r>
          </a:p>
          <a:p>
            <a:endParaRPr lang="en-US" sz="1400" dirty="0"/>
          </a:p>
          <a:p>
            <a:r>
              <a:rPr lang="en-US" sz="1400" dirty="0"/>
              <a:t>Scripts to create your own region and predefined polygons:</a:t>
            </a:r>
          </a:p>
          <a:p>
            <a:pPr marL="285750" indent="-285750">
              <a:buFont typeface="Arial" panose="020B0604020202020204" pitchFamily="34" charset="0"/>
              <a:buChar char="•"/>
            </a:pPr>
            <a:r>
              <a:rPr lang="en-US" sz="1400" dirty="0"/>
              <a:t>tools_01a_define_polygons.R</a:t>
            </a:r>
          </a:p>
          <a:p>
            <a:pPr marL="285750" indent="-285750">
              <a:buFont typeface="Arial" panose="020B0604020202020204" pitchFamily="34" charset="0"/>
              <a:buChar char="•"/>
            </a:pPr>
            <a:r>
              <a:rPr lang="en-US" sz="1400" dirty="0"/>
              <a:t>tools_01b_create_new_region.R</a:t>
            </a:r>
          </a:p>
          <a:p>
            <a:endParaRPr lang="en-US" sz="1400" dirty="0"/>
          </a:p>
          <a:p>
            <a:r>
              <a:rPr lang="en-US" sz="1400" dirty="0"/>
              <a:t>Scripts to concatenate and format the output from </a:t>
            </a:r>
            <a:r>
              <a:rPr lang="en-US" sz="1400" dirty="0" err="1"/>
              <a:t>PhytoFit</a:t>
            </a:r>
            <a:r>
              <a:rPr lang="en-US" sz="1400" dirty="0"/>
              <a:t>:</a:t>
            </a:r>
          </a:p>
          <a:p>
            <a:pPr marL="285750" indent="-285750">
              <a:buFont typeface="Arial" panose="020B0604020202020204" pitchFamily="34" charset="0"/>
              <a:buChar char="•"/>
            </a:pPr>
            <a:r>
              <a:rPr lang="en-US" sz="1400" dirty="0"/>
              <a:t>tools_02_format_bloommetrics.R</a:t>
            </a:r>
          </a:p>
          <a:p>
            <a:endParaRPr lang="en-US" sz="1400" dirty="0"/>
          </a:p>
          <a:p>
            <a:endParaRPr lang="en-US" sz="1400" dirty="0"/>
          </a:p>
          <a:p>
            <a:pPr marL="285750" indent="-285750">
              <a:buFont typeface="Arial" panose="020B0604020202020204" pitchFamily="34" charset="0"/>
              <a:buChar char="•"/>
            </a:pPr>
            <a:r>
              <a:rPr lang="en-US" sz="1400" dirty="0"/>
              <a:t>tools_fit_bloom_from_chla.R</a:t>
            </a:r>
          </a:p>
          <a:p>
            <a:pPr marL="285750"/>
            <a:r>
              <a:rPr lang="en-US" sz="1400" dirty="0"/>
              <a:t>This standalone script can accept a </a:t>
            </a:r>
            <a:r>
              <a:rPr lang="en-US" sz="1400" dirty="0" err="1"/>
              <a:t>dataframe</a:t>
            </a:r>
            <a:r>
              <a:rPr lang="en-US" sz="1400" dirty="0"/>
              <a:t> with year, </a:t>
            </a:r>
            <a:r>
              <a:rPr lang="en-US" sz="1400" dirty="0" err="1"/>
              <a:t>doy</a:t>
            </a:r>
            <a:r>
              <a:rPr lang="en-US" sz="1400" dirty="0"/>
              <a:t>, and </a:t>
            </a:r>
            <a:r>
              <a:rPr lang="en-US" sz="1400" dirty="0" err="1"/>
              <a:t>chl</a:t>
            </a:r>
            <a:r>
              <a:rPr lang="en-US" sz="1400" dirty="0"/>
              <a:t> columns, and fit a bloom to the </a:t>
            </a:r>
            <a:r>
              <a:rPr lang="en-US" sz="1400" dirty="0" err="1"/>
              <a:t>chl</a:t>
            </a:r>
            <a:r>
              <a:rPr lang="en-US" sz="1400" dirty="0"/>
              <a:t> using the same settings as used in the app. This is useful for fitting blooms to in situ data records that only have one value per day or week.  </a:t>
            </a:r>
          </a:p>
          <a:p>
            <a:pPr marL="285750"/>
            <a:r>
              <a:rPr lang="en-US" sz="1400" dirty="0"/>
              <a:t>To use this script on your own computer, you must also download `</a:t>
            </a:r>
            <a:r>
              <a:rPr lang="en-US" sz="1400" dirty="0" err="1"/>
              <a:t>functions.R</a:t>
            </a:r>
            <a:r>
              <a:rPr lang="en-US" sz="1400" dirty="0"/>
              <a:t>`, `</a:t>
            </a:r>
            <a:r>
              <a:rPr lang="en-US" sz="1400" dirty="0" err="1"/>
              <a:t>gaussFit.R</a:t>
            </a:r>
            <a:r>
              <a:rPr lang="en-US" sz="1400" dirty="0"/>
              <a:t>`, `</a:t>
            </a:r>
            <a:r>
              <a:rPr lang="en-US" sz="1400" dirty="0" err="1"/>
              <a:t>threshold.R</a:t>
            </a:r>
            <a:r>
              <a:rPr lang="en-US" sz="1400" dirty="0"/>
              <a:t>`, and `</a:t>
            </a:r>
            <a:r>
              <a:rPr lang="en-US" sz="1400" dirty="0" err="1"/>
              <a:t>rateOfChange.R</a:t>
            </a:r>
            <a:r>
              <a:rPr lang="en-US" sz="1400" dirty="0"/>
              <a:t>`.  </a:t>
            </a:r>
          </a:p>
          <a:p>
            <a:pPr marL="285750"/>
            <a:r>
              <a:rPr lang="en-US" sz="1400" dirty="0"/>
              <a:t>Required packages: `</a:t>
            </a:r>
            <a:r>
              <a:rPr lang="en-US" sz="1400" dirty="0" err="1"/>
              <a:t>dplyr</a:t>
            </a:r>
            <a:r>
              <a:rPr lang="en-US" sz="1400" dirty="0"/>
              <a:t>`, `</a:t>
            </a:r>
            <a:r>
              <a:rPr lang="en-US" sz="1400" dirty="0" err="1"/>
              <a:t>oceancolouR</a:t>
            </a:r>
            <a:r>
              <a:rPr lang="en-US" sz="1400" dirty="0"/>
              <a:t>`*, `</a:t>
            </a:r>
            <a:r>
              <a:rPr lang="en-US" sz="1400" dirty="0" err="1"/>
              <a:t>minpack.lm</a:t>
            </a:r>
            <a:r>
              <a:rPr lang="en-US" sz="1400" dirty="0"/>
              <a:t>`  </a:t>
            </a:r>
          </a:p>
          <a:p>
            <a:pPr marL="285750"/>
            <a:r>
              <a:rPr lang="en-US" sz="1400" dirty="0"/>
              <a:t>Optional packages for plotting results: `ggplot2`, `patchwork`</a:t>
            </a:r>
          </a:p>
          <a:p>
            <a:endParaRPr lang="en-US" sz="1400" dirty="0"/>
          </a:p>
          <a:p>
            <a:endParaRPr lang="en-US" sz="1400" dirty="0"/>
          </a:p>
        </p:txBody>
      </p:sp>
      <p:sp>
        <p:nvSpPr>
          <p:cNvPr id="3" name="TextBox 2">
            <a:extLst>
              <a:ext uri="{FF2B5EF4-FFF2-40B4-BE49-F238E27FC236}">
                <a16:creationId xmlns:a16="http://schemas.microsoft.com/office/drawing/2014/main" id="{3DDCD856-85C7-3DB4-806F-F8B9224252D8}"/>
              </a:ext>
            </a:extLst>
          </p:cNvPr>
          <p:cNvSpPr txBox="1"/>
          <p:nvPr/>
        </p:nvSpPr>
        <p:spPr>
          <a:xfrm>
            <a:off x="164387" y="6060994"/>
            <a:ext cx="6930102" cy="646331"/>
          </a:xfrm>
          <a:prstGeom prst="rect">
            <a:avLst/>
          </a:prstGeom>
          <a:noFill/>
        </p:spPr>
        <p:txBody>
          <a:bodyPr wrap="none" rtlCol="0">
            <a:spAutoFit/>
          </a:bodyPr>
          <a:lstStyle/>
          <a:p>
            <a:r>
              <a:rPr lang="en-US" sz="1400" dirty="0"/>
              <a:t>*The </a:t>
            </a:r>
            <a:r>
              <a:rPr lang="en-US" sz="1400" dirty="0" err="1"/>
              <a:t>oceancolouR</a:t>
            </a:r>
            <a:r>
              <a:rPr lang="en-US" sz="1400" dirty="0"/>
              <a:t> package, which can be installed with one of the following commands in R:</a:t>
            </a:r>
          </a:p>
          <a:p>
            <a:pPr lvl="1"/>
            <a:r>
              <a:rPr lang="en-US" sz="1100" dirty="0">
                <a:latin typeface="Courier New" panose="02070309020205020404" pitchFamily="49" charset="0"/>
                <a:cs typeface="Courier New" panose="02070309020205020404" pitchFamily="49" charset="0"/>
              </a:rPr>
              <a:t>remotes::</a:t>
            </a:r>
            <a:r>
              <a:rPr lang="en-US" sz="1100" dirty="0" err="1">
                <a:latin typeface="Courier New" panose="02070309020205020404" pitchFamily="49" charset="0"/>
                <a:cs typeface="Courier New" panose="02070309020205020404" pitchFamily="49" charset="0"/>
              </a:rPr>
              <a:t>install_github</a:t>
            </a:r>
            <a:r>
              <a:rPr lang="en-US" sz="1100" dirty="0">
                <a:latin typeface="Courier New" panose="02070309020205020404" pitchFamily="49" charset="0"/>
                <a:cs typeface="Courier New" panose="02070309020205020404" pitchFamily="49" charset="0"/>
              </a:rPr>
              <a:t>("BIO-RSG/</a:t>
            </a:r>
            <a:r>
              <a:rPr lang="en-US" sz="1100" dirty="0" err="1">
                <a:latin typeface="Courier New" panose="02070309020205020404" pitchFamily="49" charset="0"/>
                <a:cs typeface="Courier New" panose="02070309020205020404" pitchFamily="49" charset="0"/>
              </a:rPr>
              <a:t>oceancolouR</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build_vignettes</a:t>
            </a:r>
            <a:r>
              <a:rPr lang="en-US" sz="1100" dirty="0">
                <a:latin typeface="Courier New" panose="02070309020205020404" pitchFamily="49" charset="0"/>
                <a:cs typeface="Courier New" panose="02070309020205020404" pitchFamily="49" charset="0"/>
              </a:rPr>
              <a:t> = TRUE)</a:t>
            </a:r>
          </a:p>
          <a:p>
            <a:pPr lvl="1"/>
            <a:r>
              <a:rPr lang="en-US" sz="1100" dirty="0" err="1">
                <a:latin typeface="Courier New" panose="02070309020205020404" pitchFamily="49" charset="0"/>
                <a:cs typeface="Courier New" panose="02070309020205020404" pitchFamily="49" charset="0"/>
              </a:rPr>
              <a:t>devtools</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install_github</a:t>
            </a:r>
            <a:r>
              <a:rPr lang="en-US" sz="1100" dirty="0">
                <a:latin typeface="Courier New" panose="02070309020205020404" pitchFamily="49" charset="0"/>
                <a:cs typeface="Courier New" panose="02070309020205020404" pitchFamily="49" charset="0"/>
              </a:rPr>
              <a:t>("BIO-RSG/</a:t>
            </a:r>
            <a:r>
              <a:rPr lang="en-US" sz="1100" dirty="0" err="1">
                <a:latin typeface="Courier New" panose="02070309020205020404" pitchFamily="49" charset="0"/>
                <a:cs typeface="Courier New" panose="02070309020205020404" pitchFamily="49" charset="0"/>
              </a:rPr>
              <a:t>oceancolouR</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build_vignettes</a:t>
            </a:r>
            <a:r>
              <a:rPr lang="en-US" sz="1100" dirty="0">
                <a:latin typeface="Courier New" panose="02070309020205020404" pitchFamily="49" charset="0"/>
                <a:cs typeface="Courier New" panose="02070309020205020404" pitchFamily="49" charset="0"/>
              </a:rPr>
              <a:t> = TRUE)</a:t>
            </a:r>
          </a:p>
        </p:txBody>
      </p:sp>
    </p:spTree>
    <p:extLst>
      <p:ext uri="{BB962C8B-B14F-4D97-AF65-F5344CB8AC3E}">
        <p14:creationId xmlns:p14="http://schemas.microsoft.com/office/powerpoint/2010/main" val="454933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A5B90D-AF8B-3130-7845-2024D53E5FAF}"/>
              </a:ext>
            </a:extLst>
          </p:cNvPr>
          <p:cNvSpPr txBox="1"/>
          <p:nvPr/>
        </p:nvSpPr>
        <p:spPr>
          <a:xfrm>
            <a:off x="164387" y="123290"/>
            <a:ext cx="11907748" cy="3385542"/>
          </a:xfrm>
          <a:prstGeom prst="rect">
            <a:avLst/>
          </a:prstGeom>
          <a:noFill/>
        </p:spPr>
        <p:txBody>
          <a:bodyPr wrap="square" rtlCol="0">
            <a:spAutoFit/>
          </a:bodyPr>
          <a:lstStyle/>
          <a:p>
            <a:r>
              <a:rPr lang="en-US" sz="2800" dirty="0"/>
              <a:t>Prerequisites</a:t>
            </a:r>
            <a:endParaRPr lang="en-US" dirty="0"/>
          </a:p>
          <a:p>
            <a:endParaRPr lang="en-US" dirty="0"/>
          </a:p>
          <a:p>
            <a:r>
              <a:rPr lang="en-US" sz="1400" dirty="0"/>
              <a:t>1. Install the latest versions of R and RStudio.</a:t>
            </a:r>
          </a:p>
          <a:p>
            <a:endParaRPr lang="en-US" sz="1400" dirty="0"/>
          </a:p>
          <a:p>
            <a:r>
              <a:rPr lang="en-US" sz="1400" dirty="0"/>
              <a:t>2. Install the necessary packages:</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3. Restart R after the packages have been installed.</a:t>
            </a:r>
          </a:p>
          <a:p>
            <a:endParaRPr lang="en-US" sz="1400" dirty="0"/>
          </a:p>
        </p:txBody>
      </p:sp>
      <p:pic>
        <p:nvPicPr>
          <p:cNvPr id="6" name="Picture 5">
            <a:extLst>
              <a:ext uri="{FF2B5EF4-FFF2-40B4-BE49-F238E27FC236}">
                <a16:creationId xmlns:a16="http://schemas.microsoft.com/office/drawing/2014/main" id="{CE6C5CD3-9A06-F8B1-0325-BD64E6D25C84}"/>
              </a:ext>
            </a:extLst>
          </p:cNvPr>
          <p:cNvPicPr>
            <a:picLocks noChangeAspect="1"/>
          </p:cNvPicPr>
          <p:nvPr/>
        </p:nvPicPr>
        <p:blipFill rotWithShape="1">
          <a:blip r:embed="rId2"/>
          <a:srcRect l="12641" t="27011" r="14466" b="26825"/>
          <a:stretch/>
        </p:blipFill>
        <p:spPr>
          <a:xfrm>
            <a:off x="400692" y="1510301"/>
            <a:ext cx="8887146" cy="1273995"/>
          </a:xfrm>
          <a:prstGeom prst="rect">
            <a:avLst/>
          </a:prstGeom>
        </p:spPr>
      </p:pic>
    </p:spTree>
    <p:extLst>
      <p:ext uri="{BB962C8B-B14F-4D97-AF65-F5344CB8AC3E}">
        <p14:creationId xmlns:p14="http://schemas.microsoft.com/office/powerpoint/2010/main" val="1535559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2DBADF-B88B-5633-C3C7-9E0CDF0A953D}"/>
              </a:ext>
            </a:extLst>
          </p:cNvPr>
          <p:cNvSpPr txBox="1"/>
          <p:nvPr/>
        </p:nvSpPr>
        <p:spPr>
          <a:xfrm>
            <a:off x="164387" y="123290"/>
            <a:ext cx="11907748" cy="4985980"/>
          </a:xfrm>
          <a:prstGeom prst="rect">
            <a:avLst/>
          </a:prstGeom>
          <a:noFill/>
        </p:spPr>
        <p:txBody>
          <a:bodyPr wrap="square" rtlCol="0">
            <a:spAutoFit/>
          </a:bodyPr>
          <a:lstStyle/>
          <a:p>
            <a:r>
              <a:rPr lang="en-US" sz="2800" dirty="0"/>
              <a:t>References and data sources</a:t>
            </a:r>
            <a:endParaRPr lang="en-US" dirty="0"/>
          </a:p>
          <a:p>
            <a:endParaRPr lang="en-US" sz="1200" dirty="0"/>
          </a:p>
          <a:p>
            <a:pPr marL="285750" indent="-285750">
              <a:buFont typeface="Arial" panose="020B0604020202020204" pitchFamily="34" charset="0"/>
              <a:buChar char="•"/>
            </a:pPr>
            <a:r>
              <a:rPr lang="en-US" sz="1200" dirty="0"/>
              <a:t>Bloom fitting models (Shifted Gaussian, Rate of Change, and Threshold methods) :  </a:t>
            </a:r>
          </a:p>
          <a:p>
            <a:pPr lvl="1"/>
            <a:r>
              <a:rPr lang="en-US" sz="1200" dirty="0"/>
              <a:t>TECH REPORT IN PROGRESS  </a:t>
            </a:r>
          </a:p>
          <a:p>
            <a:endParaRPr lang="en-US" sz="1200" dirty="0"/>
          </a:p>
          <a:p>
            <a:pPr marL="285750" indent="-285750">
              <a:buFont typeface="Arial" panose="020B0604020202020204" pitchFamily="34" charset="0"/>
              <a:buChar char="•"/>
            </a:pPr>
            <a:r>
              <a:rPr lang="en-US" sz="1200" dirty="0"/>
              <a:t>Chlorophyll-a algorithm </a:t>
            </a:r>
            <a:r>
              <a:rPr lang="en-US" sz="1200" b="1" dirty="0" err="1"/>
              <a:t>OCx</a:t>
            </a:r>
            <a:r>
              <a:rPr lang="en-US" sz="1200" dirty="0"/>
              <a:t>:  </a:t>
            </a:r>
          </a:p>
          <a:p>
            <a:pPr lvl="1"/>
            <a:r>
              <a:rPr lang="en-US" sz="1200" dirty="0"/>
              <a:t>O'Reilly, John &amp; </a:t>
            </a:r>
            <a:r>
              <a:rPr lang="en-US" sz="1200" dirty="0" err="1"/>
              <a:t>Maritorena</a:t>
            </a:r>
            <a:r>
              <a:rPr lang="en-US" sz="1200" dirty="0"/>
              <a:t>, S. &amp; Mitchell, B.G. &amp; Siegel, David &amp; Carder, Kendall &amp; Garver, S.A. &amp; </a:t>
            </a:r>
            <a:r>
              <a:rPr lang="en-US" sz="1200" dirty="0" err="1"/>
              <a:t>Kahru</a:t>
            </a:r>
            <a:r>
              <a:rPr lang="en-US" sz="1200" dirty="0"/>
              <a:t>, Mati &amp; </a:t>
            </a:r>
            <a:r>
              <a:rPr lang="en-US" sz="1200" dirty="0" err="1"/>
              <a:t>Mcclain</a:t>
            </a:r>
            <a:r>
              <a:rPr lang="en-US" sz="1200" dirty="0"/>
              <a:t>, Charles. (1998). Ocean color chlorophyll algorithms for </a:t>
            </a:r>
            <a:r>
              <a:rPr lang="en-US" sz="1200" dirty="0" err="1"/>
              <a:t>SeaWiFS</a:t>
            </a:r>
            <a:r>
              <a:rPr lang="en-US" sz="1200" dirty="0"/>
              <a:t>. Journal of Geophysical Research. 103. 937-953.</a:t>
            </a:r>
          </a:p>
          <a:p>
            <a:pPr lvl="1"/>
            <a:r>
              <a:rPr lang="en-US" sz="1200" i="1" dirty="0">
                <a:hlinkClick r:id="rId2"/>
              </a:rPr>
              <a:t>https://www.researchgate.net/publication/284463756_Ocean_color_chlorophyll_algorithms_for_SeaWiFS</a:t>
            </a:r>
            <a:r>
              <a:rPr lang="en-US" sz="1200" i="1" dirty="0"/>
              <a:t>   </a:t>
            </a:r>
          </a:p>
          <a:p>
            <a:endParaRPr lang="en-US" sz="1200" dirty="0"/>
          </a:p>
          <a:p>
            <a:pPr marL="285750" indent="-285750">
              <a:buFont typeface="Arial" panose="020B0604020202020204" pitchFamily="34" charset="0"/>
              <a:buChar char="•"/>
            </a:pPr>
            <a:r>
              <a:rPr lang="en-US" sz="1200" dirty="0"/>
              <a:t>Chlorophyll-a algorithm </a:t>
            </a:r>
            <a:r>
              <a:rPr lang="en-US" sz="1200" b="1" dirty="0"/>
              <a:t>GSM</a:t>
            </a:r>
            <a:r>
              <a:rPr lang="en-US" sz="1200" dirty="0"/>
              <a:t>:  </a:t>
            </a:r>
          </a:p>
          <a:p>
            <a:pPr lvl="1"/>
            <a:r>
              <a:rPr lang="en-US" sz="1200" dirty="0" err="1"/>
              <a:t>Maritorena</a:t>
            </a:r>
            <a:r>
              <a:rPr lang="en-US" sz="1200" dirty="0"/>
              <a:t>, Stéphane &amp; Siegel, David &amp; Peterson, Alan. (2002). Optimization of a </a:t>
            </a:r>
            <a:r>
              <a:rPr lang="en-US" sz="1200" dirty="0" err="1"/>
              <a:t>semianalytical</a:t>
            </a:r>
            <a:r>
              <a:rPr lang="en-US" sz="1200" dirty="0"/>
              <a:t> ocean color model for global-scale application. Applied optics. 41. 2705-14. 10.1364/AO.41.002705.</a:t>
            </a:r>
          </a:p>
          <a:p>
            <a:pPr lvl="1"/>
            <a:r>
              <a:rPr lang="en-US" sz="1200" i="1" dirty="0">
                <a:hlinkClick r:id="rId3"/>
              </a:rPr>
              <a:t>https://www.researchgate.net/publication/11345370_Optimization_of_a_semianalytical_ocean_color_model_for_global-scale_application</a:t>
            </a:r>
            <a:r>
              <a:rPr lang="en-US" sz="1200" i="1" dirty="0"/>
              <a:t>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Chlorophyll-a algorithms </a:t>
            </a:r>
            <a:r>
              <a:rPr lang="en-US" sz="1200" b="1" dirty="0" err="1"/>
              <a:t>OCx</a:t>
            </a:r>
            <a:r>
              <a:rPr lang="en-US" sz="1200" dirty="0"/>
              <a:t>, </a:t>
            </a:r>
            <a:r>
              <a:rPr lang="en-US" sz="1200" b="1" dirty="0"/>
              <a:t>POLY4</a:t>
            </a:r>
            <a:r>
              <a:rPr lang="en-US" sz="1200" dirty="0"/>
              <a:t>, and </a:t>
            </a:r>
            <a:r>
              <a:rPr lang="en-US" sz="1200" b="1" dirty="0"/>
              <a:t>GSM_GS </a:t>
            </a:r>
            <a:r>
              <a:rPr lang="en-US" sz="1200" dirty="0"/>
              <a:t>(regional tuning):  </a:t>
            </a:r>
          </a:p>
          <a:p>
            <a:pPr lvl="1"/>
            <a:r>
              <a:rPr lang="en-US" sz="1200" dirty="0"/>
              <a:t>Clay, S.; Peña, A.; </a:t>
            </a:r>
            <a:r>
              <a:rPr lang="en-US" sz="1200" dirty="0" err="1"/>
              <a:t>DeTracey</a:t>
            </a:r>
            <a:r>
              <a:rPr lang="en-US" sz="1200" dirty="0"/>
              <a:t>, B.; Devred, E. Evaluation of Satellite-Based Algorithms to Retrieve Chlorophyll-a Concentration in the Canadian Atlantic and Pacific Oceans. Remote Sens. 2019, 11, 2609.</a:t>
            </a:r>
          </a:p>
          <a:p>
            <a:pPr lvl="1"/>
            <a:r>
              <a:rPr lang="en-US" sz="1200" i="1" dirty="0">
                <a:hlinkClick r:id="rId4"/>
              </a:rPr>
              <a:t>https://www.mdpi.com/2072-4292/11/22/2609</a:t>
            </a:r>
            <a:r>
              <a:rPr lang="en-US" sz="1200" i="1" dirty="0"/>
              <a:t> </a:t>
            </a:r>
          </a:p>
          <a:p>
            <a:endParaRPr lang="en-US" sz="1200" dirty="0"/>
          </a:p>
          <a:p>
            <a:pPr marL="285750" indent="-285750">
              <a:buFont typeface="Arial" panose="020B0604020202020204" pitchFamily="34" charset="0"/>
              <a:buChar char="•"/>
            </a:pPr>
            <a:r>
              <a:rPr lang="en-US" sz="1200" dirty="0"/>
              <a:t>Chlorophyll-a algorithm </a:t>
            </a:r>
            <a:r>
              <a:rPr lang="en-US" sz="1200" b="1" dirty="0"/>
              <a:t>EOF</a:t>
            </a:r>
            <a:r>
              <a:rPr lang="en-US" sz="1200" dirty="0"/>
              <a:t>:  </a:t>
            </a:r>
          </a:p>
          <a:p>
            <a:pPr lvl="1"/>
            <a:r>
              <a:rPr lang="en-US" sz="1200" dirty="0"/>
              <a:t>Laliberté, J.; </a:t>
            </a:r>
            <a:r>
              <a:rPr lang="en-US" sz="1200" dirty="0" err="1"/>
              <a:t>Larouche</a:t>
            </a:r>
            <a:r>
              <a:rPr lang="en-US" sz="1200" dirty="0"/>
              <a:t>, P.; Devred, E.; Craig, S. Chlorophyll-a Concentration Retrieval in the Optically Complex Waters of the St. Lawrence Estuary and Gulf Using Principal Component Analysis. Remote Sens. 2018, 10, 265.</a:t>
            </a:r>
          </a:p>
          <a:p>
            <a:pPr lvl="1"/>
            <a:r>
              <a:rPr lang="en-US" sz="1200" i="1" dirty="0">
                <a:hlinkClick r:id="rId5"/>
              </a:rPr>
              <a:t>https://www.mdpi.com/2072-4292/10/2/265</a:t>
            </a:r>
            <a:r>
              <a:rPr lang="en-US" sz="1200" i="1" dirty="0"/>
              <a:t> </a:t>
            </a:r>
          </a:p>
          <a:p>
            <a:endParaRPr lang="en-US" sz="1400" dirty="0"/>
          </a:p>
        </p:txBody>
      </p:sp>
    </p:spTree>
    <p:extLst>
      <p:ext uri="{BB962C8B-B14F-4D97-AF65-F5344CB8AC3E}">
        <p14:creationId xmlns:p14="http://schemas.microsoft.com/office/powerpoint/2010/main" val="177491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2DBADF-B88B-5633-C3C7-9E0CDF0A953D}"/>
              </a:ext>
            </a:extLst>
          </p:cNvPr>
          <p:cNvSpPr txBox="1"/>
          <p:nvPr/>
        </p:nvSpPr>
        <p:spPr>
          <a:xfrm>
            <a:off x="164387" y="123290"/>
            <a:ext cx="11907748" cy="5509200"/>
          </a:xfrm>
          <a:prstGeom prst="rect">
            <a:avLst/>
          </a:prstGeom>
          <a:noFill/>
        </p:spPr>
        <p:txBody>
          <a:bodyPr wrap="square" rtlCol="0">
            <a:spAutoFit/>
          </a:bodyPr>
          <a:lstStyle/>
          <a:p>
            <a:r>
              <a:rPr lang="en-US" sz="2800" dirty="0"/>
              <a:t>References and data sources (continued)</a:t>
            </a:r>
            <a:endParaRPr lang="en-US" dirty="0"/>
          </a:p>
          <a:p>
            <a:endParaRPr lang="en-US" sz="1200" dirty="0"/>
          </a:p>
          <a:p>
            <a:pPr marL="285750" indent="-285750">
              <a:buFont typeface="Arial" panose="020B0604020202020204" pitchFamily="34" charset="0"/>
              <a:buChar char="•"/>
            </a:pPr>
            <a:r>
              <a:rPr lang="en-US" sz="1200" dirty="0"/>
              <a:t>Phytoplankton cell size model 1 (small/large cells):  </a:t>
            </a:r>
          </a:p>
          <a:p>
            <a:pPr lvl="1"/>
            <a:r>
              <a:rPr lang="en-US" sz="1200" dirty="0"/>
              <a:t>Devred, Emmanuel &amp; </a:t>
            </a:r>
            <a:r>
              <a:rPr lang="en-US" sz="1200" dirty="0" err="1"/>
              <a:t>Sathyendranath</a:t>
            </a:r>
            <a:r>
              <a:rPr lang="en-US" sz="1200" dirty="0"/>
              <a:t>, S &amp; Stuart, V &amp; </a:t>
            </a:r>
            <a:r>
              <a:rPr lang="en-US" sz="1200" dirty="0" err="1"/>
              <a:t>Maass</a:t>
            </a:r>
            <a:r>
              <a:rPr lang="en-US" sz="1200" dirty="0"/>
              <a:t>, H &amp; Ulloa, Osvaldo &amp; Platt, T. (2006). A two-component model of phytoplankton absorption in the open ocean: Theory and applications. Journal of Geophysical Research. 111. 10.1029/2005JC002880.</a:t>
            </a:r>
          </a:p>
          <a:p>
            <a:pPr lvl="1"/>
            <a:r>
              <a:rPr lang="en-US" sz="1200" i="1" dirty="0">
                <a:hlinkClick r:id="rId2"/>
              </a:rPr>
              <a:t>https://www.researchgate.net/publication/229086123_A_two-component_model_of_phytoplankton_absorption_in_the_open_ocean_Theory_and_applications</a:t>
            </a:r>
            <a:r>
              <a:rPr lang="en-US" sz="1200" i="1" dirty="0"/>
              <a:t>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Phytoplankton cell size model 2 (small/medium/large cells):  </a:t>
            </a:r>
          </a:p>
          <a:p>
            <a:pPr lvl="1"/>
            <a:r>
              <a:rPr lang="en-US" sz="1200" dirty="0"/>
              <a:t>Devred, Emmanuel &amp; </a:t>
            </a:r>
            <a:r>
              <a:rPr lang="en-US" sz="1200" dirty="0" err="1"/>
              <a:t>Sathyendranath</a:t>
            </a:r>
            <a:r>
              <a:rPr lang="en-US" sz="1200" dirty="0"/>
              <a:t>, Shubha &amp; Stuart, Venetia &amp; Platt, Trevor. (2011). A three component classification of phytoplankton absorption spectra: Application to ocean-color data. Remote Sensing of Environment - REMOTE SENS ENVIRON. 115. 2255-2266. 10.1016/j.rse.2011.04.025.</a:t>
            </a:r>
          </a:p>
          <a:p>
            <a:pPr lvl="1"/>
            <a:r>
              <a:rPr lang="en-US" sz="1200" i="1" dirty="0">
                <a:hlinkClick r:id="rId3"/>
              </a:rPr>
              <a:t>https://www.researchgate.net/publication/251494326_A_three_component_classification_of_phytoplankton_absorption_spectra_Application_to_ocean-color_data</a:t>
            </a:r>
            <a:r>
              <a:rPr lang="en-US" sz="1200" i="1" dirty="0"/>
              <a:t> </a:t>
            </a:r>
          </a:p>
          <a:p>
            <a:endParaRPr lang="en-US" sz="1200" dirty="0"/>
          </a:p>
          <a:p>
            <a:pPr marL="171450" indent="-171450">
              <a:buFont typeface="Arial" panose="020B0604020202020204" pitchFamily="34" charset="0"/>
              <a:buChar char="•"/>
            </a:pPr>
            <a:r>
              <a:rPr lang="en-US" sz="1200" dirty="0"/>
              <a:t>Phytoplankton cell size models (updated coefficients):  </a:t>
            </a:r>
          </a:p>
          <a:p>
            <a:pPr lvl="1"/>
            <a:r>
              <a:rPr lang="en-US" sz="1200" dirty="0"/>
              <a:t>Liu, </a:t>
            </a:r>
            <a:r>
              <a:rPr lang="en-US" sz="1200" dirty="0" err="1"/>
              <a:t>Xiaohan</a:t>
            </a:r>
            <a:r>
              <a:rPr lang="en-US" sz="1200" dirty="0"/>
              <a:t> &amp; Devred, Emmanuel &amp; Johnson, Catherine. (2018). Remote Sensing of Phytoplankton Size Class in Northwest Atlantic from 1998 to 2016: Bio-Optical Algorithms Comparison and Application. Remote Sensing. 10. 10.3390/rs10071028.</a:t>
            </a:r>
          </a:p>
          <a:p>
            <a:pPr lvl="1"/>
            <a:r>
              <a:rPr lang="en-US" sz="1200" i="1" dirty="0">
                <a:hlinkClick r:id="rId4"/>
              </a:rPr>
              <a:t>https://www.researchgate.net/publication/326033452_Remote_Sensing_of_Phytoplankton_Size_Class_in_Northwest_Atlantic_from_1998_to_2016_Bio-Optical_Algorithms_Comparison_and_Application#pf18</a:t>
            </a:r>
            <a:r>
              <a:rPr lang="en-US" sz="1200" i="1" dirty="0"/>
              <a:t> </a:t>
            </a:r>
          </a:p>
          <a:p>
            <a:endParaRPr lang="en-US" sz="1200" dirty="0"/>
          </a:p>
          <a:p>
            <a:pPr marL="171450" indent="-171450">
              <a:buFont typeface="Arial" panose="020B0604020202020204" pitchFamily="34" charset="0"/>
              <a:buChar char="•"/>
            </a:pPr>
            <a:r>
              <a:rPr lang="en-US" sz="1200" dirty="0"/>
              <a:t>Raw data:  </a:t>
            </a:r>
          </a:p>
          <a:p>
            <a:pPr marL="461963"/>
            <a:r>
              <a:rPr lang="en-US" sz="1200" dirty="0"/>
              <a:t>Daily level-3 binned files are downloaded from NASA OBPG (https://oceancolor.gsfc.nasa.gov), and weekly composites are generated by taking a simple arithmetic average of each pixel over the selected composite period (e.g. 4 days or 8 days). The binned data is used for statistics and bloom fitting, projected onto a regular grid on the map for display.</a:t>
            </a:r>
          </a:p>
          <a:p>
            <a:endParaRPr lang="en-US" sz="1200" dirty="0"/>
          </a:p>
          <a:p>
            <a:pPr marL="628650" lvl="1" indent="-171450">
              <a:buFont typeface="Arial" panose="020B0604020202020204" pitchFamily="34" charset="0"/>
              <a:buChar char="•"/>
            </a:pPr>
            <a:r>
              <a:rPr lang="en-US" sz="1200" dirty="0"/>
              <a:t>NASA OCI chlorophyll-a algorithm: </a:t>
            </a:r>
            <a:r>
              <a:rPr lang="en-US" sz="1200" dirty="0">
                <a:hlinkClick r:id="rId5"/>
              </a:rPr>
              <a:t>https://oceancolor.gsfc.nasa.gov/atbd/chlor_a</a:t>
            </a:r>
            <a:r>
              <a:rPr lang="en-US" sz="1200" dirty="0"/>
              <a:t> </a:t>
            </a:r>
          </a:p>
          <a:p>
            <a:pPr marL="628650" lvl="1" indent="-171450">
              <a:buFont typeface="Arial" panose="020B0604020202020204" pitchFamily="34" charset="0"/>
              <a:buChar char="•"/>
            </a:pPr>
            <a:r>
              <a:rPr lang="en-US" sz="1200" dirty="0"/>
              <a:t>Level-3 binned files: </a:t>
            </a:r>
            <a:r>
              <a:rPr lang="en-US" sz="1200" dirty="0">
                <a:hlinkClick r:id="rId6"/>
              </a:rPr>
              <a:t>https://oceancolor.gsfc.nasa.gov/products</a:t>
            </a:r>
            <a:r>
              <a:rPr lang="en-US" sz="1200" dirty="0"/>
              <a:t> </a:t>
            </a:r>
          </a:p>
          <a:p>
            <a:pPr marL="628650" lvl="1" indent="-171450">
              <a:buFont typeface="Arial" panose="020B0604020202020204" pitchFamily="34" charset="0"/>
              <a:buChar char="•"/>
            </a:pPr>
            <a:r>
              <a:rPr lang="en-US" sz="1200" dirty="0"/>
              <a:t>Binning scheme: </a:t>
            </a:r>
            <a:r>
              <a:rPr lang="en-US" sz="1200" dirty="0">
                <a:hlinkClick r:id="rId7"/>
              </a:rPr>
              <a:t>https://oceancolor.gsfc.nasa.gov/docs/format/l3bins</a:t>
            </a:r>
            <a:r>
              <a:rPr lang="en-US" sz="1200" dirty="0"/>
              <a:t> </a:t>
            </a:r>
          </a:p>
          <a:p>
            <a:pPr marL="628650" lvl="1" indent="-171450">
              <a:buFont typeface="Arial" panose="020B0604020202020204" pitchFamily="34" charset="0"/>
              <a:buChar char="•"/>
            </a:pPr>
            <a:r>
              <a:rPr lang="en-US" sz="1200" dirty="0"/>
              <a:t>Level-3 binned default flags: </a:t>
            </a:r>
            <a:r>
              <a:rPr lang="en-US" sz="1200" dirty="0">
                <a:hlinkClick r:id="rId8"/>
              </a:rPr>
              <a:t>https://oceancolor.gsfc.nasa.gov/atbd/ocl2flags</a:t>
            </a:r>
            <a:endParaRPr lang="en-US" sz="1200" dirty="0"/>
          </a:p>
          <a:p>
            <a:pPr lvl="2"/>
            <a:r>
              <a:rPr lang="en-US" sz="1200" dirty="0"/>
              <a:t>(</a:t>
            </a:r>
            <a:r>
              <a:rPr lang="en-US" sz="1200" dirty="0" err="1"/>
              <a:t>PhytoFit</a:t>
            </a:r>
            <a:r>
              <a:rPr lang="en-US" sz="1200" dirty="0"/>
              <a:t> data uses these default flags + FILTER flag)</a:t>
            </a:r>
          </a:p>
        </p:txBody>
      </p:sp>
    </p:spTree>
    <p:extLst>
      <p:ext uri="{BB962C8B-B14F-4D97-AF65-F5344CB8AC3E}">
        <p14:creationId xmlns:p14="http://schemas.microsoft.com/office/powerpoint/2010/main" val="2228158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1994670-215C-FCB3-3071-D4412F179514}"/>
              </a:ext>
            </a:extLst>
          </p:cNvPr>
          <p:cNvSpPr txBox="1"/>
          <p:nvPr/>
        </p:nvSpPr>
        <p:spPr>
          <a:xfrm>
            <a:off x="164387" y="123290"/>
            <a:ext cx="11907748" cy="6709529"/>
          </a:xfrm>
          <a:prstGeom prst="rect">
            <a:avLst/>
          </a:prstGeom>
          <a:noFill/>
        </p:spPr>
        <p:txBody>
          <a:bodyPr wrap="square" rtlCol="0">
            <a:spAutoFit/>
          </a:bodyPr>
          <a:lstStyle/>
          <a:p>
            <a:r>
              <a:rPr lang="en-US" sz="2800" dirty="0"/>
              <a:t>Getting started</a:t>
            </a:r>
            <a:endParaRPr lang="en-US" dirty="0"/>
          </a:p>
          <a:p>
            <a:endParaRPr lang="en-US" sz="1400" dirty="0"/>
          </a:p>
          <a:p>
            <a:r>
              <a:rPr lang="en-US" sz="1400" dirty="0"/>
              <a:t>1. Download the </a:t>
            </a:r>
            <a:r>
              <a:rPr lang="en-US" sz="1400" dirty="0" err="1"/>
              <a:t>PhytoFit</a:t>
            </a:r>
            <a:r>
              <a:rPr lang="en-US" sz="1400" dirty="0"/>
              <a:t> repository (https://github.com/BIO-RSG/PhytoFit) one of two ways:  </a:t>
            </a:r>
          </a:p>
          <a:p>
            <a:endParaRPr lang="en-US" sz="1000" dirty="0"/>
          </a:p>
          <a:p>
            <a:pPr marL="461963"/>
            <a:r>
              <a:rPr lang="en-US" sz="1400" dirty="0"/>
              <a:t>a. Option 1: Code --&gt; Download ZIP  </a:t>
            </a:r>
          </a:p>
          <a:p>
            <a:pPr marL="461963"/>
            <a:r>
              <a:rPr lang="en-US" sz="1400" dirty="0"/>
              <a:t>b. Option 2: Using git (this will make it easier to download updates in the future, by simply using the `git pull` command):</a:t>
            </a:r>
          </a:p>
          <a:p>
            <a:pPr marL="461963"/>
            <a:r>
              <a:rPr lang="en-US" sz="1400" dirty="0"/>
              <a:t>	Open git bash terminal, navigate to the folder where you want to download the repository, and type:</a:t>
            </a:r>
          </a:p>
          <a:p>
            <a:pPr marL="461963"/>
            <a:r>
              <a:rPr lang="en-US" sz="1400" dirty="0"/>
              <a:t>	</a:t>
            </a:r>
            <a:r>
              <a:rPr lang="en-US" sz="1200" dirty="0">
                <a:latin typeface="Courier New" panose="02070309020205020404" pitchFamily="49" charset="0"/>
                <a:cs typeface="Courier New" panose="02070309020205020404" pitchFamily="49" charset="0"/>
              </a:rPr>
              <a:t>git clone https://github.com/BIO-RSG/PhytoFit.git</a:t>
            </a:r>
          </a:p>
          <a:p>
            <a:endParaRPr lang="en-US" sz="1000" dirty="0"/>
          </a:p>
          <a:p>
            <a:r>
              <a:rPr lang="en-US" sz="1400" dirty="0"/>
              <a:t>2. Open the </a:t>
            </a:r>
            <a:r>
              <a:rPr lang="en-US" sz="1400" dirty="0" err="1"/>
              <a:t>PhytoFit</a:t>
            </a:r>
            <a:r>
              <a:rPr lang="en-US" sz="1400" dirty="0"/>
              <a:t> repository in </a:t>
            </a:r>
            <a:r>
              <a:rPr lang="en-US" sz="1400" dirty="0" err="1"/>
              <a:t>Rstudio</a:t>
            </a:r>
            <a:r>
              <a:rPr lang="en-US" sz="1400" dirty="0"/>
              <a:t> (File --&gt; Open Project --&gt; Navigate to the </a:t>
            </a:r>
            <a:r>
              <a:rPr lang="en-US" sz="1400" dirty="0" err="1"/>
              <a:t>PhytoFit</a:t>
            </a:r>
            <a:r>
              <a:rPr lang="en-US" sz="1400" dirty="0"/>
              <a:t> folder and open </a:t>
            </a:r>
            <a:r>
              <a:rPr lang="en-US" sz="1400" i="1" dirty="0" err="1"/>
              <a:t>PhytoFit.Rproj</a:t>
            </a:r>
            <a:r>
              <a:rPr lang="en-US" sz="1400" dirty="0"/>
              <a:t> )</a:t>
            </a:r>
          </a:p>
          <a:p>
            <a:endParaRPr lang="en-US" sz="1000" dirty="0"/>
          </a:p>
          <a:p>
            <a:r>
              <a:rPr lang="en-US" sz="1400" dirty="0"/>
              <a:t>3. Download (or update) the datasets of your choice:  </a:t>
            </a:r>
          </a:p>
          <a:p>
            <a:endParaRPr lang="en-US" sz="1000" dirty="0"/>
          </a:p>
          <a:p>
            <a:pPr lvl="1"/>
            <a:r>
              <a:rPr lang="en-US" sz="1400" dirty="0"/>
              <a:t>Open </a:t>
            </a:r>
            <a:r>
              <a:rPr lang="en-US" sz="1400" i="1" dirty="0"/>
              <a:t>00_download_new_datasets.R </a:t>
            </a:r>
            <a:r>
              <a:rPr lang="en-US" sz="1400" dirty="0"/>
              <a:t>from the </a:t>
            </a:r>
            <a:r>
              <a:rPr lang="en-US" sz="1400" dirty="0" err="1"/>
              <a:t>PhytoFit</a:t>
            </a:r>
            <a:r>
              <a:rPr lang="en-US" sz="1400" dirty="0"/>
              <a:t> folder.</a:t>
            </a:r>
          </a:p>
          <a:p>
            <a:pPr lvl="1"/>
            <a:r>
              <a:rPr lang="en-US" sz="1400" dirty="0"/>
              <a:t>Set </a:t>
            </a:r>
            <a:r>
              <a:rPr lang="en-US" sz="1400" i="1" dirty="0" err="1"/>
              <a:t>ask_user</a:t>
            </a:r>
            <a:r>
              <a:rPr lang="en-US" sz="1400" dirty="0"/>
              <a:t>=</a:t>
            </a:r>
            <a:r>
              <a:rPr lang="en-US" sz="1400" b="1" dirty="0"/>
              <a:t>FALSE</a:t>
            </a:r>
            <a:r>
              <a:rPr lang="en-US" sz="1400" dirty="0"/>
              <a:t> to download all available datasets, or </a:t>
            </a:r>
            <a:r>
              <a:rPr lang="en-US" sz="1400" i="1" dirty="0" err="1"/>
              <a:t>ask_user</a:t>
            </a:r>
            <a:r>
              <a:rPr lang="en-US" sz="1400" dirty="0"/>
              <a:t>=</a:t>
            </a:r>
            <a:r>
              <a:rPr lang="en-US" sz="1400" b="1" dirty="0"/>
              <a:t>TRUE</a:t>
            </a:r>
            <a:r>
              <a:rPr lang="en-US" sz="1400" dirty="0"/>
              <a:t> to ask before downloading each one.</a:t>
            </a:r>
          </a:p>
          <a:p>
            <a:pPr lvl="1"/>
            <a:r>
              <a:rPr lang="en-US" sz="1400" dirty="0"/>
              <a:t>Alternatively, you can run the script from the command line like:</a:t>
            </a:r>
          </a:p>
          <a:p>
            <a:pPr lvl="1"/>
            <a:r>
              <a:rPr lang="en-US" sz="1400" dirty="0"/>
              <a:t>	</a:t>
            </a:r>
            <a:r>
              <a:rPr lang="en-US" sz="1200" dirty="0" err="1">
                <a:latin typeface="Courier New" panose="02070309020205020404" pitchFamily="49" charset="0"/>
                <a:cs typeface="Courier New" panose="02070309020205020404" pitchFamily="49" charset="0"/>
              </a:rPr>
              <a:t>Rscript</a:t>
            </a:r>
            <a:r>
              <a:rPr lang="en-US" sz="1200" dirty="0">
                <a:latin typeface="Courier New" panose="02070309020205020404" pitchFamily="49" charset="0"/>
                <a:cs typeface="Courier New" panose="02070309020205020404" pitchFamily="49" charset="0"/>
              </a:rPr>
              <a:t> [script directory]/00_download_new_datasets.R 'false'</a:t>
            </a:r>
          </a:p>
          <a:p>
            <a:pPr lvl="1"/>
            <a:r>
              <a:rPr lang="en-US" sz="1400" dirty="0"/>
              <a:t>	* set “script directory” to the full path where the script is located</a:t>
            </a:r>
          </a:p>
          <a:p>
            <a:pPr lvl="1"/>
            <a:r>
              <a:rPr lang="en-US" sz="1400" dirty="0"/>
              <a:t>	* 'false' is the </a:t>
            </a:r>
            <a:r>
              <a:rPr lang="en-US" sz="1400" i="1" dirty="0" err="1"/>
              <a:t>ask_user</a:t>
            </a:r>
            <a:r>
              <a:rPr lang="en-US" sz="1400" i="1" dirty="0"/>
              <a:t> </a:t>
            </a:r>
            <a:r>
              <a:rPr lang="en-US" sz="1400" dirty="0"/>
              <a:t>argument, set to 'true' for prompts</a:t>
            </a:r>
          </a:p>
          <a:p>
            <a:pPr lvl="1"/>
            <a:r>
              <a:rPr lang="en-US" sz="1400" dirty="0"/>
              <a:t>If you already have datasets in storage, you can update them using </a:t>
            </a:r>
            <a:r>
              <a:rPr lang="en-US" sz="1400" i="1" dirty="0"/>
              <a:t>00_update_datasets.R. </a:t>
            </a:r>
            <a:r>
              <a:rPr lang="en-US" sz="1400" dirty="0"/>
              <a:t>Set the </a:t>
            </a:r>
            <a:r>
              <a:rPr lang="en-US" sz="1400" i="1" dirty="0" err="1"/>
              <a:t>ask_user</a:t>
            </a:r>
            <a:r>
              <a:rPr lang="en-US" sz="1400" i="1" dirty="0"/>
              <a:t> </a:t>
            </a:r>
            <a:r>
              <a:rPr lang="en-US" sz="1400" dirty="0"/>
              <a:t>argument in the script and run from RStudio, or run from the command line (e.g. </a:t>
            </a:r>
            <a:r>
              <a:rPr lang="en-US" sz="1200" dirty="0" err="1">
                <a:latin typeface="Courier New" panose="02070309020205020404" pitchFamily="49" charset="0"/>
                <a:cs typeface="Courier New" panose="02070309020205020404" pitchFamily="49" charset="0"/>
              </a:rPr>
              <a:t>Rscript</a:t>
            </a:r>
            <a:r>
              <a:rPr lang="en-US" sz="1200" dirty="0">
                <a:latin typeface="Courier New" panose="02070309020205020404" pitchFamily="49" charset="0"/>
                <a:cs typeface="Courier New" panose="02070309020205020404" pitchFamily="49" charset="0"/>
              </a:rPr>
              <a:t> [script directory]/00_update_datasets.R 'false’</a:t>
            </a:r>
            <a:r>
              <a:rPr lang="en-US" sz="1400" dirty="0">
                <a:cs typeface="Courier New" panose="02070309020205020404" pitchFamily="49" charset="0"/>
              </a:rPr>
              <a:t>).</a:t>
            </a:r>
          </a:p>
          <a:p>
            <a:pPr lvl="1"/>
            <a:endParaRPr lang="en-US" sz="1400" dirty="0"/>
          </a:p>
          <a:p>
            <a:r>
              <a:rPr lang="en-US" sz="1400" dirty="0"/>
              <a:t>4. Run the app by opening </a:t>
            </a:r>
            <a:r>
              <a:rPr lang="en-US" sz="1400" i="1" dirty="0" err="1"/>
              <a:t>app.R</a:t>
            </a:r>
            <a:r>
              <a:rPr lang="en-US" sz="1400" i="1" dirty="0"/>
              <a:t> </a:t>
            </a:r>
            <a:r>
              <a:rPr lang="en-US" sz="1400" dirty="0"/>
              <a:t>in RStudio and clicking “Run app”</a:t>
            </a:r>
          </a:p>
          <a:p>
            <a:endParaRPr lang="en-US" sz="1400" dirty="0"/>
          </a:p>
          <a:p>
            <a:endParaRPr lang="en-US" sz="1400" dirty="0"/>
          </a:p>
          <a:p>
            <a:r>
              <a:rPr lang="en-US" sz="1600" b="1" dirty="0"/>
              <a:t>WARNINGS:</a:t>
            </a:r>
          </a:p>
          <a:p>
            <a:endParaRPr lang="en-US" sz="1000" b="1" dirty="0"/>
          </a:p>
          <a:p>
            <a:pPr marL="225425" indent="-225425">
              <a:buFont typeface="Arial" panose="020B0604020202020204" pitchFamily="34" charset="0"/>
              <a:buChar char="•"/>
            </a:pPr>
            <a:r>
              <a:rPr lang="en-US" sz="1400" dirty="0"/>
              <a:t>Data files will be downloaded to </a:t>
            </a:r>
            <a:r>
              <a:rPr lang="en-US" sz="1400" i="1" dirty="0"/>
              <a:t>data/[region]/</a:t>
            </a:r>
            <a:r>
              <a:rPr lang="en-US" sz="1400" dirty="0"/>
              <a:t> subfolders of the </a:t>
            </a:r>
            <a:r>
              <a:rPr lang="en-US" sz="1400" dirty="0" err="1"/>
              <a:t>PhytoFit</a:t>
            </a:r>
            <a:r>
              <a:rPr lang="en-US" sz="1400" dirty="0"/>
              <a:t> repository - Do </a:t>
            </a:r>
            <a:r>
              <a:rPr lang="en-US" sz="1400" b="1" dirty="0"/>
              <a:t>NOT</a:t>
            </a:r>
            <a:r>
              <a:rPr lang="en-US" sz="1400" dirty="0"/>
              <a:t> move them from there or the app will not be able to read them.  </a:t>
            </a:r>
          </a:p>
          <a:p>
            <a:pPr marL="225425" indent="-225425">
              <a:buFont typeface="Arial" panose="020B0604020202020204" pitchFamily="34" charset="0"/>
              <a:buChar char="•"/>
            </a:pPr>
            <a:r>
              <a:rPr lang="en-US" sz="1400" dirty="0"/>
              <a:t>If possible, please keep the data files if you intend to use them in the future, rather than re-downloading them later, to avoid excessive traffic on the ftp server.  </a:t>
            </a:r>
          </a:p>
          <a:p>
            <a:pPr marL="225425" indent="-225425">
              <a:buFont typeface="Arial" panose="020B0604020202020204" pitchFamily="34" charset="0"/>
              <a:buChar char="•"/>
            </a:pPr>
            <a:r>
              <a:rPr lang="en-US" sz="1400" dirty="0"/>
              <a:t>Any data that is &lt; 3 months old is "Near Real Time" (NRT) quality. NRT data is replaced with "Science quality" data after it becomes available, following the 3-month lag. More info here: </a:t>
            </a:r>
            <a:r>
              <a:rPr lang="en-US" sz="1400" i="1" dirty="0"/>
              <a:t>https://lance.modaps.eosdis.nasa.gov/data/difference.php</a:t>
            </a:r>
          </a:p>
        </p:txBody>
      </p:sp>
    </p:spTree>
    <p:extLst>
      <p:ext uri="{BB962C8B-B14F-4D97-AF65-F5344CB8AC3E}">
        <p14:creationId xmlns:p14="http://schemas.microsoft.com/office/powerpoint/2010/main" val="1656334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1994670-215C-FCB3-3071-D4412F179514}"/>
              </a:ext>
            </a:extLst>
          </p:cNvPr>
          <p:cNvSpPr txBox="1"/>
          <p:nvPr/>
        </p:nvSpPr>
        <p:spPr>
          <a:xfrm>
            <a:off x="164387" y="123290"/>
            <a:ext cx="11907748" cy="2031325"/>
          </a:xfrm>
          <a:prstGeom prst="rect">
            <a:avLst/>
          </a:prstGeom>
          <a:noFill/>
        </p:spPr>
        <p:txBody>
          <a:bodyPr wrap="square" rtlCol="0">
            <a:spAutoFit/>
          </a:bodyPr>
          <a:lstStyle/>
          <a:p>
            <a:r>
              <a:rPr lang="en-US" sz="2800" dirty="0"/>
              <a:t>Troubleshooting</a:t>
            </a:r>
            <a:endParaRPr lang="en-US" dirty="0"/>
          </a:p>
          <a:p>
            <a:endParaRPr lang="en-US" sz="1400" dirty="0"/>
          </a:p>
          <a:p>
            <a:r>
              <a:rPr lang="en-US" sz="1400" dirty="0"/>
              <a:t>If you run into errors or the app crashes, try the following:</a:t>
            </a:r>
          </a:p>
          <a:p>
            <a:endParaRPr lang="en-US" sz="1400" dirty="0"/>
          </a:p>
          <a:p>
            <a:pPr marL="225425" indent="-225425">
              <a:buFont typeface="Arial" panose="020B0604020202020204" pitchFamily="34" charset="0"/>
              <a:buChar char="•"/>
            </a:pPr>
            <a:r>
              <a:rPr lang="en-US" sz="1400" dirty="0"/>
              <a:t>Check if there are any helpful error messages in the console  </a:t>
            </a:r>
          </a:p>
          <a:p>
            <a:pPr marL="225425" indent="-225425">
              <a:buFont typeface="Arial" panose="020B0604020202020204" pitchFamily="34" charset="0"/>
              <a:buChar char="•"/>
            </a:pPr>
            <a:r>
              <a:rPr lang="en-US" sz="1400" dirty="0"/>
              <a:t>Clear memory: </a:t>
            </a:r>
            <a:r>
              <a:rPr lang="en-US" sz="1200" dirty="0">
                <a:latin typeface="Courier New" panose="02070309020205020404" pitchFamily="49" charset="0"/>
                <a:cs typeface="Courier New" panose="02070309020205020404" pitchFamily="49" charset="0"/>
              </a:rPr>
              <a:t>rm(list=ls())</a:t>
            </a:r>
            <a:endParaRPr lang="en-US" sz="1400" dirty="0"/>
          </a:p>
          <a:p>
            <a:pPr marL="225425" indent="-225425">
              <a:buFont typeface="Arial" panose="020B0604020202020204" pitchFamily="34" charset="0"/>
              <a:buChar char="•"/>
            </a:pPr>
            <a:r>
              <a:rPr lang="en-US" sz="1400" dirty="0"/>
              <a:t>Restart R and/or RStudio  </a:t>
            </a:r>
          </a:p>
          <a:p>
            <a:pPr marL="225425" indent="-225425">
              <a:buFont typeface="Arial" panose="020B0604020202020204" pitchFamily="34" charset="0"/>
              <a:buChar char="•"/>
            </a:pPr>
            <a:r>
              <a:rPr lang="en-US" sz="1400" dirty="0"/>
              <a:t>Update packages used in the app  </a:t>
            </a:r>
          </a:p>
        </p:txBody>
      </p:sp>
    </p:spTree>
    <p:extLst>
      <p:ext uri="{BB962C8B-B14F-4D97-AF65-F5344CB8AC3E}">
        <p14:creationId xmlns:p14="http://schemas.microsoft.com/office/powerpoint/2010/main" val="175191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1994670-215C-FCB3-3071-D4412F179514}"/>
              </a:ext>
            </a:extLst>
          </p:cNvPr>
          <p:cNvSpPr txBox="1"/>
          <p:nvPr/>
        </p:nvSpPr>
        <p:spPr>
          <a:xfrm>
            <a:off x="164387" y="123290"/>
            <a:ext cx="11907748" cy="523220"/>
          </a:xfrm>
          <a:prstGeom prst="rect">
            <a:avLst/>
          </a:prstGeom>
          <a:noFill/>
        </p:spPr>
        <p:txBody>
          <a:bodyPr wrap="square" rtlCol="0">
            <a:spAutoFit/>
          </a:bodyPr>
          <a:lstStyle/>
          <a:p>
            <a:r>
              <a:rPr lang="en-US" sz="2800" dirty="0"/>
              <a:t>Main settings</a:t>
            </a:r>
            <a:endParaRPr lang="en-US" dirty="0"/>
          </a:p>
        </p:txBody>
      </p:sp>
      <p:grpSp>
        <p:nvGrpSpPr>
          <p:cNvPr id="2" name="Group 1">
            <a:extLst>
              <a:ext uri="{FF2B5EF4-FFF2-40B4-BE49-F238E27FC236}">
                <a16:creationId xmlns:a16="http://schemas.microsoft.com/office/drawing/2014/main" id="{54DA0025-BCCE-8B90-D922-1D42604D37A5}"/>
              </a:ext>
            </a:extLst>
          </p:cNvPr>
          <p:cNvGrpSpPr>
            <a:grpSpLocks noChangeAspect="1"/>
          </p:cNvGrpSpPr>
          <p:nvPr/>
        </p:nvGrpSpPr>
        <p:grpSpPr>
          <a:xfrm>
            <a:off x="8592787" y="274211"/>
            <a:ext cx="3134158" cy="6309577"/>
            <a:chOff x="138642" y="91017"/>
            <a:chExt cx="1768475" cy="3560232"/>
          </a:xfrm>
        </p:grpSpPr>
        <p:pic>
          <p:nvPicPr>
            <p:cNvPr id="3" name="Picture 2">
              <a:extLst>
                <a:ext uri="{FF2B5EF4-FFF2-40B4-BE49-F238E27FC236}">
                  <a16:creationId xmlns:a16="http://schemas.microsoft.com/office/drawing/2014/main" id="{E339720A-A273-3395-BAC4-E89D34E861EB}"/>
                </a:ext>
              </a:extLst>
            </p:cNvPr>
            <p:cNvPicPr>
              <a:picLocks noChangeAspect="1"/>
            </p:cNvPicPr>
            <p:nvPr/>
          </p:nvPicPr>
          <p:blipFill rotWithShape="1">
            <a:blip r:embed="rId2"/>
            <a:srcRect l="740" t="5614" r="75741" b="33787"/>
            <a:stretch/>
          </p:blipFill>
          <p:spPr>
            <a:xfrm>
              <a:off x="294217" y="91017"/>
              <a:ext cx="1612900" cy="3560232"/>
            </a:xfrm>
            <a:prstGeom prst="rect">
              <a:avLst/>
            </a:prstGeom>
          </p:spPr>
        </p:pic>
        <p:sp>
          <p:nvSpPr>
            <p:cNvPr id="4" name="Rectangle 3">
              <a:extLst>
                <a:ext uri="{FF2B5EF4-FFF2-40B4-BE49-F238E27FC236}">
                  <a16:creationId xmlns:a16="http://schemas.microsoft.com/office/drawing/2014/main" id="{A36C21A7-230F-6ADE-89EE-575E39C9BF18}"/>
                </a:ext>
              </a:extLst>
            </p:cNvPr>
            <p:cNvSpPr/>
            <p:nvPr/>
          </p:nvSpPr>
          <p:spPr>
            <a:xfrm>
              <a:off x="381000" y="630827"/>
              <a:ext cx="1439334" cy="3799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D609C0-E277-5E96-5FB5-FFA9A8064190}"/>
                </a:ext>
              </a:extLst>
            </p:cNvPr>
            <p:cNvSpPr txBox="1"/>
            <p:nvPr/>
          </p:nvSpPr>
          <p:spPr>
            <a:xfrm>
              <a:off x="138642" y="630827"/>
              <a:ext cx="2074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1.</a:t>
              </a:r>
            </a:p>
          </p:txBody>
        </p:sp>
        <p:sp>
          <p:nvSpPr>
            <p:cNvPr id="7" name="Rectangle 6">
              <a:extLst>
                <a:ext uri="{FF2B5EF4-FFF2-40B4-BE49-F238E27FC236}">
                  <a16:creationId xmlns:a16="http://schemas.microsoft.com/office/drawing/2014/main" id="{F5D7D225-18C7-FBCA-7563-0A528E22C715}"/>
                </a:ext>
              </a:extLst>
            </p:cNvPr>
            <p:cNvSpPr/>
            <p:nvPr/>
          </p:nvSpPr>
          <p:spPr>
            <a:xfrm>
              <a:off x="381000" y="1409700"/>
              <a:ext cx="1439334" cy="24447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DE04CAE-2CA5-50D4-7598-2E17BC57EDF6}"/>
                </a:ext>
              </a:extLst>
            </p:cNvPr>
            <p:cNvSpPr/>
            <p:nvPr/>
          </p:nvSpPr>
          <p:spPr>
            <a:xfrm>
              <a:off x="381000" y="1654176"/>
              <a:ext cx="1439334" cy="3417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6608452-5E93-541B-AC01-8566756688D4}"/>
                </a:ext>
              </a:extLst>
            </p:cNvPr>
            <p:cNvSpPr/>
            <p:nvPr/>
          </p:nvSpPr>
          <p:spPr>
            <a:xfrm>
              <a:off x="381000" y="2200276"/>
              <a:ext cx="1439334" cy="3417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3098DF-00FE-695F-35F5-1DE2D5DB1E56}"/>
                </a:ext>
              </a:extLst>
            </p:cNvPr>
            <p:cNvSpPr/>
            <p:nvPr/>
          </p:nvSpPr>
          <p:spPr>
            <a:xfrm>
              <a:off x="381000" y="2606677"/>
              <a:ext cx="1439334" cy="2381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4D876F3-9721-7C34-BFF2-AF05ACC2BA3E}"/>
                </a:ext>
              </a:extLst>
            </p:cNvPr>
            <p:cNvSpPr/>
            <p:nvPr/>
          </p:nvSpPr>
          <p:spPr>
            <a:xfrm>
              <a:off x="381000" y="2844801"/>
              <a:ext cx="1439334" cy="2579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FB67173-D6A0-2A6E-DE18-CE23EAFF39AE}"/>
                </a:ext>
              </a:extLst>
            </p:cNvPr>
            <p:cNvSpPr/>
            <p:nvPr/>
          </p:nvSpPr>
          <p:spPr>
            <a:xfrm>
              <a:off x="381000" y="3102769"/>
              <a:ext cx="1439334" cy="2579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D9011E-564C-EA83-C7CE-C2C7F5166FF3}"/>
                </a:ext>
              </a:extLst>
            </p:cNvPr>
            <p:cNvSpPr/>
            <p:nvPr/>
          </p:nvSpPr>
          <p:spPr>
            <a:xfrm>
              <a:off x="381000" y="3360737"/>
              <a:ext cx="1439334" cy="2349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80BD34B-75B3-F739-D95A-75FE707DEBDF}"/>
                </a:ext>
              </a:extLst>
            </p:cNvPr>
            <p:cNvSpPr txBox="1"/>
            <p:nvPr/>
          </p:nvSpPr>
          <p:spPr>
            <a:xfrm>
              <a:off x="138642" y="1386693"/>
              <a:ext cx="2074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2.</a:t>
              </a:r>
            </a:p>
          </p:txBody>
        </p:sp>
        <p:sp>
          <p:nvSpPr>
            <p:cNvPr id="15" name="TextBox 14">
              <a:extLst>
                <a:ext uri="{FF2B5EF4-FFF2-40B4-BE49-F238E27FC236}">
                  <a16:creationId xmlns:a16="http://schemas.microsoft.com/office/drawing/2014/main" id="{7FA34972-4EE8-3704-2FEB-7FAED9C37365}"/>
                </a:ext>
              </a:extLst>
            </p:cNvPr>
            <p:cNvSpPr txBox="1"/>
            <p:nvPr/>
          </p:nvSpPr>
          <p:spPr>
            <a:xfrm>
              <a:off x="138642" y="1663692"/>
              <a:ext cx="2074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3.</a:t>
              </a:r>
            </a:p>
          </p:txBody>
        </p:sp>
        <p:sp>
          <p:nvSpPr>
            <p:cNvPr id="16" name="TextBox 15">
              <a:extLst>
                <a:ext uri="{FF2B5EF4-FFF2-40B4-BE49-F238E27FC236}">
                  <a16:creationId xmlns:a16="http://schemas.microsoft.com/office/drawing/2014/main" id="{BE0E8DD0-AAE3-D2DA-FC1B-86D359F33E14}"/>
                </a:ext>
              </a:extLst>
            </p:cNvPr>
            <p:cNvSpPr txBox="1"/>
            <p:nvPr/>
          </p:nvSpPr>
          <p:spPr>
            <a:xfrm>
              <a:off x="138642" y="2200276"/>
              <a:ext cx="2074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4.</a:t>
              </a:r>
            </a:p>
          </p:txBody>
        </p:sp>
        <p:sp>
          <p:nvSpPr>
            <p:cNvPr id="17" name="TextBox 16">
              <a:extLst>
                <a:ext uri="{FF2B5EF4-FFF2-40B4-BE49-F238E27FC236}">
                  <a16:creationId xmlns:a16="http://schemas.microsoft.com/office/drawing/2014/main" id="{355CCC6B-FAF4-34A1-2234-29113F83A23A}"/>
                </a:ext>
              </a:extLst>
            </p:cNvPr>
            <p:cNvSpPr txBox="1"/>
            <p:nvPr/>
          </p:nvSpPr>
          <p:spPr>
            <a:xfrm>
              <a:off x="138642" y="2587239"/>
              <a:ext cx="2074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5.</a:t>
              </a:r>
            </a:p>
          </p:txBody>
        </p:sp>
        <p:sp>
          <p:nvSpPr>
            <p:cNvPr id="18" name="TextBox 17">
              <a:extLst>
                <a:ext uri="{FF2B5EF4-FFF2-40B4-BE49-F238E27FC236}">
                  <a16:creationId xmlns:a16="http://schemas.microsoft.com/office/drawing/2014/main" id="{A09073CC-A567-6F67-9C99-3F0CEB518966}"/>
                </a:ext>
              </a:extLst>
            </p:cNvPr>
            <p:cNvSpPr txBox="1"/>
            <p:nvPr/>
          </p:nvSpPr>
          <p:spPr>
            <a:xfrm>
              <a:off x="138642" y="2825770"/>
              <a:ext cx="2074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6.</a:t>
              </a:r>
            </a:p>
          </p:txBody>
        </p:sp>
        <p:sp>
          <p:nvSpPr>
            <p:cNvPr id="19" name="TextBox 18">
              <a:extLst>
                <a:ext uri="{FF2B5EF4-FFF2-40B4-BE49-F238E27FC236}">
                  <a16:creationId xmlns:a16="http://schemas.microsoft.com/office/drawing/2014/main" id="{59F38084-CF03-9AE7-0D52-57468BFBACC8}"/>
                </a:ext>
              </a:extLst>
            </p:cNvPr>
            <p:cNvSpPr txBox="1"/>
            <p:nvPr/>
          </p:nvSpPr>
          <p:spPr>
            <a:xfrm>
              <a:off x="138642" y="3080176"/>
              <a:ext cx="2074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7.</a:t>
              </a:r>
            </a:p>
          </p:txBody>
        </p:sp>
        <p:sp>
          <p:nvSpPr>
            <p:cNvPr id="20" name="TextBox 19">
              <a:extLst>
                <a:ext uri="{FF2B5EF4-FFF2-40B4-BE49-F238E27FC236}">
                  <a16:creationId xmlns:a16="http://schemas.microsoft.com/office/drawing/2014/main" id="{CE1DF2EC-71BD-B300-A5B4-F9BDB4B4C5FB}"/>
                </a:ext>
              </a:extLst>
            </p:cNvPr>
            <p:cNvSpPr txBox="1"/>
            <p:nvPr/>
          </p:nvSpPr>
          <p:spPr>
            <a:xfrm>
              <a:off x="138642" y="3334581"/>
              <a:ext cx="2074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8.</a:t>
              </a:r>
            </a:p>
          </p:txBody>
        </p:sp>
      </p:grpSp>
      <p:sp>
        <p:nvSpPr>
          <p:cNvPr id="21" name="TextBox 20">
            <a:extLst>
              <a:ext uri="{FF2B5EF4-FFF2-40B4-BE49-F238E27FC236}">
                <a16:creationId xmlns:a16="http://schemas.microsoft.com/office/drawing/2014/main" id="{45073E1B-E8AE-875D-7459-83AB6248E13E}"/>
              </a:ext>
            </a:extLst>
          </p:cNvPr>
          <p:cNvSpPr txBox="1"/>
          <p:nvPr/>
        </p:nvSpPr>
        <p:spPr>
          <a:xfrm>
            <a:off x="164387" y="733246"/>
            <a:ext cx="8159481" cy="4832092"/>
          </a:xfrm>
          <a:prstGeom prst="rect">
            <a:avLst/>
          </a:prstGeom>
          <a:noFill/>
        </p:spPr>
        <p:txBody>
          <a:bodyPr wrap="square" rtlCol="0">
            <a:spAutoFit/>
          </a:bodyPr>
          <a:lstStyle/>
          <a:p>
            <a:pPr marL="169863" indent="-169863"/>
            <a:r>
              <a:rPr lang="en-US" sz="1400" dirty="0"/>
              <a:t>1. If you have a settings file saved from a previous session, you can reapply it using this feature. </a:t>
            </a:r>
            <a:r>
              <a:rPr lang="en-US" sz="1400" b="1" dirty="0"/>
              <a:t>Warning: DO NOT EDIT THE SETTINGS FILE</a:t>
            </a:r>
            <a:r>
              <a:rPr lang="en-US" sz="1400" dirty="0"/>
              <a:t>, otherwise </a:t>
            </a:r>
            <a:r>
              <a:rPr lang="en-US" sz="1400" dirty="0" err="1"/>
              <a:t>PhytoFit</a:t>
            </a:r>
            <a:r>
              <a:rPr lang="en-US" sz="1400" dirty="0"/>
              <a:t> might not be able to read it properly.</a:t>
            </a:r>
          </a:p>
          <a:p>
            <a:endParaRPr lang="en-US" sz="1400" dirty="0"/>
          </a:p>
          <a:p>
            <a:r>
              <a:rPr lang="en-US" sz="1400" dirty="0"/>
              <a:t>2. Select your region and spatial resolution</a:t>
            </a:r>
          </a:p>
          <a:p>
            <a:pPr marL="631825" lvl="1" indent="-174625">
              <a:buFont typeface="Arial" panose="020B0604020202020204" pitchFamily="34" charset="0"/>
              <a:buChar char="•"/>
            </a:pPr>
            <a:r>
              <a:rPr lang="en-US" sz="1200" dirty="0"/>
              <a:t>Atlantic (42 to 71 °W, 39 to 63 °N)</a:t>
            </a:r>
          </a:p>
          <a:p>
            <a:pPr marL="631825" lvl="1" indent="-174625">
              <a:buFont typeface="Arial" panose="020B0604020202020204" pitchFamily="34" charset="0"/>
              <a:buChar char="•"/>
            </a:pPr>
            <a:r>
              <a:rPr lang="en-US" sz="1200" dirty="0"/>
              <a:t>Pacific (122 to 140 °W, 46 to 60 °N)</a:t>
            </a:r>
          </a:p>
          <a:p>
            <a:pPr marL="631825" lvl="1" indent="-174625">
              <a:buFont typeface="Arial" panose="020B0604020202020204" pitchFamily="34" charset="0"/>
              <a:buChar char="•"/>
            </a:pPr>
            <a:r>
              <a:rPr lang="en-US" sz="1200" dirty="0"/>
              <a:t>Gulf of Saint Lawrence (49 to 75 °W, 41 to 53 °N)</a:t>
            </a:r>
          </a:p>
          <a:p>
            <a:pPr marL="631825" lvl="1" indent="-174625">
              <a:buFont typeface="Arial" panose="020B0604020202020204" pitchFamily="34" charset="0"/>
              <a:buChar char="•"/>
            </a:pPr>
            <a:r>
              <a:rPr lang="en-US" sz="1200" dirty="0"/>
              <a:t>Baffin Bay (42 to 95 °W, 60 to 82 °N)</a:t>
            </a:r>
          </a:p>
          <a:p>
            <a:endParaRPr lang="en-US" sz="1400" dirty="0"/>
          </a:p>
          <a:p>
            <a:r>
              <a:rPr lang="en-US" sz="1400" dirty="0"/>
              <a:t>3. Select satellite and variable</a:t>
            </a:r>
          </a:p>
          <a:p>
            <a:pPr marL="628650" lvl="1" indent="-171450">
              <a:buFont typeface="Arial" panose="020B0604020202020204" pitchFamily="34" charset="0"/>
              <a:buChar char="•"/>
            </a:pPr>
            <a:r>
              <a:rPr lang="en-US" sz="1200" dirty="0"/>
              <a:t>Satellite sensors: MODIS-Aqua, </a:t>
            </a:r>
            <a:r>
              <a:rPr lang="en-US" sz="1200" dirty="0" err="1"/>
              <a:t>SeaWiFS</a:t>
            </a:r>
            <a:r>
              <a:rPr lang="en-US" sz="1200" dirty="0"/>
              <a:t>, VIIRS-SNPP, OLCI-A or B</a:t>
            </a:r>
          </a:p>
          <a:p>
            <a:pPr marL="628650" lvl="1" indent="-171450">
              <a:buFont typeface="Arial" panose="020B0604020202020204" pitchFamily="34" charset="0"/>
              <a:buChar char="•"/>
            </a:pPr>
            <a:r>
              <a:rPr lang="en-US" sz="1200" dirty="0"/>
              <a:t>Variables: </a:t>
            </a:r>
            <a:r>
              <a:rPr lang="en-US" sz="1200" dirty="0" err="1"/>
              <a:t>Chl</a:t>
            </a:r>
            <a:r>
              <a:rPr lang="en-US" sz="1200" dirty="0"/>
              <a:t>-a (OCI, POLY4, GSM_GS, or EOF for the Gulf region only), SST (Sea Surface Temperature)</a:t>
            </a:r>
          </a:p>
          <a:p>
            <a:pPr marL="628650" lvl="1" indent="-171450">
              <a:buFont typeface="Arial" panose="020B0604020202020204" pitchFamily="34" charset="0"/>
              <a:buChar char="•"/>
            </a:pPr>
            <a:r>
              <a:rPr lang="en-US" sz="1200" b="1" dirty="0"/>
              <a:t>R20XX.X </a:t>
            </a:r>
            <a:r>
              <a:rPr lang="en-US" sz="1200" dirty="0"/>
              <a:t>indicates the reprocessing (data version). More info here: </a:t>
            </a:r>
            <a:r>
              <a:rPr lang="en-US" sz="1200" dirty="0">
                <a:hlinkClick r:id="rId3"/>
              </a:rPr>
              <a:t>https://oceancolor.gsfc.nasa.gov/data/reprocessing</a:t>
            </a:r>
            <a:r>
              <a:rPr lang="en-US" sz="1200" dirty="0"/>
              <a:t>  </a:t>
            </a:r>
          </a:p>
          <a:p>
            <a:endParaRPr lang="en-US" sz="1400" dirty="0"/>
          </a:p>
          <a:p>
            <a:r>
              <a:rPr lang="en-US" sz="1400" dirty="0"/>
              <a:t>4. Select </a:t>
            </a:r>
            <a:r>
              <a:rPr lang="en-US" sz="1400" dirty="0" err="1"/>
              <a:t>Chl</a:t>
            </a:r>
            <a:r>
              <a:rPr lang="en-US" sz="1400" dirty="0"/>
              <a:t>-a concentration type and cell size model (this is applied to </a:t>
            </a:r>
            <a:r>
              <a:rPr lang="en-US" sz="1400" dirty="0" err="1"/>
              <a:t>Chl</a:t>
            </a:r>
            <a:r>
              <a:rPr lang="en-US" sz="1400" dirty="0"/>
              <a:t>-a before logging, if selected)</a:t>
            </a:r>
          </a:p>
          <a:p>
            <a:endParaRPr lang="en-US" sz="1400" dirty="0"/>
          </a:p>
          <a:p>
            <a:r>
              <a:rPr lang="en-US" sz="1400" dirty="0"/>
              <a:t>5. Select year</a:t>
            </a:r>
          </a:p>
          <a:p>
            <a:endParaRPr lang="en-US" sz="1400" dirty="0"/>
          </a:p>
          <a:p>
            <a:r>
              <a:rPr lang="en-US" sz="1400" dirty="0"/>
              <a:t>6. Select temporal binning (daily data is averaged over composite period before logging, if selected)</a:t>
            </a:r>
          </a:p>
          <a:p>
            <a:endParaRPr lang="en-US" sz="1400" dirty="0"/>
          </a:p>
          <a:p>
            <a:r>
              <a:rPr lang="en-US" sz="1400" dirty="0"/>
              <a:t>7. Select logged or unlogged data</a:t>
            </a:r>
          </a:p>
          <a:p>
            <a:endParaRPr lang="en-US" sz="1400" dirty="0"/>
          </a:p>
          <a:p>
            <a:r>
              <a:rPr lang="en-US" sz="1400" dirty="0"/>
              <a:t>8. Load data for the current selection of settings</a:t>
            </a:r>
          </a:p>
        </p:txBody>
      </p:sp>
    </p:spTree>
    <p:extLst>
      <p:ext uri="{BB962C8B-B14F-4D97-AF65-F5344CB8AC3E}">
        <p14:creationId xmlns:p14="http://schemas.microsoft.com/office/powerpoint/2010/main" val="192574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02350CDA-6E0F-2475-DCD8-FFB1AAF5C465}"/>
              </a:ext>
            </a:extLst>
          </p:cNvPr>
          <p:cNvGrpSpPr/>
          <p:nvPr/>
        </p:nvGrpSpPr>
        <p:grpSpPr>
          <a:xfrm>
            <a:off x="190684" y="3892666"/>
            <a:ext cx="3388829" cy="2512203"/>
            <a:chOff x="4698362" y="123290"/>
            <a:chExt cx="3388829" cy="2512203"/>
          </a:xfrm>
        </p:grpSpPr>
        <p:grpSp>
          <p:nvGrpSpPr>
            <p:cNvPr id="3" name="Group 2">
              <a:extLst>
                <a:ext uri="{FF2B5EF4-FFF2-40B4-BE49-F238E27FC236}">
                  <a16:creationId xmlns:a16="http://schemas.microsoft.com/office/drawing/2014/main" id="{DC42F363-E233-0A15-C416-95CCEB161B6B}"/>
                </a:ext>
              </a:extLst>
            </p:cNvPr>
            <p:cNvGrpSpPr/>
            <p:nvPr/>
          </p:nvGrpSpPr>
          <p:grpSpPr>
            <a:xfrm>
              <a:off x="4997364" y="123290"/>
              <a:ext cx="3089827" cy="2512203"/>
              <a:chOff x="52387" y="66675"/>
              <a:chExt cx="1604963" cy="1304925"/>
            </a:xfrm>
          </p:grpSpPr>
          <p:pic>
            <p:nvPicPr>
              <p:cNvPr id="25" name="Picture 24">
                <a:extLst>
                  <a:ext uri="{FF2B5EF4-FFF2-40B4-BE49-F238E27FC236}">
                    <a16:creationId xmlns:a16="http://schemas.microsoft.com/office/drawing/2014/main" id="{89024874-F2B8-7905-2EE6-D49274A56E0A}"/>
                  </a:ext>
                </a:extLst>
              </p:cNvPr>
              <p:cNvPicPr>
                <a:picLocks noChangeAspect="1"/>
              </p:cNvPicPr>
              <p:nvPr/>
            </p:nvPicPr>
            <p:blipFill rotWithShape="1">
              <a:blip r:embed="rId2"/>
              <a:srcRect l="694" t="32638" r="75903" b="19705"/>
              <a:stretch/>
            </p:blipFill>
            <p:spPr>
              <a:xfrm>
                <a:off x="52387" y="66675"/>
                <a:ext cx="1604963" cy="1281113"/>
              </a:xfrm>
              <a:prstGeom prst="rect">
                <a:avLst/>
              </a:prstGeom>
            </p:spPr>
          </p:pic>
          <p:sp>
            <p:nvSpPr>
              <p:cNvPr id="26" name="Rectangle 25">
                <a:extLst>
                  <a:ext uri="{FF2B5EF4-FFF2-40B4-BE49-F238E27FC236}">
                    <a16:creationId xmlns:a16="http://schemas.microsoft.com/office/drawing/2014/main" id="{6A1B68F1-6D57-1862-DB26-520A4E78152C}"/>
                  </a:ext>
                </a:extLst>
              </p:cNvPr>
              <p:cNvSpPr/>
              <p:nvPr/>
            </p:nvSpPr>
            <p:spPr>
              <a:xfrm>
                <a:off x="118795" y="260350"/>
                <a:ext cx="1472144" cy="11112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3C57D82A-CA2F-2C87-7632-E72E1C35102C}"/>
                </a:ext>
              </a:extLst>
            </p:cNvPr>
            <p:cNvSpPr txBox="1"/>
            <p:nvPr/>
          </p:nvSpPr>
          <p:spPr>
            <a:xfrm>
              <a:off x="4698362" y="496143"/>
              <a:ext cx="399344" cy="533270"/>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1.</a:t>
              </a:r>
            </a:p>
          </p:txBody>
        </p:sp>
      </p:grpSp>
      <p:grpSp>
        <p:nvGrpSpPr>
          <p:cNvPr id="31" name="Group 30">
            <a:extLst>
              <a:ext uri="{FF2B5EF4-FFF2-40B4-BE49-F238E27FC236}">
                <a16:creationId xmlns:a16="http://schemas.microsoft.com/office/drawing/2014/main" id="{770C95BC-A77D-A1C0-A30E-8A8610BB0B84}"/>
              </a:ext>
            </a:extLst>
          </p:cNvPr>
          <p:cNvGrpSpPr/>
          <p:nvPr/>
        </p:nvGrpSpPr>
        <p:grpSpPr>
          <a:xfrm>
            <a:off x="3823843" y="3883480"/>
            <a:ext cx="3242765" cy="2054813"/>
            <a:chOff x="4844424" y="3138729"/>
            <a:chExt cx="3242765" cy="2054813"/>
          </a:xfrm>
        </p:grpSpPr>
        <p:grpSp>
          <p:nvGrpSpPr>
            <p:cNvPr id="4" name="Group 3">
              <a:extLst>
                <a:ext uri="{FF2B5EF4-FFF2-40B4-BE49-F238E27FC236}">
                  <a16:creationId xmlns:a16="http://schemas.microsoft.com/office/drawing/2014/main" id="{BEFB90D6-3D87-7A24-FA36-7F5805C8B7A3}"/>
                </a:ext>
              </a:extLst>
            </p:cNvPr>
            <p:cNvGrpSpPr/>
            <p:nvPr/>
          </p:nvGrpSpPr>
          <p:grpSpPr>
            <a:xfrm>
              <a:off x="4997362" y="3138729"/>
              <a:ext cx="3089827" cy="2054813"/>
              <a:chOff x="52386" y="1632998"/>
              <a:chExt cx="1604963" cy="1067341"/>
            </a:xfrm>
          </p:grpSpPr>
          <p:pic>
            <p:nvPicPr>
              <p:cNvPr id="22" name="Picture 21">
                <a:extLst>
                  <a:ext uri="{FF2B5EF4-FFF2-40B4-BE49-F238E27FC236}">
                    <a16:creationId xmlns:a16="http://schemas.microsoft.com/office/drawing/2014/main" id="{A5110DE5-3EA0-F3EF-258B-FBDE247EB936}"/>
                  </a:ext>
                </a:extLst>
              </p:cNvPr>
              <p:cNvPicPr>
                <a:picLocks noChangeAspect="1"/>
              </p:cNvPicPr>
              <p:nvPr/>
            </p:nvPicPr>
            <p:blipFill rotWithShape="1">
              <a:blip r:embed="rId3"/>
              <a:srcRect l="625" t="40591" r="75972" b="19704"/>
              <a:stretch/>
            </p:blipFill>
            <p:spPr>
              <a:xfrm>
                <a:off x="52386" y="1632998"/>
                <a:ext cx="1604963" cy="1067341"/>
              </a:xfrm>
              <a:prstGeom prst="rect">
                <a:avLst/>
              </a:prstGeom>
            </p:spPr>
          </p:pic>
          <p:sp>
            <p:nvSpPr>
              <p:cNvPr id="23" name="Rectangle 22">
                <a:extLst>
                  <a:ext uri="{FF2B5EF4-FFF2-40B4-BE49-F238E27FC236}">
                    <a16:creationId xmlns:a16="http://schemas.microsoft.com/office/drawing/2014/main" id="{16F27524-7DB0-9748-14A4-F2AE199F4D05}"/>
                  </a:ext>
                </a:extLst>
              </p:cNvPr>
              <p:cNvSpPr/>
              <p:nvPr/>
            </p:nvSpPr>
            <p:spPr>
              <a:xfrm>
                <a:off x="118795" y="2081213"/>
                <a:ext cx="1472144" cy="19526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1206001-B4F7-95AB-5FEB-0657A30468AC}"/>
                  </a:ext>
                </a:extLst>
              </p:cNvPr>
              <p:cNvSpPr/>
              <p:nvPr/>
            </p:nvSpPr>
            <p:spPr>
              <a:xfrm>
                <a:off x="118795" y="2276477"/>
                <a:ext cx="1472144" cy="3881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556BDF3F-AAA3-B10D-3028-0C68B0FFD040}"/>
                </a:ext>
              </a:extLst>
            </p:cNvPr>
            <p:cNvSpPr txBox="1"/>
            <p:nvPr/>
          </p:nvSpPr>
          <p:spPr>
            <a:xfrm>
              <a:off x="4844424" y="4027636"/>
              <a:ext cx="250629"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2.</a:t>
              </a:r>
            </a:p>
          </p:txBody>
        </p:sp>
        <p:sp>
          <p:nvSpPr>
            <p:cNvPr id="7" name="TextBox 6">
              <a:extLst>
                <a:ext uri="{FF2B5EF4-FFF2-40B4-BE49-F238E27FC236}">
                  <a16:creationId xmlns:a16="http://schemas.microsoft.com/office/drawing/2014/main" id="{764C44BB-9E62-ACFE-B3E4-FFB523CC4BE1}"/>
                </a:ext>
              </a:extLst>
            </p:cNvPr>
            <p:cNvSpPr txBox="1"/>
            <p:nvPr/>
          </p:nvSpPr>
          <p:spPr>
            <a:xfrm>
              <a:off x="4847046" y="4416582"/>
              <a:ext cx="261062"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3.</a:t>
              </a:r>
            </a:p>
          </p:txBody>
        </p:sp>
      </p:grpSp>
      <p:sp>
        <p:nvSpPr>
          <p:cNvPr id="27" name="TextBox 26">
            <a:extLst>
              <a:ext uri="{FF2B5EF4-FFF2-40B4-BE49-F238E27FC236}">
                <a16:creationId xmlns:a16="http://schemas.microsoft.com/office/drawing/2014/main" id="{BE30B9EE-5B37-BCC1-09E2-B19B81E60C2E}"/>
              </a:ext>
            </a:extLst>
          </p:cNvPr>
          <p:cNvSpPr txBox="1"/>
          <p:nvPr/>
        </p:nvSpPr>
        <p:spPr>
          <a:xfrm>
            <a:off x="164387" y="123290"/>
            <a:ext cx="2890229" cy="523220"/>
          </a:xfrm>
          <a:prstGeom prst="rect">
            <a:avLst/>
          </a:prstGeom>
          <a:noFill/>
        </p:spPr>
        <p:txBody>
          <a:bodyPr wrap="square" rtlCol="0">
            <a:spAutoFit/>
          </a:bodyPr>
          <a:lstStyle/>
          <a:p>
            <a:r>
              <a:rPr lang="en-US" sz="2800" dirty="0"/>
              <a:t>Polygon selection</a:t>
            </a:r>
            <a:endParaRPr lang="en-US" dirty="0"/>
          </a:p>
        </p:txBody>
      </p:sp>
      <p:sp>
        <p:nvSpPr>
          <p:cNvPr id="28" name="TextBox 27">
            <a:extLst>
              <a:ext uri="{FF2B5EF4-FFF2-40B4-BE49-F238E27FC236}">
                <a16:creationId xmlns:a16="http://schemas.microsoft.com/office/drawing/2014/main" id="{C0BBA62C-6BC5-F7B2-542A-5394E53E3EFD}"/>
              </a:ext>
            </a:extLst>
          </p:cNvPr>
          <p:cNvSpPr txBox="1"/>
          <p:nvPr/>
        </p:nvSpPr>
        <p:spPr>
          <a:xfrm>
            <a:off x="164388" y="853816"/>
            <a:ext cx="6450976" cy="2831544"/>
          </a:xfrm>
          <a:prstGeom prst="rect">
            <a:avLst/>
          </a:prstGeom>
          <a:noFill/>
        </p:spPr>
        <p:txBody>
          <a:bodyPr wrap="square" rtlCol="0">
            <a:spAutoFit/>
          </a:bodyPr>
          <a:lstStyle/>
          <a:p>
            <a:r>
              <a:rPr lang="en-US" sz="1400" dirty="0"/>
              <a:t>You can choose a polygon in order to calculate statistics and bloom metrics within that region. Click the “Polygon” button to expand this menu.</a:t>
            </a:r>
          </a:p>
          <a:p>
            <a:endParaRPr lang="en-US" sz="1400" dirty="0"/>
          </a:p>
          <a:p>
            <a:pPr marL="169863" indent="-169863"/>
            <a:r>
              <a:rPr lang="en-US" sz="1400" dirty="0"/>
              <a:t>1. Choose a predefined polygon, or create your own.</a:t>
            </a:r>
          </a:p>
          <a:p>
            <a:pPr marL="169863" indent="-169863"/>
            <a:endParaRPr lang="en-US" sz="1400" dirty="0"/>
          </a:p>
          <a:p>
            <a:pPr marL="169863" indent="-169863"/>
            <a:r>
              <a:rPr lang="en-US" sz="1400" dirty="0"/>
              <a:t>2. For a custom polygon, optionally give it a name.</a:t>
            </a:r>
          </a:p>
          <a:p>
            <a:pPr marL="169863" indent="-169863"/>
            <a:endParaRPr lang="en-US" sz="1400" dirty="0"/>
          </a:p>
          <a:p>
            <a:pPr marL="169863" indent="-169863"/>
            <a:r>
              <a:rPr lang="en-US" sz="1400" dirty="0"/>
              <a:t>3. Select how you will define your custom polygon:</a:t>
            </a:r>
          </a:p>
          <a:p>
            <a:pPr marL="571500" indent="-228600">
              <a:buFont typeface="+mj-lt"/>
              <a:buAutoNum type="alphaLcParenR"/>
            </a:pPr>
            <a:r>
              <a:rPr lang="en-US" sz="1200" dirty="0"/>
              <a:t>Draw using the controls at the top left corner of the map, </a:t>
            </a:r>
          </a:p>
          <a:p>
            <a:pPr marL="571500" indent="-228600">
              <a:buFont typeface="+mj-lt"/>
              <a:buAutoNum type="alphaLcParenR"/>
            </a:pPr>
            <a:r>
              <a:rPr lang="en-US" sz="1200" dirty="0"/>
              <a:t>Type the coordinates, or </a:t>
            </a:r>
          </a:p>
          <a:p>
            <a:pPr marL="571500" indent="-228600">
              <a:buFont typeface="+mj-lt"/>
              <a:buAutoNum type="alphaLcParenR"/>
            </a:pPr>
            <a:r>
              <a:rPr lang="en-US" sz="1200" dirty="0"/>
              <a:t>Select a shapefile containing a Simple Features object and click to select the polygon you want to use from the file.</a:t>
            </a:r>
          </a:p>
          <a:p>
            <a:endParaRPr lang="en-US" dirty="0"/>
          </a:p>
        </p:txBody>
      </p:sp>
      <p:grpSp>
        <p:nvGrpSpPr>
          <p:cNvPr id="43" name="Group 42">
            <a:extLst>
              <a:ext uri="{FF2B5EF4-FFF2-40B4-BE49-F238E27FC236}">
                <a16:creationId xmlns:a16="http://schemas.microsoft.com/office/drawing/2014/main" id="{92932BC3-364B-C85A-7770-692F56B92AFA}"/>
              </a:ext>
            </a:extLst>
          </p:cNvPr>
          <p:cNvGrpSpPr/>
          <p:nvPr/>
        </p:nvGrpSpPr>
        <p:grpSpPr>
          <a:xfrm>
            <a:off x="7272868" y="4012279"/>
            <a:ext cx="3499634" cy="1963571"/>
            <a:chOff x="7272869" y="4353410"/>
            <a:chExt cx="3499634" cy="1963571"/>
          </a:xfrm>
        </p:grpSpPr>
        <p:pic>
          <p:nvPicPr>
            <p:cNvPr id="17" name="Picture 16">
              <a:extLst>
                <a:ext uri="{FF2B5EF4-FFF2-40B4-BE49-F238E27FC236}">
                  <a16:creationId xmlns:a16="http://schemas.microsoft.com/office/drawing/2014/main" id="{02CE501B-05ED-2497-DDA0-780BE2D963BC}"/>
                </a:ext>
              </a:extLst>
            </p:cNvPr>
            <p:cNvPicPr>
              <a:picLocks noChangeAspect="1"/>
            </p:cNvPicPr>
            <p:nvPr/>
          </p:nvPicPr>
          <p:blipFill rotWithShape="1">
            <a:blip r:embed="rId4"/>
            <a:srcRect l="764" t="55493" r="75833" b="38308"/>
            <a:stretch/>
          </p:blipFill>
          <p:spPr>
            <a:xfrm>
              <a:off x="7599181" y="4383002"/>
              <a:ext cx="3089827" cy="320899"/>
            </a:xfrm>
            <a:prstGeom prst="rect">
              <a:avLst/>
            </a:prstGeom>
          </p:spPr>
        </p:pic>
        <p:sp>
          <p:nvSpPr>
            <p:cNvPr id="14" name="TextBox 13">
              <a:extLst>
                <a:ext uri="{FF2B5EF4-FFF2-40B4-BE49-F238E27FC236}">
                  <a16:creationId xmlns:a16="http://schemas.microsoft.com/office/drawing/2014/main" id="{9E9B465C-14BE-B27A-630D-88BB696BA30B}"/>
                </a:ext>
              </a:extLst>
            </p:cNvPr>
            <p:cNvSpPr txBox="1"/>
            <p:nvPr/>
          </p:nvSpPr>
          <p:spPr>
            <a:xfrm>
              <a:off x="7272869" y="4370340"/>
              <a:ext cx="309238"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3c.</a:t>
              </a:r>
            </a:p>
          </p:txBody>
        </p:sp>
        <p:pic>
          <p:nvPicPr>
            <p:cNvPr id="9" name="Picture 8">
              <a:extLst>
                <a:ext uri="{FF2B5EF4-FFF2-40B4-BE49-F238E27FC236}">
                  <a16:creationId xmlns:a16="http://schemas.microsoft.com/office/drawing/2014/main" id="{0CC6B4A9-FF89-C8DD-F143-345FAC318FFA}"/>
                </a:ext>
              </a:extLst>
            </p:cNvPr>
            <p:cNvPicPr>
              <a:picLocks noChangeAspect="1"/>
            </p:cNvPicPr>
            <p:nvPr/>
          </p:nvPicPr>
          <p:blipFill rotWithShape="1">
            <a:blip r:embed="rId5"/>
            <a:srcRect l="1941" t="62816" r="88059" b="27854"/>
            <a:stretch/>
          </p:blipFill>
          <p:spPr>
            <a:xfrm>
              <a:off x="7842653" y="4760527"/>
              <a:ext cx="1320282" cy="482844"/>
            </a:xfrm>
            <a:prstGeom prst="rect">
              <a:avLst/>
            </a:prstGeom>
          </p:spPr>
        </p:pic>
        <p:pic>
          <p:nvPicPr>
            <p:cNvPr id="10" name="Picture 9">
              <a:extLst>
                <a:ext uri="{FF2B5EF4-FFF2-40B4-BE49-F238E27FC236}">
                  <a16:creationId xmlns:a16="http://schemas.microsoft.com/office/drawing/2014/main" id="{1F32F885-E978-A894-01B8-71B73CF2BE17}"/>
                </a:ext>
              </a:extLst>
            </p:cNvPr>
            <p:cNvPicPr>
              <a:picLocks noChangeAspect="1"/>
            </p:cNvPicPr>
            <p:nvPr/>
          </p:nvPicPr>
          <p:blipFill rotWithShape="1">
            <a:blip r:embed="rId6"/>
            <a:srcRect l="31875" t="13150" r="47411" b="67556"/>
            <a:stretch/>
          </p:blipFill>
          <p:spPr>
            <a:xfrm>
              <a:off x="7831441" y="5280929"/>
              <a:ext cx="2734802" cy="998495"/>
            </a:xfrm>
            <a:prstGeom prst="rect">
              <a:avLst/>
            </a:prstGeom>
          </p:spPr>
        </p:pic>
        <p:sp>
          <p:nvSpPr>
            <p:cNvPr id="34" name="Rectangle 33">
              <a:extLst>
                <a:ext uri="{FF2B5EF4-FFF2-40B4-BE49-F238E27FC236}">
                  <a16:creationId xmlns:a16="http://schemas.microsoft.com/office/drawing/2014/main" id="{DD8F5677-5975-FABC-7157-3433E6226489}"/>
                </a:ext>
              </a:extLst>
            </p:cNvPr>
            <p:cNvSpPr/>
            <p:nvPr/>
          </p:nvSpPr>
          <p:spPr>
            <a:xfrm>
              <a:off x="7599181" y="4353410"/>
              <a:ext cx="3173322" cy="196357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87E6DA3E-83A6-FF8F-FC15-089A61236363}"/>
              </a:ext>
            </a:extLst>
          </p:cNvPr>
          <p:cNvGrpSpPr/>
          <p:nvPr/>
        </p:nvGrpSpPr>
        <p:grpSpPr>
          <a:xfrm>
            <a:off x="7272869" y="323357"/>
            <a:ext cx="4031325" cy="1479593"/>
            <a:chOff x="7272869" y="588954"/>
            <a:chExt cx="4031325" cy="1479593"/>
          </a:xfrm>
        </p:grpSpPr>
        <p:sp>
          <p:nvSpPr>
            <p:cNvPr id="32" name="Rectangle 31">
              <a:extLst>
                <a:ext uri="{FF2B5EF4-FFF2-40B4-BE49-F238E27FC236}">
                  <a16:creationId xmlns:a16="http://schemas.microsoft.com/office/drawing/2014/main" id="{3BA2E3DF-C13E-156C-D0D7-062FDD1F1F0D}"/>
                </a:ext>
              </a:extLst>
            </p:cNvPr>
            <p:cNvSpPr/>
            <p:nvPr/>
          </p:nvSpPr>
          <p:spPr>
            <a:xfrm>
              <a:off x="7599181" y="588954"/>
              <a:ext cx="1643230" cy="14795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DE940837-5A9D-CD80-1CEF-3AC716439BC0}"/>
                </a:ext>
              </a:extLst>
            </p:cNvPr>
            <p:cNvPicPr>
              <a:picLocks noChangeAspect="1"/>
            </p:cNvPicPr>
            <p:nvPr/>
          </p:nvPicPr>
          <p:blipFill rotWithShape="1">
            <a:blip r:embed="rId7"/>
            <a:srcRect l="25347" t="32637" r="71134" b="40610"/>
            <a:stretch/>
          </p:blipFill>
          <p:spPr>
            <a:xfrm>
              <a:off x="7599181" y="648259"/>
              <a:ext cx="464520" cy="1384567"/>
            </a:xfrm>
            <a:prstGeom prst="rect">
              <a:avLst/>
            </a:prstGeom>
          </p:spPr>
        </p:pic>
        <p:sp>
          <p:nvSpPr>
            <p:cNvPr id="18" name="TextBox 17">
              <a:extLst>
                <a:ext uri="{FF2B5EF4-FFF2-40B4-BE49-F238E27FC236}">
                  <a16:creationId xmlns:a16="http://schemas.microsoft.com/office/drawing/2014/main" id="{D3EBFCE6-A56B-01BE-EC93-FBFE30D007A4}"/>
                </a:ext>
              </a:extLst>
            </p:cNvPr>
            <p:cNvSpPr txBox="1"/>
            <p:nvPr/>
          </p:nvSpPr>
          <p:spPr>
            <a:xfrm>
              <a:off x="8063701" y="832061"/>
              <a:ext cx="1099234" cy="153888"/>
            </a:xfrm>
            <a:prstGeom prst="rect">
              <a:avLst/>
            </a:prstGeom>
            <a:solidFill>
              <a:schemeClr val="bg1">
                <a:alpha val="90000"/>
              </a:schemeClr>
            </a:solidFill>
          </p:spPr>
          <p:txBody>
            <a:bodyPr wrap="square" lIns="9144" tIns="0" rIns="9144" bIns="0" rtlCol="0">
              <a:spAutoFit/>
            </a:bodyPr>
            <a:lstStyle/>
            <a:p>
              <a:r>
                <a:rPr lang="en-US" sz="1000" dirty="0">
                  <a:solidFill>
                    <a:srgbClr val="FF0000"/>
                  </a:solidFill>
                </a:rPr>
                <a:t>Draw box or polygon</a:t>
              </a:r>
            </a:p>
          </p:txBody>
        </p:sp>
        <p:sp>
          <p:nvSpPr>
            <p:cNvPr id="19" name="TextBox 18">
              <a:extLst>
                <a:ext uri="{FF2B5EF4-FFF2-40B4-BE49-F238E27FC236}">
                  <a16:creationId xmlns:a16="http://schemas.microsoft.com/office/drawing/2014/main" id="{12B05A8D-1D39-29A6-89BA-502B6E6C0899}"/>
                </a:ext>
              </a:extLst>
            </p:cNvPr>
            <p:cNvSpPr txBox="1"/>
            <p:nvPr/>
          </p:nvSpPr>
          <p:spPr>
            <a:xfrm>
              <a:off x="8063701" y="1260378"/>
              <a:ext cx="1099236" cy="153888"/>
            </a:xfrm>
            <a:prstGeom prst="rect">
              <a:avLst/>
            </a:prstGeom>
            <a:solidFill>
              <a:schemeClr val="bg1">
                <a:alpha val="90000"/>
              </a:schemeClr>
            </a:solidFill>
          </p:spPr>
          <p:txBody>
            <a:bodyPr wrap="square" lIns="9144" tIns="0" rIns="9144" bIns="0" rtlCol="0">
              <a:spAutoFit/>
            </a:bodyPr>
            <a:lstStyle/>
            <a:p>
              <a:r>
                <a:rPr lang="en-US" sz="1000" dirty="0">
                  <a:solidFill>
                    <a:srgbClr val="FF0000"/>
                  </a:solidFill>
                </a:rPr>
                <a:t>Edit vertices</a:t>
              </a:r>
            </a:p>
          </p:txBody>
        </p:sp>
        <p:sp>
          <p:nvSpPr>
            <p:cNvPr id="20" name="TextBox 19">
              <a:extLst>
                <a:ext uri="{FF2B5EF4-FFF2-40B4-BE49-F238E27FC236}">
                  <a16:creationId xmlns:a16="http://schemas.microsoft.com/office/drawing/2014/main" id="{956B13D5-3AAB-E844-C93C-8F600E162C65}"/>
                </a:ext>
              </a:extLst>
            </p:cNvPr>
            <p:cNvSpPr txBox="1"/>
            <p:nvPr/>
          </p:nvSpPr>
          <p:spPr>
            <a:xfrm>
              <a:off x="8063700" y="1515781"/>
              <a:ext cx="1099236" cy="153888"/>
            </a:xfrm>
            <a:prstGeom prst="rect">
              <a:avLst/>
            </a:prstGeom>
            <a:solidFill>
              <a:schemeClr val="bg1">
                <a:alpha val="90000"/>
              </a:schemeClr>
            </a:solidFill>
          </p:spPr>
          <p:txBody>
            <a:bodyPr wrap="square" lIns="9144" tIns="0" rIns="9144" bIns="0" rtlCol="0">
              <a:spAutoFit/>
            </a:bodyPr>
            <a:lstStyle/>
            <a:p>
              <a:r>
                <a:rPr lang="en-US" sz="1000" dirty="0">
                  <a:solidFill>
                    <a:srgbClr val="FF0000"/>
                  </a:solidFill>
                </a:rPr>
                <a:t>Move polygon</a:t>
              </a:r>
            </a:p>
          </p:txBody>
        </p:sp>
        <p:sp>
          <p:nvSpPr>
            <p:cNvPr id="21" name="TextBox 20">
              <a:extLst>
                <a:ext uri="{FF2B5EF4-FFF2-40B4-BE49-F238E27FC236}">
                  <a16:creationId xmlns:a16="http://schemas.microsoft.com/office/drawing/2014/main" id="{046A2EB7-B820-3DE7-5BFD-017EC2A36699}"/>
                </a:ext>
              </a:extLst>
            </p:cNvPr>
            <p:cNvSpPr txBox="1"/>
            <p:nvPr/>
          </p:nvSpPr>
          <p:spPr>
            <a:xfrm>
              <a:off x="8063701" y="1746372"/>
              <a:ext cx="1099236" cy="153888"/>
            </a:xfrm>
            <a:prstGeom prst="rect">
              <a:avLst/>
            </a:prstGeom>
            <a:solidFill>
              <a:schemeClr val="bg1">
                <a:alpha val="90000"/>
              </a:schemeClr>
            </a:solidFill>
          </p:spPr>
          <p:txBody>
            <a:bodyPr wrap="square" lIns="9144" tIns="0" rIns="9144" bIns="0" rtlCol="0">
              <a:spAutoFit/>
            </a:bodyPr>
            <a:lstStyle/>
            <a:p>
              <a:r>
                <a:rPr lang="en-US" sz="1000" dirty="0">
                  <a:solidFill>
                    <a:srgbClr val="FF0000"/>
                  </a:solidFill>
                </a:rPr>
                <a:t>Delete</a:t>
              </a:r>
              <a:endParaRPr lang="en-US" sz="700" dirty="0">
                <a:solidFill>
                  <a:srgbClr val="FF0000"/>
                </a:solidFill>
              </a:endParaRPr>
            </a:p>
          </p:txBody>
        </p:sp>
        <p:sp>
          <p:nvSpPr>
            <p:cNvPr id="12" name="TextBox 11">
              <a:extLst>
                <a:ext uri="{FF2B5EF4-FFF2-40B4-BE49-F238E27FC236}">
                  <a16:creationId xmlns:a16="http://schemas.microsoft.com/office/drawing/2014/main" id="{EB8646C6-D015-C120-0421-0DA139EDEC6F}"/>
                </a:ext>
              </a:extLst>
            </p:cNvPr>
            <p:cNvSpPr txBox="1"/>
            <p:nvPr/>
          </p:nvSpPr>
          <p:spPr>
            <a:xfrm>
              <a:off x="7272869" y="622086"/>
              <a:ext cx="309238"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3a.</a:t>
              </a:r>
            </a:p>
          </p:txBody>
        </p:sp>
        <p:sp>
          <p:nvSpPr>
            <p:cNvPr id="35" name="TextBox 34">
              <a:extLst>
                <a:ext uri="{FF2B5EF4-FFF2-40B4-BE49-F238E27FC236}">
                  <a16:creationId xmlns:a16="http://schemas.microsoft.com/office/drawing/2014/main" id="{C976B44A-E118-B70E-EF05-CC99048A64F8}"/>
                </a:ext>
              </a:extLst>
            </p:cNvPr>
            <p:cNvSpPr txBox="1"/>
            <p:nvPr/>
          </p:nvSpPr>
          <p:spPr>
            <a:xfrm>
              <a:off x="9242411" y="708951"/>
              <a:ext cx="2061783" cy="400110"/>
            </a:xfrm>
            <a:prstGeom prst="rect">
              <a:avLst/>
            </a:prstGeom>
            <a:noFill/>
          </p:spPr>
          <p:txBody>
            <a:bodyPr wrap="none" rtlCol="0">
              <a:spAutoFit/>
            </a:bodyPr>
            <a:lstStyle/>
            <a:p>
              <a:r>
                <a:rPr lang="en-US" sz="1000" dirty="0"/>
                <a:t>To close a polygon when you’re</a:t>
              </a:r>
            </a:p>
            <a:p>
              <a:r>
                <a:rPr lang="en-US" sz="1000" dirty="0"/>
                <a:t>done editing, click on the first point.</a:t>
              </a:r>
            </a:p>
          </p:txBody>
        </p:sp>
        <p:sp>
          <p:nvSpPr>
            <p:cNvPr id="36" name="TextBox 35">
              <a:extLst>
                <a:ext uri="{FF2B5EF4-FFF2-40B4-BE49-F238E27FC236}">
                  <a16:creationId xmlns:a16="http://schemas.microsoft.com/office/drawing/2014/main" id="{69EC100C-65AF-8507-5C34-C867EB075B30}"/>
                </a:ext>
              </a:extLst>
            </p:cNvPr>
            <p:cNvSpPr txBox="1"/>
            <p:nvPr/>
          </p:nvSpPr>
          <p:spPr>
            <a:xfrm>
              <a:off x="9242411" y="1162867"/>
              <a:ext cx="2034531" cy="400110"/>
            </a:xfrm>
            <a:prstGeom prst="rect">
              <a:avLst/>
            </a:prstGeom>
            <a:noFill/>
          </p:spPr>
          <p:txBody>
            <a:bodyPr wrap="none" rtlCol="0">
              <a:spAutoFit/>
            </a:bodyPr>
            <a:lstStyle/>
            <a:p>
              <a:r>
                <a:rPr lang="en-US" sz="1000" b="1" dirty="0"/>
                <a:t>Only one polygon can be drawn on</a:t>
              </a:r>
            </a:p>
            <a:p>
              <a:r>
                <a:rPr lang="en-US" sz="1000" b="1" dirty="0"/>
                <a:t>the map at a given time.</a:t>
              </a:r>
            </a:p>
          </p:txBody>
        </p:sp>
      </p:grpSp>
      <p:grpSp>
        <p:nvGrpSpPr>
          <p:cNvPr id="42" name="Group 41">
            <a:extLst>
              <a:ext uri="{FF2B5EF4-FFF2-40B4-BE49-F238E27FC236}">
                <a16:creationId xmlns:a16="http://schemas.microsoft.com/office/drawing/2014/main" id="{3F6FAEE7-C482-4992-6C5A-305D363FA118}"/>
              </a:ext>
            </a:extLst>
          </p:cNvPr>
          <p:cNvGrpSpPr/>
          <p:nvPr/>
        </p:nvGrpSpPr>
        <p:grpSpPr>
          <a:xfrm>
            <a:off x="7272868" y="1966769"/>
            <a:ext cx="3499634" cy="1888756"/>
            <a:chOff x="7272869" y="2234140"/>
            <a:chExt cx="3499634" cy="1888756"/>
          </a:xfrm>
        </p:grpSpPr>
        <p:sp>
          <p:nvSpPr>
            <p:cNvPr id="33" name="Rectangle 32">
              <a:extLst>
                <a:ext uri="{FF2B5EF4-FFF2-40B4-BE49-F238E27FC236}">
                  <a16:creationId xmlns:a16="http://schemas.microsoft.com/office/drawing/2014/main" id="{E68EF842-93A5-4091-B946-47CC9505A19F}"/>
                </a:ext>
              </a:extLst>
            </p:cNvPr>
            <p:cNvSpPr/>
            <p:nvPr/>
          </p:nvSpPr>
          <p:spPr>
            <a:xfrm>
              <a:off x="7599180" y="2234140"/>
              <a:ext cx="3173323" cy="13319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C293D0F8-CDE1-94AA-01AB-2AE00D2E8512}"/>
                </a:ext>
              </a:extLst>
            </p:cNvPr>
            <p:cNvPicPr>
              <a:picLocks noChangeAspect="1"/>
            </p:cNvPicPr>
            <p:nvPr/>
          </p:nvPicPr>
          <p:blipFill rotWithShape="1">
            <a:blip r:embed="rId8"/>
            <a:srcRect l="764" t="50885" r="75833" b="25109"/>
            <a:stretch/>
          </p:blipFill>
          <p:spPr>
            <a:xfrm>
              <a:off x="7618021" y="2277707"/>
              <a:ext cx="3089827" cy="1242345"/>
            </a:xfrm>
            <a:prstGeom prst="rect">
              <a:avLst/>
            </a:prstGeom>
          </p:spPr>
        </p:pic>
        <p:sp>
          <p:nvSpPr>
            <p:cNvPr id="13" name="TextBox 12">
              <a:extLst>
                <a:ext uri="{FF2B5EF4-FFF2-40B4-BE49-F238E27FC236}">
                  <a16:creationId xmlns:a16="http://schemas.microsoft.com/office/drawing/2014/main" id="{EB478357-635E-06B6-02BE-6B5F8E7AEB93}"/>
                </a:ext>
              </a:extLst>
            </p:cNvPr>
            <p:cNvSpPr txBox="1"/>
            <p:nvPr/>
          </p:nvSpPr>
          <p:spPr>
            <a:xfrm>
              <a:off x="7272869" y="2275765"/>
              <a:ext cx="33256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3b.</a:t>
              </a:r>
            </a:p>
          </p:txBody>
        </p:sp>
        <p:sp>
          <p:nvSpPr>
            <p:cNvPr id="40" name="TextBox 39">
              <a:extLst>
                <a:ext uri="{FF2B5EF4-FFF2-40B4-BE49-F238E27FC236}">
                  <a16:creationId xmlns:a16="http://schemas.microsoft.com/office/drawing/2014/main" id="{4EFC0DE5-F16C-6348-5B37-AE810A44F1D0}"/>
                </a:ext>
              </a:extLst>
            </p:cNvPr>
            <p:cNvSpPr txBox="1"/>
            <p:nvPr/>
          </p:nvSpPr>
          <p:spPr>
            <a:xfrm>
              <a:off x="7842653" y="3568898"/>
              <a:ext cx="2520242" cy="553998"/>
            </a:xfrm>
            <a:prstGeom prst="rect">
              <a:avLst/>
            </a:prstGeom>
            <a:noFill/>
          </p:spPr>
          <p:txBody>
            <a:bodyPr wrap="none" rtlCol="0">
              <a:spAutoFit/>
            </a:bodyPr>
            <a:lstStyle/>
            <a:p>
              <a:pPr marL="171450" indent="-171450">
                <a:buFont typeface="Arial" panose="020B0604020202020204" pitchFamily="34" charset="0"/>
                <a:buChar char="•"/>
              </a:pPr>
              <a:r>
                <a:rPr lang="en-US" sz="1000" dirty="0"/>
                <a:t>Decimal degrees</a:t>
              </a:r>
            </a:p>
            <a:p>
              <a:pPr marL="171450" indent="-171450">
                <a:buFont typeface="Arial" panose="020B0604020202020204" pitchFamily="34" charset="0"/>
                <a:buChar char="•"/>
              </a:pPr>
              <a:r>
                <a:rPr lang="en-US" sz="1000" dirty="0"/>
                <a:t>Separate coordinates by commas</a:t>
              </a:r>
            </a:p>
            <a:p>
              <a:pPr marL="171450" indent="-171450">
                <a:buFont typeface="Arial" panose="020B0604020202020204" pitchFamily="34" charset="0"/>
                <a:buChar char="•"/>
              </a:pPr>
              <a:r>
                <a:rPr lang="en-US" sz="1000" dirty="0"/>
                <a:t>Use latitude/longitude &lt; 0 for west/south</a:t>
              </a:r>
            </a:p>
          </p:txBody>
        </p:sp>
      </p:grpSp>
      <p:sp>
        <p:nvSpPr>
          <p:cNvPr id="44" name="TextBox 43">
            <a:extLst>
              <a:ext uri="{FF2B5EF4-FFF2-40B4-BE49-F238E27FC236}">
                <a16:creationId xmlns:a16="http://schemas.microsoft.com/office/drawing/2014/main" id="{891F8044-690D-1B08-0BD3-9EEE055BC670}"/>
              </a:ext>
            </a:extLst>
          </p:cNvPr>
          <p:cNvSpPr txBox="1"/>
          <p:nvPr/>
        </p:nvSpPr>
        <p:spPr>
          <a:xfrm>
            <a:off x="7842652" y="5980645"/>
            <a:ext cx="4105508" cy="707886"/>
          </a:xfrm>
          <a:prstGeom prst="rect">
            <a:avLst/>
          </a:prstGeom>
          <a:noFill/>
        </p:spPr>
        <p:txBody>
          <a:bodyPr wrap="square" rtlCol="0">
            <a:spAutoFit/>
          </a:bodyPr>
          <a:lstStyle/>
          <a:p>
            <a:pPr marL="171450" indent="-171450">
              <a:buFont typeface="Arial" panose="020B0604020202020204" pitchFamily="34" charset="0"/>
              <a:buChar char="•"/>
            </a:pPr>
            <a:r>
              <a:rPr lang="en-US" sz="1000" dirty="0"/>
              <a:t>Select the “</a:t>
            </a:r>
            <a:r>
              <a:rPr lang="en-US" sz="1000" dirty="0" err="1"/>
              <a:t>shp</a:t>
            </a:r>
            <a:r>
              <a:rPr lang="en-US" sz="1000" dirty="0"/>
              <a:t>” file and all files with the same name but different extensions  (e.g. </a:t>
            </a:r>
            <a:r>
              <a:rPr lang="en-US" sz="1000" dirty="0" err="1"/>
              <a:t>dbf</a:t>
            </a:r>
            <a:r>
              <a:rPr lang="en-US" sz="1000" dirty="0"/>
              <a:t>, </a:t>
            </a:r>
            <a:r>
              <a:rPr lang="en-US" sz="1000" dirty="0" err="1"/>
              <a:t>sbn</a:t>
            </a:r>
            <a:r>
              <a:rPr lang="en-US" sz="1000" dirty="0"/>
              <a:t>, </a:t>
            </a:r>
            <a:r>
              <a:rPr lang="en-US" sz="1000" dirty="0" err="1"/>
              <a:t>sbx</a:t>
            </a:r>
            <a:r>
              <a:rPr lang="en-US" sz="1000" dirty="0"/>
              <a:t>, </a:t>
            </a:r>
            <a:r>
              <a:rPr lang="en-US" sz="1000" dirty="0" err="1"/>
              <a:t>shx</a:t>
            </a:r>
            <a:r>
              <a:rPr lang="en-US" sz="1000" dirty="0"/>
              <a:t>, </a:t>
            </a:r>
            <a:r>
              <a:rPr lang="en-US" sz="1000" dirty="0" err="1"/>
              <a:t>prj</a:t>
            </a:r>
            <a:r>
              <a:rPr lang="en-US" sz="1000" dirty="0"/>
              <a:t>, </a:t>
            </a:r>
            <a:r>
              <a:rPr lang="en-US" sz="1000" dirty="0" err="1"/>
              <a:t>qix</a:t>
            </a:r>
            <a:r>
              <a:rPr lang="en-US" sz="1000" dirty="0"/>
              <a:t>…)</a:t>
            </a:r>
          </a:p>
          <a:p>
            <a:pPr marL="171450" indent="-171450">
              <a:buFont typeface="Arial" panose="020B0604020202020204" pitchFamily="34" charset="0"/>
              <a:buChar char="•"/>
            </a:pPr>
            <a:r>
              <a:rPr lang="en-US" sz="1000" dirty="0"/>
              <a:t>If the polygon has a large number of vertices, it might take several seconds to load.</a:t>
            </a:r>
          </a:p>
        </p:txBody>
      </p:sp>
    </p:spTree>
    <p:extLst>
      <p:ext uri="{BB962C8B-B14F-4D97-AF65-F5344CB8AC3E}">
        <p14:creationId xmlns:p14="http://schemas.microsoft.com/office/powerpoint/2010/main" val="1122477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7" y="123290"/>
            <a:ext cx="2890229" cy="523220"/>
          </a:xfrm>
          <a:prstGeom prst="rect">
            <a:avLst/>
          </a:prstGeom>
          <a:noFill/>
        </p:spPr>
        <p:txBody>
          <a:bodyPr wrap="square" rtlCol="0">
            <a:spAutoFit/>
          </a:bodyPr>
          <a:lstStyle/>
          <a:p>
            <a:r>
              <a:rPr lang="en-US" sz="2800" dirty="0"/>
              <a:t>Statistics</a:t>
            </a:r>
            <a:endParaRPr lang="en-US" dirty="0"/>
          </a:p>
        </p:txBody>
      </p:sp>
      <p:sp>
        <p:nvSpPr>
          <p:cNvPr id="28" name="TextBox 27">
            <a:extLst>
              <a:ext uri="{FF2B5EF4-FFF2-40B4-BE49-F238E27FC236}">
                <a16:creationId xmlns:a16="http://schemas.microsoft.com/office/drawing/2014/main" id="{C0BBA62C-6BC5-F7B2-542A-5394E53E3EFD}"/>
              </a:ext>
            </a:extLst>
          </p:cNvPr>
          <p:cNvSpPr txBox="1"/>
          <p:nvPr/>
        </p:nvSpPr>
        <p:spPr>
          <a:xfrm>
            <a:off x="164388" y="853816"/>
            <a:ext cx="7273216" cy="3631763"/>
          </a:xfrm>
          <a:prstGeom prst="rect">
            <a:avLst/>
          </a:prstGeom>
          <a:noFill/>
        </p:spPr>
        <p:txBody>
          <a:bodyPr wrap="square" rtlCol="0">
            <a:spAutoFit/>
          </a:bodyPr>
          <a:lstStyle/>
          <a:p>
            <a:r>
              <a:rPr lang="en-US" sz="1400" dirty="0"/>
              <a:t>Click the “Statistics” button to expand this menu.</a:t>
            </a:r>
          </a:p>
          <a:p>
            <a:endParaRPr lang="en-US" sz="1400" dirty="0"/>
          </a:p>
          <a:p>
            <a:pPr marL="169863" indent="-169863"/>
            <a:r>
              <a:rPr lang="en-US" sz="1400" dirty="0"/>
              <a:t>1. Select the minimum percent coverage required for a point in the time series to be used in the bloom fitting procedure or displayed in the density plot. If a daily (or 4-day, 8-day) composite has insufficient coverage within your polygon, it will be ignored.</a:t>
            </a:r>
          </a:p>
          <a:p>
            <a:pPr marL="169863" indent="-169863"/>
            <a:endParaRPr lang="en-US" sz="1400" dirty="0"/>
          </a:p>
          <a:p>
            <a:pPr marL="169863" indent="-169863"/>
            <a:r>
              <a:rPr lang="en-US" sz="1400" dirty="0"/>
              <a:t>2. Select the outlier detection method.</a:t>
            </a:r>
          </a:p>
          <a:p>
            <a:pPr marL="631825" lvl="1" indent="-174625">
              <a:buFont typeface="Arial" panose="020B0604020202020204" pitchFamily="34" charset="0"/>
              <a:buChar char="•"/>
            </a:pPr>
            <a:r>
              <a:rPr lang="en-US" sz="1200" dirty="0"/>
              <a:t>mean ± 2 standard deviations  </a:t>
            </a:r>
          </a:p>
          <a:p>
            <a:pPr marL="631825" lvl="1" indent="-174625">
              <a:buFont typeface="Arial" panose="020B0604020202020204" pitchFamily="34" charset="0"/>
              <a:buChar char="•"/>
            </a:pPr>
            <a:r>
              <a:rPr lang="en-US" sz="1200" dirty="0"/>
              <a:t>mean ± 3 standard deviations  </a:t>
            </a:r>
          </a:p>
          <a:p>
            <a:pPr marL="631825" lvl="1" indent="-174625">
              <a:buFont typeface="Arial" panose="020B0604020202020204" pitchFamily="34" charset="0"/>
              <a:buChar char="•"/>
            </a:pPr>
            <a:r>
              <a:rPr lang="en-US" sz="1200" dirty="0"/>
              <a:t>median ± 1.5 * interquartile range </a:t>
            </a:r>
          </a:p>
          <a:p>
            <a:pPr marL="631825" lvl="1" indent="-174625">
              <a:buFont typeface="Arial" panose="020B0604020202020204" pitchFamily="34" charset="0"/>
              <a:buChar char="•"/>
            </a:pPr>
            <a:r>
              <a:rPr lang="en-US" sz="1200" dirty="0"/>
              <a:t>Outer percentiles (0.01%, 0.1%, …)</a:t>
            </a:r>
          </a:p>
          <a:p>
            <a:pPr marL="169863" indent="-169863"/>
            <a:endParaRPr lang="en-US" sz="1400" dirty="0"/>
          </a:p>
          <a:p>
            <a:pPr marL="169863" indent="-169863"/>
            <a:r>
              <a:rPr lang="en-US" sz="1400" dirty="0"/>
              <a:t>3. Select the statistic (mean or median) to use to summarize data within your polygon for each day (or 4-day or 8-day period).</a:t>
            </a:r>
          </a:p>
          <a:p>
            <a:pPr marL="169863" indent="-169863"/>
            <a:endParaRPr lang="en-US" sz="1400" dirty="0"/>
          </a:p>
          <a:p>
            <a:pPr marL="169863" indent="-169863"/>
            <a:r>
              <a:rPr lang="en-US" sz="1400" dirty="0"/>
              <a:t>4. To exclude data outside a certain range, enter the values here and click “apply”. Data outside this range will not be included in the statistics or bloom fit. To ignore a boundary, leave it blank.</a:t>
            </a:r>
          </a:p>
        </p:txBody>
      </p:sp>
      <p:grpSp>
        <p:nvGrpSpPr>
          <p:cNvPr id="43" name="Group 42">
            <a:extLst>
              <a:ext uri="{FF2B5EF4-FFF2-40B4-BE49-F238E27FC236}">
                <a16:creationId xmlns:a16="http://schemas.microsoft.com/office/drawing/2014/main" id="{0096690C-191D-71AD-EDFB-FF8D06892485}"/>
              </a:ext>
            </a:extLst>
          </p:cNvPr>
          <p:cNvGrpSpPr/>
          <p:nvPr/>
        </p:nvGrpSpPr>
        <p:grpSpPr>
          <a:xfrm>
            <a:off x="8254992" y="646510"/>
            <a:ext cx="3015665" cy="3318477"/>
            <a:chOff x="7500848" y="676738"/>
            <a:chExt cx="3015665" cy="3318477"/>
          </a:xfrm>
        </p:grpSpPr>
        <p:pic>
          <p:nvPicPr>
            <p:cNvPr id="29" name="Picture 28">
              <a:extLst>
                <a:ext uri="{FF2B5EF4-FFF2-40B4-BE49-F238E27FC236}">
                  <a16:creationId xmlns:a16="http://schemas.microsoft.com/office/drawing/2014/main" id="{6A573817-80E8-2A98-7F11-65139FB9D1AA}"/>
                </a:ext>
              </a:extLst>
            </p:cNvPr>
            <p:cNvPicPr>
              <a:picLocks noChangeAspect="1"/>
            </p:cNvPicPr>
            <p:nvPr/>
          </p:nvPicPr>
          <p:blipFill rotWithShape="1">
            <a:blip r:embed="rId2"/>
            <a:srcRect l="773" t="27415" r="76295" b="17439"/>
            <a:stretch/>
          </p:blipFill>
          <p:spPr>
            <a:xfrm>
              <a:off x="7720552" y="676738"/>
              <a:ext cx="2795961" cy="3308809"/>
            </a:xfrm>
            <a:prstGeom prst="rect">
              <a:avLst/>
            </a:prstGeom>
          </p:spPr>
        </p:pic>
        <p:sp>
          <p:nvSpPr>
            <p:cNvPr id="35" name="Rectangle 34">
              <a:extLst>
                <a:ext uri="{FF2B5EF4-FFF2-40B4-BE49-F238E27FC236}">
                  <a16:creationId xmlns:a16="http://schemas.microsoft.com/office/drawing/2014/main" id="{E0AC3E2E-88DA-02EE-8EFA-9CDF90C9B515}"/>
                </a:ext>
              </a:extLst>
            </p:cNvPr>
            <p:cNvSpPr/>
            <p:nvPr/>
          </p:nvSpPr>
          <p:spPr>
            <a:xfrm>
              <a:off x="7720552" y="1405768"/>
              <a:ext cx="2795961" cy="3570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89ACB6D-4E23-983E-EC4B-89888CB4E2A9}"/>
                </a:ext>
              </a:extLst>
            </p:cNvPr>
            <p:cNvSpPr/>
            <p:nvPr/>
          </p:nvSpPr>
          <p:spPr>
            <a:xfrm>
              <a:off x="7720552" y="2082043"/>
              <a:ext cx="2795961" cy="3570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4BA2DEB-2C48-9A8F-A6F4-4F214EE7E20B}"/>
                </a:ext>
              </a:extLst>
            </p:cNvPr>
            <p:cNvSpPr/>
            <p:nvPr/>
          </p:nvSpPr>
          <p:spPr>
            <a:xfrm>
              <a:off x="7720551" y="2815468"/>
              <a:ext cx="2795961" cy="3570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2DAAA40-4B61-4E58-9461-0148FC5EF366}"/>
                </a:ext>
              </a:extLst>
            </p:cNvPr>
            <p:cNvSpPr/>
            <p:nvPr/>
          </p:nvSpPr>
          <p:spPr>
            <a:xfrm>
              <a:off x="7720550" y="3638171"/>
              <a:ext cx="2795961" cy="3570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94842E64-80D2-F3B2-0111-F2609835E5C6}"/>
                </a:ext>
              </a:extLst>
            </p:cNvPr>
            <p:cNvSpPr txBox="1"/>
            <p:nvPr/>
          </p:nvSpPr>
          <p:spPr>
            <a:xfrm>
              <a:off x="7500849" y="1427258"/>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1.</a:t>
              </a:r>
            </a:p>
          </p:txBody>
        </p:sp>
        <p:sp>
          <p:nvSpPr>
            <p:cNvPr id="40" name="TextBox 39">
              <a:extLst>
                <a:ext uri="{FF2B5EF4-FFF2-40B4-BE49-F238E27FC236}">
                  <a16:creationId xmlns:a16="http://schemas.microsoft.com/office/drawing/2014/main" id="{C0B91C27-896E-C973-FAD6-90F25543AE64}"/>
                </a:ext>
              </a:extLst>
            </p:cNvPr>
            <p:cNvSpPr txBox="1"/>
            <p:nvPr/>
          </p:nvSpPr>
          <p:spPr>
            <a:xfrm>
              <a:off x="7500849" y="2077047"/>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2.</a:t>
              </a:r>
            </a:p>
          </p:txBody>
        </p:sp>
        <p:sp>
          <p:nvSpPr>
            <p:cNvPr id="41" name="TextBox 40">
              <a:extLst>
                <a:ext uri="{FF2B5EF4-FFF2-40B4-BE49-F238E27FC236}">
                  <a16:creationId xmlns:a16="http://schemas.microsoft.com/office/drawing/2014/main" id="{2B14DE26-AD09-BF25-E2E3-8C5E7FAE970E}"/>
                </a:ext>
              </a:extLst>
            </p:cNvPr>
            <p:cNvSpPr txBox="1"/>
            <p:nvPr/>
          </p:nvSpPr>
          <p:spPr>
            <a:xfrm>
              <a:off x="7500848" y="2799171"/>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3.</a:t>
              </a:r>
            </a:p>
          </p:txBody>
        </p:sp>
        <p:sp>
          <p:nvSpPr>
            <p:cNvPr id="42" name="TextBox 41">
              <a:extLst>
                <a:ext uri="{FF2B5EF4-FFF2-40B4-BE49-F238E27FC236}">
                  <a16:creationId xmlns:a16="http://schemas.microsoft.com/office/drawing/2014/main" id="{5F710424-FFFC-0AAA-A2B3-21C895CF5505}"/>
                </a:ext>
              </a:extLst>
            </p:cNvPr>
            <p:cNvSpPr txBox="1"/>
            <p:nvPr/>
          </p:nvSpPr>
          <p:spPr>
            <a:xfrm>
              <a:off x="7500848" y="3629025"/>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4.</a:t>
              </a:r>
            </a:p>
          </p:txBody>
        </p:sp>
      </p:grpSp>
    </p:spTree>
    <p:extLst>
      <p:ext uri="{BB962C8B-B14F-4D97-AF65-F5344CB8AC3E}">
        <p14:creationId xmlns:p14="http://schemas.microsoft.com/office/powerpoint/2010/main" val="3458407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7" y="123290"/>
            <a:ext cx="5501122" cy="523220"/>
          </a:xfrm>
          <a:prstGeom prst="rect">
            <a:avLst/>
          </a:prstGeom>
          <a:noFill/>
        </p:spPr>
        <p:txBody>
          <a:bodyPr wrap="square" rtlCol="0">
            <a:spAutoFit/>
          </a:bodyPr>
          <a:lstStyle/>
          <a:p>
            <a:r>
              <a:rPr lang="en-US" sz="2800" dirty="0"/>
              <a:t>Model (bloom) fit</a:t>
            </a:r>
            <a:endParaRPr lang="en-US" dirty="0"/>
          </a:p>
        </p:txBody>
      </p:sp>
      <p:sp>
        <p:nvSpPr>
          <p:cNvPr id="28" name="TextBox 27">
            <a:extLst>
              <a:ext uri="{FF2B5EF4-FFF2-40B4-BE49-F238E27FC236}">
                <a16:creationId xmlns:a16="http://schemas.microsoft.com/office/drawing/2014/main" id="{C0BBA62C-6BC5-F7B2-542A-5394E53E3EFD}"/>
              </a:ext>
            </a:extLst>
          </p:cNvPr>
          <p:cNvSpPr txBox="1"/>
          <p:nvPr/>
        </p:nvSpPr>
        <p:spPr>
          <a:xfrm>
            <a:off x="164388" y="853816"/>
            <a:ext cx="7273216" cy="4616648"/>
          </a:xfrm>
          <a:prstGeom prst="rect">
            <a:avLst/>
          </a:prstGeom>
          <a:noFill/>
        </p:spPr>
        <p:txBody>
          <a:bodyPr wrap="square" rtlCol="0">
            <a:spAutoFit/>
          </a:bodyPr>
          <a:lstStyle/>
          <a:p>
            <a:r>
              <a:rPr lang="en-US" sz="1400" dirty="0"/>
              <a:t>Click the “Model fit” button to expand this menu.</a:t>
            </a:r>
          </a:p>
          <a:p>
            <a:endParaRPr lang="en-US" sz="1400" dirty="0"/>
          </a:p>
          <a:p>
            <a:r>
              <a:rPr lang="en-US" sz="1400" dirty="0"/>
              <a:t>Each point in the time series and bloom fit is the daily (or 4-day, 8-day) spatial average (or median) of data after removal of outliers and points outside the desired range, using the binned data values. Only points with sufficient percent coverage inside the polygon on that day/week are used, within the range of days selected by the user. </a:t>
            </a:r>
          </a:p>
          <a:p>
            <a:endParaRPr lang="en-US" sz="1400" dirty="0"/>
          </a:p>
          <a:p>
            <a:pPr marL="169863" indent="-169863"/>
            <a:r>
              <a:rPr lang="en-US" sz="1400" dirty="0"/>
              <a:t>1. Select the model to use in your fit. </a:t>
            </a:r>
            <a:r>
              <a:rPr lang="en-US" sz="1400" i="1" dirty="0"/>
              <a:t>Default = Shifted Gaussian</a:t>
            </a:r>
          </a:p>
          <a:p>
            <a:pPr marL="169863" indent="-169863"/>
            <a:endParaRPr lang="en-US" sz="1400" dirty="0"/>
          </a:p>
          <a:p>
            <a:pPr marL="169863" indent="-169863"/>
            <a:r>
              <a:rPr lang="en-US" sz="1400" dirty="0"/>
              <a:t>2. Select the model shape around the bloom peak timing.</a:t>
            </a:r>
            <a:endParaRPr lang="en-US" sz="1200" dirty="0"/>
          </a:p>
          <a:p>
            <a:pPr marL="169863" indent="-169863"/>
            <a:endParaRPr lang="en-US" sz="1400" dirty="0"/>
          </a:p>
          <a:p>
            <a:pPr marL="169863" indent="-169863"/>
            <a:r>
              <a:rPr lang="en-US" sz="1400" dirty="0"/>
              <a:t>3. Choose whether to smooth points using LOESS locally estimated scatterplot smoothing) in the time series before fitting or just fit the raw data points. If you smooth the points, you must also set the “span”, which controls the degree of smoothing:</a:t>
            </a:r>
          </a:p>
          <a:p>
            <a:pPr marL="169863" indent="-169863"/>
            <a:endParaRPr lang="en-US" sz="1400" dirty="0"/>
          </a:p>
          <a:p>
            <a:pPr marL="169863" indent="-169863"/>
            <a:endParaRPr lang="en-US" sz="1400" dirty="0"/>
          </a:p>
          <a:p>
            <a:pPr marL="169863" indent="-169863"/>
            <a:endParaRPr lang="en-US" sz="1400" dirty="0"/>
          </a:p>
          <a:p>
            <a:pPr marL="169863" indent="-169863"/>
            <a:endParaRPr lang="en-US" sz="1400" dirty="0"/>
          </a:p>
          <a:p>
            <a:pPr marL="169863" indent="-169863"/>
            <a:endParaRPr lang="en-US" sz="1400" dirty="0"/>
          </a:p>
          <a:p>
            <a:pPr marL="169863" indent="-169863"/>
            <a:r>
              <a:rPr lang="en-US" sz="1400" dirty="0"/>
              <a:t>4. Adjust the range of days to use in the fit, and restrict to a certain time window to search for the peak timing or start of the bloom period. t</a:t>
            </a:r>
            <a:r>
              <a:rPr lang="en-US" sz="1400" baseline="-25000" dirty="0"/>
              <a:t>start</a:t>
            </a:r>
            <a:r>
              <a:rPr lang="en-US" sz="1400" dirty="0"/>
              <a:t> and t</a:t>
            </a:r>
            <a:r>
              <a:rPr lang="en-US" sz="1400" baseline="-25000" dirty="0"/>
              <a:t>max</a:t>
            </a:r>
            <a:r>
              <a:rPr lang="en-US" sz="1400" dirty="0"/>
              <a:t> will be restricted based on t</a:t>
            </a:r>
            <a:r>
              <a:rPr lang="en-US" sz="1400" baseline="-25000" dirty="0"/>
              <a:t>range</a:t>
            </a:r>
            <a:r>
              <a:rPr lang="en-US" sz="1400" dirty="0"/>
              <a:t>.</a:t>
            </a:r>
          </a:p>
        </p:txBody>
      </p:sp>
      <p:pic>
        <p:nvPicPr>
          <p:cNvPr id="3" name="Picture 2">
            <a:extLst>
              <a:ext uri="{FF2B5EF4-FFF2-40B4-BE49-F238E27FC236}">
                <a16:creationId xmlns:a16="http://schemas.microsoft.com/office/drawing/2014/main" id="{D5B7981B-73FD-514F-4A3D-5924BC0755EF}"/>
              </a:ext>
            </a:extLst>
          </p:cNvPr>
          <p:cNvPicPr>
            <a:picLocks noChangeAspect="1"/>
          </p:cNvPicPr>
          <p:nvPr/>
        </p:nvPicPr>
        <p:blipFill rotWithShape="1">
          <a:blip r:embed="rId2"/>
          <a:srcRect l="563" t="4811" r="75878" b="55750"/>
          <a:stretch/>
        </p:blipFill>
        <p:spPr>
          <a:xfrm>
            <a:off x="8190903" y="853816"/>
            <a:ext cx="3836709" cy="5003789"/>
          </a:xfrm>
          <a:prstGeom prst="rect">
            <a:avLst/>
          </a:prstGeom>
        </p:spPr>
      </p:pic>
      <p:sp>
        <p:nvSpPr>
          <p:cNvPr id="4" name="Rectangle 3">
            <a:extLst>
              <a:ext uri="{FF2B5EF4-FFF2-40B4-BE49-F238E27FC236}">
                <a16:creationId xmlns:a16="http://schemas.microsoft.com/office/drawing/2014/main" id="{47A0E9F1-4472-3331-2AE9-1BE2AA715A0A}"/>
              </a:ext>
            </a:extLst>
          </p:cNvPr>
          <p:cNvSpPr/>
          <p:nvPr/>
        </p:nvSpPr>
        <p:spPr>
          <a:xfrm>
            <a:off x="8190903" y="1894014"/>
            <a:ext cx="3836709" cy="3570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E626773-A9AA-4DCE-0336-5375D06E9712}"/>
              </a:ext>
            </a:extLst>
          </p:cNvPr>
          <p:cNvSpPr/>
          <p:nvPr/>
        </p:nvSpPr>
        <p:spPr>
          <a:xfrm>
            <a:off x="8190902" y="2395205"/>
            <a:ext cx="3836709" cy="3570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9748F57-9290-6655-E162-593E583EE5AF}"/>
              </a:ext>
            </a:extLst>
          </p:cNvPr>
          <p:cNvSpPr/>
          <p:nvPr/>
        </p:nvSpPr>
        <p:spPr>
          <a:xfrm>
            <a:off x="8190902" y="2896396"/>
            <a:ext cx="3836709" cy="3570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A494AE-BE76-6FA5-0969-F696ABEC2373}"/>
              </a:ext>
            </a:extLst>
          </p:cNvPr>
          <p:cNvSpPr/>
          <p:nvPr/>
        </p:nvSpPr>
        <p:spPr>
          <a:xfrm>
            <a:off x="8190901" y="3748707"/>
            <a:ext cx="3836709" cy="21088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667E144-12EF-F6B0-4BD1-F39AAB43B9EF}"/>
              </a:ext>
            </a:extLst>
          </p:cNvPr>
          <p:cNvSpPr txBox="1"/>
          <p:nvPr/>
        </p:nvSpPr>
        <p:spPr>
          <a:xfrm>
            <a:off x="7955069" y="1894013"/>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1.</a:t>
            </a:r>
          </a:p>
        </p:txBody>
      </p:sp>
      <p:sp>
        <p:nvSpPr>
          <p:cNvPr id="9" name="TextBox 8">
            <a:extLst>
              <a:ext uri="{FF2B5EF4-FFF2-40B4-BE49-F238E27FC236}">
                <a16:creationId xmlns:a16="http://schemas.microsoft.com/office/drawing/2014/main" id="{AFC9BDC7-E440-88AA-0824-BC23845FABDF}"/>
              </a:ext>
            </a:extLst>
          </p:cNvPr>
          <p:cNvSpPr txBox="1"/>
          <p:nvPr/>
        </p:nvSpPr>
        <p:spPr>
          <a:xfrm>
            <a:off x="7965140" y="2395205"/>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2.</a:t>
            </a:r>
          </a:p>
        </p:txBody>
      </p:sp>
      <p:sp>
        <p:nvSpPr>
          <p:cNvPr id="10" name="TextBox 9">
            <a:extLst>
              <a:ext uri="{FF2B5EF4-FFF2-40B4-BE49-F238E27FC236}">
                <a16:creationId xmlns:a16="http://schemas.microsoft.com/office/drawing/2014/main" id="{01B44058-562B-D167-8EDE-41BFD318779C}"/>
              </a:ext>
            </a:extLst>
          </p:cNvPr>
          <p:cNvSpPr txBox="1"/>
          <p:nvPr/>
        </p:nvSpPr>
        <p:spPr>
          <a:xfrm>
            <a:off x="7974117" y="2881007"/>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3.</a:t>
            </a:r>
          </a:p>
        </p:txBody>
      </p:sp>
      <p:sp>
        <p:nvSpPr>
          <p:cNvPr id="11" name="TextBox 10">
            <a:extLst>
              <a:ext uri="{FF2B5EF4-FFF2-40B4-BE49-F238E27FC236}">
                <a16:creationId xmlns:a16="http://schemas.microsoft.com/office/drawing/2014/main" id="{7EE1B257-6D7A-DA9E-C1F7-280118863F0B}"/>
              </a:ext>
            </a:extLst>
          </p:cNvPr>
          <p:cNvSpPr txBox="1"/>
          <p:nvPr/>
        </p:nvSpPr>
        <p:spPr>
          <a:xfrm>
            <a:off x="7978281" y="3772996"/>
            <a:ext cx="197733"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4.</a:t>
            </a:r>
          </a:p>
        </p:txBody>
      </p:sp>
      <p:pic>
        <p:nvPicPr>
          <p:cNvPr id="12" name="Picture 11">
            <a:extLst>
              <a:ext uri="{FF2B5EF4-FFF2-40B4-BE49-F238E27FC236}">
                <a16:creationId xmlns:a16="http://schemas.microsoft.com/office/drawing/2014/main" id="{1C6FFD34-E33A-888A-8FA9-03A8C0897307}"/>
              </a:ext>
            </a:extLst>
          </p:cNvPr>
          <p:cNvPicPr>
            <a:picLocks noChangeAspect="1"/>
          </p:cNvPicPr>
          <p:nvPr/>
        </p:nvPicPr>
        <p:blipFill rotWithShape="1">
          <a:blip r:embed="rId3"/>
          <a:srcRect l="670" t="20619" r="75450" b="68735"/>
          <a:stretch/>
        </p:blipFill>
        <p:spPr>
          <a:xfrm>
            <a:off x="690151" y="4049995"/>
            <a:ext cx="2102177" cy="730139"/>
          </a:xfrm>
          <a:prstGeom prst="rect">
            <a:avLst/>
          </a:prstGeom>
        </p:spPr>
      </p:pic>
    </p:spTree>
    <p:extLst>
      <p:ext uri="{BB962C8B-B14F-4D97-AF65-F5344CB8AC3E}">
        <p14:creationId xmlns:p14="http://schemas.microsoft.com/office/powerpoint/2010/main" val="1906672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BE30B9EE-5B37-BCC1-09E2-B19B81E60C2E}"/>
              </a:ext>
            </a:extLst>
          </p:cNvPr>
          <p:cNvSpPr txBox="1"/>
          <p:nvPr/>
        </p:nvSpPr>
        <p:spPr>
          <a:xfrm>
            <a:off x="164387" y="123290"/>
            <a:ext cx="5482269" cy="523220"/>
          </a:xfrm>
          <a:prstGeom prst="rect">
            <a:avLst/>
          </a:prstGeom>
          <a:noFill/>
        </p:spPr>
        <p:txBody>
          <a:bodyPr wrap="square" rtlCol="0">
            <a:spAutoFit/>
          </a:bodyPr>
          <a:lstStyle/>
          <a:p>
            <a:r>
              <a:rPr lang="en-US" sz="2800" dirty="0"/>
              <a:t>Model (bloom) fit (continued)</a:t>
            </a:r>
          </a:p>
        </p:txBody>
      </p:sp>
      <p:sp>
        <p:nvSpPr>
          <p:cNvPr id="28" name="TextBox 27">
            <a:extLst>
              <a:ext uri="{FF2B5EF4-FFF2-40B4-BE49-F238E27FC236}">
                <a16:creationId xmlns:a16="http://schemas.microsoft.com/office/drawing/2014/main" id="{C0BBA62C-6BC5-F7B2-542A-5394E53E3EFD}"/>
              </a:ext>
            </a:extLst>
          </p:cNvPr>
          <p:cNvSpPr txBox="1"/>
          <p:nvPr/>
        </p:nvSpPr>
        <p:spPr>
          <a:xfrm>
            <a:off x="164386" y="678035"/>
            <a:ext cx="8258294" cy="6093976"/>
          </a:xfrm>
          <a:prstGeom prst="rect">
            <a:avLst/>
          </a:prstGeom>
          <a:noFill/>
        </p:spPr>
        <p:txBody>
          <a:bodyPr wrap="square" rtlCol="0">
            <a:spAutoFit/>
          </a:bodyPr>
          <a:lstStyle/>
          <a:p>
            <a:r>
              <a:rPr lang="en-US" sz="1400" dirty="0"/>
              <a:t>5. If you are modelling with a Shifted Gaussian, there are more options:</a:t>
            </a:r>
            <a:endParaRPr lang="en-US" sz="1200" dirty="0"/>
          </a:p>
          <a:p>
            <a:pPr marL="461963" indent="-234950">
              <a:buFont typeface="+mj-lt"/>
              <a:buAutoNum type="alphaLcParenR"/>
            </a:pPr>
            <a:r>
              <a:rPr lang="en-US" sz="1200" dirty="0"/>
              <a:t>t</a:t>
            </a:r>
            <a:r>
              <a:rPr lang="en-US" sz="1200" baseline="-25000" dirty="0"/>
              <a:t>start</a:t>
            </a:r>
            <a:r>
              <a:rPr lang="en-US" sz="1200" dirty="0"/>
              <a:t> calculation method</a:t>
            </a:r>
          </a:p>
          <a:p>
            <a:pPr marL="919163" lvl="1" indent="-234950">
              <a:buFont typeface="Arial" panose="020B0604020202020204" pitchFamily="34" charset="0"/>
              <a:buChar char="•"/>
            </a:pPr>
            <a:r>
              <a:rPr lang="en-US" sz="1200" dirty="0"/>
              <a:t>% amplitude: Define t</a:t>
            </a:r>
            <a:r>
              <a:rPr lang="en-US" sz="1200" baseline="-25000" dirty="0"/>
              <a:t>start</a:t>
            </a:r>
            <a:r>
              <a:rPr lang="en-US" sz="1200" dirty="0"/>
              <a:t> as the day when the curve  reaches a specified percentage of its amplitude over the background value, or</a:t>
            </a:r>
          </a:p>
          <a:p>
            <a:pPr marL="919163" lvl="1" indent="-234950">
              <a:buFont typeface="Arial" panose="020B0604020202020204" pitchFamily="34" charset="0"/>
              <a:buChar char="•"/>
            </a:pPr>
            <a:r>
              <a:rPr lang="en-US" sz="1200" dirty="0"/>
              <a:t>Constant threshold: Define t</a:t>
            </a:r>
            <a:r>
              <a:rPr lang="en-US" sz="1200" baseline="-25000" dirty="0"/>
              <a:t>start</a:t>
            </a:r>
            <a:r>
              <a:rPr lang="en-US" sz="1200" dirty="0"/>
              <a:t> as the day when the curve reaches a specified threshold over the background value.</a:t>
            </a:r>
          </a:p>
          <a:p>
            <a:pPr marL="461963" indent="-234950">
              <a:buFont typeface="+mj-lt"/>
              <a:buAutoNum type="alphaLcParenR"/>
            </a:pPr>
            <a:r>
              <a:rPr lang="en-US" sz="1200" dirty="0"/>
              <a:t>t</a:t>
            </a:r>
            <a:r>
              <a:rPr lang="en-US" sz="1200" baseline="-25000" dirty="0"/>
              <a:t>max</a:t>
            </a:r>
            <a:r>
              <a:rPr lang="en-US" sz="1200" dirty="0"/>
              <a:t> switch</a:t>
            </a:r>
          </a:p>
          <a:p>
            <a:pPr marL="461963" lvl="1"/>
            <a:r>
              <a:rPr lang="en-US" sz="1200" dirty="0"/>
              <a:t>If this is ON, the bloom peak timing is allowed to vary as a parameter within the nonlinear least squares fitting procedure, rather than being a fixed value based on the actual maximum value.</a:t>
            </a:r>
          </a:p>
          <a:p>
            <a:pPr marL="461963" lvl="1"/>
            <a:r>
              <a:rPr lang="en-US" sz="1200" b="1" dirty="0"/>
              <a:t>WARNING:</a:t>
            </a:r>
            <a:r>
              <a:rPr lang="en-US" sz="1200" dirty="0"/>
              <a:t> t</a:t>
            </a:r>
            <a:r>
              <a:rPr lang="en-US" sz="1200" baseline="-25000" dirty="0"/>
              <a:t>start</a:t>
            </a:r>
            <a:r>
              <a:rPr lang="en-US" sz="1200" dirty="0"/>
              <a:t> can't be restricted if this is set to ON, because the t</a:t>
            </a:r>
            <a:r>
              <a:rPr lang="en-US" sz="1200" baseline="-25000" dirty="0"/>
              <a:t>start</a:t>
            </a:r>
            <a:r>
              <a:rPr lang="en-US" sz="1200" dirty="0"/>
              <a:t> limits are set by restricting σ (the parameter controlling the width of the curve) relative to a known t</a:t>
            </a:r>
            <a:r>
              <a:rPr lang="en-US" sz="1200" baseline="-25000" dirty="0"/>
              <a:t>max</a:t>
            </a:r>
            <a:r>
              <a:rPr lang="en-US" sz="1200" dirty="0"/>
              <a:t> value.</a:t>
            </a:r>
          </a:p>
          <a:p>
            <a:pPr marL="461963" indent="-234950">
              <a:buFont typeface="+mj-lt"/>
              <a:buAutoNum type="alphaLcParenR"/>
            </a:pPr>
            <a:r>
              <a:rPr lang="en-US" sz="1200" dirty="0"/>
              <a:t>βt switch</a:t>
            </a:r>
          </a:p>
          <a:p>
            <a:pPr marL="461963" lvl="1"/>
            <a:r>
              <a:rPr lang="en-US" sz="1200" dirty="0"/>
              <a:t>If this is ON, the background line of the curve is allowed to vary linearly with time.</a:t>
            </a:r>
          </a:p>
          <a:p>
            <a:pPr marL="461963" indent="-234950">
              <a:buFont typeface="+mj-lt"/>
              <a:buAutoNum type="alphaLcParenR"/>
            </a:pPr>
            <a:r>
              <a:rPr lang="en-US" sz="1200" dirty="0"/>
              <a:t>weights </a:t>
            </a:r>
          </a:p>
          <a:p>
            <a:pPr marL="461963" lvl="1"/>
            <a:r>
              <a:rPr lang="en-US" sz="1200" dirty="0"/>
              <a:t>If this is ON, points in the fit are weighted by the percent coverage inside the polygon.</a:t>
            </a:r>
          </a:p>
          <a:p>
            <a:pPr marL="461963" indent="-234950">
              <a:buFont typeface="+mj-lt"/>
              <a:buAutoNum type="alphaLcParenR"/>
            </a:pPr>
            <a:r>
              <a:rPr lang="en-US" sz="1200" dirty="0"/>
              <a:t>Remove background  </a:t>
            </a:r>
          </a:p>
          <a:p>
            <a:pPr marL="461963" lvl="1"/>
            <a:r>
              <a:rPr lang="en-US" sz="1200" dirty="0"/>
              <a:t>If this is checked, the background data line will be subtracted from the data points / curve before calculating the amplitude and magnitude.  </a:t>
            </a:r>
          </a:p>
          <a:p>
            <a:pPr marL="461963" indent="-234950">
              <a:buFont typeface="+mj-lt"/>
              <a:buAutoNum type="alphaLcParenR"/>
            </a:pPr>
            <a:r>
              <a:rPr lang="en-US" sz="1200" dirty="0"/>
              <a:t>Fits are flagged (unaffected but marked) if the following occurs:  </a:t>
            </a:r>
          </a:p>
          <a:p>
            <a:pPr marL="919163" lvl="1" indent="-234950">
              <a:buFont typeface="Arial" panose="020B0604020202020204" pitchFamily="34" charset="0"/>
              <a:buChar char="•"/>
            </a:pPr>
            <a:r>
              <a:rPr lang="en-US" sz="1200" dirty="0"/>
              <a:t>Flag 1: Flagged if </a:t>
            </a:r>
            <a:r>
              <a:rPr lang="en-US" sz="1200" dirty="0" err="1"/>
              <a:t>amplitude</a:t>
            </a:r>
            <a:r>
              <a:rPr lang="en-US" sz="1200" baseline="-25000" dirty="0" err="1"/>
              <a:t>fit</a:t>
            </a:r>
            <a:r>
              <a:rPr lang="en-US" sz="1200" dirty="0"/>
              <a:t>/ </a:t>
            </a:r>
            <a:r>
              <a:rPr lang="en-US" sz="1200" dirty="0" err="1"/>
              <a:t>amplitude</a:t>
            </a:r>
            <a:r>
              <a:rPr lang="en-US" sz="1200" baseline="-25000" dirty="0" err="1"/>
              <a:t>real</a:t>
            </a:r>
            <a:r>
              <a:rPr lang="en-US" sz="1200" dirty="0"/>
              <a:t> is outside the selected range</a:t>
            </a:r>
          </a:p>
          <a:p>
            <a:pPr marL="919163" lvl="1" indent="-234950">
              <a:buFont typeface="Arial" panose="020B0604020202020204" pitchFamily="34" charset="0"/>
              <a:buChar char="•"/>
            </a:pPr>
            <a:r>
              <a:rPr lang="en-US" sz="1200" dirty="0"/>
              <a:t>Flag 2: Flagged if </a:t>
            </a:r>
            <a:r>
              <a:rPr lang="en-US" sz="1200" dirty="0" err="1"/>
              <a:t>magnitude</a:t>
            </a:r>
            <a:r>
              <a:rPr lang="en-US" sz="1200" baseline="-25000" dirty="0" err="1"/>
              <a:t>fit</a:t>
            </a:r>
            <a:r>
              <a:rPr lang="en-US" sz="1200" dirty="0"/>
              <a:t> / </a:t>
            </a:r>
            <a:r>
              <a:rPr lang="en-US" sz="1200" dirty="0" err="1"/>
              <a:t>magnitude</a:t>
            </a:r>
            <a:r>
              <a:rPr lang="en-US" sz="1200" baseline="-25000" dirty="0" err="1"/>
              <a:t>real</a:t>
            </a:r>
            <a:r>
              <a:rPr lang="en-US" sz="1200" dirty="0"/>
              <a:t> is outside the selected range </a:t>
            </a:r>
          </a:p>
          <a:p>
            <a:pPr marL="919163" lvl="1" indent="-234950">
              <a:buFont typeface="Arial" panose="020B0604020202020204" pitchFamily="34" charset="0"/>
              <a:buChar char="•"/>
            </a:pPr>
            <a:r>
              <a:rPr lang="en-US" sz="1200" dirty="0"/>
              <a:t>Flag 3: Flagged if sigma &lt;= temporal composite length (i.e. 1, 4, or 8 days) </a:t>
            </a:r>
          </a:p>
          <a:p>
            <a:pPr marL="919163" lvl="1" indent="-234950">
              <a:buFont typeface="Arial" panose="020B0604020202020204" pitchFamily="34" charset="0"/>
              <a:buChar char="•"/>
            </a:pPr>
            <a:r>
              <a:rPr lang="en-US" sz="1200" dirty="0"/>
              <a:t>Flag 4: Flagged if the calculated t</a:t>
            </a:r>
            <a:r>
              <a:rPr lang="en-US" sz="1200" baseline="-25000" dirty="0"/>
              <a:t>start</a:t>
            </a:r>
            <a:r>
              <a:rPr lang="en-US" sz="1200" dirty="0"/>
              <a:t> is on the boundary of the t</a:t>
            </a:r>
            <a:r>
              <a:rPr lang="en-US" sz="1200" baseline="-25000" dirty="0"/>
              <a:t>start</a:t>
            </a:r>
            <a:r>
              <a:rPr lang="en-US" sz="1200" dirty="0"/>
              <a:t> slider</a:t>
            </a:r>
          </a:p>
          <a:p>
            <a:pPr marL="919163" lvl="1" indent="-234950">
              <a:buFont typeface="Arial" panose="020B0604020202020204" pitchFamily="34" charset="0"/>
              <a:buChar char="•"/>
            </a:pPr>
            <a:r>
              <a:rPr lang="en-US" sz="1200" dirty="0"/>
              <a:t>Flag 5: Flagged if the calculated t</a:t>
            </a:r>
            <a:r>
              <a:rPr lang="en-US" sz="1200" baseline="-25000" dirty="0"/>
              <a:t>max</a:t>
            </a:r>
            <a:r>
              <a:rPr lang="en-US" sz="1200" dirty="0"/>
              <a:t> is on the boundary of the t</a:t>
            </a:r>
            <a:r>
              <a:rPr lang="en-US" sz="1200" baseline="-25000" dirty="0"/>
              <a:t>max</a:t>
            </a:r>
            <a:r>
              <a:rPr lang="en-US" sz="1200" dirty="0"/>
              <a:t> slider</a:t>
            </a:r>
          </a:p>
          <a:p>
            <a:pPr marL="919163" lvl="1" indent="-234950">
              <a:buFont typeface="Arial" panose="020B0604020202020204" pitchFamily="34" charset="0"/>
              <a:buChar char="•"/>
            </a:pPr>
            <a:r>
              <a:rPr lang="en-US" sz="1200" dirty="0"/>
              <a:t>Flag 6: Flagged if the calculated t</a:t>
            </a:r>
            <a:r>
              <a:rPr lang="en-US" sz="1200" baseline="-25000" dirty="0"/>
              <a:t>end</a:t>
            </a:r>
            <a:r>
              <a:rPr lang="en-US" sz="1200" dirty="0"/>
              <a:t> is on the boundary of the t</a:t>
            </a:r>
            <a:r>
              <a:rPr lang="en-US" sz="1200" baseline="-25000" dirty="0"/>
              <a:t>range</a:t>
            </a:r>
            <a:r>
              <a:rPr lang="en-US" sz="1200" dirty="0"/>
              <a:t> slider</a:t>
            </a:r>
          </a:p>
          <a:p>
            <a:pPr lvl="1"/>
            <a:r>
              <a:rPr lang="en-US" sz="1200" dirty="0"/>
              <a:t>You can adjust the range of acceptable ratio limits  for flags 1 and 2 and click “apply”.</a:t>
            </a:r>
          </a:p>
          <a:p>
            <a:pPr lvl="1"/>
            <a:endParaRPr lang="en-US" sz="1400" dirty="0"/>
          </a:p>
          <a:p>
            <a:pPr marL="169863" indent="-169863"/>
            <a:r>
              <a:rPr lang="en-US" sz="1400" dirty="0"/>
              <a:t>6. If you are modelling with the Threshold method, set the threshold coefficient.</a:t>
            </a:r>
          </a:p>
          <a:p>
            <a:pPr marL="228600"/>
            <a:r>
              <a:rPr lang="en-US" sz="1200" dirty="0"/>
              <a:t>t</a:t>
            </a:r>
            <a:r>
              <a:rPr lang="en-US" sz="1200" baseline="-25000" dirty="0"/>
              <a:t>start</a:t>
            </a:r>
            <a:r>
              <a:rPr lang="en-US" sz="1200" dirty="0"/>
              <a:t> is defined as the point where chlorophyll-a drops below the threshold for &gt; 14 days, measuring the days/weeks backward from the day of maximum concentration.</a:t>
            </a:r>
          </a:p>
          <a:p>
            <a:pPr marL="169863" indent="292100"/>
            <a:r>
              <a:rPr lang="en-US" sz="1200" dirty="0"/>
              <a:t>threshold = (threshold coefficient) * (median data value) </a:t>
            </a:r>
          </a:p>
          <a:p>
            <a:pPr marL="169863" indent="292100"/>
            <a:r>
              <a:rPr lang="en-US" sz="1200" dirty="0"/>
              <a:t>median data value = median of all points used in bloom fit (within day range, with sufficient % coverage)</a:t>
            </a:r>
          </a:p>
        </p:txBody>
      </p:sp>
      <p:grpSp>
        <p:nvGrpSpPr>
          <p:cNvPr id="26" name="Group 25">
            <a:extLst>
              <a:ext uri="{FF2B5EF4-FFF2-40B4-BE49-F238E27FC236}">
                <a16:creationId xmlns:a16="http://schemas.microsoft.com/office/drawing/2014/main" id="{CE432645-9D03-19E8-8FCE-E40B06D97E77}"/>
              </a:ext>
            </a:extLst>
          </p:cNvPr>
          <p:cNvGrpSpPr/>
          <p:nvPr/>
        </p:nvGrpSpPr>
        <p:grpSpPr>
          <a:xfrm>
            <a:off x="9005925" y="233166"/>
            <a:ext cx="3021688" cy="4607746"/>
            <a:chOff x="7330439" y="761465"/>
            <a:chExt cx="3021688" cy="4607746"/>
          </a:xfrm>
        </p:grpSpPr>
        <p:pic>
          <p:nvPicPr>
            <p:cNvPr id="13" name="Picture 12">
              <a:extLst>
                <a:ext uri="{FF2B5EF4-FFF2-40B4-BE49-F238E27FC236}">
                  <a16:creationId xmlns:a16="http://schemas.microsoft.com/office/drawing/2014/main" id="{03AEB6B7-DE6C-060C-A9A6-E73BDBFF765B}"/>
                </a:ext>
              </a:extLst>
            </p:cNvPr>
            <p:cNvPicPr>
              <a:picLocks noChangeAspect="1"/>
            </p:cNvPicPr>
            <p:nvPr/>
          </p:nvPicPr>
          <p:blipFill rotWithShape="1">
            <a:blip r:embed="rId2"/>
            <a:srcRect l="670" t="14571" r="75771" b="33746"/>
            <a:stretch/>
          </p:blipFill>
          <p:spPr>
            <a:xfrm>
              <a:off x="7655966" y="761465"/>
              <a:ext cx="2696160" cy="4607746"/>
            </a:xfrm>
            <a:prstGeom prst="rect">
              <a:avLst/>
            </a:prstGeom>
          </p:spPr>
        </p:pic>
        <p:sp>
          <p:nvSpPr>
            <p:cNvPr id="4" name="Rectangle 3">
              <a:extLst>
                <a:ext uri="{FF2B5EF4-FFF2-40B4-BE49-F238E27FC236}">
                  <a16:creationId xmlns:a16="http://schemas.microsoft.com/office/drawing/2014/main" id="{47A0E9F1-4472-3331-2AE9-1BE2AA715A0A}"/>
                </a:ext>
              </a:extLst>
            </p:cNvPr>
            <p:cNvSpPr/>
            <p:nvPr/>
          </p:nvSpPr>
          <p:spPr>
            <a:xfrm>
              <a:off x="7655967" y="761465"/>
              <a:ext cx="2696160" cy="7996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667E144-12EF-F6B0-4BD1-F39AAB43B9EF}"/>
                </a:ext>
              </a:extLst>
            </p:cNvPr>
            <p:cNvSpPr txBox="1"/>
            <p:nvPr/>
          </p:nvSpPr>
          <p:spPr>
            <a:xfrm>
              <a:off x="7330440" y="761465"/>
              <a:ext cx="304897"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5a.</a:t>
              </a:r>
            </a:p>
          </p:txBody>
        </p:sp>
        <p:sp>
          <p:nvSpPr>
            <p:cNvPr id="15" name="Rectangle 14">
              <a:extLst>
                <a:ext uri="{FF2B5EF4-FFF2-40B4-BE49-F238E27FC236}">
                  <a16:creationId xmlns:a16="http://schemas.microsoft.com/office/drawing/2014/main" id="{4368FB33-8567-64C7-EC21-8E2A770C0D39}"/>
                </a:ext>
              </a:extLst>
            </p:cNvPr>
            <p:cNvSpPr/>
            <p:nvPr/>
          </p:nvSpPr>
          <p:spPr>
            <a:xfrm>
              <a:off x="7655966" y="1844781"/>
              <a:ext cx="2696160" cy="31739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D75ACF3-8070-EF6E-200A-1276A8ADE6A8}"/>
                </a:ext>
              </a:extLst>
            </p:cNvPr>
            <p:cNvSpPr/>
            <p:nvPr/>
          </p:nvSpPr>
          <p:spPr>
            <a:xfrm>
              <a:off x="7655966" y="2324075"/>
              <a:ext cx="2696160" cy="31739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44F5488-FF3E-C356-6E25-F1E11425EEFE}"/>
                </a:ext>
              </a:extLst>
            </p:cNvPr>
            <p:cNvSpPr/>
            <p:nvPr/>
          </p:nvSpPr>
          <p:spPr>
            <a:xfrm>
              <a:off x="7655966" y="2803370"/>
              <a:ext cx="2696160" cy="31739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D6B1B88-6DF8-B3B3-246A-C7EE3CDC1EDE}"/>
                </a:ext>
              </a:extLst>
            </p:cNvPr>
            <p:cNvSpPr/>
            <p:nvPr/>
          </p:nvSpPr>
          <p:spPr>
            <a:xfrm>
              <a:off x="7655966" y="3384460"/>
              <a:ext cx="2696160" cy="25415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1270564-9A24-ADC7-ACF1-79EDE2AA4943}"/>
                </a:ext>
              </a:extLst>
            </p:cNvPr>
            <p:cNvSpPr/>
            <p:nvPr/>
          </p:nvSpPr>
          <p:spPr>
            <a:xfrm>
              <a:off x="7655966" y="4136231"/>
              <a:ext cx="2696160" cy="12144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87E082C-F20C-8236-63F7-5489148A0F25}"/>
                </a:ext>
              </a:extLst>
            </p:cNvPr>
            <p:cNvSpPr txBox="1"/>
            <p:nvPr/>
          </p:nvSpPr>
          <p:spPr>
            <a:xfrm>
              <a:off x="7330440" y="1825861"/>
              <a:ext cx="304895" cy="553998"/>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5b.</a:t>
              </a:r>
            </a:p>
          </p:txBody>
        </p:sp>
        <p:sp>
          <p:nvSpPr>
            <p:cNvPr id="22" name="TextBox 21">
              <a:extLst>
                <a:ext uri="{FF2B5EF4-FFF2-40B4-BE49-F238E27FC236}">
                  <a16:creationId xmlns:a16="http://schemas.microsoft.com/office/drawing/2014/main" id="{5875938A-2CE8-9632-2B7F-9797822E059A}"/>
                </a:ext>
              </a:extLst>
            </p:cNvPr>
            <p:cNvSpPr txBox="1"/>
            <p:nvPr/>
          </p:nvSpPr>
          <p:spPr>
            <a:xfrm>
              <a:off x="7330439" y="2291369"/>
              <a:ext cx="31521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5c.</a:t>
              </a:r>
            </a:p>
          </p:txBody>
        </p:sp>
        <p:sp>
          <p:nvSpPr>
            <p:cNvPr id="23" name="TextBox 22">
              <a:extLst>
                <a:ext uri="{FF2B5EF4-FFF2-40B4-BE49-F238E27FC236}">
                  <a16:creationId xmlns:a16="http://schemas.microsoft.com/office/drawing/2014/main" id="{26C29577-3D00-749F-2A07-7A2FC97A031C}"/>
                </a:ext>
              </a:extLst>
            </p:cNvPr>
            <p:cNvSpPr txBox="1"/>
            <p:nvPr/>
          </p:nvSpPr>
          <p:spPr>
            <a:xfrm>
              <a:off x="7330439" y="2788339"/>
              <a:ext cx="31521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5d.</a:t>
              </a:r>
            </a:p>
          </p:txBody>
        </p:sp>
        <p:sp>
          <p:nvSpPr>
            <p:cNvPr id="24" name="TextBox 23">
              <a:extLst>
                <a:ext uri="{FF2B5EF4-FFF2-40B4-BE49-F238E27FC236}">
                  <a16:creationId xmlns:a16="http://schemas.microsoft.com/office/drawing/2014/main" id="{DBF4E3D2-FCC7-7F94-3062-2290EF15E2BB}"/>
                </a:ext>
              </a:extLst>
            </p:cNvPr>
            <p:cNvSpPr txBox="1"/>
            <p:nvPr/>
          </p:nvSpPr>
          <p:spPr>
            <a:xfrm>
              <a:off x="7340754" y="3373037"/>
              <a:ext cx="315211"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5e.</a:t>
              </a:r>
            </a:p>
          </p:txBody>
        </p:sp>
        <p:sp>
          <p:nvSpPr>
            <p:cNvPr id="25" name="TextBox 24">
              <a:extLst>
                <a:ext uri="{FF2B5EF4-FFF2-40B4-BE49-F238E27FC236}">
                  <a16:creationId xmlns:a16="http://schemas.microsoft.com/office/drawing/2014/main" id="{1C435BFC-BFBD-63ED-C0C8-7B03FC266B93}"/>
                </a:ext>
              </a:extLst>
            </p:cNvPr>
            <p:cNvSpPr txBox="1"/>
            <p:nvPr/>
          </p:nvSpPr>
          <p:spPr>
            <a:xfrm>
              <a:off x="7330439" y="4114131"/>
              <a:ext cx="304895"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5f.</a:t>
              </a:r>
            </a:p>
          </p:txBody>
        </p:sp>
      </p:grpSp>
      <p:grpSp>
        <p:nvGrpSpPr>
          <p:cNvPr id="44" name="Group 43">
            <a:extLst>
              <a:ext uri="{FF2B5EF4-FFF2-40B4-BE49-F238E27FC236}">
                <a16:creationId xmlns:a16="http://schemas.microsoft.com/office/drawing/2014/main" id="{22ACE62A-C326-4DF4-4155-1925A9FD9F73}"/>
              </a:ext>
            </a:extLst>
          </p:cNvPr>
          <p:cNvGrpSpPr/>
          <p:nvPr/>
        </p:nvGrpSpPr>
        <p:grpSpPr>
          <a:xfrm>
            <a:off x="8464614" y="4945124"/>
            <a:ext cx="3623957" cy="935028"/>
            <a:chOff x="8464614" y="4945124"/>
            <a:chExt cx="3623957" cy="935028"/>
          </a:xfrm>
        </p:grpSpPr>
        <p:grpSp>
          <p:nvGrpSpPr>
            <p:cNvPr id="33" name="Group 32">
              <a:extLst>
                <a:ext uri="{FF2B5EF4-FFF2-40B4-BE49-F238E27FC236}">
                  <a16:creationId xmlns:a16="http://schemas.microsoft.com/office/drawing/2014/main" id="{9F99EF79-B9D6-33DD-7F42-2FBB4A52176A}"/>
                </a:ext>
              </a:extLst>
            </p:cNvPr>
            <p:cNvGrpSpPr/>
            <p:nvPr/>
          </p:nvGrpSpPr>
          <p:grpSpPr>
            <a:xfrm>
              <a:off x="8464614" y="4945124"/>
              <a:ext cx="3623957" cy="935028"/>
              <a:chOff x="8202902" y="5521936"/>
              <a:chExt cx="3623957" cy="935028"/>
            </a:xfrm>
          </p:grpSpPr>
          <p:pic>
            <p:nvPicPr>
              <p:cNvPr id="31" name="Picture 30">
                <a:extLst>
                  <a:ext uri="{FF2B5EF4-FFF2-40B4-BE49-F238E27FC236}">
                    <a16:creationId xmlns:a16="http://schemas.microsoft.com/office/drawing/2014/main" id="{71BBF93E-19A7-118E-561E-C728412D49CC}"/>
                  </a:ext>
                </a:extLst>
              </p:cNvPr>
              <p:cNvPicPr>
                <a:picLocks noChangeAspect="1"/>
              </p:cNvPicPr>
              <p:nvPr/>
            </p:nvPicPr>
            <p:blipFill rotWithShape="1">
              <a:blip r:embed="rId3"/>
              <a:srcRect l="1653" t="41724" r="75859" b="50649"/>
              <a:stretch/>
            </p:blipFill>
            <p:spPr>
              <a:xfrm>
                <a:off x="8445232" y="5563545"/>
                <a:ext cx="3381627" cy="893419"/>
              </a:xfrm>
              <a:prstGeom prst="rect">
                <a:avLst/>
              </a:prstGeom>
            </p:spPr>
          </p:pic>
          <p:sp>
            <p:nvSpPr>
              <p:cNvPr id="32" name="TextBox 31">
                <a:extLst>
                  <a:ext uri="{FF2B5EF4-FFF2-40B4-BE49-F238E27FC236}">
                    <a16:creationId xmlns:a16="http://schemas.microsoft.com/office/drawing/2014/main" id="{50761BE3-C030-1E31-D3EC-385D2B4FE17F}"/>
                  </a:ext>
                </a:extLst>
              </p:cNvPr>
              <p:cNvSpPr txBox="1"/>
              <p:nvPr/>
            </p:nvSpPr>
            <p:spPr>
              <a:xfrm>
                <a:off x="8202902" y="5521936"/>
                <a:ext cx="304895" cy="276999"/>
              </a:xfrm>
              <a:prstGeom prst="rect">
                <a:avLst/>
              </a:prstGeom>
              <a:solidFill>
                <a:schemeClr val="bg1">
                  <a:alpha val="90000"/>
                </a:schemeClr>
              </a:solidFill>
            </p:spPr>
            <p:txBody>
              <a:bodyPr wrap="square" lIns="9144" tIns="0" rIns="9144" bIns="0" rtlCol="0">
                <a:spAutoFit/>
              </a:bodyPr>
              <a:lstStyle/>
              <a:p>
                <a:r>
                  <a:rPr lang="en-US" dirty="0">
                    <a:solidFill>
                      <a:srgbClr val="FF0000"/>
                    </a:solidFill>
                  </a:rPr>
                  <a:t>6.</a:t>
                </a:r>
              </a:p>
            </p:txBody>
          </p:sp>
        </p:grpSp>
        <p:sp>
          <p:nvSpPr>
            <p:cNvPr id="34" name="Rectangle 33">
              <a:extLst>
                <a:ext uri="{FF2B5EF4-FFF2-40B4-BE49-F238E27FC236}">
                  <a16:creationId xmlns:a16="http://schemas.microsoft.com/office/drawing/2014/main" id="{5BABCE02-2506-53F4-050F-D4F5E17D4D1E}"/>
                </a:ext>
              </a:extLst>
            </p:cNvPr>
            <p:cNvSpPr/>
            <p:nvPr/>
          </p:nvSpPr>
          <p:spPr>
            <a:xfrm>
              <a:off x="8706944" y="4945124"/>
              <a:ext cx="3320668" cy="91125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8542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807</TotalTime>
  <Words>4862</Words>
  <Application>Microsoft Office PowerPoint</Application>
  <PresentationFormat>Widescreen</PresentationFormat>
  <Paragraphs>554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Clay, Stephanie A</dc:creator>
  <cp:lastModifiedBy>Clay, Stephanie A</cp:lastModifiedBy>
  <cp:revision>325</cp:revision>
  <dcterms:created xsi:type="dcterms:W3CDTF">2023-08-08T11:39:21Z</dcterms:created>
  <dcterms:modified xsi:type="dcterms:W3CDTF">2023-08-09T12:11:31Z</dcterms:modified>
</cp:coreProperties>
</file>