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Hind"/>
      <p:regular r:id="rId19"/>
      <p:bold r:id="rId20"/>
    </p:embeddedFont>
    <p:embeddedFont>
      <p:font typeface="Pompier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bold.fntdata"/><Relationship Id="rId21" Type="http://schemas.openxmlformats.org/officeDocument/2006/relationships/font" Target="fonts/Pompier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in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ad7e23c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ad7e23c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f2c77623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f2c77623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aff0804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6aff0804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f2c776232e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f2c776232e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f2c776232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f2c776232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f2c776232e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f2c776232e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9763f32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9763f32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2be59c0a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2be59c0a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5b8c88666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65b8c8866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2c776232e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f2c776232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2c776232e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2c776232e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2c776232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2c776232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b4711585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b4711585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f2c77623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f2c7762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Regiones: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Piura Lima Huánuco Cusco Ancash Ica Junín Arequipa Tacna Ayacucho Loreto Apurímac Ucayali Tumbes Moquegua Amazonas Lambayeque Huancavelica San Martín Callao Puno Cajamarca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rect b="b" l="l" r="r" t="t"/>
            <a:pathLst>
              <a:path extrusionOk="0" h="90686" w="182796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rect b="b" l="l" r="r" t="t"/>
            <a:pathLst>
              <a:path extrusionOk="0" h="63107" w="138542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rect b="b" l="l" r="r" t="t"/>
            <a:pathLst>
              <a:path extrusionOk="0" h="41592" w="12522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rect b="b" l="l" r="r" t="t"/>
            <a:pathLst>
              <a:path extrusionOk="0" h="15569" w="15194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18" type="subTitle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7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5189763" y="2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17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5400000">
            <a:off x="-388504" y="388398"/>
            <a:ext cx="3905458" cy="3128449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5005889" y="1005385"/>
            <a:ext cx="3954231" cy="4321961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6"/>
          <p:cNvSpPr txBox="1"/>
          <p:nvPr>
            <p:ph idx="4" type="subTitle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71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7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rect b="b" l="l" r="r" t="t"/>
            <a:pathLst>
              <a:path extrusionOk="0" h="74438" w="109442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rect b="b" l="l" r="r" t="t"/>
            <a:pathLst>
              <a:path extrusionOk="0" h="129291" w="40519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rect b="b" l="l" r="r" t="t"/>
            <a:pathLst>
              <a:path extrusionOk="0" h="47002" w="76326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rect b="b" l="l" r="r" t="t"/>
            <a:pathLst>
              <a:path extrusionOk="0" h="74972" w="47587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/>
          <p:nvPr>
            <p:ph idx="6" type="subTitle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idx="8" type="subTitle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/>
          <p:nvPr>
            <p:ph idx="9" type="subTitle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idx="13" type="subTitle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8"/>
          <p:cNvSpPr txBox="1"/>
          <p:nvPr>
            <p:ph hasCustomPrompt="1"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hasCustomPrompt="1"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hasCustomPrompt="1"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/>
          <p:nvPr>
            <p:ph hasCustomPrompt="1"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hasCustomPrompt="1"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 2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2" type="title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5" type="title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7" type="subTitle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8" type="title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9" type="subTitle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9"/>
          <p:cNvSpPr txBox="1"/>
          <p:nvPr>
            <p:ph idx="13" type="subTitle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14" type="title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idx="15" type="subTitle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9"/>
          <p:cNvSpPr txBox="1"/>
          <p:nvPr>
            <p:ph idx="16" type="subTitle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hasCustomPrompt="1" idx="17" type="title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18" type="subTitle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rect b="b" l="l" r="r" t="t"/>
            <a:pathLst>
              <a:path extrusionOk="0" h="181560" w="194712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1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3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3"/>
          <p:cNvSpPr txBox="1"/>
          <p:nvPr>
            <p:ph idx="9" type="subTitle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3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3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rect b="b" l="l" r="r" t="t"/>
            <a:pathLst>
              <a:path extrusionOk="0" h="46134" w="72132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rect b="b" l="l" r="r" t="t"/>
            <a:pathLst>
              <a:path extrusionOk="0" h="73536" w="47603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4"/>
          <p:cNvSpPr txBox="1"/>
          <p:nvPr>
            <p:ph idx="2" type="subTitle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4"/>
          <p:cNvSpPr txBox="1"/>
          <p:nvPr>
            <p:ph idx="4" type="subTitle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4"/>
          <p:cNvSpPr txBox="1"/>
          <p:nvPr>
            <p:ph idx="6" type="subTitle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4"/>
          <p:cNvSpPr txBox="1"/>
          <p:nvPr>
            <p:ph idx="7" type="subTitle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4"/>
          <p:cNvSpPr txBox="1"/>
          <p:nvPr>
            <p:ph idx="8" type="subTitle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lumns">
  <p:cSld name="CUSTOM_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6"/>
          <p:cNvSpPr txBox="1"/>
          <p:nvPr>
            <p:ph idx="4" type="subTitle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6"/>
          <p:cNvSpPr txBox="1"/>
          <p:nvPr>
            <p:ph idx="5" type="subTitle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6"/>
          <p:cNvSpPr txBox="1"/>
          <p:nvPr>
            <p:ph idx="6" type="subTitle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6"/>
          <p:cNvSpPr txBox="1"/>
          <p:nvPr>
            <p:ph idx="7" type="subTitle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2">
  <p:cSld name="CUSTOM_10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rect b="b" l="l" r="r" t="t"/>
            <a:pathLst>
              <a:path extrusionOk="0" h="37595" w="77713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rect b="b" l="l" r="r" t="t"/>
            <a:pathLst>
              <a:path extrusionOk="0" h="37595" w="77695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2" type="subTitle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27"/>
          <p:cNvSpPr txBox="1"/>
          <p:nvPr>
            <p:ph idx="3" type="subTitle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27"/>
          <p:cNvSpPr txBox="1"/>
          <p:nvPr>
            <p:ph idx="4" type="subTitle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7"/>
          <p:cNvSpPr txBox="1"/>
          <p:nvPr>
            <p:ph idx="5" type="subTitle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idx="6" type="subTitle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7" type="subTitle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27"/>
          <p:cNvSpPr txBox="1"/>
          <p:nvPr>
            <p:ph idx="8" type="subTitle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7"/>
          <p:cNvSpPr txBox="1"/>
          <p:nvPr>
            <p:ph idx="9" type="subTitle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27"/>
          <p:cNvSpPr txBox="1"/>
          <p:nvPr>
            <p:ph idx="13" type="subTitle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7"/>
          <p:cNvSpPr txBox="1"/>
          <p:nvPr>
            <p:ph idx="14" type="subTitle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27"/>
          <p:cNvSpPr txBox="1"/>
          <p:nvPr>
            <p:ph idx="15" type="subTitle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8"/>
          <p:cNvSpPr txBox="1"/>
          <p:nvPr>
            <p:ph idx="2" type="subTitle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4" type="subTitle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28"/>
          <p:cNvSpPr txBox="1"/>
          <p:nvPr>
            <p:ph idx="5" type="subTitle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6" type="subTitle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28"/>
          <p:cNvSpPr txBox="1"/>
          <p:nvPr>
            <p:ph idx="7" type="subTitle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8" type="subTitle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rect b="b" l="l" r="r" t="t"/>
            <a:pathLst>
              <a:path extrusionOk="0" h="177460" w="305359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rect b="b" l="l" r="r" t="t"/>
            <a:pathLst>
              <a:path extrusionOk="0" h="72683" w="285517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30"/>
          <p:cNvSpPr txBox="1"/>
          <p:nvPr>
            <p:ph idx="2" type="subTitle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0"/>
          <p:cNvSpPr txBox="1"/>
          <p:nvPr>
            <p:ph idx="4" type="subTitle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0"/>
          <p:cNvSpPr txBox="1"/>
          <p:nvPr>
            <p:ph idx="6" type="subTitle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rect b="b" l="l" r="r" t="t"/>
            <a:pathLst>
              <a:path extrusionOk="0" h="92115" w="95457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31"/>
          <p:cNvSpPr/>
          <p:nvPr/>
        </p:nvSpPr>
        <p:spPr>
          <a:xfrm flipH="1" rot="-5400000">
            <a:off x="1002303" y="1182572"/>
            <a:ext cx="2669183" cy="5447538"/>
          </a:xfrm>
          <a:custGeom>
            <a:rect b="b" l="l" r="r" t="t"/>
            <a:pathLst>
              <a:path extrusionOk="0" h="170796" w="103718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rect b="b" l="l" r="r" t="t"/>
            <a:pathLst>
              <a:path extrusionOk="0" h="138702" w="156198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rect b="b" l="l" r="r" t="t"/>
              <a:pathLst>
                <a:path extrusionOk="0" h="42206" w="34537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rect b="b" l="l" r="r" t="t"/>
              <a:pathLst>
                <a:path extrusionOk="0" h="32114" w="35908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rect b="b" l="l" r="r" t="t"/>
              <a:pathLst>
                <a:path extrusionOk="0" h="97177" w="157128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rect b="b" l="l" r="r" t="t"/>
            <a:pathLst>
              <a:path extrusionOk="0" h="55356" w="100068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dn.www.gob.pe/uploads/document/file/1751525/DGOS%20-%20Hospital%20Nacional%20Dos%20de%20Mayo.pdf" TargetMode="External"/><Relationship Id="rId4" Type="http://schemas.openxmlformats.org/officeDocument/2006/relationships/hyperlink" Target="https://www.ncbi.nlm.nih.gov/books/NBK553213/" TargetMode="External"/><Relationship Id="rId9" Type="http://schemas.openxmlformats.org/officeDocument/2006/relationships/hyperlink" Target="http://www.hrhdaqp.gob.pe/pages/archivo_boletin_esta.php?id=12" TargetMode="External"/><Relationship Id="rId5" Type="http://schemas.openxmlformats.org/officeDocument/2006/relationships/hyperlink" Target="https://www.getmedcheck.com/wp-content/uploads/2018/12/Complete-Guide-Vital-Signs-Monitor.pdf" TargetMode="External"/><Relationship Id="rId6" Type="http://schemas.openxmlformats.org/officeDocument/2006/relationships/hyperlink" Target="https://www.usamedicalsurgical.com/vital-signs-monitors/" TargetMode="External"/><Relationship Id="rId7" Type="http://schemas.openxmlformats.org/officeDocument/2006/relationships/hyperlink" Target="https://www.webmd.com/cancer/vital-signs-monitor" TargetMode="External"/><Relationship Id="rId8" Type="http://schemas.openxmlformats.org/officeDocument/2006/relationships/hyperlink" Target="http://www.hrdt.gob.pe/intranet/Publicaciones/files/BOLETIN_ESTADISTICA_ANUAL_2019.pdf" TargetMode="External"/><Relationship Id="rId10" Type="http://schemas.openxmlformats.org/officeDocument/2006/relationships/hyperlink" Target="https://www.minsa.gob.pe/Recursos/OTRANS/03AdquisicionBS/Archivos/paac/2020/Evaluacion_PAAC_112020.pdf?__cf_chl_captcha_tk__=pmd_HdvCi.NPeBbC_yL3NbPojq7KZ9OqBH7JgJY5ikXFhBM-1631107206-0-gqNtZGzNAxCjcnBszQe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ps8.contraloria.gob.pe/SPIC/srvDownload/ViewPDF?CRES_CODIGO=2020CSI019100027&amp;TIPOARCHIVO=IS" TargetMode="External"/><Relationship Id="rId4" Type="http://schemas.openxmlformats.org/officeDocument/2006/relationships/hyperlink" Target="https://www.mpsm.gob.pe/public/mesavirtual/oficio_n.%C2%B0_00013-2021-susalud-isipress_y_anexo.pdf" TargetMode="External"/><Relationship Id="rId9" Type="http://schemas.openxmlformats.org/officeDocument/2006/relationships/hyperlink" Target="http://www.insnsb.gob.pe/tarifario-servicios/" TargetMode="External"/><Relationship Id="rId5" Type="http://schemas.openxmlformats.org/officeDocument/2006/relationships/hyperlink" Target="https://www.mpsm.gob.pe/public/mesavirtual/oficio_n.%C2%B0_00013-2021-susalud-isipress_y_anexo.pdf" TargetMode="External"/><Relationship Id="rId6" Type="http://schemas.openxmlformats.org/officeDocument/2006/relationships/hyperlink" Target="https://cdn.www.gob.pe/uploads/document/file/1410838/RD" TargetMode="External"/><Relationship Id="rId7" Type="http://schemas.openxmlformats.org/officeDocument/2006/relationships/hyperlink" Target="https://cdn.www.gob.pe/uploads/document/file/1410838/RD" TargetMode="External"/><Relationship Id="rId8" Type="http://schemas.openxmlformats.org/officeDocument/2006/relationships/hyperlink" Target="http://www.insnsb.gob.pe/tarifario-servicios/" TargetMode="External"/><Relationship Id="rId11" Type="http://schemas.openxmlformats.org/officeDocument/2006/relationships/hyperlink" Target="http://gob.pe/" TargetMode="External"/><Relationship Id="rId10" Type="http://schemas.openxmlformats.org/officeDocument/2006/relationships/hyperlink" Target="http://gob.pe/" TargetMode="External"/><Relationship Id="rId13" Type="http://schemas.openxmlformats.org/officeDocument/2006/relationships/hyperlink" Target="http://www.hnhu.gob.pe/Inicio/wp-content/uploads/2016/03/Tarifario-2019.pdf" TargetMode="External"/><Relationship Id="rId12" Type="http://schemas.openxmlformats.org/officeDocument/2006/relationships/hyperlink" Target="http://www.hnhu.gob.pe/Inicio/wp-content/uploads/2016/03/Tarifario-2019.pdf" TargetMode="External"/><Relationship Id="rId15" Type="http://schemas.openxmlformats.org/officeDocument/2006/relationships/hyperlink" Target="https://www.defensoria.gob.pe/wp-content/uploads/2020/02/IA-10-2019-AAE-Supervisi%C3%B3n-Nacional-a-los-Servicios-de-Neonatolog%C3%ADa-y-UCI-neonatal.pdf" TargetMode="External"/><Relationship Id="rId14" Type="http://schemas.openxmlformats.org/officeDocument/2006/relationships/hyperlink" Target="https://www.minsa.gob.pe/Recursos/OTRANS/08Proyectos/enejecucion/2020/ProyEjec06-2020.pdf" TargetMode="External"/><Relationship Id="rId17" Type="http://schemas.openxmlformats.org/officeDocument/2006/relationships/hyperlink" Target="https://www.comexperu.org.pe/upload/articles/reportes/reporte-eficacia-002.pdf" TargetMode="External"/><Relationship Id="rId16" Type="http://schemas.openxmlformats.org/officeDocument/2006/relationships/hyperlink" Target="https://www.gob.pe/institucion/minsa/noticias/52253-hospital-maria-auxiliadora-fortalece-sala-de-recuperacion-con-adquisicion-de-monitores-de-signos-vitales-de-ultima-generac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0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854625" y="964250"/>
            <a:ext cx="3136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Diseño de un monitor de signos vitales ad hoc para niños durante intervención quirúrgica (Hito 1)</a:t>
            </a:r>
            <a:endParaRPr b="1" sz="3500"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985975" y="3552550"/>
            <a:ext cx="33510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Vivian Loli Torres, Joaquin Martinez Flores, Daniel Zavaleta Guzmán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4205249" y="1659767"/>
            <a:ext cx="4255411" cy="3394826"/>
            <a:chOff x="-132051" y="1608692"/>
            <a:chExt cx="4255411" cy="3394826"/>
          </a:xfrm>
        </p:grpSpPr>
        <p:sp>
          <p:nvSpPr>
            <p:cNvPr id="261" name="Google Shape;261;p33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rect b="b" l="l" r="r" t="t"/>
              <a:pathLst>
                <a:path extrusionOk="0" h="22556" w="22381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rect b="b" l="l" r="r" t="t"/>
              <a:pathLst>
                <a:path extrusionOk="0" h="19853" w="17945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rect b="b" l="l" r="r" t="t"/>
              <a:pathLst>
                <a:path extrusionOk="0" h="5531" w="14272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rect b="b" l="l" r="r" t="t"/>
              <a:pathLst>
                <a:path extrusionOk="0" h="3054" w="14243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rect b="b" l="l" r="r" t="t"/>
              <a:pathLst>
                <a:path extrusionOk="0" h="51730" w="11306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rect b="b" l="l" r="r" t="t"/>
              <a:pathLst>
                <a:path extrusionOk="0" h="7332" w="11076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rect b="b" l="l" r="r" t="t"/>
              <a:pathLst>
                <a:path extrusionOk="0" h="7332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rect b="b" l="l" r="r" t="t"/>
              <a:pathLst>
                <a:path extrusionOk="0" h="14127" w="16131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rect b="b" l="l" r="r" t="t"/>
              <a:pathLst>
                <a:path extrusionOk="0" h="3184" w="6482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rect b="b" l="l" r="r" t="t"/>
              <a:pathLst>
                <a:path extrusionOk="0" h="2394" w="3429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flipH="1">
              <a:off x="3958403" y="2148175"/>
              <a:ext cx="75545" cy="90341"/>
            </a:xfrm>
            <a:custGeom>
              <a:rect b="b" l="l" r="r" t="t"/>
              <a:pathLst>
                <a:path extrusionOk="0" h="2430" w="2032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flipH="1">
              <a:off x="3958403" y="2167247"/>
              <a:ext cx="74987" cy="13830"/>
            </a:xfrm>
            <a:custGeom>
              <a:rect b="b" l="l" r="r" t="t"/>
              <a:pathLst>
                <a:path extrusionOk="0" h="372" w="2017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flipH="1">
              <a:off x="3990524" y="2208886"/>
              <a:ext cx="43423" cy="11785"/>
            </a:xfrm>
            <a:custGeom>
              <a:rect b="b" l="l" r="r" t="t"/>
              <a:pathLst>
                <a:path extrusionOk="0" h="317" w="1168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rect b="b" l="l" r="r" t="t"/>
              <a:pathLst>
                <a:path extrusionOk="0" h="12098" w="12544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rect b="b" l="l" r="r" t="t"/>
              <a:pathLst>
                <a:path extrusionOk="0" h="23734" w="14719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rect b="b" l="l" r="r" t="t"/>
              <a:pathLst>
                <a:path extrusionOk="0" h="12098" w="12559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rect b="b" l="l" r="r" t="t"/>
              <a:pathLst>
                <a:path extrusionOk="0" h="15065" w="9045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flipH="1">
              <a:off x="3146744" y="1892989"/>
              <a:ext cx="44464" cy="28775"/>
            </a:xfrm>
            <a:custGeom>
              <a:rect b="b" l="l" r="r" t="t"/>
              <a:pathLst>
                <a:path extrusionOk="0" h="774" w="1196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rect b="b" l="l" r="r" t="t"/>
              <a:pathLst>
                <a:path extrusionOk="0" h="2539" w="5906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rect b="b" l="l" r="r" t="t"/>
              <a:pathLst>
                <a:path extrusionOk="0" h="10672" w="7029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2955057" y="1790490"/>
              <a:ext cx="35913" cy="59707"/>
            </a:xfrm>
            <a:custGeom>
              <a:rect b="b" l="l" r="r" t="t"/>
              <a:pathLst>
                <a:path extrusionOk="0" h="1606" w="966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>
              <a:off x="3137635" y="1740263"/>
              <a:ext cx="45542" cy="18886"/>
            </a:xfrm>
            <a:custGeom>
              <a:rect b="b" l="l" r="r" t="t"/>
              <a:pathLst>
                <a:path extrusionOk="0" h="508" w="1225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rect b="b" l="l" r="r" t="t"/>
              <a:pathLst>
                <a:path extrusionOk="0" h="19009" w="1675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rect b="b" l="l" r="r" t="t"/>
              <a:pathLst>
                <a:path extrusionOk="0" h="11917" w="11738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rect b="b" l="l" r="r" t="t"/>
              <a:pathLst>
                <a:path extrusionOk="0" h="16667" w="24995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rect b="b" l="l" r="r" t="t"/>
              <a:pathLst>
                <a:path extrusionOk="0" h="14231" w="11594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rect b="b" l="l" r="r" t="t"/>
              <a:pathLst>
                <a:path extrusionOk="0" h="7577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rect b="b" l="l" r="r" t="t"/>
              <a:pathLst>
                <a:path extrusionOk="0" h="5531" w="14459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rect b="b" l="l" r="r" t="t"/>
              <a:pathLst>
                <a:path extrusionOk="0" h="2982" w="14344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rect b="b" l="l" r="r" t="t"/>
              <a:pathLst>
                <a:path extrusionOk="0" h="49340" w="13077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rect b="b" l="l" r="r" t="t"/>
              <a:pathLst>
                <a:path extrusionOk="0" h="5229" w="10398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rect b="b" l="l" r="r" t="t"/>
              <a:pathLst>
                <a:path extrusionOk="0" h="15065" w="903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rect b="b" l="l" r="r" t="t"/>
              <a:pathLst>
                <a:path extrusionOk="0" h="10672" w="7014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flipH="1">
              <a:off x="1734334" y="1790490"/>
              <a:ext cx="36471" cy="59707"/>
            </a:xfrm>
            <a:custGeom>
              <a:rect b="b" l="l" r="r" t="t"/>
              <a:pathLst>
                <a:path extrusionOk="0" h="1606" w="981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rect b="b" l="l" r="r" t="t"/>
              <a:pathLst>
                <a:path extrusionOk="0" h="19760" w="13235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rect b="b" l="l" r="r" t="t"/>
              <a:pathLst>
                <a:path extrusionOk="0" h="15453" w="9924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rect b="b" l="l" r="r" t="t"/>
              <a:pathLst>
                <a:path extrusionOk="0" h="4105" w="3356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2769281" y="2258183"/>
              <a:ext cx="72868" cy="11748"/>
            </a:xfrm>
            <a:custGeom>
              <a:rect b="b" l="l" r="r" t="t"/>
              <a:pathLst>
                <a:path extrusionOk="0" h="316" w="196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2781066" y="2304172"/>
              <a:ext cx="61603" cy="14016"/>
            </a:xfrm>
            <a:custGeom>
              <a:rect b="b" l="l" r="r" t="t"/>
              <a:pathLst>
                <a:path extrusionOk="0" h="377" w="1657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765005" y="2335289"/>
              <a:ext cx="80861" cy="23533"/>
            </a:xfrm>
            <a:custGeom>
              <a:rect b="b" l="l" r="r" t="t"/>
              <a:pathLst>
                <a:path extrusionOk="0" h="633" w="2175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rect b="b" l="l" r="r" t="t"/>
              <a:pathLst>
                <a:path extrusionOk="0" h="16405" w="23432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rect b="b" l="l" r="r" t="t"/>
              <a:pathLst>
                <a:path extrusionOk="0" h="15972" w="13279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rect b="b" l="l" r="r" t="t"/>
              <a:pathLst>
                <a:path extrusionOk="0" h="27839" w="19486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rect b="b" l="l" r="r" t="t"/>
              <a:pathLst>
                <a:path extrusionOk="0" h="3884" w="5027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rect b="b" l="l" r="r" t="t"/>
              <a:pathLst>
                <a:path extrusionOk="0" h="5531" w="14273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rect b="b" l="l" r="r" t="t"/>
              <a:pathLst>
                <a:path extrusionOk="0" h="2982" w="14258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rect b="b" l="l" r="r" t="t"/>
              <a:pathLst>
                <a:path extrusionOk="0" h="51730" w="11133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rect b="b" l="l" r="r" t="t"/>
              <a:pathLst>
                <a:path extrusionOk="0" h="11134" w="11119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rect b="b" l="l" r="r" t="t"/>
              <a:pathLst>
                <a:path extrusionOk="0" h="11430" w="11988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rect b="b" l="l" r="r" t="t"/>
              <a:pathLst>
                <a:path extrusionOk="0" h="9155" w="11988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rect b="b" l="l" r="r" t="t"/>
              <a:pathLst>
                <a:path extrusionOk="0" h="45595" w="18593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rect b="b" l="l" r="r" t="t"/>
              <a:pathLst>
                <a:path extrusionOk="0" h="8541" w="11162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rect b="b" l="l" r="r" t="t"/>
              <a:pathLst>
                <a:path extrusionOk="0" h="11914" w="13135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rect b="b" l="l" r="r" t="t"/>
              <a:pathLst>
                <a:path extrusionOk="0" h="29958" w="20638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rect b="b" l="l" r="r" t="t"/>
              <a:pathLst>
                <a:path extrusionOk="0" h="6108" w="9088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rect b="b" l="l" r="r" t="t"/>
              <a:pathLst>
                <a:path extrusionOk="0" h="4698" w="409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rect b="b" l="l" r="r" t="t"/>
              <a:pathLst>
                <a:path extrusionOk="0" h="13826" w="9031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rect b="b" l="l" r="r" t="t"/>
              <a:pathLst>
                <a:path extrusionOk="0" h="10672" w="7058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372299" y="1838301"/>
              <a:ext cx="36434" cy="59521"/>
            </a:xfrm>
            <a:custGeom>
              <a:rect b="b" l="l" r="r" t="t"/>
              <a:pathLst>
                <a:path extrusionOk="0" h="1601" w="98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rect b="b" l="l" r="r" t="t"/>
              <a:pathLst>
                <a:path extrusionOk="0" h="14489" w="9174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rect b="b" l="l" r="r" t="t"/>
              <a:pathLst>
                <a:path extrusionOk="0" h="3386" w="2809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487400" y="2625423"/>
              <a:ext cx="63202" cy="76065"/>
            </a:xfrm>
            <a:custGeom>
              <a:rect b="b" l="l" r="r" t="t"/>
              <a:pathLst>
                <a:path extrusionOk="0" h="2046" w="170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rect b="b" l="l" r="r" t="t"/>
              <a:pathLst>
                <a:path extrusionOk="0" h="9074" w="6308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rect b="b" l="l" r="r" t="t"/>
              <a:pathLst>
                <a:path extrusionOk="0" h="1067" w="4652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rect b="b" l="l" r="r" t="t"/>
              <a:pathLst>
                <a:path extrusionOk="0" h="4206" w="3299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rect b="b" l="l" r="r" t="t"/>
              <a:pathLst>
                <a:path extrusionOk="0" h="10727" w="10906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rect b="b" l="l" r="r" t="t"/>
              <a:pathLst>
                <a:path extrusionOk="0" h="10647" w="10974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rect b="b" l="l" r="r" t="t"/>
              <a:pathLst>
                <a:path extrusionOk="0" h="15247" w="16419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rect b="b" l="l" r="r" t="t"/>
              <a:pathLst>
                <a:path extrusionOk="0" h="12833" w="16058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rect b="b" l="l" r="r" t="t"/>
              <a:pathLst>
                <a:path extrusionOk="0" h="3774" w="17513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rect b="b" l="l" r="r" t="t"/>
              <a:pathLst>
                <a:path extrusionOk="0" h="3207" w="461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>
              <a:off x="1259428" y="3076757"/>
              <a:ext cx="21451" cy="71232"/>
            </a:xfrm>
            <a:custGeom>
              <a:rect b="b" l="l" r="r" t="t"/>
              <a:pathLst>
                <a:path extrusionOk="0" h="1916" w="577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>
              <a:off x="1212324" y="3099250"/>
              <a:ext cx="26805" cy="58926"/>
            </a:xfrm>
            <a:custGeom>
              <a:rect b="b" l="l" r="r" t="t"/>
              <a:pathLst>
                <a:path extrusionOk="0" h="1585" w="721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>
              <a:off x="1180240" y="3092744"/>
              <a:ext cx="27288" cy="79337"/>
            </a:xfrm>
            <a:custGeom>
              <a:rect b="b" l="l" r="r" t="t"/>
              <a:pathLst>
                <a:path extrusionOk="0" h="2134" w="734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rect b="b" l="l" r="r" t="t"/>
              <a:pathLst>
                <a:path extrusionOk="0" h="12833" w="16044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rect b="b" l="l" r="r" t="t"/>
              <a:pathLst>
                <a:path extrusionOk="0" h="37963" w="29207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rect b="b" l="l" r="r" t="t"/>
              <a:pathLst>
                <a:path extrusionOk="0" h="37963" w="29221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rect b="b" l="l" r="r" t="t"/>
              <a:pathLst>
                <a:path extrusionOk="0" h="8196" w="40498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rect b="b" l="l" r="r" t="t"/>
              <a:pathLst>
                <a:path extrusionOk="0" h="8196" w="26615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rect b="b" l="l" r="r" t="t"/>
              <a:pathLst>
                <a:path extrusionOk="0" h="10733" w="10901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rect b="b" l="l" r="r" t="t"/>
              <a:pathLst>
                <a:path extrusionOk="0" h="10647" w="10984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rect b="b" l="l" r="r" t="t"/>
              <a:pathLst>
                <a:path extrusionOk="0" h="15247" w="16418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 flipH="1">
              <a:off x="1678679" y="4650853"/>
              <a:ext cx="69633" cy="59633"/>
            </a:xfrm>
            <a:custGeom>
              <a:rect b="b" l="l" r="r" t="t"/>
              <a:pathLst>
                <a:path extrusionOk="0" h="1604" w="1873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rect b="b" l="l" r="r" t="t"/>
              <a:pathLst>
                <a:path extrusionOk="0" h="8440" w="9851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rect b="b" l="l" r="r" t="t"/>
              <a:pathLst>
                <a:path extrusionOk="0" h="3595" w="4192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rect b="b" l="l" r="r" t="t"/>
              <a:pathLst>
                <a:path extrusionOk="0" h="4451" w="8599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rect b="b" l="l" r="r" t="t"/>
              <a:pathLst>
                <a:path extrusionOk="0" h="3924" w="6136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flipH="1">
              <a:off x="669979" y="3109957"/>
              <a:ext cx="32679" cy="68221"/>
            </a:xfrm>
            <a:custGeom>
              <a:rect b="b" l="l" r="r" t="t"/>
              <a:pathLst>
                <a:path extrusionOk="0" h="1835" w="879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flipH="1">
              <a:off x="646408" y="3130293"/>
              <a:ext cx="17696" cy="48777"/>
            </a:xfrm>
            <a:custGeom>
              <a:rect b="b" l="l" r="r" t="t"/>
              <a:pathLst>
                <a:path extrusionOk="0" h="1312" w="476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flipH="1">
              <a:off x="592873" y="3103005"/>
              <a:ext cx="37512" cy="66957"/>
            </a:xfrm>
            <a:custGeom>
              <a:rect b="b" l="l" r="r" t="t"/>
              <a:pathLst>
                <a:path extrusionOk="0" h="1801" w="1009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 flipH="1">
              <a:off x="710131" y="3100328"/>
              <a:ext cx="17176" cy="76586"/>
            </a:xfrm>
            <a:custGeom>
              <a:rect b="b" l="l" r="r" t="t"/>
              <a:pathLst>
                <a:path extrusionOk="0" h="2060" w="462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rect b="b" l="l" r="r" t="t"/>
              <a:pathLst>
                <a:path extrusionOk="0" h="26888" w="16145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 flipH="1">
              <a:off x="557517" y="1839304"/>
              <a:ext cx="36471" cy="17845"/>
            </a:xfrm>
            <a:custGeom>
              <a:rect b="b" l="l" r="r" t="t"/>
              <a:pathLst>
                <a:path extrusionOk="0" h="480" w="981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 flipH="1">
              <a:off x="569860" y="1872653"/>
              <a:ext cx="23571" cy="23571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flipH="1">
              <a:off x="563949" y="1933661"/>
              <a:ext cx="43423" cy="21042"/>
            </a:xfrm>
            <a:custGeom>
              <a:rect b="b" l="l" r="r" t="t"/>
              <a:pathLst>
                <a:path extrusionOk="0" h="566" w="1168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flipH="1">
              <a:off x="1921745" y="1772162"/>
              <a:ext cx="36434" cy="15391"/>
            </a:xfrm>
            <a:custGeom>
              <a:rect b="b" l="l" r="r" t="t"/>
              <a:pathLst>
                <a:path extrusionOk="0" h="414" w="98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flipH="1">
              <a:off x="1928177" y="1812128"/>
              <a:ext cx="23571" cy="23794"/>
            </a:xfrm>
            <a:custGeom>
              <a:rect b="b" l="l" r="r" t="t"/>
              <a:pathLst>
                <a:path extrusionOk="0" h="640" w="634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1922823" y="1880125"/>
              <a:ext cx="43386" cy="21042"/>
            </a:xfrm>
            <a:custGeom>
              <a:rect b="b" l="l" r="r" t="t"/>
              <a:pathLst>
                <a:path extrusionOk="0" h="566" w="1167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3153176" y="1805696"/>
              <a:ext cx="23571" cy="23608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2"/>
          <p:cNvSpPr txBox="1"/>
          <p:nvPr>
            <p:ph idx="4294967295" type="title"/>
          </p:nvPr>
        </p:nvSpPr>
        <p:spPr>
          <a:xfrm>
            <a:off x="720000" y="140575"/>
            <a:ext cx="77040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Causas y sus factores</a:t>
            </a:r>
            <a:endParaRPr b="1"/>
          </a:p>
        </p:txBody>
      </p:sp>
      <p:sp>
        <p:nvSpPr>
          <p:cNvPr id="741" name="Google Shape;741;p42"/>
          <p:cNvSpPr txBox="1"/>
          <p:nvPr>
            <p:ph idx="4294967295" type="title"/>
          </p:nvPr>
        </p:nvSpPr>
        <p:spPr>
          <a:xfrm>
            <a:off x="299500" y="936275"/>
            <a:ext cx="56046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Ausencia de presupuesto, equipamiento y mantenimiento</a:t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742" name="Google Shape;742;p42"/>
          <p:cNvPicPr preferRelativeResize="0"/>
          <p:nvPr/>
        </p:nvPicPr>
        <p:blipFill rotWithShape="1">
          <a:blip r:embed="rId3">
            <a:alphaModFix/>
          </a:blip>
          <a:srcRect b="15846" l="8506" r="8423" t="0"/>
          <a:stretch/>
        </p:blipFill>
        <p:spPr>
          <a:xfrm>
            <a:off x="478062" y="2089397"/>
            <a:ext cx="888750" cy="9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2"/>
          <p:cNvPicPr preferRelativeResize="0"/>
          <p:nvPr/>
        </p:nvPicPr>
        <p:blipFill rotWithShape="1">
          <a:blip r:embed="rId4">
            <a:alphaModFix/>
          </a:blip>
          <a:srcRect b="15704" l="8286" r="6989" t="0"/>
          <a:stretch/>
        </p:blipFill>
        <p:spPr>
          <a:xfrm>
            <a:off x="1537413" y="2749000"/>
            <a:ext cx="777401" cy="77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2"/>
          <p:cNvPicPr preferRelativeResize="0"/>
          <p:nvPr/>
        </p:nvPicPr>
        <p:blipFill rotWithShape="1">
          <a:blip r:embed="rId5">
            <a:alphaModFix/>
          </a:blip>
          <a:srcRect b="33146" l="6480" r="7690" t="18172"/>
          <a:stretch/>
        </p:blipFill>
        <p:spPr>
          <a:xfrm>
            <a:off x="393675" y="3608450"/>
            <a:ext cx="1143749" cy="6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2"/>
          <p:cNvSpPr txBox="1"/>
          <p:nvPr/>
        </p:nvSpPr>
        <p:spPr>
          <a:xfrm>
            <a:off x="2606950" y="2165600"/>
            <a:ext cx="1895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E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lementos esenciales de un establecimiento de salud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6" name="Google Shape;746;p42"/>
          <p:cNvSpPr txBox="1"/>
          <p:nvPr/>
        </p:nvSpPr>
        <p:spPr>
          <a:xfrm>
            <a:off x="2671000" y="3634488"/>
            <a:ext cx="153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C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arencia y falta de estos elementos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7" name="Google Shape;747;p42"/>
          <p:cNvSpPr txBox="1"/>
          <p:nvPr/>
        </p:nvSpPr>
        <p:spPr>
          <a:xfrm>
            <a:off x="4648600" y="3511288"/>
            <a:ext cx="125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B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recha del sector de salud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8" name="Google Shape;748;p42"/>
          <p:cNvSpPr/>
          <p:nvPr/>
        </p:nvSpPr>
        <p:spPr>
          <a:xfrm>
            <a:off x="4322500" y="3627213"/>
            <a:ext cx="326100" cy="316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9" name="Google Shape;749;p42"/>
          <p:cNvPicPr preferRelativeResize="0"/>
          <p:nvPr/>
        </p:nvPicPr>
        <p:blipFill rotWithShape="1">
          <a:blip r:embed="rId6">
            <a:alphaModFix/>
          </a:blip>
          <a:srcRect b="13119" l="0" r="0" t="0"/>
          <a:stretch/>
        </p:blipFill>
        <p:spPr>
          <a:xfrm>
            <a:off x="4846575" y="1977650"/>
            <a:ext cx="937499" cy="8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2"/>
          <p:cNvSpPr txBox="1"/>
          <p:nvPr/>
        </p:nvSpPr>
        <p:spPr>
          <a:xfrm>
            <a:off x="5952725" y="1623800"/>
            <a:ext cx="29130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Hospital María Auxiliadora: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“400 mil soles solo alcanza para 5 monitores multiparámetros, debido a sus altos costos”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Hospital 2 de Mayo: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2 monitores de 5 parámetros: S/. 200 000.00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1 monitor de 8 parámetros: S/. 75 000.00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51" name="Google Shape;751;p42"/>
          <p:cNvSpPr txBox="1"/>
          <p:nvPr/>
        </p:nvSpPr>
        <p:spPr>
          <a:xfrm>
            <a:off x="6519550" y="3394313"/>
            <a:ext cx="2449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C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apacidad   instalada   inadecuada, equipamiento obsoleto, inoperativo o insuficiente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5952725" y="3611938"/>
            <a:ext cx="450900" cy="31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2"/>
          <p:cNvSpPr/>
          <p:nvPr/>
        </p:nvSpPr>
        <p:spPr>
          <a:xfrm>
            <a:off x="2220100" y="2089400"/>
            <a:ext cx="450900" cy="249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3"/>
          <p:cNvSpPr/>
          <p:nvPr/>
        </p:nvSpPr>
        <p:spPr>
          <a:xfrm>
            <a:off x="3448085" y="1576100"/>
            <a:ext cx="2914200" cy="641700"/>
          </a:xfrm>
          <a:prstGeom prst="wedgeRectCallout">
            <a:avLst>
              <a:gd fmla="val -54815" name="adj1"/>
              <a:gd fmla="val -1198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3"/>
          <p:cNvSpPr/>
          <p:nvPr/>
        </p:nvSpPr>
        <p:spPr>
          <a:xfrm>
            <a:off x="3448085" y="2631463"/>
            <a:ext cx="2914200" cy="641700"/>
          </a:xfrm>
          <a:prstGeom prst="wedgeRectCallout">
            <a:avLst>
              <a:gd fmla="val -54995" name="adj1"/>
              <a:gd fmla="val -2218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3"/>
          <p:cNvSpPr/>
          <p:nvPr/>
        </p:nvSpPr>
        <p:spPr>
          <a:xfrm flipH="1" rot="10800000">
            <a:off x="3448085" y="3685400"/>
            <a:ext cx="2914200" cy="641700"/>
          </a:xfrm>
          <a:prstGeom prst="wedgeRectCallout">
            <a:avLst>
              <a:gd fmla="val -54973" name="adj1"/>
              <a:gd fmla="val 3100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Alcance de la propuesta preliminar</a:t>
            </a:r>
            <a:endParaRPr b="1"/>
          </a:p>
        </p:txBody>
      </p:sp>
      <p:sp>
        <p:nvSpPr>
          <p:cNvPr id="762" name="Google Shape;762;p43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957"/>
                </a:solidFill>
              </a:rPr>
              <a:t>Ad hoc para niños</a:t>
            </a:r>
            <a:r>
              <a:rPr lang="en" sz="1700">
                <a:solidFill>
                  <a:srgbClr val="374957"/>
                </a:solidFill>
              </a:rPr>
              <a:t> de entre 0 a 5 años</a:t>
            </a:r>
            <a:endParaRPr sz="1700">
              <a:solidFill>
                <a:srgbClr val="374957"/>
              </a:solidFill>
            </a:endParaRPr>
          </a:p>
        </p:txBody>
      </p:sp>
      <p:sp>
        <p:nvSpPr>
          <p:cNvPr id="763" name="Google Shape;763;p43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957"/>
                </a:solidFill>
              </a:rPr>
              <a:t>Portátil</a:t>
            </a:r>
            <a:endParaRPr sz="1700">
              <a:solidFill>
                <a:srgbClr val="374957"/>
              </a:solidFill>
            </a:endParaRPr>
          </a:p>
        </p:txBody>
      </p:sp>
      <p:sp>
        <p:nvSpPr>
          <p:cNvPr id="764" name="Google Shape;764;p43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957"/>
                </a:solidFill>
              </a:rPr>
              <a:t>Bajo costo</a:t>
            </a:r>
            <a:endParaRPr sz="1700">
              <a:solidFill>
                <a:srgbClr val="374957"/>
              </a:solidFill>
            </a:endParaRPr>
          </a:p>
        </p:txBody>
      </p:sp>
      <p:grpSp>
        <p:nvGrpSpPr>
          <p:cNvPr id="765" name="Google Shape;765;p43"/>
          <p:cNvGrpSpPr/>
          <p:nvPr/>
        </p:nvGrpSpPr>
        <p:grpSpPr>
          <a:xfrm flipH="1" rot="-150418">
            <a:off x="1173409" y="1571070"/>
            <a:ext cx="1991567" cy="4780236"/>
            <a:chOff x="2714675" y="237925"/>
            <a:chExt cx="2177825" cy="5227300"/>
          </a:xfrm>
        </p:grpSpPr>
        <p:sp>
          <p:nvSpPr>
            <p:cNvPr id="766" name="Google Shape;766;p43"/>
            <p:cNvSpPr/>
            <p:nvPr/>
          </p:nvSpPr>
          <p:spPr>
            <a:xfrm>
              <a:off x="4179775" y="5184425"/>
              <a:ext cx="712725" cy="280800"/>
            </a:xfrm>
            <a:custGeom>
              <a:rect b="b" l="l" r="r" t="t"/>
              <a:pathLst>
                <a:path extrusionOk="0" h="11232" w="28509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4199600" y="5314000"/>
              <a:ext cx="692900" cy="151225"/>
            </a:xfrm>
            <a:custGeom>
              <a:rect b="b" l="l" r="r" t="t"/>
              <a:pathLst>
                <a:path extrusionOk="0" h="6049" w="27716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99000" y="2851950"/>
              <a:ext cx="644425" cy="2504100"/>
            </a:xfrm>
            <a:custGeom>
              <a:rect b="b" l="l" r="r" t="t"/>
              <a:pathLst>
                <a:path extrusionOk="0" h="100164" w="25777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163525" y="5184425"/>
              <a:ext cx="683550" cy="280800"/>
            </a:xfrm>
            <a:custGeom>
              <a:rect b="b" l="l" r="r" t="t"/>
              <a:pathLst>
                <a:path extrusionOk="0" h="11232" w="27342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163525" y="5314000"/>
              <a:ext cx="678875" cy="151225"/>
            </a:xfrm>
            <a:custGeom>
              <a:rect b="b" l="l" r="r" t="t"/>
              <a:pathLst>
                <a:path extrusionOk="0" h="6049" w="27155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427950" y="2851950"/>
              <a:ext cx="495600" cy="2504100"/>
            </a:xfrm>
            <a:custGeom>
              <a:rect b="b" l="l" r="r" t="t"/>
              <a:pathLst>
                <a:path extrusionOk="0" h="100164" w="19824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714675" y="668875"/>
              <a:ext cx="289525" cy="692900"/>
            </a:xfrm>
            <a:custGeom>
              <a:rect b="b" l="l" r="r" t="t"/>
              <a:pathLst>
                <a:path extrusionOk="0" h="27716" w="11581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750050" y="954325"/>
              <a:ext cx="77300" cy="95625"/>
            </a:xfrm>
            <a:custGeom>
              <a:rect b="b" l="l" r="r" t="t"/>
              <a:pathLst>
                <a:path extrusionOk="0" h="3825" w="3092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781800" y="923650"/>
              <a:ext cx="56625" cy="113075"/>
            </a:xfrm>
            <a:custGeom>
              <a:rect b="b" l="l" r="r" t="t"/>
              <a:pathLst>
                <a:path extrusionOk="0" h="4523" w="2265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821175" y="898425"/>
              <a:ext cx="45875" cy="125450"/>
            </a:xfrm>
            <a:custGeom>
              <a:rect b="b" l="l" r="r" t="t"/>
              <a:pathLst>
                <a:path extrusionOk="0" h="5018" w="1835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869750" y="891875"/>
              <a:ext cx="84850" cy="189575"/>
            </a:xfrm>
            <a:custGeom>
              <a:rect b="b" l="l" r="r" t="t"/>
              <a:pathLst>
                <a:path extrusionOk="0" h="7583" w="3394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761950" y="1155700"/>
              <a:ext cx="921700" cy="1060025"/>
            </a:xfrm>
            <a:custGeom>
              <a:rect b="b" l="l" r="r" t="t"/>
              <a:pathLst>
                <a:path extrusionOk="0" h="42401" w="36868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3317050" y="1112450"/>
              <a:ext cx="1203625" cy="2226300"/>
            </a:xfrm>
            <a:custGeom>
              <a:rect b="b" l="l" r="r" t="t"/>
              <a:pathLst>
                <a:path extrusionOk="0" h="89052" w="48145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3905425" y="2490050"/>
              <a:ext cx="903600" cy="748325"/>
            </a:xfrm>
            <a:custGeom>
              <a:rect b="b" l="l" r="r" t="t"/>
              <a:pathLst>
                <a:path extrusionOk="0" h="29933" w="36144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3875075" y="2741625"/>
              <a:ext cx="152950" cy="302975"/>
            </a:xfrm>
            <a:custGeom>
              <a:rect b="b" l="l" r="r" t="t"/>
              <a:pathLst>
                <a:path extrusionOk="0" h="12119" w="6118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4272000" y="2695500"/>
              <a:ext cx="372425" cy="564475"/>
            </a:xfrm>
            <a:custGeom>
              <a:rect b="b" l="l" r="r" t="t"/>
              <a:pathLst>
                <a:path extrusionOk="0" h="22579" w="14897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316925" y="3051925"/>
              <a:ext cx="136625" cy="162525"/>
            </a:xfrm>
            <a:custGeom>
              <a:rect b="b" l="l" r="r" t="t"/>
              <a:pathLst>
                <a:path extrusionOk="0" h="6501" w="5465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365375" y="3076525"/>
              <a:ext cx="143050" cy="166525"/>
            </a:xfrm>
            <a:custGeom>
              <a:rect b="b" l="l" r="r" t="t"/>
              <a:pathLst>
                <a:path extrusionOk="0" h="6661" w="5722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471625" y="3099525"/>
              <a:ext cx="81400" cy="148200"/>
            </a:xfrm>
            <a:custGeom>
              <a:rect b="b" l="l" r="r" t="t"/>
              <a:pathLst>
                <a:path extrusionOk="0" h="5928" w="3256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3718650" y="919875"/>
              <a:ext cx="317650" cy="352750"/>
            </a:xfrm>
            <a:custGeom>
              <a:rect b="b" l="l" r="r" t="t"/>
              <a:pathLst>
                <a:path extrusionOk="0" h="14110" w="12706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3517850" y="339950"/>
              <a:ext cx="663575" cy="685600"/>
            </a:xfrm>
            <a:custGeom>
              <a:rect b="b" l="l" r="r" t="t"/>
              <a:pathLst>
                <a:path extrusionOk="0" h="27424" w="26543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3652100" y="1113675"/>
              <a:ext cx="423200" cy="197300"/>
            </a:xfrm>
            <a:custGeom>
              <a:rect b="b" l="l" r="r" t="t"/>
              <a:pathLst>
                <a:path extrusionOk="0" h="7892" w="16928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287750" y="1172625"/>
              <a:ext cx="559800" cy="1752300"/>
            </a:xfrm>
            <a:custGeom>
              <a:rect b="b" l="l" r="r" t="t"/>
              <a:pathLst>
                <a:path extrusionOk="0" h="70092" w="22392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086375" y="2109425"/>
              <a:ext cx="335750" cy="407050"/>
            </a:xfrm>
            <a:custGeom>
              <a:rect b="b" l="l" r="r" t="t"/>
              <a:pathLst>
                <a:path extrusionOk="0" h="16282" w="1343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4381150" y="2416600"/>
              <a:ext cx="53725" cy="54850"/>
            </a:xfrm>
            <a:custGeom>
              <a:rect b="b" l="l" r="r" t="t"/>
              <a:pathLst>
                <a:path extrusionOk="0" h="2194" w="2149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4093700" y="2093650"/>
              <a:ext cx="316075" cy="428700"/>
            </a:xfrm>
            <a:custGeom>
              <a:rect b="b" l="l" r="r" t="t"/>
              <a:pathLst>
                <a:path extrusionOk="0" h="17148" w="12643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4079950" y="2434625"/>
              <a:ext cx="54300" cy="53450"/>
            </a:xfrm>
            <a:custGeom>
              <a:rect b="b" l="l" r="r" t="t"/>
              <a:pathLst>
                <a:path extrusionOk="0" h="2138" w="2172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4002325" y="1069900"/>
              <a:ext cx="256850" cy="772850"/>
            </a:xfrm>
            <a:custGeom>
              <a:rect b="b" l="l" r="r" t="t"/>
              <a:pathLst>
                <a:path extrusionOk="0" h="30914" w="10274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4075275" y="1811125"/>
              <a:ext cx="322225" cy="331650"/>
            </a:xfrm>
            <a:custGeom>
              <a:rect b="b" l="l" r="r" t="t"/>
              <a:pathLst>
                <a:path extrusionOk="0" h="13266" w="12889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3485750" y="1113675"/>
              <a:ext cx="239325" cy="577875"/>
            </a:xfrm>
            <a:custGeom>
              <a:rect b="b" l="l" r="r" t="t"/>
              <a:pathLst>
                <a:path extrusionOk="0" h="23115" w="9573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3417450" y="1676950"/>
              <a:ext cx="215400" cy="216000"/>
            </a:xfrm>
            <a:custGeom>
              <a:rect b="b" l="l" r="r" t="t"/>
              <a:pathLst>
                <a:path extrusionOk="0" h="8640" w="8616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3498575" y="1738225"/>
              <a:ext cx="73000" cy="73000"/>
            </a:xfrm>
            <a:custGeom>
              <a:rect b="b" l="l" r="r" t="t"/>
              <a:pathLst>
                <a:path extrusionOk="0" h="2920" w="292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3722725" y="680550"/>
              <a:ext cx="47875" cy="47900"/>
            </a:xfrm>
            <a:custGeom>
              <a:rect b="b" l="l" r="r" t="t"/>
              <a:pathLst>
                <a:path extrusionOk="0" h="1916" w="1915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3879750" y="680550"/>
              <a:ext cx="47875" cy="47900"/>
            </a:xfrm>
            <a:custGeom>
              <a:rect b="b" l="l" r="r" t="t"/>
              <a:pathLst>
                <a:path extrusionOk="0" h="1916" w="1915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3703450" y="608750"/>
              <a:ext cx="80000" cy="38575"/>
            </a:xfrm>
            <a:custGeom>
              <a:rect b="b" l="l" r="r" t="t"/>
              <a:pathLst>
                <a:path extrusionOk="0" h="1543" w="320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3865150" y="608750"/>
              <a:ext cx="80575" cy="38575"/>
            </a:xfrm>
            <a:custGeom>
              <a:rect b="b" l="l" r="r" t="t"/>
              <a:pathLst>
                <a:path extrusionOk="0" h="1543" w="3223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3777000" y="842825"/>
              <a:ext cx="138950" cy="67750"/>
            </a:xfrm>
            <a:custGeom>
              <a:rect b="b" l="l" r="r" t="t"/>
              <a:pathLst>
                <a:path extrusionOk="0" h="2710" w="5558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3791025" y="639550"/>
              <a:ext cx="52550" cy="178525"/>
            </a:xfrm>
            <a:custGeom>
              <a:rect b="b" l="l" r="r" t="t"/>
              <a:pathLst>
                <a:path extrusionOk="0" h="7141" w="2102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3941025" y="3308975"/>
              <a:ext cx="455325" cy="220100"/>
            </a:xfrm>
            <a:custGeom>
              <a:rect b="b" l="l" r="r" t="t"/>
              <a:pathLst>
                <a:path extrusionOk="0" h="8804" w="18213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3439625" y="3331175"/>
              <a:ext cx="443050" cy="197900"/>
            </a:xfrm>
            <a:custGeom>
              <a:rect b="b" l="l" r="r" t="t"/>
              <a:pathLst>
                <a:path extrusionOk="0" h="7916" w="17722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4082275" y="615750"/>
              <a:ext cx="99425" cy="191500"/>
            </a:xfrm>
            <a:custGeom>
              <a:rect b="b" l="l" r="r" t="t"/>
              <a:pathLst>
                <a:path extrusionOk="0" h="7660" w="3977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3517850" y="653950"/>
              <a:ext cx="105075" cy="160525"/>
            </a:xfrm>
            <a:custGeom>
              <a:rect b="b" l="l" r="r" t="t"/>
              <a:pathLst>
                <a:path extrusionOk="0" h="6421" w="4203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3546450" y="237925"/>
              <a:ext cx="579050" cy="464275"/>
            </a:xfrm>
            <a:custGeom>
              <a:rect b="b" l="l" r="r" t="t"/>
              <a:pathLst>
                <a:path extrusionOk="0" h="18571" w="23162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3"/>
          <p:cNvGrpSpPr/>
          <p:nvPr/>
        </p:nvGrpSpPr>
        <p:grpSpPr>
          <a:xfrm>
            <a:off x="7194267" y="3604957"/>
            <a:ext cx="602272" cy="1310348"/>
            <a:chOff x="1046067" y="1542757"/>
            <a:chExt cx="602272" cy="1310348"/>
          </a:xfrm>
        </p:grpSpPr>
        <p:sp>
          <p:nvSpPr>
            <p:cNvPr id="810" name="Google Shape;810;p43"/>
            <p:cNvSpPr/>
            <p:nvPr/>
          </p:nvSpPr>
          <p:spPr>
            <a:xfrm>
              <a:off x="1091487" y="1674397"/>
              <a:ext cx="366796" cy="342104"/>
            </a:xfrm>
            <a:custGeom>
              <a:rect b="b" l="l" r="r" t="t"/>
              <a:pathLst>
                <a:path extrusionOk="0" h="13550" w="14528">
                  <a:moveTo>
                    <a:pt x="2151" y="0"/>
                  </a:moveTo>
                  <a:cubicBezTo>
                    <a:pt x="958" y="0"/>
                    <a:pt x="0" y="958"/>
                    <a:pt x="0" y="2157"/>
                  </a:cubicBezTo>
                  <a:lnTo>
                    <a:pt x="0" y="11393"/>
                  </a:lnTo>
                  <a:cubicBezTo>
                    <a:pt x="0" y="12585"/>
                    <a:pt x="958" y="13550"/>
                    <a:pt x="2151" y="13550"/>
                  </a:cubicBezTo>
                  <a:lnTo>
                    <a:pt x="12371" y="13550"/>
                  </a:lnTo>
                  <a:cubicBezTo>
                    <a:pt x="13563" y="13550"/>
                    <a:pt x="14528" y="12585"/>
                    <a:pt x="14528" y="11393"/>
                  </a:cubicBezTo>
                  <a:lnTo>
                    <a:pt x="14528" y="2157"/>
                  </a:lnTo>
                  <a:cubicBezTo>
                    <a:pt x="14528" y="958"/>
                    <a:pt x="13563" y="0"/>
                    <a:pt x="1237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091480" y="1580454"/>
              <a:ext cx="556859" cy="1272651"/>
            </a:xfrm>
            <a:custGeom>
              <a:rect b="b" l="l" r="r" t="t"/>
              <a:pathLst>
                <a:path extrusionOk="0" h="50407" w="22056">
                  <a:moveTo>
                    <a:pt x="11028" y="0"/>
                  </a:moveTo>
                  <a:cubicBezTo>
                    <a:pt x="7052" y="0"/>
                    <a:pt x="3832" y="3226"/>
                    <a:pt x="3832" y="7202"/>
                  </a:cubicBezTo>
                  <a:lnTo>
                    <a:pt x="3832" y="7208"/>
                  </a:lnTo>
                  <a:cubicBezTo>
                    <a:pt x="3806" y="7208"/>
                    <a:pt x="3787" y="7202"/>
                    <a:pt x="3767" y="7202"/>
                  </a:cubicBezTo>
                  <a:cubicBezTo>
                    <a:pt x="3764" y="7202"/>
                    <a:pt x="3760" y="7202"/>
                    <a:pt x="3757" y="7202"/>
                  </a:cubicBezTo>
                  <a:cubicBezTo>
                    <a:pt x="3091" y="7202"/>
                    <a:pt x="2588" y="7811"/>
                    <a:pt x="2718" y="8466"/>
                  </a:cubicBezTo>
                  <a:cubicBezTo>
                    <a:pt x="2815" y="8983"/>
                    <a:pt x="3269" y="9322"/>
                    <a:pt x="3759" y="9322"/>
                  </a:cubicBezTo>
                  <a:cubicBezTo>
                    <a:pt x="3894" y="9322"/>
                    <a:pt x="4031" y="9297"/>
                    <a:pt x="4165" y="9242"/>
                  </a:cubicBezTo>
                  <a:cubicBezTo>
                    <a:pt x="4934" y="11569"/>
                    <a:pt x="6948" y="13413"/>
                    <a:pt x="9151" y="14104"/>
                  </a:cubicBezTo>
                  <a:lnTo>
                    <a:pt x="9151" y="16124"/>
                  </a:lnTo>
                  <a:lnTo>
                    <a:pt x="6863" y="16124"/>
                  </a:lnTo>
                  <a:cubicBezTo>
                    <a:pt x="6863" y="16124"/>
                    <a:pt x="6857" y="16170"/>
                    <a:pt x="6837" y="16183"/>
                  </a:cubicBezTo>
                  <a:cubicBezTo>
                    <a:pt x="6257" y="16183"/>
                    <a:pt x="5742" y="16561"/>
                    <a:pt x="5560" y="17109"/>
                  </a:cubicBezTo>
                  <a:lnTo>
                    <a:pt x="228" y="32861"/>
                  </a:lnTo>
                  <a:cubicBezTo>
                    <a:pt x="0" y="33559"/>
                    <a:pt x="372" y="34308"/>
                    <a:pt x="1069" y="34543"/>
                  </a:cubicBezTo>
                  <a:cubicBezTo>
                    <a:pt x="1208" y="34588"/>
                    <a:pt x="1349" y="34610"/>
                    <a:pt x="1488" y="34610"/>
                  </a:cubicBezTo>
                  <a:cubicBezTo>
                    <a:pt x="2045" y="34610"/>
                    <a:pt x="2563" y="34261"/>
                    <a:pt x="2750" y="33702"/>
                  </a:cubicBezTo>
                  <a:lnTo>
                    <a:pt x="2926" y="33187"/>
                  </a:lnTo>
                  <a:lnTo>
                    <a:pt x="3507" y="33428"/>
                  </a:lnTo>
                  <a:cubicBezTo>
                    <a:pt x="3507" y="33428"/>
                    <a:pt x="4008" y="32412"/>
                    <a:pt x="3467" y="31577"/>
                  </a:cubicBezTo>
                  <a:lnTo>
                    <a:pt x="6733" y="21925"/>
                  </a:lnTo>
                  <a:lnTo>
                    <a:pt x="6733" y="21925"/>
                  </a:lnTo>
                  <a:cubicBezTo>
                    <a:pt x="6733" y="27706"/>
                    <a:pt x="5951" y="29172"/>
                    <a:pt x="5951" y="32366"/>
                  </a:cubicBezTo>
                  <a:cubicBezTo>
                    <a:pt x="5951" y="35560"/>
                    <a:pt x="7860" y="48497"/>
                    <a:pt x="7860" y="48497"/>
                  </a:cubicBezTo>
                  <a:lnTo>
                    <a:pt x="5553" y="50407"/>
                  </a:lnTo>
                  <a:lnTo>
                    <a:pt x="10018" y="50407"/>
                  </a:lnTo>
                  <a:lnTo>
                    <a:pt x="10761" y="31630"/>
                  </a:lnTo>
                  <a:lnTo>
                    <a:pt x="11145" y="31630"/>
                  </a:lnTo>
                  <a:lnTo>
                    <a:pt x="11888" y="50407"/>
                  </a:lnTo>
                  <a:lnTo>
                    <a:pt x="16353" y="50407"/>
                  </a:lnTo>
                  <a:lnTo>
                    <a:pt x="14039" y="48497"/>
                  </a:lnTo>
                  <a:cubicBezTo>
                    <a:pt x="14039" y="48497"/>
                    <a:pt x="15949" y="34171"/>
                    <a:pt x="15949" y="31590"/>
                  </a:cubicBezTo>
                  <a:cubicBezTo>
                    <a:pt x="15949" y="29003"/>
                    <a:pt x="15290" y="27680"/>
                    <a:pt x="15290" y="21821"/>
                  </a:cubicBezTo>
                  <a:lnTo>
                    <a:pt x="15290" y="21821"/>
                  </a:lnTo>
                  <a:lnTo>
                    <a:pt x="18595" y="31584"/>
                  </a:lnTo>
                  <a:cubicBezTo>
                    <a:pt x="18047" y="32418"/>
                    <a:pt x="18556" y="33435"/>
                    <a:pt x="18556" y="33435"/>
                  </a:cubicBezTo>
                  <a:lnTo>
                    <a:pt x="19129" y="33187"/>
                  </a:lnTo>
                  <a:lnTo>
                    <a:pt x="19312" y="33702"/>
                  </a:lnTo>
                  <a:cubicBezTo>
                    <a:pt x="19494" y="34259"/>
                    <a:pt x="20009" y="34613"/>
                    <a:pt x="20564" y="34613"/>
                  </a:cubicBezTo>
                  <a:cubicBezTo>
                    <a:pt x="20704" y="34613"/>
                    <a:pt x="20846" y="34590"/>
                    <a:pt x="20987" y="34543"/>
                  </a:cubicBezTo>
                  <a:cubicBezTo>
                    <a:pt x="21684" y="34315"/>
                    <a:pt x="22056" y="33565"/>
                    <a:pt x="21827" y="32868"/>
                  </a:cubicBezTo>
                  <a:lnTo>
                    <a:pt x="16496" y="17128"/>
                  </a:lnTo>
                  <a:cubicBezTo>
                    <a:pt x="16333" y="16613"/>
                    <a:pt x="15877" y="16242"/>
                    <a:pt x="15336" y="16190"/>
                  </a:cubicBezTo>
                  <a:cubicBezTo>
                    <a:pt x="15323" y="16170"/>
                    <a:pt x="15310" y="16150"/>
                    <a:pt x="15303" y="16131"/>
                  </a:cubicBezTo>
                  <a:lnTo>
                    <a:pt x="12905" y="16131"/>
                  </a:lnTo>
                  <a:lnTo>
                    <a:pt x="12905" y="14104"/>
                  </a:lnTo>
                  <a:cubicBezTo>
                    <a:pt x="15101" y="13413"/>
                    <a:pt x="17102" y="11595"/>
                    <a:pt x="17884" y="9281"/>
                  </a:cubicBezTo>
                  <a:cubicBezTo>
                    <a:pt x="17972" y="9303"/>
                    <a:pt x="18060" y="9313"/>
                    <a:pt x="18146" y="9313"/>
                  </a:cubicBezTo>
                  <a:cubicBezTo>
                    <a:pt x="18649" y="9313"/>
                    <a:pt x="19099" y="8957"/>
                    <a:pt x="19188" y="8434"/>
                  </a:cubicBezTo>
                  <a:cubicBezTo>
                    <a:pt x="19286" y="7828"/>
                    <a:pt x="18849" y="7261"/>
                    <a:pt x="18230" y="7215"/>
                  </a:cubicBezTo>
                  <a:lnTo>
                    <a:pt x="18230" y="7202"/>
                  </a:lnTo>
                  <a:cubicBezTo>
                    <a:pt x="18230" y="3226"/>
                    <a:pt x="15010" y="0"/>
                    <a:pt x="11028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046067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067780" y="1542757"/>
              <a:ext cx="406813" cy="325163"/>
            </a:xfrm>
            <a:custGeom>
              <a:rect b="b" l="l" r="r" t="t"/>
              <a:pathLst>
                <a:path extrusionOk="0" h="12879" w="16113">
                  <a:moveTo>
                    <a:pt x="1004" y="8740"/>
                  </a:moveTo>
                  <a:cubicBezTo>
                    <a:pt x="1007" y="8824"/>
                    <a:pt x="1025" y="8949"/>
                    <a:pt x="1055" y="9103"/>
                  </a:cubicBezTo>
                  <a:lnTo>
                    <a:pt x="1055" y="9103"/>
                  </a:lnTo>
                  <a:cubicBezTo>
                    <a:pt x="1031" y="8968"/>
                    <a:pt x="1014" y="8846"/>
                    <a:pt x="1004" y="8740"/>
                  </a:cubicBezTo>
                  <a:close/>
                  <a:moveTo>
                    <a:pt x="8531" y="0"/>
                  </a:moveTo>
                  <a:cubicBezTo>
                    <a:pt x="7378" y="0"/>
                    <a:pt x="6098" y="274"/>
                    <a:pt x="4700" y="906"/>
                  </a:cubicBezTo>
                  <a:cubicBezTo>
                    <a:pt x="1" y="3031"/>
                    <a:pt x="1004" y="8740"/>
                    <a:pt x="1004" y="8740"/>
                  </a:cubicBezTo>
                  <a:cubicBezTo>
                    <a:pt x="952" y="6113"/>
                    <a:pt x="4048" y="3448"/>
                    <a:pt x="4048" y="3448"/>
                  </a:cubicBezTo>
                  <a:cubicBezTo>
                    <a:pt x="6225" y="4790"/>
                    <a:pt x="13544" y="6504"/>
                    <a:pt x="14216" y="6726"/>
                  </a:cubicBezTo>
                  <a:cubicBezTo>
                    <a:pt x="14557" y="6840"/>
                    <a:pt x="14772" y="11921"/>
                    <a:pt x="14749" y="12624"/>
                  </a:cubicBezTo>
                  <a:lnTo>
                    <a:pt x="14749" y="12624"/>
                  </a:lnTo>
                  <a:lnTo>
                    <a:pt x="15206" y="9548"/>
                  </a:lnTo>
                  <a:cubicBezTo>
                    <a:pt x="15206" y="9548"/>
                    <a:pt x="16112" y="6166"/>
                    <a:pt x="14437" y="3441"/>
                  </a:cubicBezTo>
                  <a:cubicBezTo>
                    <a:pt x="13261" y="1523"/>
                    <a:pt x="11251" y="0"/>
                    <a:pt x="8531" y="0"/>
                  </a:cubicBezTo>
                  <a:close/>
                  <a:moveTo>
                    <a:pt x="14749" y="12624"/>
                  </a:moveTo>
                  <a:lnTo>
                    <a:pt x="14737" y="12703"/>
                  </a:lnTo>
                  <a:cubicBezTo>
                    <a:pt x="14738" y="12704"/>
                    <a:pt x="14739" y="12705"/>
                    <a:pt x="14739" y="12705"/>
                  </a:cubicBezTo>
                  <a:cubicBezTo>
                    <a:pt x="14744" y="12705"/>
                    <a:pt x="14747" y="12677"/>
                    <a:pt x="14749" y="12624"/>
                  </a:cubicBezTo>
                  <a:close/>
                  <a:moveTo>
                    <a:pt x="1055" y="9103"/>
                  </a:moveTo>
                  <a:cubicBezTo>
                    <a:pt x="1283" y="10402"/>
                    <a:pt x="2112" y="12879"/>
                    <a:pt x="2112" y="12879"/>
                  </a:cubicBezTo>
                  <a:cubicBezTo>
                    <a:pt x="2112" y="12879"/>
                    <a:pt x="1272" y="10220"/>
                    <a:pt x="1055" y="9103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3"/>
          <p:cNvGrpSpPr/>
          <p:nvPr/>
        </p:nvGrpSpPr>
        <p:grpSpPr>
          <a:xfrm>
            <a:off x="8096599" y="3604958"/>
            <a:ext cx="550774" cy="1310345"/>
            <a:chOff x="998349" y="3050689"/>
            <a:chExt cx="550774" cy="1310345"/>
          </a:xfrm>
        </p:grpSpPr>
        <p:sp>
          <p:nvSpPr>
            <p:cNvPr id="815" name="Google Shape;815;p43"/>
            <p:cNvSpPr/>
            <p:nvPr/>
          </p:nvSpPr>
          <p:spPr>
            <a:xfrm>
              <a:off x="998349" y="3072250"/>
              <a:ext cx="550774" cy="1256366"/>
            </a:xfrm>
            <a:custGeom>
              <a:rect b="b" l="l" r="r" t="t"/>
              <a:pathLst>
                <a:path extrusionOk="0" h="49762" w="21815">
                  <a:moveTo>
                    <a:pt x="10917" y="0"/>
                  </a:moveTo>
                  <a:cubicBezTo>
                    <a:pt x="7039" y="0"/>
                    <a:pt x="3872" y="3096"/>
                    <a:pt x="3787" y="6974"/>
                  </a:cubicBezTo>
                  <a:lnTo>
                    <a:pt x="3787" y="6981"/>
                  </a:lnTo>
                  <a:cubicBezTo>
                    <a:pt x="3767" y="6981"/>
                    <a:pt x="3748" y="6974"/>
                    <a:pt x="3728" y="6974"/>
                  </a:cubicBezTo>
                  <a:cubicBezTo>
                    <a:pt x="3064" y="6974"/>
                    <a:pt x="2568" y="7574"/>
                    <a:pt x="2692" y="8219"/>
                  </a:cubicBezTo>
                  <a:cubicBezTo>
                    <a:pt x="2789" y="8730"/>
                    <a:pt x="3235" y="9069"/>
                    <a:pt x="3718" y="9069"/>
                  </a:cubicBezTo>
                  <a:cubicBezTo>
                    <a:pt x="3851" y="9069"/>
                    <a:pt x="3987" y="9043"/>
                    <a:pt x="4119" y="8988"/>
                  </a:cubicBezTo>
                  <a:cubicBezTo>
                    <a:pt x="4882" y="11302"/>
                    <a:pt x="6876" y="13120"/>
                    <a:pt x="9060" y="13811"/>
                  </a:cubicBezTo>
                  <a:lnTo>
                    <a:pt x="9060" y="15773"/>
                  </a:lnTo>
                  <a:lnTo>
                    <a:pt x="5651" y="15773"/>
                  </a:lnTo>
                  <a:cubicBezTo>
                    <a:pt x="5651" y="15773"/>
                    <a:pt x="5644" y="15838"/>
                    <a:pt x="5625" y="15845"/>
                  </a:cubicBezTo>
                  <a:cubicBezTo>
                    <a:pt x="5051" y="15851"/>
                    <a:pt x="4543" y="16223"/>
                    <a:pt x="4361" y="16770"/>
                  </a:cubicBezTo>
                  <a:lnTo>
                    <a:pt x="215" y="32379"/>
                  </a:lnTo>
                  <a:cubicBezTo>
                    <a:pt x="0" y="33012"/>
                    <a:pt x="294" y="33703"/>
                    <a:pt x="900" y="33989"/>
                  </a:cubicBezTo>
                  <a:cubicBezTo>
                    <a:pt x="1081" y="34076"/>
                    <a:pt x="1273" y="34117"/>
                    <a:pt x="1464" y="34117"/>
                  </a:cubicBezTo>
                  <a:cubicBezTo>
                    <a:pt x="1903" y="34117"/>
                    <a:pt x="2331" y="33896"/>
                    <a:pt x="2581" y="33500"/>
                  </a:cubicBezTo>
                  <a:cubicBezTo>
                    <a:pt x="2620" y="33527"/>
                    <a:pt x="2672" y="33553"/>
                    <a:pt x="2725" y="33559"/>
                  </a:cubicBezTo>
                  <a:cubicBezTo>
                    <a:pt x="2756" y="33567"/>
                    <a:pt x="2787" y="33570"/>
                    <a:pt x="2817" y="33570"/>
                  </a:cubicBezTo>
                  <a:cubicBezTo>
                    <a:pt x="2998" y="33570"/>
                    <a:pt x="3162" y="33443"/>
                    <a:pt x="3207" y="33259"/>
                  </a:cubicBezTo>
                  <a:lnTo>
                    <a:pt x="3565" y="31682"/>
                  </a:lnTo>
                  <a:cubicBezTo>
                    <a:pt x="3604" y="31487"/>
                    <a:pt x="3481" y="31180"/>
                    <a:pt x="3298" y="31089"/>
                  </a:cubicBezTo>
                  <a:lnTo>
                    <a:pt x="6329" y="20094"/>
                  </a:lnTo>
                  <a:cubicBezTo>
                    <a:pt x="6329" y="25823"/>
                    <a:pt x="6798" y="47872"/>
                    <a:pt x="6798" y="47872"/>
                  </a:cubicBezTo>
                  <a:cubicBezTo>
                    <a:pt x="6798" y="47872"/>
                    <a:pt x="4517" y="48230"/>
                    <a:pt x="4517" y="49762"/>
                  </a:cubicBezTo>
                  <a:lnTo>
                    <a:pt x="8936" y="49762"/>
                  </a:lnTo>
                  <a:lnTo>
                    <a:pt x="10643" y="32425"/>
                  </a:lnTo>
                  <a:lnTo>
                    <a:pt x="11021" y="32425"/>
                  </a:lnTo>
                  <a:lnTo>
                    <a:pt x="12892" y="49762"/>
                  </a:lnTo>
                  <a:lnTo>
                    <a:pt x="17311" y="49762"/>
                  </a:lnTo>
                  <a:cubicBezTo>
                    <a:pt x="17311" y="48230"/>
                    <a:pt x="15023" y="47872"/>
                    <a:pt x="15023" y="47872"/>
                  </a:cubicBezTo>
                  <a:cubicBezTo>
                    <a:pt x="15023" y="47872"/>
                    <a:pt x="15453" y="25797"/>
                    <a:pt x="15453" y="19996"/>
                  </a:cubicBezTo>
                  <a:lnTo>
                    <a:pt x="18510" y="31063"/>
                  </a:lnTo>
                  <a:cubicBezTo>
                    <a:pt x="18302" y="31128"/>
                    <a:pt x="18152" y="31467"/>
                    <a:pt x="18204" y="31676"/>
                  </a:cubicBezTo>
                  <a:lnTo>
                    <a:pt x="18556" y="33253"/>
                  </a:lnTo>
                  <a:cubicBezTo>
                    <a:pt x="18599" y="33450"/>
                    <a:pt x="18775" y="33569"/>
                    <a:pt x="18955" y="33569"/>
                  </a:cubicBezTo>
                  <a:cubicBezTo>
                    <a:pt x="19048" y="33569"/>
                    <a:pt x="19143" y="33537"/>
                    <a:pt x="19221" y="33468"/>
                  </a:cubicBezTo>
                  <a:cubicBezTo>
                    <a:pt x="19463" y="33883"/>
                    <a:pt x="19902" y="34118"/>
                    <a:pt x="20357" y="34118"/>
                  </a:cubicBezTo>
                  <a:cubicBezTo>
                    <a:pt x="20538" y="34118"/>
                    <a:pt x="20721" y="34080"/>
                    <a:pt x="20896" y="34002"/>
                  </a:cubicBezTo>
                  <a:cubicBezTo>
                    <a:pt x="21508" y="33722"/>
                    <a:pt x="21815" y="33025"/>
                    <a:pt x="21600" y="32386"/>
                  </a:cubicBezTo>
                  <a:lnTo>
                    <a:pt x="17291" y="16803"/>
                  </a:lnTo>
                  <a:cubicBezTo>
                    <a:pt x="17122" y="16281"/>
                    <a:pt x="16653" y="15884"/>
                    <a:pt x="16138" y="15845"/>
                  </a:cubicBezTo>
                  <a:cubicBezTo>
                    <a:pt x="16125" y="15831"/>
                    <a:pt x="16112" y="15766"/>
                    <a:pt x="16112" y="15766"/>
                  </a:cubicBezTo>
                  <a:lnTo>
                    <a:pt x="12794" y="15766"/>
                  </a:lnTo>
                  <a:lnTo>
                    <a:pt x="12794" y="13805"/>
                  </a:lnTo>
                  <a:cubicBezTo>
                    <a:pt x="14958" y="13114"/>
                    <a:pt x="16933" y="11315"/>
                    <a:pt x="17702" y="9034"/>
                  </a:cubicBezTo>
                  <a:cubicBezTo>
                    <a:pt x="17780" y="9053"/>
                    <a:pt x="17865" y="9066"/>
                    <a:pt x="17950" y="9066"/>
                  </a:cubicBezTo>
                  <a:cubicBezTo>
                    <a:pt x="18510" y="9066"/>
                    <a:pt x="18966" y="8630"/>
                    <a:pt x="18992" y="8069"/>
                  </a:cubicBezTo>
                  <a:cubicBezTo>
                    <a:pt x="19019" y="7515"/>
                    <a:pt x="18601" y="7033"/>
                    <a:pt x="18047" y="6987"/>
                  </a:cubicBezTo>
                  <a:lnTo>
                    <a:pt x="18047" y="6974"/>
                  </a:lnTo>
                  <a:cubicBezTo>
                    <a:pt x="17963" y="3096"/>
                    <a:pt x="14795" y="0"/>
                    <a:pt x="10917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047380" y="4311978"/>
              <a:ext cx="453041" cy="49056"/>
            </a:xfrm>
            <a:custGeom>
              <a:rect b="b" l="l" r="r" t="t"/>
              <a:pathLst>
                <a:path extrusionOk="0" h="1943" w="17944">
                  <a:moveTo>
                    <a:pt x="8969" y="0"/>
                  </a:moveTo>
                  <a:cubicBezTo>
                    <a:pt x="4015" y="0"/>
                    <a:pt x="1" y="437"/>
                    <a:pt x="1" y="972"/>
                  </a:cubicBezTo>
                  <a:cubicBezTo>
                    <a:pt x="1" y="1506"/>
                    <a:pt x="4015" y="1943"/>
                    <a:pt x="8969" y="1943"/>
                  </a:cubicBezTo>
                  <a:cubicBezTo>
                    <a:pt x="13922" y="1943"/>
                    <a:pt x="17943" y="1506"/>
                    <a:pt x="17943" y="972"/>
                  </a:cubicBezTo>
                  <a:cubicBezTo>
                    <a:pt x="17943" y="437"/>
                    <a:pt x="13922" y="0"/>
                    <a:pt x="896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329091" y="3076164"/>
              <a:ext cx="124748" cy="171203"/>
            </a:xfrm>
            <a:custGeom>
              <a:rect b="b" l="l" r="r" t="t"/>
              <a:pathLst>
                <a:path extrusionOk="0" h="6781" w="4941">
                  <a:moveTo>
                    <a:pt x="414" y="1"/>
                  </a:moveTo>
                  <a:cubicBezTo>
                    <a:pt x="336" y="1"/>
                    <a:pt x="205" y="9"/>
                    <a:pt x="1" y="28"/>
                  </a:cubicBezTo>
                  <a:cubicBezTo>
                    <a:pt x="138" y="38"/>
                    <a:pt x="273" y="53"/>
                    <a:pt x="404" y="72"/>
                  </a:cubicBezTo>
                  <a:lnTo>
                    <a:pt x="404" y="72"/>
                  </a:lnTo>
                  <a:cubicBezTo>
                    <a:pt x="513" y="32"/>
                    <a:pt x="568" y="1"/>
                    <a:pt x="414" y="1"/>
                  </a:cubicBezTo>
                  <a:close/>
                  <a:moveTo>
                    <a:pt x="404" y="72"/>
                  </a:moveTo>
                  <a:cubicBezTo>
                    <a:pt x="264" y="122"/>
                    <a:pt x="34" y="187"/>
                    <a:pt x="40" y="217"/>
                  </a:cubicBezTo>
                  <a:cubicBezTo>
                    <a:pt x="124" y="289"/>
                    <a:pt x="196" y="380"/>
                    <a:pt x="248" y="484"/>
                  </a:cubicBezTo>
                  <a:cubicBezTo>
                    <a:pt x="1174" y="2179"/>
                    <a:pt x="2516" y="3606"/>
                    <a:pt x="3690" y="5138"/>
                  </a:cubicBezTo>
                  <a:cubicBezTo>
                    <a:pt x="4107" y="5679"/>
                    <a:pt x="4524" y="6226"/>
                    <a:pt x="4941" y="6780"/>
                  </a:cubicBezTo>
                  <a:cubicBezTo>
                    <a:pt x="4928" y="3740"/>
                    <a:pt x="3704" y="549"/>
                    <a:pt x="404" y="72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088508" y="3050689"/>
              <a:ext cx="368311" cy="203899"/>
            </a:xfrm>
            <a:custGeom>
              <a:rect b="b" l="l" r="r" t="t"/>
              <a:pathLst>
                <a:path extrusionOk="0" h="8076" w="14588">
                  <a:moveTo>
                    <a:pt x="7125" y="1"/>
                  </a:moveTo>
                  <a:cubicBezTo>
                    <a:pt x="3188" y="1"/>
                    <a:pt x="1" y="3194"/>
                    <a:pt x="1" y="7131"/>
                  </a:cubicBezTo>
                  <a:cubicBezTo>
                    <a:pt x="1" y="7444"/>
                    <a:pt x="20" y="7763"/>
                    <a:pt x="73" y="8076"/>
                  </a:cubicBezTo>
                  <a:cubicBezTo>
                    <a:pt x="340" y="7509"/>
                    <a:pt x="731" y="6987"/>
                    <a:pt x="1109" y="6512"/>
                  </a:cubicBezTo>
                  <a:cubicBezTo>
                    <a:pt x="1989" y="5397"/>
                    <a:pt x="3032" y="4524"/>
                    <a:pt x="4459" y="4217"/>
                  </a:cubicBezTo>
                  <a:cubicBezTo>
                    <a:pt x="6134" y="3859"/>
                    <a:pt x="7874" y="3976"/>
                    <a:pt x="9569" y="3826"/>
                  </a:cubicBezTo>
                  <a:cubicBezTo>
                    <a:pt x="14053" y="3409"/>
                    <a:pt x="13942" y="2230"/>
                    <a:pt x="14587" y="1148"/>
                  </a:cubicBezTo>
                  <a:lnTo>
                    <a:pt x="14587" y="1148"/>
                  </a:lnTo>
                  <a:cubicBezTo>
                    <a:pt x="14378" y="1171"/>
                    <a:pt x="14167" y="1181"/>
                    <a:pt x="13955" y="1181"/>
                  </a:cubicBezTo>
                  <a:cubicBezTo>
                    <a:pt x="11713" y="1181"/>
                    <a:pt x="9340" y="1"/>
                    <a:pt x="712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4"/>
          <p:cNvSpPr txBox="1"/>
          <p:nvPr>
            <p:ph type="title"/>
          </p:nvPr>
        </p:nvSpPr>
        <p:spPr>
          <a:xfrm>
            <a:off x="2808875" y="82800"/>
            <a:ext cx="33123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Referencias</a:t>
            </a:r>
            <a:endParaRPr b="1"/>
          </a:p>
        </p:txBody>
      </p:sp>
      <p:sp>
        <p:nvSpPr>
          <p:cNvPr id="824" name="Google Shape;824;p44"/>
          <p:cNvSpPr txBox="1"/>
          <p:nvPr>
            <p:ph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4"/>
          <p:cNvSpPr txBox="1"/>
          <p:nvPr/>
        </p:nvSpPr>
        <p:spPr>
          <a:xfrm>
            <a:off x="175500" y="722475"/>
            <a:ext cx="87930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6404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Informe de transferencia de gestión.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https://cdn.www.gob.pe/uploads/document/file/1751525/DGOS%20-%20Hospital%20Nacional%20Dos%20de%20Mayo.pdf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Sapra, A. (2021, 12 de mayo). Vital Sign Assessment. NCBI.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https://www.ncbi.nlm.nih.gov/books/NBK553213/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Vital Signs, Cleveland Clinic. https://my.clevelandclinic.org/health/articles/10881-vital-signs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Complete Guide Vital Signs Monitor.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https://www.getmedcheck.com/wp-content/uploads/2018/12/Complete-Guide-Vital-Signs-Monitor.pdf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(accedido sep.10, 2021)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Vital Signs Monitor | USA Medical Surgical.com . 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https://www.usamedicalsurgical.com/vital-signs-monitors/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(accedido sep. 10,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M. Smith, «How to Read a Vital Signs Monitor», WebMD.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https://www.webmd.com/cancer/vital-signs-monitor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(accedido sep. 10,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J. A. Rabbitts and C. B. Groenewald, “Epidemiology of Pediatric Surgery in the United States,” Paediatric Anaesthesia, vol. 30, no. 10, pp. 1083–1090, 2020, doi: 10.1111/pan.13993.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Insnsb.gob.pe. 2021. </a:t>
            </a:r>
            <a:r>
              <a:rPr i="1" lang="en" sz="1000">
                <a:highlight>
                  <a:srgbClr val="FFFFFF"/>
                </a:highlight>
              </a:rPr>
              <a:t>MEMORIA INSTITUCIONAL 2018 INSNSB</a:t>
            </a:r>
            <a:r>
              <a:rPr lang="en" sz="1000">
                <a:highlight>
                  <a:srgbClr val="FFFFFF"/>
                </a:highlight>
              </a:rPr>
              <a:t>. [online] Available at: &lt;http://www.insnsb.gob.pe/docs-trans/upp/MEMORIA%20INSTITUCIONAL%202018%20INSNSB%20(Version%20Modificada%20al%20260919).pdf&gt;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The Vital Pieces of Medical Equipment for Patient Vitals. https://www.futurehealthconcepts.com/blog/posts/the-vital-pieces-of-medical-equipment-for-patient-vitals.html (accedido sep. 07,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«Vital Signs Monitors from Welch Allyn, Sun Tech &amp; More - Medical Device Depot, Inc.» https://www.medicaldevicedepot.com/Vital-Signs-Monitors-s/259.htm (accedido sep. 07,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HOSPITAL REGIONAL DOCENTE DE TRUJILLO OFICINA DE ESTADÍSTICA E INFORMÁTICA, «Boletín estadístico trimestral Anual 2019», 2019.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http://www.hrdt.gob.pe/intranet/Publicaciones/files/BOLETIN_ESTADISTICA_ANUAL_2019.pdf</a:t>
            </a:r>
            <a:endParaRPr sz="1000"/>
          </a:p>
          <a:p>
            <a:pPr indent="-292100" lvl="0" marL="45720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HOSPITAL REGIONAL HONORIO DELGADO AREQUIPA OFICINA DE ESTADÍSTICA E INFORMÁTICA Y REGISTRO DE ATENCIÓN MÉDICA, «Boletín Estadístico Año 2019», 2019.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http://www.hrhdaqp.gob.pe/pages/archivo_boletin_esta.php?id=12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MINSA. (2020, 8 de diciembre). Hoja de envío de trámite general.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https://www.minsa.gob.pe/Recursos/OTRANS/03AdquisicionBS/Archivos/paac/2020/Evaluacion_PAAC_112020.pdf?__cf_chl_captcha_tk__=pmd_HdvCi.NPeBbC_yL3NbPojq7KZ9OqBH7JgJY5ikXFhBM-1631107206-0-gqNtZGzNAxCjcnBszQe9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5"/>
          <p:cNvSpPr txBox="1"/>
          <p:nvPr>
            <p:ph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5"/>
          <p:cNvSpPr txBox="1"/>
          <p:nvPr/>
        </p:nvSpPr>
        <p:spPr>
          <a:xfrm>
            <a:off x="175500" y="798675"/>
            <a:ext cx="8793000" cy="4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Recepción de ventiladores adulto pediátrico y verificación del número de profesionales y técnicos de la salud en el hospital emergencia Ate Vitarte. 2020. [Internet]. Recuperado de: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https://apps8.contraloria.gob.pe/SPIC/srvDownload/ViewPDF?CRES_CODIGO=2020CSI019100027&amp;TIPOARCHIVO=IS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Notificación de resolución administrativa de aplicación de medidas de seguridad. [Internet] Disponible en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https://www.mpsm.gob.pe/public/mesavirtual/oficio_n.°_00013-2021-susalud-isipress_y_anexo.pdf</a:t>
            </a:r>
            <a:endParaRPr sz="10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Plan de acción para la atención integral de pacientes covid-19 en el servicio de cuidados intensivos materno y neonatal del instituto nacional materno perinatal [Internet]. 2020 [citado el 20 de septiembre de 2021]. Disponible en: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https://cdn.www.gob.pe/uploads/document/file/1410838/RD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N° 211.pdf.pdf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INSN. Tarifario de Servicios [Internet]. Cartera de Servicios. Disponible en: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http://www.insnsb.gob.pe/tarifario-servicios/</a:t>
            </a:r>
            <a:endParaRPr sz="10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Oficina de planeamiento estratégico. Tarifario 2019 [Internet].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gob.pe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Disponible en: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2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http://www.hnhu.gob.pe/Inicio/wp-content/uploads/2016/03/Tarifario-2019.pdf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(2020). </a:t>
            </a: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Consolidado general de la ejecución del sector salud al mes de junio de 2020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gob.pe.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https://www.minsa.gob.pe/Recursos/OTRANS/08Proyectos/enejecucion/2020/ProyEjec06-2020.pdf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Defensoria.gob.pe. 2019. [online] Available at: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https://www.defensoria.gob.pe/wp-content/uploads/2020/02/IA-10-2019-AAE-Supervisi%C3%B3n-Nacional-a-los-Servicios-de-Neonatolog%C3%ADa-y-UCI-neonatal.pdf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Hospital María Auxiliadora fortalece Sala de Recuperación con adquisición de monitores de signos vitales de última generación, 2019) Available at: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https://www.gob.pe/institucion/minsa/noticias/52253-hospital-maria-auxiliadora-fortalece-sala-de-recuperacion-con-adquisicion-de-monitores-de-signos-vitales-de-ultima-generacion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REPORTE EFICACIA DEL GASTO PÚBLICO.  Resultados 2020 [online] Available at: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https://www.comexperu.org.pe/upload/articles/reportes/reporte-eficacia-002.pdf</a:t>
            </a:r>
            <a:endParaRPr sz="1000"/>
          </a:p>
        </p:txBody>
      </p:sp>
      <p:sp>
        <p:nvSpPr>
          <p:cNvPr id="832" name="Google Shape;832;p45"/>
          <p:cNvSpPr txBox="1"/>
          <p:nvPr>
            <p:ph type="title"/>
          </p:nvPr>
        </p:nvSpPr>
        <p:spPr>
          <a:xfrm>
            <a:off x="2808875" y="82800"/>
            <a:ext cx="33123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Referencias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46"/>
          <p:cNvGrpSpPr/>
          <p:nvPr/>
        </p:nvGrpSpPr>
        <p:grpSpPr>
          <a:xfrm>
            <a:off x="377177" y="1035999"/>
            <a:ext cx="3058910" cy="4144166"/>
            <a:chOff x="1927175" y="238100"/>
            <a:chExt cx="3727650" cy="5216725"/>
          </a:xfrm>
        </p:grpSpPr>
        <p:sp>
          <p:nvSpPr>
            <p:cNvPr id="838" name="Google Shape;838;p46"/>
            <p:cNvSpPr/>
            <p:nvPr/>
          </p:nvSpPr>
          <p:spPr>
            <a:xfrm>
              <a:off x="2522500" y="245075"/>
              <a:ext cx="923075" cy="990725"/>
            </a:xfrm>
            <a:custGeom>
              <a:rect b="b" l="l" r="r" t="t"/>
              <a:pathLst>
                <a:path extrusionOk="0" h="39629" w="36923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2643325" y="474200"/>
              <a:ext cx="667625" cy="590975"/>
            </a:xfrm>
            <a:custGeom>
              <a:rect b="b" l="l" r="r" t="t"/>
              <a:pathLst>
                <a:path extrusionOk="0" h="23639" w="26705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1942075" y="1048875"/>
              <a:ext cx="654925" cy="818025"/>
            </a:xfrm>
            <a:custGeom>
              <a:rect b="b" l="l" r="r" t="t"/>
              <a:pathLst>
                <a:path extrusionOk="0" h="32721" w="26197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276725" y="1051200"/>
              <a:ext cx="361400" cy="865725"/>
            </a:xfrm>
            <a:custGeom>
              <a:rect b="b" l="l" r="r" t="t"/>
              <a:pathLst>
                <a:path extrusionOk="0" h="34629" w="14456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260175" y="5137550"/>
              <a:ext cx="805000" cy="317275"/>
            </a:xfrm>
            <a:custGeom>
              <a:rect b="b" l="l" r="r" t="t"/>
              <a:pathLst>
                <a:path extrusionOk="0" h="12691" w="3220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282250" y="5284300"/>
              <a:ext cx="782925" cy="170525"/>
            </a:xfrm>
            <a:custGeom>
              <a:rect b="b" l="l" r="r" t="t"/>
              <a:pathLst>
                <a:path extrusionOk="0" h="6821" w="31317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942925" y="2502450"/>
              <a:ext cx="727750" cy="2829325"/>
            </a:xfrm>
            <a:custGeom>
              <a:rect b="b" l="l" r="r" t="t"/>
              <a:pathLst>
                <a:path extrusionOk="0" h="113173" w="2911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2942925" y="2502450"/>
              <a:ext cx="512575" cy="189825"/>
            </a:xfrm>
            <a:custGeom>
              <a:rect b="b" l="l" r="r" t="t"/>
              <a:pathLst>
                <a:path extrusionOk="0" h="7593" w="20503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112000" y="5137550"/>
              <a:ext cx="772475" cy="317275"/>
            </a:xfrm>
            <a:custGeom>
              <a:rect b="b" l="l" r="r" t="t"/>
              <a:pathLst>
                <a:path extrusionOk="0" h="12691" w="30899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2112000" y="5284300"/>
              <a:ext cx="766950" cy="170525"/>
            </a:xfrm>
            <a:custGeom>
              <a:rect b="b" l="l" r="r" t="t"/>
              <a:pathLst>
                <a:path extrusionOk="0" h="6821" w="30678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2411050" y="2502450"/>
              <a:ext cx="560025" cy="2829325"/>
            </a:xfrm>
            <a:custGeom>
              <a:rect b="b" l="l" r="r" t="t"/>
              <a:pathLst>
                <a:path extrusionOk="0" h="113173" w="22401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411050" y="2502450"/>
              <a:ext cx="500450" cy="189825"/>
            </a:xfrm>
            <a:custGeom>
              <a:rect b="b" l="l" r="r" t="t"/>
              <a:pathLst>
                <a:path extrusionOk="0" h="7593" w="20018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2346500" y="974125"/>
              <a:ext cx="1157550" cy="1572475"/>
            </a:xfrm>
            <a:custGeom>
              <a:rect b="b" l="l" r="r" t="t"/>
              <a:pathLst>
                <a:path extrusionOk="0" h="62899" w="46302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3073675" y="2140500"/>
              <a:ext cx="235625" cy="269800"/>
            </a:xfrm>
            <a:custGeom>
              <a:rect b="b" l="l" r="r" t="t"/>
              <a:pathLst>
                <a:path extrusionOk="0" h="10792" w="9425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2529675" y="2140500"/>
              <a:ext cx="235050" cy="269800"/>
            </a:xfrm>
            <a:custGeom>
              <a:rect b="b" l="l" r="r" t="t"/>
              <a:pathLst>
                <a:path extrusionOk="0" h="10792" w="9402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2656575" y="974125"/>
              <a:ext cx="473400" cy="299625"/>
            </a:xfrm>
            <a:custGeom>
              <a:rect b="b" l="l" r="r" t="t"/>
              <a:pathLst>
                <a:path extrusionOk="0" h="11985" w="18936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183475" y="1337175"/>
              <a:ext cx="128575" cy="113675"/>
            </a:xfrm>
            <a:custGeom>
              <a:rect b="b" l="l" r="r" t="t"/>
              <a:pathLst>
                <a:path extrusionOk="0" h="4547" w="5143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011900" y="1168000"/>
              <a:ext cx="268150" cy="204900"/>
            </a:xfrm>
            <a:custGeom>
              <a:rect b="b" l="l" r="r" t="t"/>
              <a:pathLst>
                <a:path extrusionOk="0" h="8196" w="10726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3031750" y="1111325"/>
              <a:ext cx="78375" cy="321900"/>
            </a:xfrm>
            <a:custGeom>
              <a:rect b="b" l="l" r="r" t="t"/>
              <a:pathLst>
                <a:path extrusionOk="0" h="12876" w="3135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3029550" y="1183225"/>
              <a:ext cx="217950" cy="174425"/>
            </a:xfrm>
            <a:custGeom>
              <a:rect b="b" l="l" r="r" t="t"/>
              <a:pathLst>
                <a:path extrusionOk="0" h="6977" w="8718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3045550" y="1224625"/>
              <a:ext cx="112025" cy="66775"/>
            </a:xfrm>
            <a:custGeom>
              <a:rect b="b" l="l" r="r" t="t"/>
              <a:pathLst>
                <a:path extrusionOk="0" h="2671" w="4481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3072025" y="1267650"/>
              <a:ext cx="97675" cy="47850"/>
            </a:xfrm>
            <a:custGeom>
              <a:rect b="b" l="l" r="r" t="t"/>
              <a:pathLst>
                <a:path extrusionOk="0" h="1914" w="3907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117275" y="1312350"/>
              <a:ext cx="64575" cy="36975"/>
            </a:xfrm>
            <a:custGeom>
              <a:rect b="b" l="l" r="r" t="t"/>
              <a:pathLst>
                <a:path extrusionOk="0" h="1479" w="2583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136025" y="1330550"/>
              <a:ext cx="512050" cy="599400"/>
            </a:xfrm>
            <a:custGeom>
              <a:rect b="b" l="l" r="r" t="t"/>
              <a:pathLst>
                <a:path extrusionOk="0" h="23976" w="20482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2579325" y="1325600"/>
              <a:ext cx="614100" cy="706225"/>
            </a:xfrm>
            <a:custGeom>
              <a:rect b="b" l="l" r="r" t="t"/>
              <a:pathLst>
                <a:path extrusionOk="0" h="28249" w="24564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2433675" y="1429600"/>
              <a:ext cx="185950" cy="253425"/>
            </a:xfrm>
            <a:custGeom>
              <a:rect b="b" l="l" r="r" t="t"/>
              <a:pathLst>
                <a:path extrusionOk="0" h="10137" w="7438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2555050" y="1430475"/>
              <a:ext cx="156175" cy="207575"/>
            </a:xfrm>
            <a:custGeom>
              <a:rect b="b" l="l" r="r" t="t"/>
              <a:pathLst>
                <a:path extrusionOk="0" h="8303" w="6247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2599750" y="1466675"/>
              <a:ext cx="91050" cy="63625"/>
            </a:xfrm>
            <a:custGeom>
              <a:rect b="b" l="l" r="r" t="t"/>
              <a:pathLst>
                <a:path extrusionOk="0" h="2545" w="3642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2578775" y="1554550"/>
              <a:ext cx="103750" cy="69550"/>
            </a:xfrm>
            <a:custGeom>
              <a:rect b="b" l="l" r="r" t="t"/>
              <a:pathLst>
                <a:path extrusionOk="0" h="2782" w="415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1927175" y="1550150"/>
              <a:ext cx="599200" cy="366400"/>
            </a:xfrm>
            <a:custGeom>
              <a:rect b="b" l="l" r="r" t="t"/>
              <a:pathLst>
                <a:path extrusionOk="0" h="14656" w="23968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2610225" y="499425"/>
              <a:ext cx="164450" cy="164500"/>
            </a:xfrm>
            <a:custGeom>
              <a:rect b="b" l="l" r="r" t="t"/>
              <a:pathLst>
                <a:path extrusionOk="0" h="6580" w="6578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027900" y="499425"/>
              <a:ext cx="164425" cy="164500"/>
            </a:xfrm>
            <a:custGeom>
              <a:rect b="b" l="l" r="r" t="t"/>
              <a:pathLst>
                <a:path extrusionOk="0" h="6580" w="6577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2699600" y="745150"/>
              <a:ext cx="391775" cy="473975"/>
            </a:xfrm>
            <a:custGeom>
              <a:rect b="b" l="l" r="r" t="t"/>
              <a:pathLst>
                <a:path extrusionOk="0" h="18959" w="15671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2701825" y="358950"/>
              <a:ext cx="402775" cy="459625"/>
            </a:xfrm>
            <a:custGeom>
              <a:rect b="b" l="l" r="r" t="t"/>
              <a:pathLst>
                <a:path extrusionOk="0" h="18385" w="16111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281657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294402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800575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932450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2860725" y="657425"/>
              <a:ext cx="113125" cy="55300"/>
            </a:xfrm>
            <a:custGeom>
              <a:rect b="b" l="l" r="r" t="t"/>
              <a:pathLst>
                <a:path extrusionOk="0" h="2212" w="4525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2871750" y="492125"/>
              <a:ext cx="43050" cy="145025"/>
            </a:xfrm>
            <a:custGeom>
              <a:rect b="b" l="l" r="r" t="t"/>
              <a:pathLst>
                <a:path extrusionOk="0" h="5801" w="1722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2700150" y="505800"/>
              <a:ext cx="405300" cy="327425"/>
            </a:xfrm>
            <a:custGeom>
              <a:rect b="b" l="l" r="r" t="t"/>
              <a:pathLst>
                <a:path extrusionOk="0" h="13097" w="16212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3439475" y="5142500"/>
              <a:ext cx="760875" cy="312325"/>
            </a:xfrm>
            <a:custGeom>
              <a:rect b="b" l="l" r="r" t="t"/>
              <a:pathLst>
                <a:path extrusionOk="0" h="12493" w="30435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439475" y="5287075"/>
              <a:ext cx="755350" cy="167750"/>
            </a:xfrm>
            <a:custGeom>
              <a:rect b="b" l="l" r="r" t="t"/>
              <a:pathLst>
                <a:path extrusionOk="0" h="6710" w="30214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734100" y="2547675"/>
              <a:ext cx="551225" cy="2785750"/>
            </a:xfrm>
            <a:custGeom>
              <a:rect b="b" l="l" r="r" t="t"/>
              <a:pathLst>
                <a:path extrusionOk="0" h="111430" w="22049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734100" y="2547675"/>
              <a:ext cx="493300" cy="186525"/>
            </a:xfrm>
            <a:custGeom>
              <a:rect b="b" l="l" r="r" t="t"/>
              <a:pathLst>
                <a:path extrusionOk="0" h="7461" w="19732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4570550" y="5142500"/>
              <a:ext cx="792850" cy="312325"/>
            </a:xfrm>
            <a:custGeom>
              <a:rect b="b" l="l" r="r" t="t"/>
              <a:pathLst>
                <a:path extrusionOk="0" h="12493" w="31714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4592050" y="5287075"/>
              <a:ext cx="771350" cy="167750"/>
            </a:xfrm>
            <a:custGeom>
              <a:rect b="b" l="l" r="r" t="t"/>
              <a:pathLst>
                <a:path extrusionOk="0" h="6710" w="30854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4257700" y="2547675"/>
              <a:ext cx="717300" cy="2785750"/>
            </a:xfrm>
            <a:custGeom>
              <a:rect b="b" l="l" r="r" t="t"/>
              <a:pathLst>
                <a:path extrusionOk="0" h="111430" w="28692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4257700" y="2547675"/>
              <a:ext cx="504875" cy="186525"/>
            </a:xfrm>
            <a:custGeom>
              <a:rect b="b" l="l" r="r" t="t"/>
              <a:pathLst>
                <a:path extrusionOk="0" h="7461" w="20195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3401975" y="1086600"/>
              <a:ext cx="585950" cy="820775"/>
            </a:xfrm>
            <a:custGeom>
              <a:rect b="b" l="l" r="r" t="t"/>
              <a:pathLst>
                <a:path extrusionOk="0" h="32831" w="23438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5342925" y="1130400"/>
              <a:ext cx="157325" cy="106825"/>
            </a:xfrm>
            <a:custGeom>
              <a:rect b="b" l="l" r="r" t="t"/>
              <a:pathLst>
                <a:path extrusionOk="0" h="4273" w="6293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5516875" y="1063900"/>
              <a:ext cx="78275" cy="169675"/>
            </a:xfrm>
            <a:custGeom>
              <a:rect b="b" l="l" r="r" t="t"/>
              <a:pathLst>
                <a:path extrusionOk="0" h="6787" w="3131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196775" y="1089475"/>
              <a:ext cx="458050" cy="327725"/>
            </a:xfrm>
            <a:custGeom>
              <a:rect b="b" l="l" r="r" t="t"/>
              <a:pathLst>
                <a:path extrusionOk="0" h="13109" w="18322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4420125" y="1093700"/>
              <a:ext cx="974725" cy="754850"/>
            </a:xfrm>
            <a:custGeom>
              <a:rect b="b" l="l" r="r" t="t"/>
              <a:pathLst>
                <a:path extrusionOk="0" h="30194" w="38989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670650" y="1042000"/>
              <a:ext cx="1140475" cy="1548750"/>
            </a:xfrm>
            <a:custGeom>
              <a:rect b="b" l="l" r="r" t="t"/>
              <a:pathLst>
                <a:path extrusionOk="0" h="61950" w="45619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438682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385107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3976325" y="1042000"/>
              <a:ext cx="466250" cy="295200"/>
            </a:xfrm>
            <a:custGeom>
              <a:rect b="b" l="l" r="r" t="t"/>
              <a:pathLst>
                <a:path extrusionOk="0" h="11808" w="1865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3718675" y="2228775"/>
              <a:ext cx="232300" cy="231725"/>
            </a:xfrm>
            <a:custGeom>
              <a:rect b="b" l="l" r="r" t="t"/>
              <a:pathLst>
                <a:path extrusionOk="0" h="9269" w="9292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3397550" y="1657575"/>
              <a:ext cx="523625" cy="762700"/>
            </a:xfrm>
            <a:custGeom>
              <a:rect b="b" l="l" r="r" t="t"/>
              <a:pathLst>
                <a:path extrusionOk="0" h="30508" w="20945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982400" y="2327050"/>
              <a:ext cx="158375" cy="142450"/>
            </a:xfrm>
            <a:custGeom>
              <a:rect b="b" l="l" r="r" t="t"/>
              <a:pathLst>
                <a:path extrusionOk="0" h="5698" w="6335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3810550" y="2318975"/>
              <a:ext cx="287175" cy="217825"/>
            </a:xfrm>
            <a:custGeom>
              <a:rect b="b" l="l" r="r" t="t"/>
              <a:pathLst>
                <a:path extrusionOk="0" h="8713" w="11487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3968050" y="2363950"/>
              <a:ext cx="100450" cy="142750"/>
            </a:xfrm>
            <a:custGeom>
              <a:rect b="b" l="l" r="r" t="t"/>
              <a:pathLst>
                <a:path extrusionOk="0" h="5710" w="4018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3927225" y="2409200"/>
              <a:ext cx="91600" cy="117000"/>
            </a:xfrm>
            <a:custGeom>
              <a:rect b="b" l="l" r="r" t="t"/>
              <a:pathLst>
                <a:path extrusionOk="0" h="4680" w="3664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3886400" y="2457200"/>
              <a:ext cx="65125" cy="77825"/>
            </a:xfrm>
            <a:custGeom>
              <a:rect b="b" l="l" r="r" t="t"/>
              <a:pathLst>
                <a:path extrusionOk="0" h="3113" w="26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3796450" y="238100"/>
              <a:ext cx="850250" cy="748000"/>
            </a:xfrm>
            <a:custGeom>
              <a:rect b="b" l="l" r="r" t="t"/>
              <a:pathLst>
                <a:path extrusionOk="0" h="29920" w="3401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3928875" y="563025"/>
              <a:ext cx="162225" cy="162000"/>
            </a:xfrm>
            <a:custGeom>
              <a:rect b="b" l="l" r="r" t="t"/>
              <a:pathLst>
                <a:path extrusionOk="0" h="6480" w="6489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4341575" y="574650"/>
              <a:ext cx="162225" cy="162450"/>
            </a:xfrm>
            <a:custGeom>
              <a:rect b="b" l="l" r="r" t="t"/>
              <a:pathLst>
                <a:path extrusionOk="0" h="6498" w="6489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4018800" y="816875"/>
              <a:ext cx="385150" cy="466800"/>
            </a:xfrm>
            <a:custGeom>
              <a:rect b="b" l="l" r="r" t="t"/>
              <a:pathLst>
                <a:path extrusionOk="0" h="18672" w="15406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4027075" y="488050"/>
              <a:ext cx="387350" cy="401150"/>
            </a:xfrm>
            <a:custGeom>
              <a:rect b="b" l="l" r="r" t="t"/>
              <a:pathLst>
                <a:path extrusionOk="0" h="16046" w="15494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4133575" y="607775"/>
              <a:ext cx="38650" cy="38650"/>
            </a:xfrm>
            <a:custGeom>
              <a:rect b="b" l="l" r="r" t="t"/>
              <a:pathLst>
                <a:path extrusionOk="0" h="1546" w="1546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4266525" y="609425"/>
              <a:ext cx="38100" cy="38100"/>
            </a:xfrm>
            <a:custGeom>
              <a:rect b="b" l="l" r="r" t="t"/>
              <a:pathLst>
                <a:path extrusionOk="0" h="1524" w="1524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4177150" y="730275"/>
              <a:ext cx="111475" cy="54725"/>
            </a:xfrm>
            <a:custGeom>
              <a:rect b="b" l="l" r="r" t="t"/>
              <a:pathLst>
                <a:path extrusionOk="0" h="2189" w="4459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4188200" y="567700"/>
              <a:ext cx="41950" cy="142850"/>
            </a:xfrm>
            <a:custGeom>
              <a:rect b="b" l="l" r="r" t="t"/>
              <a:pathLst>
                <a:path extrusionOk="0" h="5714" w="1678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4017750" y="552600"/>
              <a:ext cx="407725" cy="146900"/>
            </a:xfrm>
            <a:custGeom>
              <a:rect b="b" l="l" r="r" t="t"/>
              <a:pathLst>
                <a:path extrusionOk="0" h="5876" w="16309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46"/>
          <p:cNvSpPr txBox="1"/>
          <p:nvPr>
            <p:ph type="title"/>
          </p:nvPr>
        </p:nvSpPr>
        <p:spPr>
          <a:xfrm>
            <a:off x="6034150" y="2023800"/>
            <a:ext cx="2232000" cy="10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Tabla de contenido</a:t>
            </a:r>
            <a:endParaRPr b="1"/>
          </a:p>
        </p:txBody>
      </p:sp>
      <p:sp>
        <p:nvSpPr>
          <p:cNvPr id="394" name="Google Shape;394;p34"/>
          <p:cNvSpPr txBox="1"/>
          <p:nvPr>
            <p:ph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5" name="Google Shape;395;p34"/>
          <p:cNvSpPr txBox="1"/>
          <p:nvPr>
            <p:ph idx="1" type="subTitle"/>
          </p:nvPr>
        </p:nvSpPr>
        <p:spPr>
          <a:xfrm>
            <a:off x="720000" y="1965275"/>
            <a:ext cx="16809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generales</a:t>
            </a:r>
            <a:endParaRPr/>
          </a:p>
        </p:txBody>
      </p:sp>
      <p:sp>
        <p:nvSpPr>
          <p:cNvPr id="396" name="Google Shape;396;p34"/>
          <p:cNvSpPr txBox="1"/>
          <p:nvPr>
            <p:ph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7" name="Google Shape;397;p34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del problema</a:t>
            </a:r>
            <a:endParaRPr/>
          </a:p>
        </p:txBody>
      </p:sp>
      <p:sp>
        <p:nvSpPr>
          <p:cNvPr id="398" name="Google Shape;398;p34"/>
          <p:cNvSpPr txBox="1"/>
          <p:nvPr>
            <p:ph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9" name="Google Shape;399;p34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400" name="Google Shape;400;p34"/>
          <p:cNvSpPr txBox="1"/>
          <p:nvPr>
            <p:ph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1" name="Google Shape;401;p34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Efectos y su impacto</a:t>
            </a:r>
            <a:endParaRPr/>
          </a:p>
        </p:txBody>
      </p:sp>
      <p:sp>
        <p:nvSpPr>
          <p:cNvPr id="402" name="Google Shape;402;p34"/>
          <p:cNvSpPr txBox="1"/>
          <p:nvPr>
            <p:ph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4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Causas y sus factores</a:t>
            </a:r>
            <a:endParaRPr/>
          </a:p>
        </p:txBody>
      </p:sp>
      <p:grpSp>
        <p:nvGrpSpPr>
          <p:cNvPr id="404" name="Google Shape;404;p34"/>
          <p:cNvGrpSpPr/>
          <p:nvPr/>
        </p:nvGrpSpPr>
        <p:grpSpPr>
          <a:xfrm>
            <a:off x="2400904" y="361632"/>
            <a:ext cx="480212" cy="609757"/>
            <a:chOff x="4736279" y="1049867"/>
            <a:chExt cx="3775251" cy="3830131"/>
          </a:xfrm>
        </p:grpSpPr>
        <p:sp>
          <p:nvSpPr>
            <p:cNvPr id="405" name="Google Shape;405;p34"/>
            <p:cNvSpPr/>
            <p:nvPr/>
          </p:nvSpPr>
          <p:spPr>
            <a:xfrm>
              <a:off x="8103196" y="1093318"/>
              <a:ext cx="408334" cy="1392711"/>
            </a:xfrm>
            <a:custGeom>
              <a:rect b="b" l="l" r="r" t="t"/>
              <a:pathLst>
                <a:path extrusionOk="0" h="71284" w="2090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7482236" y="2468895"/>
              <a:ext cx="856504" cy="880028"/>
            </a:xfrm>
            <a:custGeom>
              <a:rect b="b" l="l" r="r" t="t"/>
              <a:pathLst>
                <a:path extrusionOk="0" h="45043" w="43839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8076059" y="1049867"/>
              <a:ext cx="157296" cy="175017"/>
            </a:xfrm>
            <a:custGeom>
              <a:rect b="b" l="l" r="r" t="t"/>
              <a:pathLst>
                <a:path extrusionOk="0" h="8958" w="8051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515559" y="1094061"/>
              <a:ext cx="393759" cy="1391969"/>
            </a:xfrm>
            <a:custGeom>
              <a:rect b="b" l="l" r="r" t="t"/>
              <a:pathLst>
                <a:path extrusionOk="0" h="71246" w="20154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687822" y="2468895"/>
              <a:ext cx="857559" cy="880028"/>
            </a:xfrm>
            <a:custGeom>
              <a:rect b="b" l="l" r="r" t="t"/>
              <a:pathLst>
                <a:path extrusionOk="0" h="45043" w="43893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793734" y="1049867"/>
              <a:ext cx="156769" cy="175017"/>
            </a:xfrm>
            <a:custGeom>
              <a:rect b="b" l="l" r="r" t="t"/>
              <a:pathLst>
                <a:path extrusionOk="0" h="8958" w="8024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4875894" y="3095873"/>
              <a:ext cx="2652372" cy="1784125"/>
            </a:xfrm>
            <a:custGeom>
              <a:rect b="b" l="l" r="r" t="t"/>
              <a:pathLst>
                <a:path extrusionOk="0" h="91318" w="135758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277346" y="3096400"/>
              <a:ext cx="414078" cy="414078"/>
            </a:xfrm>
            <a:custGeom>
              <a:rect b="b" l="l" r="r" t="t"/>
              <a:pathLst>
                <a:path extrusionOk="0" h="21194" w="21194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4736279" y="3406675"/>
              <a:ext cx="409252" cy="393837"/>
            </a:xfrm>
            <a:custGeom>
              <a:rect b="b" l="l" r="r" t="t"/>
              <a:pathLst>
                <a:path extrusionOk="0" h="20158" w="20947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4849147" y="3519563"/>
              <a:ext cx="196352" cy="168198"/>
            </a:xfrm>
            <a:custGeom>
              <a:rect b="b" l="l" r="r" t="t"/>
              <a:pathLst>
                <a:path extrusionOk="0" h="8609" w="1005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34"/>
          <p:cNvSpPr txBox="1"/>
          <p:nvPr>
            <p:ph idx="2" type="title"/>
          </p:nvPr>
        </p:nvSpPr>
        <p:spPr>
          <a:xfrm>
            <a:off x="429440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16" name="Google Shape;416;p34"/>
          <p:cNvSpPr txBox="1"/>
          <p:nvPr>
            <p:ph idx="1" type="subTitle"/>
          </p:nvPr>
        </p:nvSpPr>
        <p:spPr>
          <a:xfrm>
            <a:off x="4243200" y="3502275"/>
            <a:ext cx="19044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 de la propuesta preliminar</a:t>
            </a:r>
            <a:endParaRPr/>
          </a:p>
        </p:txBody>
      </p:sp>
      <p:grpSp>
        <p:nvGrpSpPr>
          <p:cNvPr id="417" name="Google Shape;417;p34"/>
          <p:cNvGrpSpPr/>
          <p:nvPr/>
        </p:nvGrpSpPr>
        <p:grpSpPr>
          <a:xfrm>
            <a:off x="6599800" y="1678710"/>
            <a:ext cx="2335224" cy="3179188"/>
            <a:chOff x="5247496" y="678574"/>
            <a:chExt cx="3682737" cy="4188102"/>
          </a:xfrm>
        </p:grpSpPr>
        <p:sp>
          <p:nvSpPr>
            <p:cNvPr id="418" name="Google Shape;418;p34"/>
            <p:cNvSpPr/>
            <p:nvPr/>
          </p:nvSpPr>
          <p:spPr>
            <a:xfrm>
              <a:off x="7299561" y="765718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6798876" y="765718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7084281" y="678574"/>
              <a:ext cx="66440" cy="4168263"/>
            </a:xfrm>
            <a:custGeom>
              <a:rect b="b" l="l" r="r" t="t"/>
              <a:pathLst>
                <a:path extrusionOk="0" h="130055" w="2073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847592" y="741071"/>
              <a:ext cx="527511" cy="49293"/>
            </a:xfrm>
            <a:custGeom>
              <a:rect b="b" l="l" r="r" t="t"/>
              <a:pathLst>
                <a:path extrusionOk="0" h="1538" w="16459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7299561" y="2580004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798876" y="2580004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847592" y="2555902"/>
              <a:ext cx="527511" cy="48780"/>
            </a:xfrm>
            <a:custGeom>
              <a:rect b="b" l="l" r="r" t="t"/>
              <a:pathLst>
                <a:path extrusionOk="0" h="1522" w="16459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633562" y="4800749"/>
              <a:ext cx="971820" cy="65927"/>
            </a:xfrm>
            <a:custGeom>
              <a:rect b="b" l="l" r="r" t="t"/>
              <a:pathLst>
                <a:path extrusionOk="0" h="2057" w="30322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970760" y="2007559"/>
              <a:ext cx="139802" cy="159609"/>
            </a:xfrm>
            <a:custGeom>
              <a:rect b="b" l="l" r="r" t="t"/>
              <a:pathLst>
                <a:path extrusionOk="0" h="4980" w="4362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6991112" y="1947786"/>
              <a:ext cx="110348" cy="102015"/>
            </a:xfrm>
            <a:custGeom>
              <a:rect b="b" l="l" r="r" t="t"/>
              <a:pathLst>
                <a:path extrusionOk="0" h="3183" w="3443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6946146" y="1956279"/>
              <a:ext cx="69645" cy="94676"/>
            </a:xfrm>
            <a:custGeom>
              <a:rect b="b" l="l" r="r" t="t"/>
              <a:pathLst>
                <a:path extrusionOk="0" h="2954" w="2173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7043610" y="2053070"/>
              <a:ext cx="529242" cy="499435"/>
            </a:xfrm>
            <a:custGeom>
              <a:rect b="b" l="l" r="r" t="t"/>
              <a:pathLst>
                <a:path extrusionOk="0" h="15583" w="16513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953646" y="1994707"/>
              <a:ext cx="125315" cy="122175"/>
            </a:xfrm>
            <a:custGeom>
              <a:rect b="b" l="l" r="r" t="t"/>
              <a:pathLst>
                <a:path extrusionOk="0" h="3812" w="391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988452" y="2007559"/>
              <a:ext cx="85157" cy="57337"/>
            </a:xfrm>
            <a:custGeom>
              <a:rect b="b" l="l" r="r" t="t"/>
              <a:pathLst>
                <a:path extrusionOk="0" h="1789" w="2657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7017906" y="2063775"/>
              <a:ext cx="49838" cy="19999"/>
            </a:xfrm>
            <a:custGeom>
              <a:rect b="b" l="l" r="r" t="t"/>
              <a:pathLst>
                <a:path extrusionOk="0" h="624" w="1555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6759775" y="1304959"/>
              <a:ext cx="648532" cy="2417339"/>
            </a:xfrm>
            <a:custGeom>
              <a:rect b="b" l="l" r="r" t="t"/>
              <a:pathLst>
                <a:path extrusionOk="0" h="75424" w="20235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7346162" y="829850"/>
              <a:ext cx="41280" cy="110476"/>
            </a:xfrm>
            <a:custGeom>
              <a:rect b="b" l="l" r="r" t="t"/>
              <a:pathLst>
                <a:path extrusionOk="0" h="3447" w="1288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7207994" y="909238"/>
              <a:ext cx="318128" cy="420400"/>
            </a:xfrm>
            <a:custGeom>
              <a:rect b="b" l="l" r="r" t="t"/>
              <a:pathLst>
                <a:path extrusionOk="0" h="13117" w="9926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7269594" y="969748"/>
              <a:ext cx="194960" cy="303674"/>
            </a:xfrm>
            <a:custGeom>
              <a:rect b="b" l="l" r="r" t="t"/>
              <a:pathLst>
                <a:path extrusionOk="0" h="9475" w="6083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7297446" y="1117018"/>
              <a:ext cx="142462" cy="28396"/>
            </a:xfrm>
            <a:custGeom>
              <a:rect b="b" l="l" r="r" t="t"/>
              <a:pathLst>
                <a:path extrusionOk="0" h="886" w="4445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7302253" y="1117018"/>
              <a:ext cx="132847" cy="28396"/>
            </a:xfrm>
            <a:custGeom>
              <a:rect b="b" l="l" r="r" t="t"/>
              <a:pathLst>
                <a:path extrusionOk="0" h="886" w="4145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297446" y="1163586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302253" y="1163586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7297446" y="1209642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302253" y="1209642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744031" y="1376078"/>
              <a:ext cx="1186203" cy="1043612"/>
            </a:xfrm>
            <a:custGeom>
              <a:rect b="b" l="l" r="r" t="t"/>
              <a:pathLst>
                <a:path extrusionOk="0" h="32562" w="37011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7806176" y="1452229"/>
              <a:ext cx="861664" cy="841441"/>
            </a:xfrm>
            <a:custGeom>
              <a:rect b="b" l="l" r="r" t="t"/>
              <a:pathLst>
                <a:path extrusionOk="0" h="26254" w="26885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7363309" y="4662613"/>
              <a:ext cx="539273" cy="184768"/>
            </a:xfrm>
            <a:custGeom>
              <a:rect b="b" l="l" r="r" t="t"/>
              <a:pathLst>
                <a:path extrusionOk="0" h="5765" w="16826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7337060" y="4720976"/>
              <a:ext cx="638372" cy="145154"/>
            </a:xfrm>
            <a:custGeom>
              <a:rect b="b" l="l" r="r" t="t"/>
              <a:pathLst>
                <a:path extrusionOk="0" h="4529" w="19918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392218" y="2840795"/>
              <a:ext cx="534466" cy="1948223"/>
            </a:xfrm>
            <a:custGeom>
              <a:rect b="b" l="l" r="r" t="t"/>
              <a:pathLst>
                <a:path extrusionOk="0" h="60787" w="16676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8034307" y="4578546"/>
              <a:ext cx="523216" cy="260278"/>
            </a:xfrm>
            <a:custGeom>
              <a:rect b="b" l="l" r="r" t="t"/>
              <a:pathLst>
                <a:path extrusionOk="0" h="8121" w="16325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8014469" y="4650658"/>
              <a:ext cx="611065" cy="212780"/>
            </a:xfrm>
            <a:custGeom>
              <a:rect b="b" l="l" r="r" t="t"/>
              <a:pathLst>
                <a:path extrusionOk="0" h="6639" w="19066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7671758" y="2891145"/>
              <a:ext cx="873971" cy="1734001"/>
            </a:xfrm>
            <a:custGeom>
              <a:rect b="b" l="l" r="r" t="t"/>
              <a:pathLst>
                <a:path extrusionOk="0" h="54103" w="27269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7359014" y="1837790"/>
              <a:ext cx="932367" cy="1071592"/>
            </a:xfrm>
            <a:custGeom>
              <a:rect b="b" l="l" r="r" t="t"/>
              <a:pathLst>
                <a:path extrusionOk="0" h="33435" w="29091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7791176" y="2640514"/>
              <a:ext cx="176211" cy="196691"/>
            </a:xfrm>
            <a:custGeom>
              <a:rect b="b" l="l" r="r" t="t"/>
              <a:pathLst>
                <a:path extrusionOk="0" h="6137" w="5498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7445228" y="2642662"/>
              <a:ext cx="176756" cy="196691"/>
            </a:xfrm>
            <a:custGeom>
              <a:rect b="b" l="l" r="r" t="t"/>
              <a:pathLst>
                <a:path extrusionOk="0" h="6137" w="5515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7760633" y="1837790"/>
              <a:ext cx="322968" cy="240888"/>
            </a:xfrm>
            <a:custGeom>
              <a:rect b="b" l="l" r="r" t="t"/>
              <a:pathLst>
                <a:path extrusionOk="0" h="7516" w="10077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770824" y="1452229"/>
              <a:ext cx="330435" cy="591771"/>
            </a:xfrm>
            <a:custGeom>
              <a:rect b="b" l="l" r="r" t="t"/>
              <a:pathLst>
                <a:path extrusionOk="0" h="18464" w="1031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794926" y="1619305"/>
              <a:ext cx="266175" cy="424695"/>
            </a:xfrm>
            <a:custGeom>
              <a:rect b="b" l="l" r="r" t="t"/>
              <a:pathLst>
                <a:path extrusionOk="0" h="13251" w="8305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8021968" y="1570750"/>
              <a:ext cx="49293" cy="58587"/>
            </a:xfrm>
            <a:custGeom>
              <a:rect b="b" l="l" r="r" t="t"/>
              <a:pathLst>
                <a:path extrusionOk="0" h="1828" w="1538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828643" y="1511104"/>
              <a:ext cx="44582" cy="27916"/>
            </a:xfrm>
            <a:custGeom>
              <a:rect b="b" l="l" r="r" t="t"/>
              <a:pathLst>
                <a:path extrusionOk="0" h="871" w="1391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7826527" y="1543603"/>
              <a:ext cx="26249" cy="26153"/>
            </a:xfrm>
            <a:custGeom>
              <a:rect b="b" l="l" r="r" t="t"/>
              <a:pathLst>
                <a:path extrusionOk="0" h="816" w="819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7805086" y="1639112"/>
              <a:ext cx="63779" cy="23204"/>
            </a:xfrm>
            <a:custGeom>
              <a:rect b="b" l="l" r="r" t="t"/>
              <a:pathLst>
                <a:path extrusionOk="0" h="724" w="199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7400326" y="1387391"/>
              <a:ext cx="104387" cy="148936"/>
            </a:xfrm>
            <a:custGeom>
              <a:rect b="b" l="l" r="r" t="t"/>
              <a:pathLst>
                <a:path extrusionOk="0" h="4647" w="3257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7336002" y="1412326"/>
              <a:ext cx="168166" cy="161211"/>
            </a:xfrm>
            <a:custGeom>
              <a:rect b="b" l="l" r="r" t="t"/>
              <a:pathLst>
                <a:path extrusionOk="0" h="5030" w="5247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7336002" y="1427069"/>
              <a:ext cx="81407" cy="23044"/>
            </a:xfrm>
            <a:custGeom>
              <a:rect b="b" l="l" r="r" t="t"/>
              <a:pathLst>
                <a:path extrusionOk="0" h="719" w="254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372924" y="1461876"/>
              <a:ext cx="49325" cy="13942"/>
            </a:xfrm>
            <a:custGeom>
              <a:rect b="b" l="l" r="r" t="t"/>
              <a:pathLst>
                <a:path extrusionOk="0" h="435" w="1539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371866" y="1486522"/>
              <a:ext cx="40191" cy="9647"/>
            </a:xfrm>
            <a:custGeom>
              <a:rect b="b" l="l" r="r" t="t"/>
              <a:pathLst>
                <a:path extrusionOk="0" h="301" w="1254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7368116" y="1516938"/>
              <a:ext cx="902368" cy="697889"/>
            </a:xfrm>
            <a:custGeom>
              <a:rect b="b" l="l" r="r" t="t"/>
              <a:pathLst>
                <a:path extrusionOk="0" h="21775" w="28155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832280" y="2001758"/>
              <a:ext cx="947879" cy="442386"/>
            </a:xfrm>
            <a:custGeom>
              <a:rect b="b" l="l" r="r" t="t"/>
              <a:pathLst>
                <a:path extrusionOk="0" h="13803" w="29575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69811" y="2062172"/>
              <a:ext cx="43941" cy="44485"/>
            </a:xfrm>
            <a:custGeom>
              <a:rect b="b" l="l" r="r" t="t"/>
              <a:pathLst>
                <a:path extrusionOk="0" h="1388" w="1371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608756" y="2041051"/>
              <a:ext cx="98586" cy="110925"/>
            </a:xfrm>
            <a:custGeom>
              <a:rect b="b" l="l" r="r" t="t"/>
              <a:pathLst>
                <a:path extrusionOk="0" h="3461" w="3076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5743245" y="1959260"/>
              <a:ext cx="499788" cy="496551"/>
            </a:xfrm>
            <a:custGeom>
              <a:rect b="b" l="l" r="r" t="t"/>
              <a:pathLst>
                <a:path extrusionOk="0" h="15493" w="15594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6693400" y="1997912"/>
              <a:ext cx="66408" cy="77721"/>
            </a:xfrm>
            <a:custGeom>
              <a:rect b="b" l="l" r="r" t="t"/>
              <a:pathLst>
                <a:path extrusionOk="0" h="2425" w="2072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706220" y="1988810"/>
              <a:ext cx="61632" cy="32691"/>
            </a:xfrm>
            <a:custGeom>
              <a:rect b="b" l="l" r="r" t="t"/>
              <a:pathLst>
                <a:path extrusionOk="0" h="1020" w="1923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704072" y="2031116"/>
              <a:ext cx="35928" cy="35800"/>
            </a:xfrm>
            <a:custGeom>
              <a:rect b="b" l="l" r="r" t="t"/>
              <a:pathLst>
                <a:path extrusionOk="0" h="1117" w="1121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5872984" y="4672773"/>
              <a:ext cx="508217" cy="193903"/>
            </a:xfrm>
            <a:custGeom>
              <a:rect b="b" l="l" r="r" t="t"/>
              <a:pathLst>
                <a:path extrusionOk="0" h="6050" w="15857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5876734" y="4762224"/>
              <a:ext cx="504467" cy="104451"/>
            </a:xfrm>
            <a:custGeom>
              <a:rect b="b" l="l" r="r" t="t"/>
              <a:pathLst>
                <a:path extrusionOk="0" h="3259" w="1574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5678056" y="2978418"/>
              <a:ext cx="459501" cy="1762397"/>
            </a:xfrm>
            <a:custGeom>
              <a:rect b="b" l="l" r="r" t="t"/>
              <a:pathLst>
                <a:path extrusionOk="0" h="54989" w="14337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5678056" y="2978418"/>
              <a:ext cx="414503" cy="309026"/>
            </a:xfrm>
            <a:custGeom>
              <a:rect b="b" l="l" r="r" t="t"/>
              <a:pathLst>
                <a:path extrusionOk="0" h="9642" w="12933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5382971" y="4672773"/>
              <a:ext cx="500749" cy="193903"/>
            </a:xfrm>
            <a:custGeom>
              <a:rect b="b" l="l" r="r" t="t"/>
              <a:pathLst>
                <a:path extrusionOk="0" h="6050" w="15624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5382971" y="4762224"/>
              <a:ext cx="500749" cy="104451"/>
            </a:xfrm>
            <a:custGeom>
              <a:rect b="b" l="l" r="r" t="t"/>
              <a:pathLst>
                <a:path extrusionOk="0" h="3259" w="15624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5327300" y="2978418"/>
              <a:ext cx="395241" cy="1762397"/>
            </a:xfrm>
            <a:custGeom>
              <a:rect b="b" l="l" r="r" t="t"/>
              <a:pathLst>
                <a:path extrusionOk="0" h="54989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5327300" y="2978418"/>
              <a:ext cx="395241" cy="309026"/>
            </a:xfrm>
            <a:custGeom>
              <a:rect b="b" l="l" r="r" t="t"/>
              <a:pathLst>
                <a:path extrusionOk="0" h="9642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5278552" y="1926697"/>
              <a:ext cx="829005" cy="1100501"/>
            </a:xfrm>
            <a:custGeom>
              <a:rect b="b" l="l" r="r" t="t"/>
              <a:pathLst>
                <a:path extrusionOk="0" h="34337" w="25866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5526491" y="1926697"/>
              <a:ext cx="329923" cy="234574"/>
            </a:xfrm>
            <a:custGeom>
              <a:rect b="b" l="l" r="r" t="t"/>
              <a:pathLst>
                <a:path extrusionOk="0" h="7319" w="10294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6086180" y="1928780"/>
              <a:ext cx="49998" cy="160891"/>
            </a:xfrm>
            <a:custGeom>
              <a:rect b="b" l="l" r="r" t="t"/>
              <a:pathLst>
                <a:path extrusionOk="0" h="5020" w="156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109128" y="1874648"/>
              <a:ext cx="64837" cy="181147"/>
            </a:xfrm>
            <a:custGeom>
              <a:rect b="b" l="l" r="r" t="t"/>
              <a:pathLst>
                <a:path extrusionOk="0" h="5652" w="2023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6138037" y="1851187"/>
              <a:ext cx="46633" cy="158551"/>
            </a:xfrm>
            <a:custGeom>
              <a:rect b="b" l="l" r="r" t="t"/>
              <a:pathLst>
                <a:path extrusionOk="0" h="4947" w="1455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086629" y="1940799"/>
              <a:ext cx="159096" cy="211370"/>
            </a:xfrm>
            <a:custGeom>
              <a:rect b="b" l="l" r="r" t="t"/>
              <a:pathLst>
                <a:path extrusionOk="0" h="6595" w="4964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6155729" y="1946536"/>
              <a:ext cx="47146" cy="51953"/>
            </a:xfrm>
            <a:custGeom>
              <a:rect b="b" l="l" r="r" t="t"/>
              <a:pathLst>
                <a:path extrusionOk="0" h="1621" w="1471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189445" y="1957753"/>
              <a:ext cx="32178" cy="37531"/>
            </a:xfrm>
            <a:custGeom>
              <a:rect b="b" l="l" r="r" t="t"/>
              <a:pathLst>
                <a:path extrusionOk="0" h="1171" w="1004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6218387" y="1977047"/>
              <a:ext cx="27339" cy="66408"/>
            </a:xfrm>
            <a:custGeom>
              <a:rect b="b" l="l" r="r" t="t"/>
              <a:pathLst>
                <a:path extrusionOk="0" h="2072" w="853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6138037" y="1822278"/>
              <a:ext cx="41825" cy="40223"/>
            </a:xfrm>
            <a:custGeom>
              <a:rect b="b" l="l" r="r" t="t"/>
              <a:pathLst>
                <a:path extrusionOk="0" h="1255" w="1305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6149832" y="1728019"/>
              <a:ext cx="10737" cy="104739"/>
            </a:xfrm>
            <a:custGeom>
              <a:rect b="b" l="l" r="r" t="t"/>
              <a:pathLst>
                <a:path extrusionOk="0" h="3268" w="335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5542035" y="2055762"/>
              <a:ext cx="621738" cy="437515"/>
            </a:xfrm>
            <a:custGeom>
              <a:rect b="b" l="l" r="r" t="t"/>
              <a:pathLst>
                <a:path extrusionOk="0" h="13651" w="19399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5247496" y="1992592"/>
              <a:ext cx="491647" cy="500172"/>
            </a:xfrm>
            <a:custGeom>
              <a:rect b="b" l="l" r="r" t="t"/>
              <a:pathLst>
                <a:path extrusionOk="0" h="15606" w="1534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5431719" y="1392936"/>
              <a:ext cx="579464" cy="510653"/>
            </a:xfrm>
            <a:custGeom>
              <a:rect b="b" l="l" r="r" t="t"/>
              <a:pathLst>
                <a:path extrusionOk="0" h="15933" w="1808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5550593" y="1541648"/>
              <a:ext cx="348640" cy="581611"/>
            </a:xfrm>
            <a:custGeom>
              <a:rect b="b" l="l" r="r" t="t"/>
              <a:pathLst>
                <a:path extrusionOk="0" h="18147" w="10878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5550593" y="1668566"/>
              <a:ext cx="271015" cy="454693"/>
            </a:xfrm>
            <a:custGeom>
              <a:rect b="b" l="l" r="r" t="t"/>
              <a:pathLst>
                <a:path extrusionOk="0" h="14187" w="8456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5609501" y="1610684"/>
              <a:ext cx="38043" cy="61664"/>
            </a:xfrm>
            <a:custGeom>
              <a:rect b="b" l="l" r="r" t="t"/>
              <a:pathLst>
                <a:path extrusionOk="0" h="1924" w="1187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5825325" y="1632157"/>
              <a:ext cx="27851" cy="27339"/>
            </a:xfrm>
            <a:custGeom>
              <a:rect b="b" l="l" r="r" t="t"/>
              <a:pathLst>
                <a:path extrusionOk="0" h="853" w="869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5807121" y="1718372"/>
              <a:ext cx="56248" cy="26537"/>
            </a:xfrm>
            <a:custGeom>
              <a:rect b="b" l="l" r="r" t="t"/>
              <a:pathLst>
                <a:path extrusionOk="0" h="828" w="1755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5811928" y="1604851"/>
              <a:ext cx="43941" cy="21441"/>
            </a:xfrm>
            <a:custGeom>
              <a:rect b="b" l="l" r="r" t="t"/>
              <a:pathLst>
                <a:path extrusionOk="0" h="669" w="1371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"/>
          <p:cNvSpPr txBox="1"/>
          <p:nvPr>
            <p:ph type="title"/>
          </p:nvPr>
        </p:nvSpPr>
        <p:spPr>
          <a:xfrm>
            <a:off x="673850" y="392725"/>
            <a:ext cx="77040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Conceptos generales</a:t>
            </a:r>
            <a:endParaRPr b="1"/>
          </a:p>
        </p:txBody>
      </p:sp>
      <p:pic>
        <p:nvPicPr>
          <p:cNvPr id="507" name="Google Shape;507;p35"/>
          <p:cNvPicPr preferRelativeResize="0"/>
          <p:nvPr/>
        </p:nvPicPr>
        <p:blipFill rotWithShape="1">
          <a:blip r:embed="rId3">
            <a:alphaModFix/>
          </a:blip>
          <a:srcRect b="14486" l="12829" r="13309" t="0"/>
          <a:stretch/>
        </p:blipFill>
        <p:spPr>
          <a:xfrm>
            <a:off x="2662300" y="1084650"/>
            <a:ext cx="589349" cy="68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5"/>
          <p:cNvPicPr preferRelativeResize="0"/>
          <p:nvPr/>
        </p:nvPicPr>
        <p:blipFill rotWithShape="1">
          <a:blip r:embed="rId4">
            <a:alphaModFix/>
          </a:blip>
          <a:srcRect b="35425" l="12726" r="72571" t="43981"/>
          <a:stretch/>
        </p:blipFill>
        <p:spPr>
          <a:xfrm>
            <a:off x="1132983" y="1905249"/>
            <a:ext cx="421013" cy="48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/>
          <p:cNvPicPr preferRelativeResize="0"/>
          <p:nvPr/>
        </p:nvPicPr>
        <p:blipFill rotWithShape="1">
          <a:blip r:embed="rId5">
            <a:alphaModFix/>
          </a:blip>
          <a:srcRect b="9470" l="14393" r="12656" t="10336"/>
          <a:stretch/>
        </p:blipFill>
        <p:spPr>
          <a:xfrm>
            <a:off x="1553994" y="1467086"/>
            <a:ext cx="488004" cy="68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 rotWithShape="1">
          <a:blip r:embed="rId6">
            <a:alphaModFix/>
          </a:blip>
          <a:srcRect b="14804" l="18677" r="17987" t="15196"/>
          <a:stretch/>
        </p:blipFill>
        <p:spPr>
          <a:xfrm>
            <a:off x="848311" y="1467081"/>
            <a:ext cx="421012" cy="51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5"/>
          <p:cNvPicPr preferRelativeResize="0"/>
          <p:nvPr/>
        </p:nvPicPr>
        <p:blipFill rotWithShape="1">
          <a:blip r:embed="rId7">
            <a:alphaModFix/>
          </a:blip>
          <a:srcRect b="15704" l="8286" r="6989" t="0"/>
          <a:stretch/>
        </p:blipFill>
        <p:spPr>
          <a:xfrm>
            <a:off x="6295375" y="2502875"/>
            <a:ext cx="1392249" cy="138526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5"/>
          <p:cNvSpPr/>
          <p:nvPr/>
        </p:nvSpPr>
        <p:spPr>
          <a:xfrm rot="1528852">
            <a:off x="5320754" y="2324226"/>
            <a:ext cx="843775" cy="76232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35"/>
          <p:cNvPicPr preferRelativeResize="0"/>
          <p:nvPr/>
        </p:nvPicPr>
        <p:blipFill rotWithShape="1">
          <a:blip r:embed="rId8">
            <a:alphaModFix/>
          </a:blip>
          <a:srcRect b="13119" l="0" r="0" t="0"/>
          <a:stretch/>
        </p:blipFill>
        <p:spPr>
          <a:xfrm>
            <a:off x="5705050" y="4099238"/>
            <a:ext cx="937499" cy="81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5"/>
          <p:cNvPicPr preferRelativeResize="0"/>
          <p:nvPr/>
        </p:nvPicPr>
        <p:blipFill rotWithShape="1">
          <a:blip r:embed="rId9">
            <a:alphaModFix/>
          </a:blip>
          <a:srcRect b="14376" l="0" r="0" t="0"/>
          <a:stretch/>
        </p:blipFill>
        <p:spPr>
          <a:xfrm>
            <a:off x="7229775" y="4074013"/>
            <a:ext cx="1010224" cy="8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1397" y="3197288"/>
            <a:ext cx="1228200" cy="122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516" name="Google Shape;516;p35"/>
          <p:cNvGrpSpPr/>
          <p:nvPr/>
        </p:nvGrpSpPr>
        <p:grpSpPr>
          <a:xfrm rot="10338603">
            <a:off x="510513" y="1485307"/>
            <a:ext cx="122136" cy="910716"/>
            <a:chOff x="1932519" y="1192092"/>
            <a:chExt cx="404538" cy="2862233"/>
          </a:xfrm>
        </p:grpSpPr>
        <p:sp>
          <p:nvSpPr>
            <p:cNvPr id="517" name="Google Shape;517;p35"/>
            <p:cNvSpPr/>
            <p:nvPr/>
          </p:nvSpPr>
          <p:spPr>
            <a:xfrm>
              <a:off x="1932519" y="1192092"/>
              <a:ext cx="404538" cy="2862233"/>
            </a:xfrm>
            <a:custGeom>
              <a:rect b="b" l="l" r="r" t="t"/>
              <a:pathLst>
                <a:path extrusionOk="0" h="187227" w="26462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2081740" y="1192092"/>
              <a:ext cx="106080" cy="167429"/>
            </a:xfrm>
            <a:custGeom>
              <a:rect b="b" l="l" r="r" t="t"/>
              <a:pathLst>
                <a:path extrusionOk="0" h="10952" w="6939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932519" y="3828604"/>
              <a:ext cx="404538" cy="225720"/>
            </a:xfrm>
            <a:custGeom>
              <a:rect b="b" l="l" r="r" t="t"/>
              <a:pathLst>
                <a:path extrusionOk="0" h="14765" w="26462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2015148" y="2825928"/>
              <a:ext cx="263939" cy="878129"/>
            </a:xfrm>
            <a:custGeom>
              <a:rect b="b" l="l" r="r" t="t"/>
              <a:pathLst>
                <a:path extrusionOk="0" h="57441" w="17265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2060781" y="2891282"/>
              <a:ext cx="166511" cy="407014"/>
            </a:xfrm>
            <a:custGeom>
              <a:rect b="b" l="l" r="r" t="t"/>
              <a:pathLst>
                <a:path extrusionOk="0" h="26624" w="10892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078040" y="3507949"/>
              <a:ext cx="127054" cy="128277"/>
            </a:xfrm>
            <a:custGeom>
              <a:rect b="b" l="l" r="r" t="t"/>
              <a:pathLst>
                <a:path extrusionOk="0" h="8391" w="8311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5"/>
          <p:cNvSpPr txBox="1"/>
          <p:nvPr>
            <p:ph idx="16" type="subTitle"/>
          </p:nvPr>
        </p:nvSpPr>
        <p:spPr>
          <a:xfrm>
            <a:off x="456187" y="733363"/>
            <a:ext cx="15591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Medida objetiva de un organismo vivo</a:t>
            </a:r>
            <a:endParaRPr b="1" sz="1800"/>
          </a:p>
        </p:txBody>
      </p:sp>
      <p:sp>
        <p:nvSpPr>
          <p:cNvPr id="524" name="Google Shape;524;p35"/>
          <p:cNvSpPr txBox="1"/>
          <p:nvPr>
            <p:ph idx="16" type="subTitle"/>
          </p:nvPr>
        </p:nvSpPr>
        <p:spPr>
          <a:xfrm>
            <a:off x="2222899" y="1940475"/>
            <a:ext cx="1448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Adecuada evaluación clínica</a:t>
            </a:r>
            <a:endParaRPr b="1" sz="1800"/>
          </a:p>
        </p:txBody>
      </p:sp>
      <p:sp>
        <p:nvSpPr>
          <p:cNvPr id="525" name="Google Shape;525;p35"/>
          <p:cNvSpPr txBox="1"/>
          <p:nvPr>
            <p:ph idx="16" type="subTitle"/>
          </p:nvPr>
        </p:nvSpPr>
        <p:spPr>
          <a:xfrm>
            <a:off x="3801638" y="1084650"/>
            <a:ext cx="14484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 signos vitales principales</a:t>
            </a:r>
            <a:endParaRPr b="1" sz="1800"/>
          </a:p>
        </p:txBody>
      </p:sp>
      <p:sp>
        <p:nvSpPr>
          <p:cNvPr id="526" name="Google Shape;526;p35"/>
          <p:cNvSpPr txBox="1"/>
          <p:nvPr>
            <p:ph idx="16" type="subTitle"/>
          </p:nvPr>
        </p:nvSpPr>
        <p:spPr>
          <a:xfrm>
            <a:off x="3652038" y="1821450"/>
            <a:ext cx="19224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Temperatura, presión arterial, pulso y frecuencia cardiaca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7" name="Google Shape;527;p35"/>
          <p:cNvSpPr txBox="1"/>
          <p:nvPr>
            <p:ph idx="16" type="subTitle"/>
          </p:nvPr>
        </p:nvSpPr>
        <p:spPr>
          <a:xfrm>
            <a:off x="7465175" y="2648700"/>
            <a:ext cx="12912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Medir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ind"/>
                <a:ea typeface="Hind"/>
                <a:cs typeface="Hind"/>
                <a:sym typeface="Hind"/>
              </a:rPr>
              <a:t>Mostrar</a:t>
            </a:r>
            <a:endParaRPr b="1" sz="12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Revisar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ind"/>
                <a:ea typeface="Hind"/>
                <a:cs typeface="Hind"/>
                <a:sym typeface="Hind"/>
              </a:rPr>
              <a:t>Almacenar</a:t>
            </a:r>
            <a:endParaRPr b="1" sz="12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8" name="Google Shape;528;p35"/>
          <p:cNvSpPr txBox="1"/>
          <p:nvPr>
            <p:ph idx="16" type="subTitle"/>
          </p:nvPr>
        </p:nvSpPr>
        <p:spPr>
          <a:xfrm>
            <a:off x="2329250" y="3012100"/>
            <a:ext cx="19224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Monitores especializados y más estándares 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(en base a parámetros)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74957"/>
              </a:solidFill>
            </a:endParaRPr>
          </a:p>
        </p:txBody>
      </p:sp>
      <p:sp>
        <p:nvSpPr>
          <p:cNvPr id="529" name="Google Shape;529;p35"/>
          <p:cNvSpPr txBox="1"/>
          <p:nvPr>
            <p:ph idx="16" type="subTitle"/>
          </p:nvPr>
        </p:nvSpPr>
        <p:spPr>
          <a:xfrm>
            <a:off x="1859699" y="3948200"/>
            <a:ext cx="1448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Más básico</a:t>
            </a:r>
            <a:endParaRPr b="1" sz="1800"/>
          </a:p>
        </p:txBody>
      </p:sp>
      <p:sp>
        <p:nvSpPr>
          <p:cNvPr id="530" name="Google Shape;530;p35"/>
          <p:cNvSpPr txBox="1"/>
          <p:nvPr>
            <p:ph idx="16" type="subTitle"/>
          </p:nvPr>
        </p:nvSpPr>
        <p:spPr>
          <a:xfrm>
            <a:off x="3308099" y="3948200"/>
            <a:ext cx="1448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Más avanzados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1534087"/>
            <a:ext cx="2450399" cy="301226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6"/>
          <p:cNvSpPr txBox="1"/>
          <p:nvPr>
            <p:ph idx="4294967295" type="subTitle"/>
          </p:nvPr>
        </p:nvSpPr>
        <p:spPr>
          <a:xfrm>
            <a:off x="1061225" y="774050"/>
            <a:ext cx="24504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A nivel nacional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37" name="Google Shape;537;p36"/>
          <p:cNvSpPr txBox="1"/>
          <p:nvPr>
            <p:ph idx="4294967295" type="subTitle"/>
          </p:nvPr>
        </p:nvSpPr>
        <p:spPr>
          <a:xfrm>
            <a:off x="4949100" y="774038"/>
            <a:ext cx="31758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Estados Unidos (entre 2016 y 2018)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38" name="Google Shape;538;p36"/>
          <p:cNvSpPr txBox="1"/>
          <p:nvPr>
            <p:ph idx="4294967295" type="subTitle"/>
          </p:nvPr>
        </p:nvSpPr>
        <p:spPr>
          <a:xfrm>
            <a:off x="5375425" y="3592700"/>
            <a:ext cx="3057000" cy="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3.9 millones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39" name="Google Shape;539;p36"/>
          <p:cNvSpPr txBox="1"/>
          <p:nvPr>
            <p:ph idx="4294967295" type="subTitle"/>
          </p:nvPr>
        </p:nvSpPr>
        <p:spPr>
          <a:xfrm>
            <a:off x="5678725" y="4005977"/>
            <a:ext cx="24504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De procedimientos quirúrgicos se realizaron en pacientes pediátricos por año.</a:t>
            </a:r>
            <a:endParaRPr sz="1100"/>
          </a:p>
        </p:txBody>
      </p:sp>
      <p:sp>
        <p:nvSpPr>
          <p:cNvPr id="540" name="Google Shape;540;p36"/>
          <p:cNvSpPr txBox="1"/>
          <p:nvPr>
            <p:ph idx="4294967295" type="subTitle"/>
          </p:nvPr>
        </p:nvSpPr>
        <p:spPr>
          <a:xfrm>
            <a:off x="2732325" y="3245025"/>
            <a:ext cx="20214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&gt; 80% → derivados de las distintas regiones del país.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90% atendidos gratuitamente mediante el SIS.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481150" y="1499257"/>
            <a:ext cx="4111703" cy="2335721"/>
            <a:chOff x="235800" y="830650"/>
            <a:chExt cx="6978450" cy="4588844"/>
          </a:xfrm>
        </p:grpSpPr>
        <p:sp>
          <p:nvSpPr>
            <p:cNvPr id="542" name="Google Shape;542;p36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</p:grpSp>
      <p:sp>
        <p:nvSpPr>
          <p:cNvPr id="548" name="Google Shape;548;p36"/>
          <p:cNvSpPr/>
          <p:nvPr/>
        </p:nvSpPr>
        <p:spPr>
          <a:xfrm>
            <a:off x="777100" y="2765300"/>
            <a:ext cx="159300" cy="15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6"/>
          <p:cNvSpPr/>
          <p:nvPr/>
        </p:nvSpPr>
        <p:spPr>
          <a:xfrm>
            <a:off x="1100950" y="3338525"/>
            <a:ext cx="159300" cy="15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6"/>
          <p:cNvSpPr/>
          <p:nvPr/>
        </p:nvSpPr>
        <p:spPr>
          <a:xfrm>
            <a:off x="5017450" y="2181675"/>
            <a:ext cx="159300" cy="15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6"/>
          <p:cNvSpPr txBox="1"/>
          <p:nvPr>
            <p:ph type="title"/>
          </p:nvPr>
        </p:nvSpPr>
        <p:spPr>
          <a:xfrm>
            <a:off x="165775" y="275525"/>
            <a:ext cx="1849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Contexto</a:t>
            </a:r>
            <a:endParaRPr b="1"/>
          </a:p>
        </p:txBody>
      </p:sp>
      <p:sp>
        <p:nvSpPr>
          <p:cNvPr id="552" name="Google Shape;552;p36"/>
          <p:cNvSpPr txBox="1"/>
          <p:nvPr/>
        </p:nvSpPr>
        <p:spPr>
          <a:xfrm>
            <a:off x="2202300" y="2295400"/>
            <a:ext cx="2200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En el primer semestre del 2021 hubo un incremento del 30% con respecto al 2020.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type="title"/>
          </p:nvPr>
        </p:nvSpPr>
        <p:spPr>
          <a:xfrm>
            <a:off x="2887350" y="162525"/>
            <a:ext cx="3369300" cy="5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Definición del problema</a:t>
            </a:r>
            <a:endParaRPr b="1"/>
          </a:p>
        </p:txBody>
      </p:sp>
      <p:pic>
        <p:nvPicPr>
          <p:cNvPr id="558" name="Google Shape;5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800" y="879950"/>
            <a:ext cx="4040920" cy="40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7"/>
          <p:cNvSpPr txBox="1"/>
          <p:nvPr>
            <p:ph idx="4294967295" type="subTitle"/>
          </p:nvPr>
        </p:nvSpPr>
        <p:spPr>
          <a:xfrm>
            <a:off x="248075" y="1621425"/>
            <a:ext cx="25074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Mapa de </a:t>
            </a:r>
            <a:r>
              <a:rPr b="1" lang="en" sz="2400">
                <a:solidFill>
                  <a:srgbClr val="374957"/>
                </a:solidFill>
              </a:rPr>
              <a:t>Stakeholders</a:t>
            </a:r>
            <a:endParaRPr b="1" sz="2400">
              <a:solidFill>
                <a:srgbClr val="374957"/>
              </a:solidFill>
            </a:endParaRPr>
          </a:p>
        </p:txBody>
      </p:sp>
      <p:grpSp>
        <p:nvGrpSpPr>
          <p:cNvPr id="560" name="Google Shape;560;p37"/>
          <p:cNvGrpSpPr/>
          <p:nvPr/>
        </p:nvGrpSpPr>
        <p:grpSpPr>
          <a:xfrm>
            <a:off x="7379797" y="1784675"/>
            <a:ext cx="1124475" cy="3358823"/>
            <a:chOff x="2908125" y="238100"/>
            <a:chExt cx="1790850" cy="5225300"/>
          </a:xfrm>
        </p:grpSpPr>
        <p:sp>
          <p:nvSpPr>
            <p:cNvPr id="561" name="Google Shape;561;p37"/>
            <p:cNvSpPr/>
            <p:nvPr/>
          </p:nvSpPr>
          <p:spPr>
            <a:xfrm>
              <a:off x="3192700" y="5133000"/>
              <a:ext cx="744050" cy="330400"/>
            </a:xfrm>
            <a:custGeom>
              <a:rect b="b" l="l" r="r" t="t"/>
              <a:pathLst>
                <a:path extrusionOk="0" h="13216" w="29762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3192700" y="5282650"/>
              <a:ext cx="744050" cy="180750"/>
            </a:xfrm>
            <a:custGeom>
              <a:rect b="b" l="l" r="r" t="t"/>
              <a:pathLst>
                <a:path extrusionOk="0" h="7230" w="29762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3520700" y="2446150"/>
              <a:ext cx="587400" cy="2779600"/>
            </a:xfrm>
            <a:custGeom>
              <a:rect b="b" l="l" r="r" t="t"/>
              <a:pathLst>
                <a:path extrusionOk="0" h="111184" w="23496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3871600" y="5104850"/>
              <a:ext cx="744050" cy="328625"/>
            </a:xfrm>
            <a:custGeom>
              <a:rect b="b" l="l" r="r" t="t"/>
              <a:pathLst>
                <a:path extrusionOk="0" h="13145" w="29762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3871600" y="5253875"/>
              <a:ext cx="744050" cy="179600"/>
            </a:xfrm>
            <a:custGeom>
              <a:rect b="b" l="l" r="r" t="t"/>
              <a:pathLst>
                <a:path extrusionOk="0" h="7184" w="29762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4002450" y="2427975"/>
              <a:ext cx="674225" cy="2769025"/>
            </a:xfrm>
            <a:custGeom>
              <a:rect b="b" l="l" r="r" t="t"/>
              <a:pathLst>
                <a:path extrusionOk="0" h="110761" w="26969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005975" y="3086325"/>
              <a:ext cx="528125" cy="305750"/>
            </a:xfrm>
            <a:custGeom>
              <a:rect b="b" l="l" r="r" t="t"/>
              <a:pathLst>
                <a:path extrusionOk="0" h="12230" w="21125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3752475" y="319075"/>
              <a:ext cx="624950" cy="1124375"/>
            </a:xfrm>
            <a:custGeom>
              <a:rect b="b" l="l" r="r" t="t"/>
              <a:pathLst>
                <a:path extrusionOk="0" h="44975" w="24998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3737225" y="304500"/>
              <a:ext cx="581525" cy="481375"/>
            </a:xfrm>
            <a:custGeom>
              <a:rect b="b" l="l" r="r" t="t"/>
              <a:pathLst>
                <a:path extrusionOk="0" h="19255" w="23261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3747800" y="541275"/>
              <a:ext cx="420725" cy="468150"/>
            </a:xfrm>
            <a:custGeom>
              <a:rect b="b" l="l" r="r" t="t"/>
              <a:pathLst>
                <a:path extrusionOk="0" h="18726" w="16829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3736050" y="238100"/>
              <a:ext cx="559225" cy="339200"/>
            </a:xfrm>
            <a:custGeom>
              <a:rect b="b" l="l" r="r" t="t"/>
              <a:pathLst>
                <a:path extrusionOk="0" h="13568" w="22369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3081225" y="1082900"/>
              <a:ext cx="1605425" cy="2088875"/>
            </a:xfrm>
            <a:custGeom>
              <a:rect b="b" l="l" r="r" t="t"/>
              <a:pathLst>
                <a:path extrusionOk="0" h="83555" w="64217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927475" y="1162275"/>
              <a:ext cx="792175" cy="865525"/>
            </a:xfrm>
            <a:custGeom>
              <a:rect b="b" l="l" r="r" t="t"/>
              <a:pathLst>
                <a:path extrusionOk="0" h="34621" w="31687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911500" y="1135900"/>
              <a:ext cx="787475" cy="912575"/>
            </a:xfrm>
            <a:custGeom>
              <a:rect b="b" l="l" r="r" t="t"/>
              <a:pathLst>
                <a:path extrusionOk="0" h="36503" w="31499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2953875" y="921125"/>
              <a:ext cx="305150" cy="1028925"/>
            </a:xfrm>
            <a:custGeom>
              <a:rect b="b" l="l" r="r" t="t"/>
              <a:pathLst>
                <a:path extrusionOk="0" h="41157" w="12206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5075" y="1193375"/>
              <a:ext cx="789225" cy="818550"/>
            </a:xfrm>
            <a:custGeom>
              <a:rect b="b" l="l" r="r" t="t"/>
              <a:pathLst>
                <a:path extrusionOk="0" h="32742" w="31569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913500" y="1072200"/>
              <a:ext cx="480950" cy="384125"/>
            </a:xfrm>
            <a:custGeom>
              <a:rect b="b" l="l" r="r" t="t"/>
              <a:pathLst>
                <a:path extrusionOk="0" h="15365" w="19238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2908125" y="425475"/>
              <a:ext cx="322150" cy="571950"/>
            </a:xfrm>
            <a:custGeom>
              <a:rect b="b" l="l" r="r" t="t"/>
              <a:pathLst>
                <a:path extrusionOk="0" h="22878" w="12886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249025" y="1063150"/>
              <a:ext cx="160800" cy="205375"/>
            </a:xfrm>
            <a:custGeom>
              <a:rect b="b" l="l" r="r" t="t"/>
              <a:pathLst>
                <a:path extrusionOk="0" h="8215" w="6432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185075" y="967825"/>
              <a:ext cx="461825" cy="408375"/>
            </a:xfrm>
            <a:custGeom>
              <a:rect b="b" l="l" r="r" t="t"/>
              <a:pathLst>
                <a:path extrusionOk="0" h="16335" w="18473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3811150" y="643575"/>
              <a:ext cx="41700" cy="41675"/>
            </a:xfrm>
            <a:custGeom>
              <a:rect b="b" l="l" r="r" t="t"/>
              <a:pathLst>
                <a:path extrusionOk="0" h="1667" w="1668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807050" y="602500"/>
              <a:ext cx="66325" cy="32300"/>
            </a:xfrm>
            <a:custGeom>
              <a:rect b="b" l="l" r="r" t="t"/>
              <a:pathLst>
                <a:path extrusionOk="0" h="1292" w="2653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249025" y="1063150"/>
              <a:ext cx="160800" cy="205375"/>
            </a:xfrm>
            <a:custGeom>
              <a:rect b="b" l="l" r="r" t="t"/>
              <a:pathLst>
                <a:path extrusionOk="0" h="8215" w="6432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3747800" y="541275"/>
              <a:ext cx="420725" cy="468150"/>
            </a:xfrm>
            <a:custGeom>
              <a:rect b="b" l="l" r="r" t="t"/>
              <a:pathLst>
                <a:path extrusionOk="0" h="18726" w="16829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>
            <p:ph idx="4294967295" type="subTitle"/>
          </p:nvPr>
        </p:nvSpPr>
        <p:spPr>
          <a:xfrm>
            <a:off x="331725" y="191750"/>
            <a:ext cx="32613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Mapa de empatía</a:t>
            </a:r>
            <a:endParaRPr b="1" sz="2400">
              <a:solidFill>
                <a:srgbClr val="374957"/>
              </a:solidFill>
            </a:endParaRPr>
          </a:p>
        </p:txBody>
      </p:sp>
      <p:sp>
        <p:nvSpPr>
          <p:cNvPr id="590" name="Google Shape;590;p38"/>
          <p:cNvSpPr txBox="1"/>
          <p:nvPr>
            <p:ph idx="4294967295" type="subTitle"/>
          </p:nvPr>
        </p:nvSpPr>
        <p:spPr>
          <a:xfrm>
            <a:off x="3709350" y="557175"/>
            <a:ext cx="17253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Principal</a:t>
            </a:r>
            <a:endParaRPr b="1" sz="2400">
              <a:solidFill>
                <a:srgbClr val="374957"/>
              </a:solidFill>
            </a:endParaRPr>
          </a:p>
        </p:txBody>
      </p:sp>
      <p:pic>
        <p:nvPicPr>
          <p:cNvPr id="591" name="Google Shape;5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25" y="1006275"/>
            <a:ext cx="5265200" cy="383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" name="Google Shape;592;p38"/>
          <p:cNvGrpSpPr/>
          <p:nvPr/>
        </p:nvGrpSpPr>
        <p:grpSpPr>
          <a:xfrm flipH="1">
            <a:off x="6355191" y="1671225"/>
            <a:ext cx="2263056" cy="3566153"/>
            <a:chOff x="1927175" y="238100"/>
            <a:chExt cx="3727650" cy="5216725"/>
          </a:xfrm>
        </p:grpSpPr>
        <p:sp>
          <p:nvSpPr>
            <p:cNvPr id="593" name="Google Shape;593;p38"/>
            <p:cNvSpPr/>
            <p:nvPr/>
          </p:nvSpPr>
          <p:spPr>
            <a:xfrm>
              <a:off x="2522500" y="245075"/>
              <a:ext cx="923075" cy="990725"/>
            </a:xfrm>
            <a:custGeom>
              <a:rect b="b" l="l" r="r" t="t"/>
              <a:pathLst>
                <a:path extrusionOk="0" h="39629" w="36923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2643325" y="474200"/>
              <a:ext cx="667625" cy="590975"/>
            </a:xfrm>
            <a:custGeom>
              <a:rect b="b" l="l" r="r" t="t"/>
              <a:pathLst>
                <a:path extrusionOk="0" h="23639" w="26705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942075" y="1048875"/>
              <a:ext cx="654925" cy="818025"/>
            </a:xfrm>
            <a:custGeom>
              <a:rect b="b" l="l" r="r" t="t"/>
              <a:pathLst>
                <a:path extrusionOk="0" h="32721" w="26197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276725" y="1051200"/>
              <a:ext cx="361400" cy="865725"/>
            </a:xfrm>
            <a:custGeom>
              <a:rect b="b" l="l" r="r" t="t"/>
              <a:pathLst>
                <a:path extrusionOk="0" h="34629" w="14456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260175" y="5137550"/>
              <a:ext cx="805000" cy="317275"/>
            </a:xfrm>
            <a:custGeom>
              <a:rect b="b" l="l" r="r" t="t"/>
              <a:pathLst>
                <a:path extrusionOk="0" h="12691" w="3220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3282250" y="5284300"/>
              <a:ext cx="782925" cy="170525"/>
            </a:xfrm>
            <a:custGeom>
              <a:rect b="b" l="l" r="r" t="t"/>
              <a:pathLst>
                <a:path extrusionOk="0" h="6821" w="31317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942925" y="2502450"/>
              <a:ext cx="727750" cy="2829325"/>
            </a:xfrm>
            <a:custGeom>
              <a:rect b="b" l="l" r="r" t="t"/>
              <a:pathLst>
                <a:path extrusionOk="0" h="113173" w="2911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942925" y="2502450"/>
              <a:ext cx="512575" cy="189825"/>
            </a:xfrm>
            <a:custGeom>
              <a:rect b="b" l="l" r="r" t="t"/>
              <a:pathLst>
                <a:path extrusionOk="0" h="7593" w="20503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12000" y="5137550"/>
              <a:ext cx="772475" cy="317275"/>
            </a:xfrm>
            <a:custGeom>
              <a:rect b="b" l="l" r="r" t="t"/>
              <a:pathLst>
                <a:path extrusionOk="0" h="12691" w="30899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112000" y="5284300"/>
              <a:ext cx="766950" cy="170525"/>
            </a:xfrm>
            <a:custGeom>
              <a:rect b="b" l="l" r="r" t="t"/>
              <a:pathLst>
                <a:path extrusionOk="0" h="6821" w="30678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411050" y="2502450"/>
              <a:ext cx="560025" cy="2829325"/>
            </a:xfrm>
            <a:custGeom>
              <a:rect b="b" l="l" r="r" t="t"/>
              <a:pathLst>
                <a:path extrusionOk="0" h="113173" w="22401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411050" y="2502450"/>
              <a:ext cx="500450" cy="189825"/>
            </a:xfrm>
            <a:custGeom>
              <a:rect b="b" l="l" r="r" t="t"/>
              <a:pathLst>
                <a:path extrusionOk="0" h="7593" w="20018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346500" y="974125"/>
              <a:ext cx="1157550" cy="1572475"/>
            </a:xfrm>
            <a:custGeom>
              <a:rect b="b" l="l" r="r" t="t"/>
              <a:pathLst>
                <a:path extrusionOk="0" h="62899" w="46302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073675" y="2140500"/>
              <a:ext cx="235625" cy="269800"/>
            </a:xfrm>
            <a:custGeom>
              <a:rect b="b" l="l" r="r" t="t"/>
              <a:pathLst>
                <a:path extrusionOk="0" h="10792" w="9425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529675" y="2140500"/>
              <a:ext cx="235050" cy="269800"/>
            </a:xfrm>
            <a:custGeom>
              <a:rect b="b" l="l" r="r" t="t"/>
              <a:pathLst>
                <a:path extrusionOk="0" h="10792" w="9402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56575" y="974125"/>
              <a:ext cx="473400" cy="299625"/>
            </a:xfrm>
            <a:custGeom>
              <a:rect b="b" l="l" r="r" t="t"/>
              <a:pathLst>
                <a:path extrusionOk="0" h="11985" w="18936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3183475" y="1337175"/>
              <a:ext cx="128575" cy="113675"/>
            </a:xfrm>
            <a:custGeom>
              <a:rect b="b" l="l" r="r" t="t"/>
              <a:pathLst>
                <a:path extrusionOk="0" h="4547" w="5143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3011900" y="1168000"/>
              <a:ext cx="268150" cy="204900"/>
            </a:xfrm>
            <a:custGeom>
              <a:rect b="b" l="l" r="r" t="t"/>
              <a:pathLst>
                <a:path extrusionOk="0" h="8196" w="10726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031750" y="1111325"/>
              <a:ext cx="78375" cy="321900"/>
            </a:xfrm>
            <a:custGeom>
              <a:rect b="b" l="l" r="r" t="t"/>
              <a:pathLst>
                <a:path extrusionOk="0" h="12876" w="3135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029550" y="1183225"/>
              <a:ext cx="217950" cy="174425"/>
            </a:xfrm>
            <a:custGeom>
              <a:rect b="b" l="l" r="r" t="t"/>
              <a:pathLst>
                <a:path extrusionOk="0" h="6977" w="8718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045550" y="1224625"/>
              <a:ext cx="112025" cy="66775"/>
            </a:xfrm>
            <a:custGeom>
              <a:rect b="b" l="l" r="r" t="t"/>
              <a:pathLst>
                <a:path extrusionOk="0" h="2671" w="4481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072025" y="1267650"/>
              <a:ext cx="97675" cy="47850"/>
            </a:xfrm>
            <a:custGeom>
              <a:rect b="b" l="l" r="r" t="t"/>
              <a:pathLst>
                <a:path extrusionOk="0" h="1914" w="3907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117275" y="1312350"/>
              <a:ext cx="64575" cy="36975"/>
            </a:xfrm>
            <a:custGeom>
              <a:rect b="b" l="l" r="r" t="t"/>
              <a:pathLst>
                <a:path extrusionOk="0" h="1479" w="2583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136025" y="1330550"/>
              <a:ext cx="512050" cy="599400"/>
            </a:xfrm>
            <a:custGeom>
              <a:rect b="b" l="l" r="r" t="t"/>
              <a:pathLst>
                <a:path extrusionOk="0" h="23976" w="20482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2579325" y="1325600"/>
              <a:ext cx="614100" cy="706225"/>
            </a:xfrm>
            <a:custGeom>
              <a:rect b="b" l="l" r="r" t="t"/>
              <a:pathLst>
                <a:path extrusionOk="0" h="28249" w="24564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2433675" y="1429600"/>
              <a:ext cx="185950" cy="253425"/>
            </a:xfrm>
            <a:custGeom>
              <a:rect b="b" l="l" r="r" t="t"/>
              <a:pathLst>
                <a:path extrusionOk="0" h="10137" w="7438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2555050" y="1430475"/>
              <a:ext cx="156175" cy="207575"/>
            </a:xfrm>
            <a:custGeom>
              <a:rect b="b" l="l" r="r" t="t"/>
              <a:pathLst>
                <a:path extrusionOk="0" h="8303" w="6247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2599750" y="1466675"/>
              <a:ext cx="91050" cy="63625"/>
            </a:xfrm>
            <a:custGeom>
              <a:rect b="b" l="l" r="r" t="t"/>
              <a:pathLst>
                <a:path extrusionOk="0" h="2545" w="3642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2578775" y="1554550"/>
              <a:ext cx="103750" cy="69550"/>
            </a:xfrm>
            <a:custGeom>
              <a:rect b="b" l="l" r="r" t="t"/>
              <a:pathLst>
                <a:path extrusionOk="0" h="2782" w="415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927175" y="1550150"/>
              <a:ext cx="599200" cy="366400"/>
            </a:xfrm>
            <a:custGeom>
              <a:rect b="b" l="l" r="r" t="t"/>
              <a:pathLst>
                <a:path extrusionOk="0" h="14656" w="23968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2610225" y="499425"/>
              <a:ext cx="164450" cy="164500"/>
            </a:xfrm>
            <a:custGeom>
              <a:rect b="b" l="l" r="r" t="t"/>
              <a:pathLst>
                <a:path extrusionOk="0" h="6580" w="6578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3027900" y="499425"/>
              <a:ext cx="164425" cy="164500"/>
            </a:xfrm>
            <a:custGeom>
              <a:rect b="b" l="l" r="r" t="t"/>
              <a:pathLst>
                <a:path extrusionOk="0" h="6580" w="6577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2699600" y="745150"/>
              <a:ext cx="391775" cy="473975"/>
            </a:xfrm>
            <a:custGeom>
              <a:rect b="b" l="l" r="r" t="t"/>
              <a:pathLst>
                <a:path extrusionOk="0" h="18959" w="15671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2701825" y="358950"/>
              <a:ext cx="402775" cy="459625"/>
            </a:xfrm>
            <a:custGeom>
              <a:rect b="b" l="l" r="r" t="t"/>
              <a:pathLst>
                <a:path extrusionOk="0" h="18385" w="16111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81657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294402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2800575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932450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860725" y="657425"/>
              <a:ext cx="113125" cy="55300"/>
            </a:xfrm>
            <a:custGeom>
              <a:rect b="b" l="l" r="r" t="t"/>
              <a:pathLst>
                <a:path extrusionOk="0" h="2212" w="4525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871750" y="492125"/>
              <a:ext cx="43050" cy="145025"/>
            </a:xfrm>
            <a:custGeom>
              <a:rect b="b" l="l" r="r" t="t"/>
              <a:pathLst>
                <a:path extrusionOk="0" h="5801" w="1722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2700150" y="505800"/>
              <a:ext cx="405300" cy="327425"/>
            </a:xfrm>
            <a:custGeom>
              <a:rect b="b" l="l" r="r" t="t"/>
              <a:pathLst>
                <a:path extrusionOk="0" h="13097" w="16212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439475" y="5142500"/>
              <a:ext cx="760875" cy="312325"/>
            </a:xfrm>
            <a:custGeom>
              <a:rect b="b" l="l" r="r" t="t"/>
              <a:pathLst>
                <a:path extrusionOk="0" h="12493" w="30435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39475" y="5287075"/>
              <a:ext cx="755350" cy="167750"/>
            </a:xfrm>
            <a:custGeom>
              <a:rect b="b" l="l" r="r" t="t"/>
              <a:pathLst>
                <a:path extrusionOk="0" h="6710" w="30214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734100" y="2547675"/>
              <a:ext cx="551225" cy="2785750"/>
            </a:xfrm>
            <a:custGeom>
              <a:rect b="b" l="l" r="r" t="t"/>
              <a:pathLst>
                <a:path extrusionOk="0" h="111430" w="22049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734100" y="2547675"/>
              <a:ext cx="493300" cy="186525"/>
            </a:xfrm>
            <a:custGeom>
              <a:rect b="b" l="l" r="r" t="t"/>
              <a:pathLst>
                <a:path extrusionOk="0" h="7461" w="19732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570550" y="5142500"/>
              <a:ext cx="792850" cy="312325"/>
            </a:xfrm>
            <a:custGeom>
              <a:rect b="b" l="l" r="r" t="t"/>
              <a:pathLst>
                <a:path extrusionOk="0" h="12493" w="31714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4592050" y="5287075"/>
              <a:ext cx="771350" cy="167750"/>
            </a:xfrm>
            <a:custGeom>
              <a:rect b="b" l="l" r="r" t="t"/>
              <a:pathLst>
                <a:path extrusionOk="0" h="6710" w="30854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257700" y="2547675"/>
              <a:ext cx="717300" cy="2785750"/>
            </a:xfrm>
            <a:custGeom>
              <a:rect b="b" l="l" r="r" t="t"/>
              <a:pathLst>
                <a:path extrusionOk="0" h="111430" w="28692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257700" y="2547675"/>
              <a:ext cx="504875" cy="186525"/>
            </a:xfrm>
            <a:custGeom>
              <a:rect b="b" l="l" r="r" t="t"/>
              <a:pathLst>
                <a:path extrusionOk="0" h="7461" w="20195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3401975" y="1086600"/>
              <a:ext cx="585950" cy="820775"/>
            </a:xfrm>
            <a:custGeom>
              <a:rect b="b" l="l" r="r" t="t"/>
              <a:pathLst>
                <a:path extrusionOk="0" h="32831" w="23438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342925" y="1130400"/>
              <a:ext cx="157325" cy="106825"/>
            </a:xfrm>
            <a:custGeom>
              <a:rect b="b" l="l" r="r" t="t"/>
              <a:pathLst>
                <a:path extrusionOk="0" h="4273" w="6293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516875" y="1063900"/>
              <a:ext cx="78275" cy="169675"/>
            </a:xfrm>
            <a:custGeom>
              <a:rect b="b" l="l" r="r" t="t"/>
              <a:pathLst>
                <a:path extrusionOk="0" h="6787" w="3131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196775" y="1089475"/>
              <a:ext cx="458050" cy="327725"/>
            </a:xfrm>
            <a:custGeom>
              <a:rect b="b" l="l" r="r" t="t"/>
              <a:pathLst>
                <a:path extrusionOk="0" h="13109" w="18322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420125" y="1093700"/>
              <a:ext cx="974725" cy="754850"/>
            </a:xfrm>
            <a:custGeom>
              <a:rect b="b" l="l" r="r" t="t"/>
              <a:pathLst>
                <a:path extrusionOk="0" h="30194" w="38989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3670650" y="1042000"/>
              <a:ext cx="1140475" cy="1548750"/>
            </a:xfrm>
            <a:custGeom>
              <a:rect b="b" l="l" r="r" t="t"/>
              <a:pathLst>
                <a:path extrusionOk="0" h="61950" w="45619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38682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385107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976325" y="1042000"/>
              <a:ext cx="466250" cy="295200"/>
            </a:xfrm>
            <a:custGeom>
              <a:rect b="b" l="l" r="r" t="t"/>
              <a:pathLst>
                <a:path extrusionOk="0" h="11808" w="1865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3718675" y="2228775"/>
              <a:ext cx="232300" cy="231725"/>
            </a:xfrm>
            <a:custGeom>
              <a:rect b="b" l="l" r="r" t="t"/>
              <a:pathLst>
                <a:path extrusionOk="0" h="9269" w="9292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3397550" y="1657575"/>
              <a:ext cx="523625" cy="762700"/>
            </a:xfrm>
            <a:custGeom>
              <a:rect b="b" l="l" r="r" t="t"/>
              <a:pathLst>
                <a:path extrusionOk="0" h="30508" w="20945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3982400" y="2327050"/>
              <a:ext cx="158375" cy="142450"/>
            </a:xfrm>
            <a:custGeom>
              <a:rect b="b" l="l" r="r" t="t"/>
              <a:pathLst>
                <a:path extrusionOk="0" h="5698" w="6335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810550" y="2318975"/>
              <a:ext cx="287175" cy="217825"/>
            </a:xfrm>
            <a:custGeom>
              <a:rect b="b" l="l" r="r" t="t"/>
              <a:pathLst>
                <a:path extrusionOk="0" h="8713" w="11487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3968050" y="2363950"/>
              <a:ext cx="100450" cy="142750"/>
            </a:xfrm>
            <a:custGeom>
              <a:rect b="b" l="l" r="r" t="t"/>
              <a:pathLst>
                <a:path extrusionOk="0" h="5710" w="4018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3927225" y="2409200"/>
              <a:ext cx="91600" cy="117000"/>
            </a:xfrm>
            <a:custGeom>
              <a:rect b="b" l="l" r="r" t="t"/>
              <a:pathLst>
                <a:path extrusionOk="0" h="4680" w="3664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3886400" y="2457200"/>
              <a:ext cx="65125" cy="77825"/>
            </a:xfrm>
            <a:custGeom>
              <a:rect b="b" l="l" r="r" t="t"/>
              <a:pathLst>
                <a:path extrusionOk="0" h="3113" w="26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3796450" y="238100"/>
              <a:ext cx="850250" cy="748000"/>
            </a:xfrm>
            <a:custGeom>
              <a:rect b="b" l="l" r="r" t="t"/>
              <a:pathLst>
                <a:path extrusionOk="0" h="29920" w="3401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3928875" y="563025"/>
              <a:ext cx="162225" cy="162000"/>
            </a:xfrm>
            <a:custGeom>
              <a:rect b="b" l="l" r="r" t="t"/>
              <a:pathLst>
                <a:path extrusionOk="0" h="6480" w="6489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4341575" y="574650"/>
              <a:ext cx="162225" cy="162450"/>
            </a:xfrm>
            <a:custGeom>
              <a:rect b="b" l="l" r="r" t="t"/>
              <a:pathLst>
                <a:path extrusionOk="0" h="6498" w="6489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4018800" y="816875"/>
              <a:ext cx="385150" cy="466800"/>
            </a:xfrm>
            <a:custGeom>
              <a:rect b="b" l="l" r="r" t="t"/>
              <a:pathLst>
                <a:path extrusionOk="0" h="18672" w="15406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4027075" y="488050"/>
              <a:ext cx="387350" cy="401150"/>
            </a:xfrm>
            <a:custGeom>
              <a:rect b="b" l="l" r="r" t="t"/>
              <a:pathLst>
                <a:path extrusionOk="0" h="16046" w="15494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133575" y="607775"/>
              <a:ext cx="38650" cy="38650"/>
            </a:xfrm>
            <a:custGeom>
              <a:rect b="b" l="l" r="r" t="t"/>
              <a:pathLst>
                <a:path extrusionOk="0" h="1546" w="1546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4266525" y="609425"/>
              <a:ext cx="38100" cy="38100"/>
            </a:xfrm>
            <a:custGeom>
              <a:rect b="b" l="l" r="r" t="t"/>
              <a:pathLst>
                <a:path extrusionOk="0" h="1524" w="1524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4177150" y="730275"/>
              <a:ext cx="111475" cy="54725"/>
            </a:xfrm>
            <a:custGeom>
              <a:rect b="b" l="l" r="r" t="t"/>
              <a:pathLst>
                <a:path extrusionOk="0" h="2189" w="4459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4188200" y="567700"/>
              <a:ext cx="41950" cy="142850"/>
            </a:xfrm>
            <a:custGeom>
              <a:rect b="b" l="l" r="r" t="t"/>
              <a:pathLst>
                <a:path extrusionOk="0" h="5714" w="1678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017750" y="552600"/>
              <a:ext cx="407725" cy="146900"/>
            </a:xfrm>
            <a:custGeom>
              <a:rect b="b" l="l" r="r" t="t"/>
              <a:pathLst>
                <a:path extrusionOk="0" h="5876" w="16309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9"/>
          <p:cNvSpPr txBox="1"/>
          <p:nvPr>
            <p:ph idx="4294967295" type="subTitle"/>
          </p:nvPr>
        </p:nvSpPr>
        <p:spPr>
          <a:xfrm>
            <a:off x="5036538" y="872450"/>
            <a:ext cx="2873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PROBLEMA</a:t>
            </a:r>
            <a:endParaRPr b="1" sz="2400">
              <a:solidFill>
                <a:srgbClr val="374957"/>
              </a:solidFill>
            </a:endParaRPr>
          </a:p>
        </p:txBody>
      </p:sp>
      <p:sp>
        <p:nvSpPr>
          <p:cNvPr id="673" name="Google Shape;673;p39"/>
          <p:cNvSpPr txBox="1"/>
          <p:nvPr>
            <p:ph idx="1" type="subTitle"/>
          </p:nvPr>
        </p:nvSpPr>
        <p:spPr>
          <a:xfrm>
            <a:off x="5007900" y="1604875"/>
            <a:ext cx="29307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Baja disponibilidad de monitores de signos vitales para niños de entre 0 a 5 años sometidos a una intervención quirúrgica</a:t>
            </a:r>
            <a:endParaRPr b="1" sz="24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674" name="Google Shape;6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792363"/>
            <a:ext cx="4745050" cy="35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>
            <p:ph type="title"/>
          </p:nvPr>
        </p:nvSpPr>
        <p:spPr>
          <a:xfrm>
            <a:off x="310888" y="104075"/>
            <a:ext cx="77040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Efectos</a:t>
            </a:r>
            <a:r>
              <a:rPr b="1" lang="en"/>
              <a:t> y su impacto</a:t>
            </a:r>
            <a:endParaRPr b="1"/>
          </a:p>
        </p:txBody>
      </p:sp>
      <p:pic>
        <p:nvPicPr>
          <p:cNvPr id="680" name="Google Shape;6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300" y="1124275"/>
            <a:ext cx="2454165" cy="35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40"/>
          <p:cNvSpPr/>
          <p:nvPr/>
        </p:nvSpPr>
        <p:spPr>
          <a:xfrm>
            <a:off x="3373725" y="23142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0"/>
          <p:cNvSpPr/>
          <p:nvPr/>
        </p:nvSpPr>
        <p:spPr>
          <a:xfrm>
            <a:off x="3329950" y="32096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3" name="Google Shape;683;p40"/>
          <p:cNvCxnSpPr>
            <a:stCxn id="681" idx="1"/>
            <a:endCxn id="684" idx="3"/>
          </p:cNvCxnSpPr>
          <p:nvPr/>
        </p:nvCxnSpPr>
        <p:spPr>
          <a:xfrm rot="10800000">
            <a:off x="2567325" y="1646307"/>
            <a:ext cx="806400" cy="751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40"/>
          <p:cNvCxnSpPr>
            <a:stCxn id="682" idx="1"/>
            <a:endCxn id="686" idx="3"/>
          </p:cNvCxnSpPr>
          <p:nvPr/>
        </p:nvCxnSpPr>
        <p:spPr>
          <a:xfrm rot="10800000">
            <a:off x="2539750" y="3215582"/>
            <a:ext cx="790200" cy="774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84" name="Google Shape;684;p40"/>
          <p:cNvSpPr txBox="1"/>
          <p:nvPr>
            <p:ph idx="4294967295" type="subTitle"/>
          </p:nvPr>
        </p:nvSpPr>
        <p:spPr>
          <a:xfrm>
            <a:off x="147075" y="1184950"/>
            <a:ext cx="24204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Notificación de resolución administrativa de aplicación de medidas de seguridad.</a:t>
            </a:r>
            <a:endParaRPr b="1" sz="14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6" name="Google Shape;686;p40"/>
          <p:cNvSpPr txBox="1"/>
          <p:nvPr>
            <p:ph idx="4294967295" type="subTitle"/>
          </p:nvPr>
        </p:nvSpPr>
        <p:spPr>
          <a:xfrm>
            <a:off x="48275" y="2562350"/>
            <a:ext cx="24915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Plan de acción para la atención integral de pacientes covid-19 en el servicio de cuidados intensivos materno y neonatal del instituto nacional materno perinatal</a:t>
            </a:r>
            <a:endParaRPr b="1" sz="14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7" name="Google Shape;687;p40"/>
          <p:cNvSpPr txBox="1"/>
          <p:nvPr>
            <p:ph idx="4294967295" type="subTitle"/>
          </p:nvPr>
        </p:nvSpPr>
        <p:spPr>
          <a:xfrm>
            <a:off x="5478900" y="1235050"/>
            <a:ext cx="32628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Pompiere"/>
                <a:ea typeface="Pompiere"/>
                <a:cs typeface="Pompiere"/>
                <a:sym typeface="Pompiere"/>
              </a:rPr>
              <a:t>Instituto Nacional de Salud del Niño de San Borja</a:t>
            </a:r>
            <a:endParaRPr b="1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8" name="Google Shape;688;p40"/>
          <p:cNvSpPr txBox="1"/>
          <p:nvPr>
            <p:ph idx="4294967295" type="subTitle"/>
          </p:nvPr>
        </p:nvSpPr>
        <p:spPr>
          <a:xfrm>
            <a:off x="5738375" y="3346913"/>
            <a:ext cx="30570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Pompiere"/>
                <a:ea typeface="Pompiere"/>
                <a:cs typeface="Pompiere"/>
                <a:sym typeface="Pompiere"/>
              </a:rPr>
              <a:t>Hospital Nacional Hipólito Unanue</a:t>
            </a:r>
            <a:endParaRPr b="1"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9" name="Google Shape;689;p40"/>
          <p:cNvSpPr txBox="1"/>
          <p:nvPr>
            <p:ph idx="4294967295" type="subTitle"/>
          </p:nvPr>
        </p:nvSpPr>
        <p:spPr>
          <a:xfrm>
            <a:off x="5346200" y="2012188"/>
            <a:ext cx="17790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Emergencia en sala de observaciones de 12 a 24 horas</a:t>
            </a:r>
            <a:endParaRPr sz="1200"/>
          </a:p>
        </p:txBody>
      </p:sp>
      <p:sp>
        <p:nvSpPr>
          <p:cNvPr id="690" name="Google Shape;690;p40"/>
          <p:cNvSpPr txBox="1"/>
          <p:nvPr>
            <p:ph idx="4294967295" type="subTitle"/>
          </p:nvPr>
        </p:nvSpPr>
        <p:spPr>
          <a:xfrm>
            <a:off x="7125188" y="2012197"/>
            <a:ext cx="1779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Emergencia en sala de observaciones de 12</a:t>
            </a:r>
            <a:r>
              <a:rPr lang="en" sz="1200"/>
              <a:t> horas</a:t>
            </a:r>
            <a:endParaRPr sz="1200"/>
          </a:p>
        </p:txBody>
      </p:sp>
      <p:sp>
        <p:nvSpPr>
          <p:cNvPr id="691" name="Google Shape;691;p40"/>
          <p:cNvSpPr txBox="1"/>
          <p:nvPr>
            <p:ph idx="4294967295" type="subTitle"/>
          </p:nvPr>
        </p:nvSpPr>
        <p:spPr>
          <a:xfrm>
            <a:off x="7429400" y="3887925"/>
            <a:ext cx="1356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marR="6404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Hospitalización pediátrica por día</a:t>
            </a:r>
            <a:endParaRPr sz="1200"/>
          </a:p>
        </p:txBody>
      </p:sp>
      <p:sp>
        <p:nvSpPr>
          <p:cNvPr id="692" name="Google Shape;692;p40"/>
          <p:cNvSpPr txBox="1"/>
          <p:nvPr>
            <p:ph idx="4294967295" type="subTitle"/>
          </p:nvPr>
        </p:nvSpPr>
        <p:spPr>
          <a:xfrm>
            <a:off x="5425225" y="3830525"/>
            <a:ext cx="18663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Atención de emergencia con sala de observación de 12 a 24 horas 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3" name="Google Shape;693;p40"/>
          <p:cNvSpPr txBox="1"/>
          <p:nvPr>
            <p:ph idx="4294967295" type="subTitle"/>
          </p:nvPr>
        </p:nvSpPr>
        <p:spPr>
          <a:xfrm>
            <a:off x="5804438" y="2797125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585.00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4" name="Google Shape;694;p40"/>
          <p:cNvSpPr txBox="1"/>
          <p:nvPr>
            <p:ph idx="4294967295" type="subTitle"/>
          </p:nvPr>
        </p:nvSpPr>
        <p:spPr>
          <a:xfrm>
            <a:off x="7527288" y="2784838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395.00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5" name="Google Shape;695;p40"/>
          <p:cNvSpPr txBox="1"/>
          <p:nvPr>
            <p:ph idx="4294967295" type="subTitle"/>
          </p:nvPr>
        </p:nvSpPr>
        <p:spPr>
          <a:xfrm>
            <a:off x="5973900" y="4591700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20.00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6" name="Google Shape;696;p40"/>
          <p:cNvSpPr txBox="1"/>
          <p:nvPr>
            <p:ph idx="4294967295" type="subTitle"/>
          </p:nvPr>
        </p:nvSpPr>
        <p:spPr>
          <a:xfrm>
            <a:off x="7676300" y="4591700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12.00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"/>
          <p:cNvSpPr txBox="1"/>
          <p:nvPr>
            <p:ph idx="4294967295" type="title"/>
          </p:nvPr>
        </p:nvSpPr>
        <p:spPr>
          <a:xfrm>
            <a:off x="720000" y="-35725"/>
            <a:ext cx="77040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Causas y sus factores</a:t>
            </a:r>
            <a:endParaRPr b="1"/>
          </a:p>
        </p:txBody>
      </p:sp>
      <p:sp>
        <p:nvSpPr>
          <p:cNvPr id="702" name="Google Shape;702;p41"/>
          <p:cNvSpPr txBox="1"/>
          <p:nvPr>
            <p:ph idx="4294967295" type="title"/>
          </p:nvPr>
        </p:nvSpPr>
        <p:spPr>
          <a:xfrm>
            <a:off x="426000" y="653575"/>
            <a:ext cx="3995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Mala gestión en el avance de proyectos</a:t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703" name="Google Shape;703;p41"/>
          <p:cNvPicPr preferRelativeResize="0"/>
          <p:nvPr/>
        </p:nvPicPr>
        <p:blipFill rotWithShape="1">
          <a:blip r:embed="rId3">
            <a:alphaModFix/>
          </a:blip>
          <a:srcRect b="17175" l="8560" r="7757" t="4754"/>
          <a:stretch/>
        </p:blipFill>
        <p:spPr>
          <a:xfrm>
            <a:off x="464378" y="1300450"/>
            <a:ext cx="829171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1"/>
          <p:cNvSpPr txBox="1"/>
          <p:nvPr/>
        </p:nvSpPr>
        <p:spPr>
          <a:xfrm>
            <a:off x="1293550" y="1218150"/>
            <a:ext cx="1979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54 con 0.0% de avance (Lima y provincias)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1 con 4.2% 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 de avance (Lima)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1 con 85.0%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 de avance (Lima)</a:t>
            </a:r>
            <a:endParaRPr sz="110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705" name="Google Shape;705;p41"/>
          <p:cNvPicPr preferRelativeResize="0"/>
          <p:nvPr/>
        </p:nvPicPr>
        <p:blipFill rotWithShape="1">
          <a:blip r:embed="rId4">
            <a:alphaModFix/>
          </a:blip>
          <a:srcRect b="15846" l="8506" r="8423" t="0"/>
          <a:stretch/>
        </p:blipFill>
        <p:spPr>
          <a:xfrm>
            <a:off x="346150" y="3220497"/>
            <a:ext cx="888750" cy="9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1"/>
          <p:cNvSpPr/>
          <p:nvPr/>
        </p:nvSpPr>
        <p:spPr>
          <a:xfrm rot="5400000">
            <a:off x="900955" y="2282420"/>
            <a:ext cx="587400" cy="705600"/>
          </a:xfrm>
          <a:prstGeom prst="rightArrow">
            <a:avLst>
              <a:gd fmla="val 37802" name="adj1"/>
              <a:gd fmla="val 45711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7" name="Google Shape;707;p41"/>
          <p:cNvPicPr preferRelativeResize="0"/>
          <p:nvPr/>
        </p:nvPicPr>
        <p:blipFill rotWithShape="1">
          <a:blip r:embed="rId5">
            <a:alphaModFix/>
          </a:blip>
          <a:srcRect b="15704" l="8286" r="6989" t="0"/>
          <a:stretch/>
        </p:blipFill>
        <p:spPr>
          <a:xfrm>
            <a:off x="1234875" y="4029350"/>
            <a:ext cx="777401" cy="77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1"/>
          <p:cNvPicPr preferRelativeResize="0"/>
          <p:nvPr/>
        </p:nvPicPr>
        <p:blipFill rotWithShape="1">
          <a:blip r:embed="rId6">
            <a:alphaModFix/>
          </a:blip>
          <a:srcRect b="23441" l="13981" r="13764" t="9466"/>
          <a:stretch/>
        </p:blipFill>
        <p:spPr>
          <a:xfrm>
            <a:off x="1364185" y="3196500"/>
            <a:ext cx="678962" cy="6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0475" y="577234"/>
            <a:ext cx="3187800" cy="4590841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1"/>
          <p:cNvSpPr/>
          <p:nvPr/>
        </p:nvSpPr>
        <p:spPr>
          <a:xfrm>
            <a:off x="4000050" y="17339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4909700" y="3382600"/>
            <a:ext cx="371700" cy="29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12" name="Google Shape;712;p41"/>
          <p:cNvSpPr/>
          <p:nvPr/>
        </p:nvSpPr>
        <p:spPr>
          <a:xfrm>
            <a:off x="5052400" y="28282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1"/>
          <p:cNvSpPr txBox="1"/>
          <p:nvPr/>
        </p:nvSpPr>
        <p:spPr>
          <a:xfrm>
            <a:off x="2133912" y="2806575"/>
            <a:ext cx="25098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“Adquisición de Monitor de Funciones Vitales, Monitor de Funciones Vitales, Monitor de Funciones Vitales y Ventilador Mecánico; además de otros Activos en el(la) EESS Hospital de la Amistad Perú - Corea Santa Rosa II-2 - Veintiséis de Octubre distrito de Veintiséis de Octubre, provincia Piura, departamento Piura”</a:t>
            </a:r>
            <a:endParaRPr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Monto de inversión total: 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S/. 790 900.00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% Avance Ejecución respecto al Monto de Inv. Total: 0.0%</a:t>
            </a:r>
            <a:endParaRPr sz="9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4" name="Google Shape;714;p41"/>
          <p:cNvSpPr/>
          <p:nvPr/>
        </p:nvSpPr>
        <p:spPr>
          <a:xfrm>
            <a:off x="6008700" y="37138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4680200" y="280822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5139200" y="40131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1"/>
          <p:cNvSpPr/>
          <p:nvPr/>
        </p:nvSpPr>
        <p:spPr>
          <a:xfrm>
            <a:off x="5256450" y="3046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6510800" y="4851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1"/>
          <p:cNvSpPr/>
          <p:nvPr/>
        </p:nvSpPr>
        <p:spPr>
          <a:xfrm>
            <a:off x="5977400" y="4470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1"/>
          <p:cNvSpPr/>
          <p:nvPr/>
        </p:nvSpPr>
        <p:spPr>
          <a:xfrm>
            <a:off x="4499800" y="24627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1"/>
          <p:cNvSpPr/>
          <p:nvPr/>
        </p:nvSpPr>
        <p:spPr>
          <a:xfrm>
            <a:off x="5520200" y="4089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"/>
          <p:cNvSpPr/>
          <p:nvPr/>
        </p:nvSpPr>
        <p:spPr>
          <a:xfrm>
            <a:off x="5518400" y="151282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1"/>
          <p:cNvSpPr/>
          <p:nvPr/>
        </p:nvSpPr>
        <p:spPr>
          <a:xfrm>
            <a:off x="5825000" y="40131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1"/>
          <p:cNvSpPr/>
          <p:nvPr/>
        </p:nvSpPr>
        <p:spPr>
          <a:xfrm>
            <a:off x="5661275" y="28826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1"/>
          <p:cNvSpPr/>
          <p:nvPr/>
        </p:nvSpPr>
        <p:spPr>
          <a:xfrm>
            <a:off x="3933075" y="13505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1"/>
          <p:cNvSpPr/>
          <p:nvPr/>
        </p:nvSpPr>
        <p:spPr>
          <a:xfrm>
            <a:off x="6366725" y="46332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1"/>
          <p:cNvSpPr/>
          <p:nvPr/>
        </p:nvSpPr>
        <p:spPr>
          <a:xfrm>
            <a:off x="4542675" y="15791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1"/>
          <p:cNvSpPr/>
          <p:nvPr/>
        </p:nvSpPr>
        <p:spPr>
          <a:xfrm>
            <a:off x="4162575" y="20471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1"/>
          <p:cNvSpPr/>
          <p:nvPr/>
        </p:nvSpPr>
        <p:spPr>
          <a:xfrm>
            <a:off x="5290700" y="37636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1"/>
          <p:cNvSpPr/>
          <p:nvPr/>
        </p:nvSpPr>
        <p:spPr>
          <a:xfrm>
            <a:off x="4909700" y="22739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1"/>
          <p:cNvSpPr/>
          <p:nvPr/>
        </p:nvSpPr>
        <p:spPr>
          <a:xfrm>
            <a:off x="6559500" y="4089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1"/>
          <p:cNvSpPr/>
          <p:nvPr/>
        </p:nvSpPr>
        <p:spPr>
          <a:xfrm>
            <a:off x="4421688" y="211882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1"/>
          <p:cNvSpPr txBox="1"/>
          <p:nvPr/>
        </p:nvSpPr>
        <p:spPr>
          <a:xfrm>
            <a:off x="7004875" y="1913150"/>
            <a:ext cx="2178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“Adquisición de monitor de funciones vitales, monitor de funciones vitales, monitor de funciones vitales y ventilador mecánico; además de otros activos en el(la) EESS Instituto Nacional Materno Perinatal - Lima en la localidad Lima, distrito de Lima, provincia Lima, departamento Lima”</a:t>
            </a:r>
            <a:endParaRPr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Monto de inversión total: 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S/. </a:t>
            </a:r>
            <a:r>
              <a:rPr b="1" lang="en" sz="900">
                <a:latin typeface="Hind"/>
                <a:ea typeface="Hind"/>
                <a:cs typeface="Hind"/>
                <a:sym typeface="Hind"/>
              </a:rPr>
              <a:t>988 900</a:t>
            </a:r>
            <a:r>
              <a:rPr b="1" lang="en" sz="900">
                <a:latin typeface="Hind"/>
                <a:ea typeface="Hind"/>
                <a:cs typeface="Hind"/>
                <a:sym typeface="Hind"/>
              </a:rPr>
              <a:t>.00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% Avance Ejecución respecto al Monto de Inv. Total: 0.0%</a:t>
            </a:r>
            <a:endParaRPr sz="900"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734" name="Google Shape;734;p41"/>
          <p:cNvCxnSpPr>
            <a:stCxn id="725" idx="1"/>
            <a:endCxn id="713" idx="0"/>
          </p:cNvCxnSpPr>
          <p:nvPr/>
        </p:nvCxnSpPr>
        <p:spPr>
          <a:xfrm flipH="1">
            <a:off x="3388875" y="1433882"/>
            <a:ext cx="544200" cy="13728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41"/>
          <p:cNvCxnSpPr>
            <a:stCxn id="711" idx="4"/>
            <a:endCxn id="733" idx="1"/>
          </p:cNvCxnSpPr>
          <p:nvPr/>
        </p:nvCxnSpPr>
        <p:spPr>
          <a:xfrm flipH="1" rot="10800000">
            <a:off x="5281400" y="2950954"/>
            <a:ext cx="1723500" cy="543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