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3"/>
  </p:notesMasterIdLst>
  <p:sldIdLst>
    <p:sldId id="256" r:id="rId2"/>
    <p:sldId id="257" r:id="rId3"/>
    <p:sldId id="263" r:id="rId4"/>
    <p:sldId id="260" r:id="rId5"/>
    <p:sldId id="265" r:id="rId6"/>
    <p:sldId id="258" r:id="rId7"/>
    <p:sldId id="259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83"/>
  </p:normalViewPr>
  <p:slideViewPr>
    <p:cSldViewPr snapToGrid="0" snapToObjects="1">
      <p:cViewPr varScale="1">
        <p:scale>
          <a:sx n="82" d="100"/>
          <a:sy n="82" d="100"/>
        </p:scale>
        <p:origin x="12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5B31-36CE-ED41-8D5F-BF0B6ECE72FC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9B0F9-2096-DE4B-8B2E-B3B30F9A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B0F9-2096-DE4B-8B2E-B3B30F9A6C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5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5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5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qiagenbioinformatics.com/products/ingenuity-pathway-analysi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08718954_OncoLnc_Linking_TCGA_survival_data_to_mRNAs_miRNAs_and_lncRNA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465057-ABD4-4466-88C9-A2BAA35AA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5E4BFB-25DE-4F68-9B68-84A2B82F0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592050-892D-42D8-87A3-51CAAE3F8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04A88B-D25F-4365-AEE9-96B4C317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6A028A-BFCA-40DB-9150-441F194C3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D57C26-95AD-4761-85D5-DF3ED082D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9B5858-84F4-4E79-8322-394CBA71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22D1B95-2B54-43E9-85D9-B489F6C5D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D0F3F6D-A49D-4406-8D61-1C4F8D79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53A318-DA8D-4405-9536-D889E45C5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90252-5EC8-8745-AA28-8C8D4E7D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378" y="1143000"/>
            <a:ext cx="6619243" cy="338921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700">
                <a:solidFill>
                  <a:srgbClr val="FFFFFF"/>
                </a:solidFill>
              </a:rPr>
              <a:t>Developing hypotheses </a:t>
            </a:r>
            <a:r>
              <a:rPr lang="en-US" sz="5700" dirty="0">
                <a:solidFill>
                  <a:srgbClr val="FFFFFF"/>
                </a:solidFill>
              </a:rPr>
              <a:t>based on public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E1258-C166-4D45-B4A0-8F14F3536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378" y="5240851"/>
            <a:ext cx="6619243" cy="82893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100" dirty="0">
                <a:solidFill>
                  <a:schemeClr val="tx2"/>
                </a:solidFill>
              </a:rPr>
              <a:t>Shaimar R. González Morales</a:t>
            </a:r>
          </a:p>
          <a:p>
            <a:pPr algn="ctr"/>
            <a:r>
              <a:rPr lang="en-US" sz="2100" dirty="0" err="1">
                <a:solidFill>
                  <a:schemeClr val="tx2"/>
                </a:solidFill>
              </a:rPr>
              <a:t>Biof</a:t>
            </a:r>
            <a:r>
              <a:rPr lang="en-US" sz="2100" dirty="0">
                <a:solidFill>
                  <a:schemeClr val="tx2"/>
                </a:solidFill>
              </a:rPr>
              <a:t> 309</a:t>
            </a:r>
          </a:p>
        </p:txBody>
      </p:sp>
    </p:spTree>
    <p:extLst>
      <p:ext uri="{BB962C8B-B14F-4D97-AF65-F5344CB8AC3E}">
        <p14:creationId xmlns:p14="http://schemas.microsoft.com/office/powerpoint/2010/main" val="297245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691E-924B-264C-90F7-D76B63D0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52" y="1159574"/>
            <a:ext cx="6867684" cy="709865"/>
          </a:xfrm>
        </p:spPr>
        <p:txBody>
          <a:bodyPr/>
          <a:lstStyle/>
          <a:p>
            <a:pPr algn="ctr"/>
            <a:r>
              <a:rPr lang="en-US" sz="4000" dirty="0"/>
              <a:t>GSM3027047</a:t>
            </a:r>
            <a:br>
              <a:rPr lang="en-US" sz="4000" dirty="0"/>
            </a:br>
            <a:r>
              <a:rPr lang="en-US" sz="4000" dirty="0"/>
              <a:t>(lung11.5E expression)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31409-51A9-1E4D-A713-0C5EA5AB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89" y="2410691"/>
            <a:ext cx="5630949" cy="4223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2E0C41-AEC2-4D45-89EA-6ACF26925561}"/>
              </a:ext>
            </a:extLst>
          </p:cNvPr>
          <p:cNvSpPr/>
          <p:nvPr/>
        </p:nvSpPr>
        <p:spPr>
          <a:xfrm>
            <a:off x="390698" y="2410691"/>
            <a:ext cx="311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=1.2774824478919518</a:t>
            </a:r>
          </a:p>
          <a:p>
            <a:r>
              <a:rPr lang="en-US" dirty="0"/>
              <a:t>p = 0.20863320356230441</a:t>
            </a:r>
          </a:p>
        </p:txBody>
      </p:sp>
    </p:spTree>
    <p:extLst>
      <p:ext uri="{BB962C8B-B14F-4D97-AF65-F5344CB8AC3E}">
        <p14:creationId xmlns:p14="http://schemas.microsoft.com/office/powerpoint/2010/main" val="343235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978-A058-EA46-BAB1-98BA3498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6848241" cy="709865"/>
          </a:xfrm>
        </p:spPr>
        <p:txBody>
          <a:bodyPr/>
          <a:lstStyle/>
          <a:p>
            <a:pPr algn="ctr"/>
            <a:r>
              <a:rPr lang="en-US" sz="4000" dirty="0"/>
              <a:t>Using web-based software to interpret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6C1A-E827-2A42-B64D-77CAE7993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21" y="2170545"/>
            <a:ext cx="7980360" cy="353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What is IPA?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000" b="1" dirty="0"/>
              <a:t>I</a:t>
            </a:r>
            <a:r>
              <a:rPr lang="en-US" sz="2000" dirty="0"/>
              <a:t>ngenuity Pathway Analysis (</a:t>
            </a:r>
            <a:r>
              <a:rPr lang="en-US" sz="2000" u="sng" dirty="0">
                <a:hlinkClick r:id="rId2"/>
              </a:rPr>
              <a:t>IPA</a:t>
            </a:r>
            <a:r>
              <a:rPr lang="en-US" sz="2000" dirty="0"/>
              <a:t>) is a web-based software that it is used for the interpretation of omics data. You can either interpret your own data or used the data available within the software.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B4EC2-1C48-7547-A08E-41959A92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86" y="4513530"/>
            <a:ext cx="6550429" cy="18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9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D1D1-5811-FC47-82C0-2977A97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Building pathways in IPA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164FC-C547-534E-B851-AF249AF7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6" y="2231757"/>
            <a:ext cx="5893947" cy="2341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5AE78-4F9A-344F-890C-246F5A00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54" y="4059558"/>
            <a:ext cx="5067946" cy="27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7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978-A058-EA46-BAB1-98BA3498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6848241" cy="709865"/>
          </a:xfrm>
        </p:spPr>
        <p:txBody>
          <a:bodyPr/>
          <a:lstStyle/>
          <a:p>
            <a:pPr algn="ctr"/>
            <a:r>
              <a:rPr lang="en-US" sz="4000" dirty="0"/>
              <a:t>Using matplotlib </a:t>
            </a:r>
            <a:r>
              <a:rPr lang="en-US" sz="4000" dirty="0" err="1"/>
              <a:t>venn</a:t>
            </a:r>
            <a:r>
              <a:rPr lang="en-US" sz="4000" dirty="0"/>
              <a:t> to look for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6C1A-E827-2A42-B64D-77CAE7993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21" y="2496010"/>
            <a:ext cx="7980360" cy="353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br>
              <a:rPr lang="en-US" dirty="0"/>
            </a:br>
            <a:r>
              <a:rPr lang="en-US" dirty="0"/>
              <a:t>#from </a:t>
            </a:r>
            <a:r>
              <a:rPr lang="en-US" dirty="0" err="1"/>
              <a:t>matplotlib_venn</a:t>
            </a:r>
            <a:r>
              <a:rPr lang="en-US" dirty="0"/>
              <a:t> import venn2</a:t>
            </a:r>
            <a:br>
              <a:rPr lang="en-US" dirty="0"/>
            </a:br>
            <a:r>
              <a:rPr lang="en-US" dirty="0" err="1"/>
              <a:t>PPI_lung_dev</a:t>
            </a:r>
            <a:r>
              <a:rPr lang="en-US" dirty="0"/>
              <a:t>=[</a:t>
            </a:r>
            <a:r>
              <a:rPr lang="en-US" b="1" dirty="0"/>
              <a:t>'ADAM17'</a:t>
            </a:r>
            <a:r>
              <a:rPr lang="en-US" dirty="0"/>
              <a:t>,</a:t>
            </a:r>
            <a:r>
              <a:rPr lang="en-US" b="1" dirty="0"/>
              <a:t>'ITGA3'</a:t>
            </a:r>
            <a:r>
              <a:rPr lang="en-US" dirty="0"/>
              <a:t>, </a:t>
            </a:r>
            <a:r>
              <a:rPr lang="en-US" b="1" dirty="0"/>
              <a:t>'ITGB1'</a:t>
            </a:r>
            <a:r>
              <a:rPr lang="en-US" dirty="0"/>
              <a:t>, </a:t>
            </a:r>
            <a:r>
              <a:rPr lang="en-US" b="1" dirty="0"/>
              <a:t>'MMP14'</a:t>
            </a:r>
            <a:r>
              <a:rPr lang="en-US" dirty="0"/>
              <a:t>, </a:t>
            </a:r>
            <a:r>
              <a:rPr lang="en-US" b="1" dirty="0"/>
              <a:t>'MMP2'</a:t>
            </a:r>
            <a:r>
              <a:rPr lang="en-US" dirty="0"/>
              <a:t>, </a:t>
            </a:r>
            <a:r>
              <a:rPr lang="en-US" b="1" dirty="0"/>
              <a:t>'MMP9'</a:t>
            </a:r>
            <a:r>
              <a:rPr lang="en-US" dirty="0"/>
              <a:t>, </a:t>
            </a:r>
            <a:r>
              <a:rPr lang="en-US" b="1" dirty="0"/>
              <a:t>'RAB3A'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PPI_Fibrosis_and_lung_cancer</a:t>
            </a:r>
            <a:r>
              <a:rPr lang="en-US" dirty="0"/>
              <a:t>=[</a:t>
            </a:r>
            <a:r>
              <a:rPr lang="en-US" b="1" dirty="0"/>
              <a:t>'IGF1R'</a:t>
            </a:r>
            <a:r>
              <a:rPr lang="en-US" dirty="0"/>
              <a:t>,</a:t>
            </a:r>
            <a:r>
              <a:rPr lang="en-US" b="1" dirty="0"/>
              <a:t>'ITGB1'</a:t>
            </a:r>
            <a:r>
              <a:rPr lang="en-US" dirty="0"/>
              <a:t>, </a:t>
            </a:r>
            <a:r>
              <a:rPr lang="en-US" b="1" dirty="0"/>
              <a:t>'MMP7'</a:t>
            </a:r>
            <a:r>
              <a:rPr lang="en-US" dirty="0"/>
              <a:t>, </a:t>
            </a:r>
            <a:r>
              <a:rPr lang="en-US" b="1" dirty="0"/>
              <a:t>'ITGA5'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set(</a:t>
            </a:r>
            <a:r>
              <a:rPr lang="en-US" dirty="0" err="1"/>
              <a:t>PPI_lung_dev</a:t>
            </a:r>
            <a:r>
              <a:rPr lang="en-US" dirty="0"/>
              <a:t>) &amp; set(</a:t>
            </a:r>
            <a:r>
              <a:rPr lang="en-US" dirty="0" err="1"/>
              <a:t>PPI_Fibrosis_and_lung_cancer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venn2([set(</a:t>
            </a:r>
            <a:r>
              <a:rPr lang="en-US" dirty="0" err="1"/>
              <a:t>PPI_lung_dev</a:t>
            </a:r>
            <a:r>
              <a:rPr lang="en-US" dirty="0"/>
              <a:t>), set(</a:t>
            </a:r>
            <a:r>
              <a:rPr lang="en-US" dirty="0" err="1"/>
              <a:t>PPI_Fibrosis_and_lung_cancer</a:t>
            </a:r>
            <a:r>
              <a:rPr lang="en-US" dirty="0"/>
              <a:t>)], </a:t>
            </a:r>
            <a:r>
              <a:rPr lang="en-US" dirty="0" err="1"/>
              <a:t>set_labels</a:t>
            </a:r>
            <a:r>
              <a:rPr lang="en-US" dirty="0"/>
              <a:t> = (</a:t>
            </a:r>
            <a:r>
              <a:rPr lang="en-US" b="1" dirty="0"/>
              <a:t>'Lung development '</a:t>
            </a:r>
            <a:r>
              <a:rPr lang="en-US" dirty="0"/>
              <a:t>, </a:t>
            </a:r>
            <a:r>
              <a:rPr lang="en-US" b="1" dirty="0"/>
              <a:t>'Fibrosis and lung adenocarcinoma'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plt.title</a:t>
            </a:r>
            <a:r>
              <a:rPr lang="en-US" dirty="0"/>
              <a:t>(</a:t>
            </a:r>
            <a:r>
              <a:rPr lang="en-US" b="1" dirty="0"/>
              <a:t>'Timp2 protein-protein interactions during development vs disease</a:t>
            </a:r>
            <a:r>
              <a:rPr lang="en-US" dirty="0"/>
              <a:t>\n</a:t>
            </a:r>
            <a:r>
              <a:rPr lang="en-US" b="1" dirty="0"/>
              <a:t>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plt.savefig</a:t>
            </a:r>
            <a:r>
              <a:rPr lang="en-US" dirty="0"/>
              <a:t>(</a:t>
            </a:r>
            <a:r>
              <a:rPr lang="en-US" b="1" dirty="0"/>
              <a:t>'Timp2_protein_protein_interaction_dev_vs_disease'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plt.print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4866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074F-F64D-1049-9A5C-81FA5F5D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Using matplotlib </a:t>
            </a:r>
            <a:r>
              <a:rPr lang="en-US" sz="4000" dirty="0" err="1"/>
              <a:t>venn</a:t>
            </a:r>
            <a:r>
              <a:rPr lang="en-US" sz="4000" dirty="0"/>
              <a:t> to look for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55FE-91A0-F645-9EE6-1566731C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37" y="2202293"/>
            <a:ext cx="7311648" cy="43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EB21-5BF5-F94B-942D-7C0ADE2D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82" y="1097579"/>
            <a:ext cx="7131156" cy="709865"/>
          </a:xfrm>
        </p:spPr>
        <p:txBody>
          <a:bodyPr/>
          <a:lstStyle/>
          <a:p>
            <a:pPr algn="ctr"/>
            <a:r>
              <a:rPr lang="en-US" sz="4000" dirty="0"/>
              <a:t>Assessing possible implications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1FCD-3A56-814D-9E1B-88473F7C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21" y="2448732"/>
            <a:ext cx="4079577" cy="5639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Looking at correlations with disease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9A915-D0A1-BA43-A490-3A5A78433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0" r="7267"/>
          <a:stretch/>
        </p:blipFill>
        <p:spPr>
          <a:xfrm>
            <a:off x="4754457" y="2448732"/>
            <a:ext cx="3847103" cy="3544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99A1C1-EEB7-2545-A412-7B27019C0BC0}"/>
              </a:ext>
            </a:extLst>
          </p:cNvPr>
          <p:cNvSpPr/>
          <p:nvPr/>
        </p:nvSpPr>
        <p:spPr>
          <a:xfrm>
            <a:off x="763642" y="3012698"/>
            <a:ext cx="35681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“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OncoLnc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is a tool for interactively exploring survival correlations, and for downloading clinical data coupled to expression data for mRNAs, miRNAs, or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lncRNAs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. 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-webkit-standard"/>
              </a:rPr>
              <a:t>(PDF) </a:t>
            </a:r>
            <a:r>
              <a:rPr lang="en-US" i="1" dirty="0" err="1">
                <a:solidFill>
                  <a:srgbClr val="000000"/>
                </a:solidFill>
                <a:latin typeface="-webkit-standard"/>
              </a:rPr>
              <a:t>OncoLnc</a:t>
            </a:r>
            <a:r>
              <a:rPr lang="en-US" i="1" dirty="0">
                <a:solidFill>
                  <a:srgbClr val="000000"/>
                </a:solidFill>
                <a:latin typeface="-webkit-standard"/>
              </a:rPr>
              <a:t>: Linking TCGA survival data to mRNAs, miRNAs, and </a:t>
            </a:r>
            <a:r>
              <a:rPr lang="en-US" i="1" dirty="0" err="1">
                <a:solidFill>
                  <a:srgbClr val="000000"/>
                </a:solidFill>
                <a:latin typeface="-webkit-standard"/>
              </a:rPr>
              <a:t>lncRNAs</a:t>
            </a:r>
            <a:r>
              <a:rPr lang="en-US">
                <a:solidFill>
                  <a:srgbClr val="000000"/>
                </a:solidFill>
                <a:latin typeface="-webkit-standard"/>
              </a:rPr>
              <a:t>.” Available 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from: </a:t>
            </a:r>
            <a:r>
              <a:rPr lang="en-US" dirty="0">
                <a:latin typeface="-webkit-standard"/>
                <a:hlinkClick r:id="rId4"/>
              </a:rPr>
              <a:t>https://www.researchgate.net/publication/308718954_OncoLnc_Linking_TCGA_survival_data_to_mRNAs_miRNAs_and_lncRNAs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[accessed Dec 13 2018].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89F1-8554-0445-BC53-D809BA2F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EBEBEB"/>
                </a:solidFill>
              </a:rPr>
              <a:t>Cleaning data from </a:t>
            </a:r>
            <a:r>
              <a:rPr lang="en-US" sz="4000" dirty="0" err="1">
                <a:solidFill>
                  <a:srgbClr val="EBEBEB"/>
                </a:solidFill>
              </a:rPr>
              <a:t>OncoLnc</a:t>
            </a:r>
            <a:endParaRPr lang="en-US" sz="40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AA27-BE3C-5041-9B97-9275740D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5" y="2603500"/>
            <a:ext cx="3908984" cy="34163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import pandas as </a:t>
            </a:r>
            <a:r>
              <a:rPr lang="en-US" sz="1500" dirty="0" err="1"/>
              <a:t>pd</a:t>
            </a:r>
            <a:br>
              <a:rPr lang="en-US" sz="1500" dirty="0"/>
            </a:br>
            <a:r>
              <a:rPr lang="en-US" sz="1500" dirty="0"/>
              <a:t>import </a:t>
            </a:r>
            <a:r>
              <a:rPr lang="en-US" sz="1500" dirty="0" err="1"/>
              <a:t>os</a:t>
            </a:r>
            <a:br>
              <a:rPr lang="en-US" sz="1500" dirty="0"/>
            </a:br>
            <a:r>
              <a:rPr lang="en-US" sz="1500" dirty="0"/>
              <a:t>filename= </a:t>
            </a:r>
            <a:r>
              <a:rPr lang="en-US" sz="1500" dirty="0" err="1"/>
              <a:t>os.path.abspath</a:t>
            </a:r>
            <a:r>
              <a:rPr lang="en-US" sz="1500" dirty="0"/>
              <a:t>(</a:t>
            </a:r>
            <a:r>
              <a:rPr lang="en-US" sz="1500" dirty="0" err="1"/>
              <a:t>os.path.join</a:t>
            </a:r>
            <a:r>
              <a:rPr lang="en-US" sz="1500" dirty="0"/>
              <a:t>(</a:t>
            </a:r>
            <a:r>
              <a:rPr lang="en-US" sz="1500" b="1" dirty="0"/>
              <a:t>'Desktop'</a:t>
            </a:r>
            <a:r>
              <a:rPr lang="en-US" sz="1500" dirty="0"/>
              <a:t>, </a:t>
            </a:r>
            <a:r>
              <a:rPr lang="en-US" sz="1500" b="1" dirty="0"/>
              <a:t>'LUAD_7077_25_25_1.csv'</a:t>
            </a:r>
            <a:r>
              <a:rPr lang="en-US" sz="1500" dirty="0"/>
              <a:t>))</a:t>
            </a:r>
            <a:br>
              <a:rPr lang="en-US" sz="1500" dirty="0"/>
            </a:br>
            <a:r>
              <a:rPr lang="en-US" sz="1500" dirty="0"/>
              <a:t>fin= open(filename)</a:t>
            </a:r>
            <a:br>
              <a:rPr lang="en-US" sz="1500" dirty="0"/>
            </a:br>
            <a:r>
              <a:rPr lang="en-US" sz="1500" dirty="0" err="1"/>
              <a:t>readCSV</a:t>
            </a:r>
            <a:r>
              <a:rPr lang="en-US" sz="1500" dirty="0"/>
              <a:t>= </a:t>
            </a:r>
            <a:r>
              <a:rPr lang="en-US" sz="1500" dirty="0" err="1"/>
              <a:t>pd.read_csv</a:t>
            </a:r>
            <a:r>
              <a:rPr lang="en-US" sz="1500" dirty="0"/>
              <a:t>(fin)</a:t>
            </a:r>
            <a:br>
              <a:rPr lang="en-US" sz="1500" dirty="0"/>
            </a:br>
            <a:r>
              <a:rPr lang="en-US" sz="1500" dirty="0" err="1"/>
              <a:t>readCSV.head</a:t>
            </a:r>
            <a:r>
              <a:rPr lang="en-US" sz="1500" dirty="0"/>
              <a:t>()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# Getting read of columns</a:t>
            </a:r>
            <a:br>
              <a:rPr lang="en-US" sz="1500" dirty="0"/>
            </a:br>
            <a:r>
              <a:rPr lang="en-US" sz="1500" dirty="0" err="1"/>
              <a:t>readCSV.drop</a:t>
            </a:r>
            <a:r>
              <a:rPr lang="en-US" sz="1500" dirty="0"/>
              <a:t>([</a:t>
            </a:r>
            <a:r>
              <a:rPr lang="en-US" sz="1500" b="1" dirty="0"/>
              <a:t>"Patient"</a:t>
            </a:r>
            <a:r>
              <a:rPr lang="en-US" sz="1500" dirty="0"/>
              <a:t>, </a:t>
            </a:r>
            <a:r>
              <a:rPr lang="en-US" sz="1500" b="1" dirty="0"/>
              <a:t>"Expression"</a:t>
            </a:r>
            <a:r>
              <a:rPr lang="en-US" sz="1500" dirty="0"/>
              <a:t>], axis=1, </a:t>
            </a:r>
            <a:r>
              <a:rPr lang="en-US" sz="1500" dirty="0" err="1"/>
              <a:t>inplace</a:t>
            </a:r>
            <a:r>
              <a:rPr lang="en-US" sz="1500" dirty="0"/>
              <a:t>=True)</a:t>
            </a:r>
            <a:br>
              <a:rPr lang="en-US" sz="1500" dirty="0"/>
            </a:br>
            <a:r>
              <a:rPr lang="en-US" sz="1500" dirty="0" err="1"/>
              <a:t>readCSV.head</a:t>
            </a:r>
            <a:r>
              <a:rPr lang="en-US" sz="1500" dirty="0"/>
              <a:t>()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print(</a:t>
            </a:r>
            <a:r>
              <a:rPr lang="en-US" sz="1500" b="1" dirty="0"/>
              <a:t>"Number of Observations:"</a:t>
            </a:r>
            <a:r>
              <a:rPr lang="en-US" sz="1500" dirty="0"/>
              <a:t>, </a:t>
            </a:r>
            <a:r>
              <a:rPr lang="en-US" sz="1500" dirty="0" err="1"/>
              <a:t>readCSV.shape</a:t>
            </a:r>
            <a:r>
              <a:rPr lang="en-US" sz="1500" dirty="0"/>
              <a:t>[0])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3EEE0-376F-8A4A-B600-952055C1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70" y="2775951"/>
            <a:ext cx="2837125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14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D55-557F-6645-BAC8-B1148969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Building survival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8E41-5671-9E4E-A074-B9B7EBDF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64" y="2200759"/>
            <a:ext cx="8124635" cy="4463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br>
              <a:rPr lang="en-US" dirty="0"/>
            </a:br>
            <a:r>
              <a:rPr lang="en-US" dirty="0"/>
              <a:t>from lifelines import </a:t>
            </a:r>
            <a:r>
              <a:rPr lang="en-US" dirty="0" err="1"/>
              <a:t>KaplanMeierFitter</a:t>
            </a:r>
            <a:br>
              <a:rPr lang="en-US" dirty="0"/>
            </a:br>
            <a:r>
              <a:rPr lang="en-US" dirty="0" err="1"/>
              <a:t>kmf</a:t>
            </a:r>
            <a:r>
              <a:rPr lang="en-US" dirty="0"/>
              <a:t>=</a:t>
            </a:r>
            <a:r>
              <a:rPr lang="en-US" dirty="0" err="1"/>
              <a:t>KaplanMeierFitter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C=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'Status'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T=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'Days'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kmf.fit</a:t>
            </a:r>
            <a:r>
              <a:rPr lang="en-US" dirty="0"/>
              <a:t>(T,C)</a:t>
            </a:r>
            <a:br>
              <a:rPr lang="en-US" dirty="0"/>
            </a:br>
            <a:r>
              <a:rPr lang="en-US" dirty="0"/>
              <a:t>groups=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'Group'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ix = (groups == </a:t>
            </a:r>
            <a:r>
              <a:rPr lang="en-US" b="1" dirty="0"/>
              <a:t>'Low'</a:t>
            </a:r>
            <a:r>
              <a:rPr lang="en-US" dirty="0"/>
              <a:t>, </a:t>
            </a:r>
            <a:r>
              <a:rPr lang="en-US" b="1" dirty="0"/>
              <a:t>"High"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r in </a:t>
            </a:r>
            <a:r>
              <a:rPr lang="en-US" dirty="0" err="1"/>
              <a:t>readCSV</a:t>
            </a:r>
            <a:r>
              <a:rPr lang="en-US" dirty="0"/>
              <a:t> [</a:t>
            </a:r>
            <a:r>
              <a:rPr lang="en-US" b="1" dirty="0"/>
              <a:t>'Group'</a:t>
            </a:r>
            <a:r>
              <a:rPr lang="en-US" dirty="0"/>
              <a:t>].unique():</a:t>
            </a:r>
            <a:br>
              <a:rPr lang="en-US" dirty="0"/>
            </a:br>
            <a:r>
              <a:rPr lang="en-US" dirty="0"/>
              <a:t>    ix=</a:t>
            </a:r>
            <a:r>
              <a:rPr lang="en-US" dirty="0" err="1"/>
              <a:t>readCSV</a:t>
            </a:r>
            <a:r>
              <a:rPr lang="en-US" dirty="0"/>
              <a:t> [</a:t>
            </a:r>
            <a:r>
              <a:rPr lang="en-US" b="1" dirty="0"/>
              <a:t>'Group'</a:t>
            </a:r>
            <a:r>
              <a:rPr lang="en-US" dirty="0"/>
              <a:t>] ==r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kmf.fit</a:t>
            </a:r>
            <a:r>
              <a:rPr lang="en-US" dirty="0"/>
              <a:t>(T[~ix], C[~ix], label=</a:t>
            </a:r>
            <a:r>
              <a:rPr lang="en-US" b="1" dirty="0"/>
              <a:t>'Low Timp2'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ax = </a:t>
            </a:r>
            <a:r>
              <a:rPr lang="en-US" dirty="0" err="1"/>
              <a:t>kmf.plot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kmf.fit</a:t>
            </a:r>
            <a:r>
              <a:rPr lang="en-US" dirty="0"/>
              <a:t>(T[ix], C[ix], label=</a:t>
            </a:r>
            <a:r>
              <a:rPr lang="en-US" b="1" dirty="0"/>
              <a:t>'High Timp2'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plt.title</a:t>
            </a:r>
            <a:r>
              <a:rPr lang="en-US" dirty="0"/>
              <a:t>(</a:t>
            </a:r>
            <a:r>
              <a:rPr lang="en-US" b="1" dirty="0"/>
              <a:t>'Survival of lung adenocarcinoma depending on Timp2 expression'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kmf.plot</a:t>
            </a:r>
            <a:r>
              <a:rPr lang="en-US" dirty="0"/>
              <a:t>(ax=ax)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68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4E70-6C4B-B444-9F3C-6FF5150E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Survival curve of high Timp2 vs Low Timp2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64722-71B0-5542-A9AD-A0798F89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68" y="229213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0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04FF-832B-A14C-9DEC-05AAD330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Cox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433F-7E42-9C49-9497-83E1FBD6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54" y="2285999"/>
            <a:ext cx="8543090" cy="45720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os</a:t>
            </a:r>
            <a:br>
              <a:rPr lang="en-US" dirty="0"/>
            </a:br>
            <a:endParaRPr lang="en-US" sz="900" dirty="0"/>
          </a:p>
          <a:p>
            <a:pPr marL="0" indent="0">
              <a:buNone/>
            </a:pPr>
            <a:r>
              <a:rPr lang="en-US" dirty="0"/>
              <a:t>filename = </a:t>
            </a:r>
            <a:r>
              <a:rPr lang="en-US" dirty="0" err="1"/>
              <a:t>os.path.abspath</a:t>
            </a:r>
            <a:r>
              <a:rPr lang="en-US" dirty="0"/>
              <a:t>(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b="1" dirty="0"/>
              <a:t>'Desktop'</a:t>
            </a:r>
            <a:r>
              <a:rPr lang="en-US" dirty="0"/>
              <a:t>, </a:t>
            </a:r>
            <a:r>
              <a:rPr lang="en-US" b="1" dirty="0"/>
              <a:t>'LUAD_7077_25_25_1.csv'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fin = open(filename)</a:t>
            </a:r>
            <a:br>
              <a:rPr lang="en-US" dirty="0"/>
            </a:br>
            <a:r>
              <a:rPr lang="en-US" dirty="0" err="1"/>
              <a:t>readCSV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(fin)</a:t>
            </a:r>
            <a:br>
              <a:rPr lang="en-US" dirty="0"/>
            </a:br>
            <a:r>
              <a:rPr lang="en-US" dirty="0" err="1"/>
              <a:t>readCSV.head</a:t>
            </a:r>
            <a:r>
              <a:rPr lang="en-US" dirty="0"/>
              <a:t>()</a:t>
            </a:r>
            <a:br>
              <a:rPr lang="en-US" dirty="0"/>
            </a:br>
            <a:br>
              <a:rPr lang="en-US" sz="900" dirty="0"/>
            </a:br>
            <a:r>
              <a:rPr lang="en-US" dirty="0"/>
              <a:t># Getting rid of columns</a:t>
            </a:r>
            <a:br>
              <a:rPr lang="en-US" dirty="0"/>
            </a:br>
            <a:r>
              <a:rPr lang="en-US" dirty="0" err="1"/>
              <a:t>readCSV.drop</a:t>
            </a:r>
            <a:r>
              <a:rPr lang="en-US" dirty="0"/>
              <a:t>([</a:t>
            </a:r>
            <a:r>
              <a:rPr lang="en-US" b="1" dirty="0"/>
              <a:t>"Patient"</a:t>
            </a:r>
            <a:r>
              <a:rPr lang="en-US" dirty="0"/>
              <a:t>],axis=1,inplace=True)</a:t>
            </a:r>
            <a:br>
              <a:rPr lang="en-US" dirty="0"/>
            </a:br>
            <a:r>
              <a:rPr lang="en-US" dirty="0" err="1"/>
              <a:t>readCSV.head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groups =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'Group'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ix = (groups == </a:t>
            </a:r>
            <a:r>
              <a:rPr lang="en-US" b="1" dirty="0"/>
              <a:t>'Low'</a:t>
            </a:r>
            <a:r>
              <a:rPr lang="en-US" dirty="0"/>
              <a:t>, </a:t>
            </a:r>
            <a:r>
              <a:rPr lang="en-US" b="1" dirty="0"/>
              <a:t>"High"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r in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'Group'</a:t>
            </a:r>
            <a:r>
              <a:rPr lang="en-US" dirty="0"/>
              <a:t>].unique():</a:t>
            </a:r>
            <a:br>
              <a:rPr lang="en-US" dirty="0"/>
            </a:br>
            <a:r>
              <a:rPr lang="en-US" dirty="0"/>
              <a:t>    ix =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'Group'</a:t>
            </a:r>
            <a:r>
              <a:rPr lang="en-US" dirty="0"/>
              <a:t>] == r</a:t>
            </a:r>
            <a:br>
              <a:rPr lang="en-US" dirty="0"/>
            </a:br>
            <a:br>
              <a:rPr lang="en-US" sz="900" dirty="0"/>
            </a:br>
            <a:r>
              <a:rPr lang="en-US" dirty="0"/>
              <a:t>from lifelines import </a:t>
            </a:r>
            <a:r>
              <a:rPr lang="en-US" dirty="0" err="1"/>
              <a:t>CoxPHFitter</a:t>
            </a:r>
            <a:br>
              <a:rPr lang="en-US" dirty="0"/>
            </a:br>
            <a:r>
              <a:rPr lang="en-US" dirty="0" err="1"/>
              <a:t>cph</a:t>
            </a:r>
            <a:r>
              <a:rPr lang="en-US" dirty="0"/>
              <a:t> = </a:t>
            </a:r>
            <a:r>
              <a:rPr lang="en-US" dirty="0" err="1"/>
              <a:t>CoxPHFitter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cph.fit</a:t>
            </a:r>
            <a:r>
              <a:rPr lang="en-US" dirty="0"/>
              <a:t>(</a:t>
            </a:r>
            <a:r>
              <a:rPr lang="en-US" dirty="0" err="1"/>
              <a:t>readCSV</a:t>
            </a:r>
            <a:r>
              <a:rPr lang="en-US" dirty="0"/>
              <a:t>[[</a:t>
            </a:r>
            <a:r>
              <a:rPr lang="en-US" b="1" dirty="0"/>
              <a:t>'</a:t>
            </a:r>
            <a:r>
              <a:rPr lang="en-US" b="1" dirty="0" err="1"/>
              <a:t>Expression'</a:t>
            </a:r>
            <a:r>
              <a:rPr lang="en-US" dirty="0" err="1"/>
              <a:t>,</a:t>
            </a:r>
            <a:r>
              <a:rPr lang="en-US" b="1" dirty="0" err="1"/>
              <a:t>'Days'</a:t>
            </a:r>
            <a:r>
              <a:rPr lang="en-US" dirty="0" err="1"/>
              <a:t>,</a:t>
            </a:r>
            <a:r>
              <a:rPr lang="en-US" b="1" dirty="0" err="1"/>
              <a:t>'Status</a:t>
            </a:r>
            <a:r>
              <a:rPr lang="en-US" b="1" dirty="0"/>
              <a:t>'</a:t>
            </a:r>
            <a:r>
              <a:rPr lang="en-US" dirty="0"/>
              <a:t>]], </a:t>
            </a:r>
            <a:r>
              <a:rPr lang="en-US" dirty="0" err="1"/>
              <a:t>duration_col</a:t>
            </a:r>
            <a:r>
              <a:rPr lang="en-US" dirty="0"/>
              <a:t>=</a:t>
            </a:r>
            <a:r>
              <a:rPr lang="en-US" b="1" dirty="0"/>
              <a:t>"Days"</a:t>
            </a:r>
            <a:r>
              <a:rPr lang="en-US" dirty="0"/>
              <a:t>, </a:t>
            </a:r>
            <a:r>
              <a:rPr lang="en-US" dirty="0" err="1"/>
              <a:t>event_col</a:t>
            </a:r>
            <a:r>
              <a:rPr lang="en-US" dirty="0"/>
              <a:t>=</a:t>
            </a:r>
            <a:r>
              <a:rPr lang="en-US" b="1" dirty="0"/>
              <a:t>"Status"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cph.print_summary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001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320E-378F-124B-B95A-49BAFD3B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8" y="563209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4653-9E27-EA4A-B560-95CCD1EC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340244"/>
            <a:ext cx="7375161" cy="4048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is intended to help undergraduate and early graduate students to develop research projects.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46AF-DDB7-9343-BE7D-FD910B4C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pPr algn="ctr"/>
            <a:r>
              <a:rPr lang="en-US" sz="4000"/>
              <a:t>Cox regression output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4B915-E60E-754A-B26F-5F842F66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4" y="2444427"/>
            <a:ext cx="82423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2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BF79-17B6-9D44-9239-536E36DC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8F9B-01AF-2849-A52A-0709F082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489200"/>
            <a:ext cx="7628689" cy="353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Hopefully this project helped you have a better idea of how to design a research question and how to look for evidence that could support your hypothesis.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With these three tasks you are answering: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2000" b="1" dirty="0"/>
              <a:t>Task 1: </a:t>
            </a:r>
            <a:r>
              <a:rPr lang="en-US" sz="2000" dirty="0"/>
              <a:t>What are you interested in?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Task 2. </a:t>
            </a:r>
            <a:r>
              <a:rPr lang="en-US" sz="2000" dirty="0"/>
              <a:t>How is your molecule of interest related to previous studies? or What do previous studies say about your molecule of interest?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Task 3: </a:t>
            </a:r>
            <a:r>
              <a:rPr lang="en-US" sz="2000" dirty="0"/>
              <a:t>Why it is important to study that molecule?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06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320E-378F-124B-B95A-49BAFD3B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4653-9E27-EA4A-B560-95CCD1EC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340244"/>
            <a:ext cx="7375161" cy="4048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Task1: Using datasets to support your hypothesis</a:t>
            </a:r>
          </a:p>
          <a:p>
            <a:pPr marL="0" indent="0">
              <a:buNone/>
            </a:pPr>
            <a:r>
              <a:rPr lang="en-US" dirty="0"/>
              <a:t>Analyzing data from NCBI GEO database</a:t>
            </a:r>
          </a:p>
          <a:p>
            <a:pPr marL="0" indent="0">
              <a:buNone/>
            </a:pPr>
            <a:r>
              <a:rPr lang="en-US" dirty="0"/>
              <a:t>-Cleaning data</a:t>
            </a:r>
          </a:p>
          <a:p>
            <a:pPr marL="0" indent="0">
              <a:buNone/>
            </a:pPr>
            <a:r>
              <a:rPr lang="en-US" dirty="0"/>
              <a:t>-Building graphs</a:t>
            </a:r>
          </a:p>
          <a:p>
            <a:pPr marL="0" indent="0">
              <a:buNone/>
            </a:pPr>
            <a:r>
              <a:rPr lang="en-US" dirty="0"/>
              <a:t>-Statistical analysis</a:t>
            </a:r>
          </a:p>
          <a:p>
            <a:pPr marL="0" indent="0">
              <a:buNone/>
            </a:pPr>
            <a:r>
              <a:rPr lang="en-US" b="1" dirty="0"/>
              <a:t>Task2: Using web-based software to interpret data</a:t>
            </a:r>
          </a:p>
          <a:p>
            <a:pPr marL="0" indent="0">
              <a:buNone/>
            </a:pPr>
            <a:r>
              <a:rPr lang="en-US" dirty="0"/>
              <a:t>-Looking at correlations in Ingenuity Pathway Analysis</a:t>
            </a:r>
          </a:p>
          <a:p>
            <a:pPr marL="0" indent="0">
              <a:buNone/>
            </a:pPr>
            <a:r>
              <a:rPr lang="en-US" b="1" dirty="0"/>
              <a:t>Task3: Assessing possible implications of your hypothesis</a:t>
            </a:r>
          </a:p>
          <a:p>
            <a:pPr marL="0" indent="0">
              <a:buNone/>
            </a:pPr>
            <a:r>
              <a:rPr lang="en-US" dirty="0"/>
              <a:t>-Looking at correlations with disease dataset</a:t>
            </a:r>
          </a:p>
          <a:p>
            <a:pPr marL="0" indent="0">
              <a:buNone/>
            </a:pPr>
            <a:r>
              <a:rPr lang="en-US" dirty="0"/>
              <a:t>-Cleaning data</a:t>
            </a:r>
          </a:p>
          <a:p>
            <a:pPr marL="0" indent="0">
              <a:buNone/>
            </a:pPr>
            <a:r>
              <a:rPr lang="en-US" dirty="0"/>
              <a:t>-Building graphs</a:t>
            </a:r>
          </a:p>
          <a:p>
            <a:pPr marL="0" indent="0">
              <a:buNone/>
            </a:pPr>
            <a:r>
              <a:rPr lang="en-US" dirty="0"/>
              <a:t>-Statistical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9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509B-36A0-3443-B3E3-58091A1B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659" y="1144150"/>
            <a:ext cx="6571060" cy="70696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br>
              <a:rPr lang="en-US" sz="4000" dirty="0">
                <a:solidFill>
                  <a:srgbClr val="EBEBEB"/>
                </a:solidFill>
              </a:rPr>
            </a:br>
            <a:r>
              <a:rPr lang="en-US" sz="4000" dirty="0">
                <a:solidFill>
                  <a:srgbClr val="EBEBEB"/>
                </a:solidFill>
              </a:rPr>
              <a:t>Using datasets to support your hypothesis</a:t>
            </a:r>
            <a:br>
              <a:rPr lang="en-US" sz="4000" dirty="0">
                <a:solidFill>
                  <a:srgbClr val="EBEBEB"/>
                </a:solidFill>
              </a:rPr>
            </a:br>
            <a:br>
              <a:rPr lang="en-US" sz="4000" dirty="0">
                <a:solidFill>
                  <a:srgbClr val="EBEBEB"/>
                </a:solidFill>
              </a:rPr>
            </a:br>
            <a:endParaRPr lang="en-US" sz="4000" dirty="0">
              <a:solidFill>
                <a:srgbClr val="EBEBEB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F9807A-22C6-C840-A158-FE3488BC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77" y="2382420"/>
            <a:ext cx="3597297" cy="16585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NCBI Gene Expression </a:t>
            </a:r>
            <a:r>
              <a:rPr lang="en-US" sz="2400" b="1" dirty="0" err="1"/>
              <a:t>Ombnibus</a:t>
            </a: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59CAC-BA7E-074B-930C-4100824E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512" y="2343189"/>
            <a:ext cx="4322324" cy="2161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7BFEA5-B12D-A947-8D01-07D318A96DE8}"/>
              </a:ext>
            </a:extLst>
          </p:cNvPr>
          <p:cNvSpPr/>
          <p:nvPr/>
        </p:nvSpPr>
        <p:spPr>
          <a:xfrm>
            <a:off x="633741" y="3703762"/>
            <a:ext cx="38297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"GEO is a public functional genomics data repository supporting MIAME-compliant data submissions. Array- and sequence-based data are accepted. Tools are provided to help users query and download experiments and curated gene expression profiles"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5826C-F4CB-3743-8C5D-98BEDC159DDD}"/>
              </a:ext>
            </a:extLst>
          </p:cNvPr>
          <p:cNvSpPr/>
          <p:nvPr/>
        </p:nvSpPr>
        <p:spPr>
          <a:xfrm>
            <a:off x="4663189" y="487658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*GSM3027039 (lung10.5E expression)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*GSM3027047(lung11.5E expression)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7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509B-36A0-3443-B3E3-58091A1B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8" y="1035586"/>
            <a:ext cx="6343672" cy="709865"/>
          </a:xfrm>
        </p:spPr>
        <p:txBody>
          <a:bodyPr/>
          <a:lstStyle/>
          <a:p>
            <a:pPr algn="ctr"/>
            <a:br>
              <a:rPr lang="en-US" sz="4000" dirty="0"/>
            </a:br>
            <a:r>
              <a:rPr lang="en-US" sz="4000" dirty="0"/>
              <a:t>Using datasets to support your hypothesis</a:t>
            </a: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5551A-0CD1-5842-A2A9-DAEFF1765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76" b="34019"/>
          <a:stretch/>
        </p:blipFill>
        <p:spPr>
          <a:xfrm>
            <a:off x="446947" y="4990454"/>
            <a:ext cx="8539723" cy="8524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E1A0B3-D67E-C84F-A676-66539627B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921000"/>
            <a:ext cx="8305800" cy="101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8F8DE6-2EC0-E84B-BD47-1B21F6D4B94C}"/>
              </a:ext>
            </a:extLst>
          </p:cNvPr>
          <p:cNvSpPr/>
          <p:nvPr/>
        </p:nvSpPr>
        <p:spPr>
          <a:xfrm>
            <a:off x="6168325" y="2798905"/>
            <a:ext cx="1255363" cy="113809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6D317-F192-6C4B-B647-B29912E2CF2B}"/>
              </a:ext>
            </a:extLst>
          </p:cNvPr>
          <p:cNvSpPr txBox="1"/>
          <p:nvPr/>
        </p:nvSpPr>
        <p:spPr>
          <a:xfrm>
            <a:off x="419100" y="4448014"/>
            <a:ext cx="257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txt in Excel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F6C6F-54D9-034F-9F02-C468DAB919DF}"/>
              </a:ext>
            </a:extLst>
          </p:cNvPr>
          <p:cNvSpPr txBox="1"/>
          <p:nvPr/>
        </p:nvSpPr>
        <p:spPr>
          <a:xfrm>
            <a:off x="635431" y="2386739"/>
            <a:ext cx="316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http as txt</a:t>
            </a:r>
          </a:p>
        </p:txBody>
      </p:sp>
    </p:spTree>
    <p:extLst>
      <p:ext uri="{BB962C8B-B14F-4D97-AF65-F5344CB8AC3E}">
        <p14:creationId xmlns:p14="http://schemas.microsoft.com/office/powerpoint/2010/main" val="19034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70A4-496B-9D43-9F79-411E171E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from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2F061-231A-ED4D-B78E-2B20AE4723FD}"/>
              </a:ext>
            </a:extLst>
          </p:cNvPr>
          <p:cNvSpPr/>
          <p:nvPr/>
        </p:nvSpPr>
        <p:spPr>
          <a:xfrm>
            <a:off x="865970" y="2471656"/>
            <a:ext cx="77336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7CC2"/>
                </a:solidFill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597CC2"/>
                </a:solidFill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dirty="0">
                <a:solidFill>
                  <a:srgbClr val="597CC2"/>
                </a:solidFill>
              </a:rPr>
              <a:t>from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>
                <a:solidFill>
                  <a:srgbClr val="597CC2"/>
                </a:solidFill>
              </a:rPr>
              <a:t>import </a:t>
            </a:r>
            <a:r>
              <a:rPr lang="en-US" dirty="0"/>
              <a:t>stats</a:t>
            </a:r>
            <a:br>
              <a:rPr lang="en-US" dirty="0"/>
            </a:br>
            <a:r>
              <a:rPr lang="en-US" dirty="0"/>
              <a:t>E2E=</a:t>
            </a:r>
            <a:r>
              <a:rPr lang="en-US" dirty="0" err="1"/>
              <a:t>np.array</a:t>
            </a:r>
            <a:r>
              <a:rPr lang="en-US" dirty="0"/>
              <a:t> ([19.83, 67.81, 0.00])</a:t>
            </a:r>
            <a:br>
              <a:rPr lang="en-US" dirty="0"/>
            </a:br>
            <a:r>
              <a:rPr lang="en-US" dirty="0"/>
              <a:t>E1E=</a:t>
            </a:r>
            <a:r>
              <a:rPr lang="en-US" dirty="0" err="1"/>
              <a:t>np.array</a:t>
            </a:r>
            <a:r>
              <a:rPr lang="en-US" dirty="0"/>
              <a:t> ([4.22, 190.49, 0.00, 0.00, 64.77, 0.00, 5.15, 0.00,79.94, 19.73, 0.00, 0.00, 0.00, 174.08,4.64, 0.00])</a:t>
            </a:r>
            <a:br>
              <a:rPr lang="en-US" dirty="0"/>
            </a:br>
            <a:r>
              <a:rPr lang="en-US" dirty="0"/>
              <a:t>E2M=</a:t>
            </a:r>
            <a:r>
              <a:rPr lang="en-US" dirty="0" err="1"/>
              <a:t>np.array</a:t>
            </a:r>
            <a:r>
              <a:rPr lang="en-US" dirty="0"/>
              <a:t>([5.15, 0.00, 0.00, 0.00,8.77,68.86,73.01,174.58, 0.00,    23.24, 30.73, 35.16,0.00, 126.49, 73.18, 73.03])</a:t>
            </a:r>
            <a:br>
              <a:rPr lang="en-US" dirty="0"/>
            </a:br>
            <a:r>
              <a:rPr lang="en-US" dirty="0"/>
              <a:t>E1M=</a:t>
            </a:r>
            <a:r>
              <a:rPr lang="en-US" dirty="0" err="1"/>
              <a:t>np.array</a:t>
            </a:r>
            <a:r>
              <a:rPr lang="en-US" dirty="0"/>
              <a:t>([255.61, 15.31, 0.00, 52.57, 98.65, 24.65, 46.29, 217.5])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#Combine the arrays from the different measurements into one array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/>
              <a:t>Epi=</a:t>
            </a:r>
            <a:r>
              <a:rPr lang="en-US" dirty="0" err="1"/>
              <a:t>np.concatenate</a:t>
            </a:r>
            <a:r>
              <a:rPr lang="en-US" dirty="0"/>
              <a:t>([E1E] +  [E2E])</a:t>
            </a:r>
            <a:br>
              <a:rPr lang="en-US" dirty="0"/>
            </a:br>
            <a:r>
              <a:rPr lang="en-US" dirty="0" err="1"/>
              <a:t>Mes</a:t>
            </a:r>
            <a:r>
              <a:rPr lang="en-US" dirty="0"/>
              <a:t>=</a:t>
            </a:r>
            <a:r>
              <a:rPr lang="en-US" dirty="0" err="1"/>
              <a:t>np.concatenate</a:t>
            </a:r>
            <a:r>
              <a:rPr lang="en-US" dirty="0"/>
              <a:t>([E1M] + [E2M])</a:t>
            </a:r>
          </a:p>
        </p:txBody>
      </p:sp>
    </p:spTree>
    <p:extLst>
      <p:ext uri="{BB962C8B-B14F-4D97-AF65-F5344CB8AC3E}">
        <p14:creationId xmlns:p14="http://schemas.microsoft.com/office/powerpoint/2010/main" val="377242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76AE-CF21-894B-8B4B-744FF7D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error bars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C488F-C0CD-BF45-9C00-702B3AC27D81}"/>
              </a:ext>
            </a:extLst>
          </p:cNvPr>
          <p:cNvSpPr/>
          <p:nvPr/>
        </p:nvSpPr>
        <p:spPr>
          <a:xfrm>
            <a:off x="697424" y="2157749"/>
            <a:ext cx="76096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7A7A"/>
                </a:solidFill>
              </a:rPr>
              <a:t>#Calculate the mean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Epi_mean</a:t>
            </a:r>
            <a:r>
              <a:rPr lang="en-US" dirty="0"/>
              <a:t>=</a:t>
            </a:r>
            <a:r>
              <a:rPr lang="en-US" dirty="0" err="1"/>
              <a:t>np.mean</a:t>
            </a:r>
            <a:r>
              <a:rPr lang="en-US" dirty="0"/>
              <a:t>(Epi)</a:t>
            </a:r>
            <a:br>
              <a:rPr lang="en-US" dirty="0"/>
            </a:br>
            <a:r>
              <a:rPr lang="en-US" dirty="0" err="1"/>
              <a:t>Mes_mean</a:t>
            </a:r>
            <a:r>
              <a:rPr lang="en-US" dirty="0"/>
              <a:t>=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Mes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#Calculate Standard deviation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Epi_std</a:t>
            </a:r>
            <a:r>
              <a:rPr lang="en-US" dirty="0"/>
              <a:t>=</a:t>
            </a:r>
            <a:r>
              <a:rPr lang="en-US" dirty="0" err="1"/>
              <a:t>np.std</a:t>
            </a:r>
            <a:r>
              <a:rPr lang="en-US" dirty="0"/>
              <a:t>(Epi)</a:t>
            </a:r>
            <a:br>
              <a:rPr lang="en-US" dirty="0"/>
            </a:br>
            <a:r>
              <a:rPr lang="en-US" dirty="0" err="1"/>
              <a:t>Mes_std</a:t>
            </a:r>
            <a:r>
              <a:rPr lang="en-US" dirty="0"/>
              <a:t>=</a:t>
            </a:r>
            <a:r>
              <a:rPr lang="en-US" dirty="0" err="1"/>
              <a:t>np.std</a:t>
            </a:r>
            <a:r>
              <a:rPr lang="en-US" dirty="0"/>
              <a:t>(</a:t>
            </a:r>
            <a:r>
              <a:rPr lang="en-US" dirty="0" err="1"/>
              <a:t>Mes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 Error bars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Cell_types</a:t>
            </a:r>
            <a:r>
              <a:rPr lang="en-US" dirty="0"/>
              <a:t>=[</a:t>
            </a:r>
            <a:r>
              <a:rPr lang="en-US" b="1" dirty="0">
                <a:solidFill>
                  <a:srgbClr val="807D6E"/>
                </a:solidFill>
              </a:rPr>
              <a:t>‘Epi'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b="1" dirty="0">
                <a:solidFill>
                  <a:srgbClr val="807D6E"/>
                </a:solidFill>
              </a:rPr>
              <a:t>'</a:t>
            </a:r>
            <a:r>
              <a:rPr lang="en-US" b="1" dirty="0" err="1">
                <a:solidFill>
                  <a:srgbClr val="807D6E"/>
                </a:solidFill>
              </a:rPr>
              <a:t>Mes</a:t>
            </a:r>
            <a:r>
              <a:rPr lang="en-US" b="1" dirty="0">
                <a:solidFill>
                  <a:srgbClr val="807D6E"/>
                </a:solidFill>
              </a:rPr>
              <a:t>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x_pos</a:t>
            </a:r>
            <a:r>
              <a:rPr lang="en-US" dirty="0"/>
              <a:t>=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Cell_types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meanbars</a:t>
            </a:r>
            <a:r>
              <a:rPr lang="en-US" dirty="0"/>
              <a:t>=[</a:t>
            </a:r>
            <a:r>
              <a:rPr lang="en-US" dirty="0" err="1"/>
              <a:t>Epi_mean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/>
              <a:t>Mes_mean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error=[</a:t>
            </a:r>
            <a:r>
              <a:rPr lang="en-US" dirty="0" err="1"/>
              <a:t>Epi_std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/>
              <a:t>Mes_std</a:t>
            </a:r>
            <a:r>
              <a:rPr lang="en-US" dirty="0"/>
              <a:t>]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1313-78D8-FC4F-9096-E82BCDAD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graphs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1A4B0-B709-F44D-B853-DE2101BBA781}"/>
              </a:ext>
            </a:extLst>
          </p:cNvPr>
          <p:cNvSpPr/>
          <p:nvPr/>
        </p:nvSpPr>
        <p:spPr>
          <a:xfrm>
            <a:off x="426203" y="2413407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97CC2"/>
                </a:solidFill>
              </a:rPr>
              <a:t>import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dirty="0">
                <a:solidFill>
                  <a:srgbClr val="597CC2"/>
                </a:solidFill>
              </a:rPr>
              <a:t>as </a:t>
            </a:r>
            <a:r>
              <a:rPr lang="en-US" dirty="0" err="1"/>
              <a:t>plt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 Build the plot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/>
              <a:t>fig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/>
              <a:t>ax = </a:t>
            </a:r>
            <a:r>
              <a:rPr lang="en-US" dirty="0" err="1"/>
              <a:t>plt.subplots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ax.bar</a:t>
            </a:r>
            <a:r>
              <a:rPr lang="en-US" dirty="0"/>
              <a:t>(</a:t>
            </a:r>
            <a:r>
              <a:rPr lang="en-US" dirty="0" err="1"/>
              <a:t>x_pos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/>
              <a:t>meanbars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color</a:t>
            </a:r>
            <a:r>
              <a:rPr lang="en-US" dirty="0"/>
              <a:t>=[</a:t>
            </a:r>
            <a:r>
              <a:rPr lang="en-US" b="1" dirty="0">
                <a:solidFill>
                  <a:srgbClr val="807D6E"/>
                </a:solidFill>
              </a:rPr>
              <a:t>'pink'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b="1" dirty="0">
                <a:solidFill>
                  <a:srgbClr val="807D6E"/>
                </a:solidFill>
              </a:rPr>
              <a:t>'blue'</a:t>
            </a:r>
            <a:r>
              <a:rPr lang="en-US" dirty="0"/>
              <a:t>]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>
                <a:solidFill>
                  <a:srgbClr val="AA4926"/>
                </a:solidFill>
              </a:rPr>
              <a:t>yerr</a:t>
            </a:r>
            <a:r>
              <a:rPr lang="en-US" dirty="0"/>
              <a:t>=error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align</a:t>
            </a:r>
            <a:r>
              <a:rPr lang="en-US" dirty="0"/>
              <a:t>=</a:t>
            </a:r>
            <a:r>
              <a:rPr lang="en-US" b="1" dirty="0">
                <a:solidFill>
                  <a:srgbClr val="807D6E"/>
                </a:solidFill>
              </a:rPr>
              <a:t>'center'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alpha</a:t>
            </a:r>
            <a:r>
              <a:rPr lang="en-US" dirty="0"/>
              <a:t>=</a:t>
            </a:r>
            <a:r>
              <a:rPr lang="en-US" dirty="0">
                <a:solidFill>
                  <a:srgbClr val="267DFF"/>
                </a:solidFill>
              </a:rPr>
              <a:t>0.5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>
                <a:solidFill>
                  <a:srgbClr val="AA4926"/>
                </a:solidFill>
              </a:rPr>
              <a:t>ecolor</a:t>
            </a:r>
            <a:r>
              <a:rPr lang="en-US" dirty="0"/>
              <a:t>=</a:t>
            </a:r>
            <a:r>
              <a:rPr lang="en-US" b="1" dirty="0">
                <a:solidFill>
                  <a:srgbClr val="807D6E"/>
                </a:solidFill>
              </a:rPr>
              <a:t>'black'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capsize</a:t>
            </a:r>
            <a:r>
              <a:rPr lang="en-US" dirty="0"/>
              <a:t>=</a:t>
            </a:r>
            <a:r>
              <a:rPr lang="en-US" dirty="0">
                <a:solidFill>
                  <a:srgbClr val="267DFF"/>
                </a:solidFill>
              </a:rPr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ax.set_ylabel</a:t>
            </a:r>
            <a:r>
              <a:rPr lang="en-US" dirty="0"/>
              <a:t>(</a:t>
            </a:r>
            <a:r>
              <a:rPr lang="en-US" b="1" dirty="0">
                <a:solidFill>
                  <a:srgbClr val="807D6E"/>
                </a:solidFill>
              </a:rPr>
              <a:t>'mRNA Expression'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ax.set_xticks</a:t>
            </a:r>
            <a:r>
              <a:rPr lang="en-US" dirty="0"/>
              <a:t>(</a:t>
            </a:r>
            <a:r>
              <a:rPr lang="en-US" dirty="0" err="1"/>
              <a:t>x_pos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ax.set_xticklabels</a:t>
            </a:r>
            <a:r>
              <a:rPr lang="en-US" dirty="0"/>
              <a:t>(</a:t>
            </a:r>
            <a:r>
              <a:rPr lang="en-US" dirty="0" err="1"/>
              <a:t>Cell_types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ax.set_title</a:t>
            </a:r>
            <a:r>
              <a:rPr lang="en-US" dirty="0"/>
              <a:t>(</a:t>
            </a:r>
            <a:r>
              <a:rPr lang="en-US" b="1" dirty="0">
                <a:solidFill>
                  <a:srgbClr val="807D6E"/>
                </a:solidFill>
              </a:rPr>
              <a:t>'Timp2 expression in lung E11.5 epithelial and mesenchymal cells’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ax.yaxis.grid</a:t>
            </a:r>
            <a:r>
              <a:rPr lang="en-US" dirty="0"/>
              <a:t>(</a:t>
            </a:r>
            <a:r>
              <a:rPr lang="en-US" dirty="0">
                <a:solidFill>
                  <a:srgbClr val="597CC2"/>
                </a:solidFill>
              </a:rPr>
              <a:t>True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028BE5-CAB4-A843-A68A-C40B78A4CD99}"/>
              </a:ext>
            </a:extLst>
          </p:cNvPr>
          <p:cNvSpPr/>
          <p:nvPr/>
        </p:nvSpPr>
        <p:spPr>
          <a:xfrm>
            <a:off x="5455404" y="2413407"/>
            <a:ext cx="32236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7A7A"/>
                </a:solidFill>
              </a:rPr>
              <a:t># Save the figure and show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plt.tight_layout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plt.savefig</a:t>
            </a:r>
            <a:r>
              <a:rPr lang="en-US" dirty="0"/>
              <a:t>(</a:t>
            </a:r>
            <a:r>
              <a:rPr lang="en-US" b="1" dirty="0">
                <a:solidFill>
                  <a:srgbClr val="807D6E"/>
                </a:solidFill>
              </a:rPr>
              <a:t>”Timp2_mRNAexpression_E11.5 </a:t>
            </a:r>
            <a:r>
              <a:rPr lang="en-US" b="1" dirty="0" err="1">
                <a:solidFill>
                  <a:srgbClr val="807D6E"/>
                </a:solidFill>
              </a:rPr>
              <a:t>lung.png</a:t>
            </a:r>
            <a:r>
              <a:rPr lang="en-US" b="1" dirty="0">
                <a:solidFill>
                  <a:srgbClr val="807D6E"/>
                </a:solidFill>
              </a:rPr>
              <a:t>''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C3FD7-E1C7-8D4A-BEFF-B4A369434A45}"/>
              </a:ext>
            </a:extLst>
          </p:cNvPr>
          <p:cNvSpPr/>
          <p:nvPr/>
        </p:nvSpPr>
        <p:spPr>
          <a:xfrm>
            <a:off x="5455404" y="4344012"/>
            <a:ext cx="3448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#t-test and p-value</a:t>
            </a:r>
            <a:br>
              <a:rPr lang="en-US" dirty="0"/>
            </a:br>
            <a:r>
              <a:rPr lang="en-US" dirty="0"/>
              <a:t>t, p = </a:t>
            </a:r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Mes,Epi</a:t>
            </a:r>
            <a:r>
              <a:rPr lang="en-US" dirty="0"/>
              <a:t>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"t = " </a:t>
            </a:r>
            <a:r>
              <a:rPr lang="en-US" dirty="0"/>
              <a:t>+ </a:t>
            </a:r>
            <a:r>
              <a:rPr lang="en-US" dirty="0" err="1"/>
              <a:t>str</a:t>
            </a:r>
            <a:r>
              <a:rPr lang="en-US" dirty="0"/>
              <a:t>(t))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"p = " </a:t>
            </a:r>
            <a:r>
              <a:rPr lang="en-US" dirty="0"/>
              <a:t>+ </a:t>
            </a:r>
            <a:r>
              <a:rPr lang="en-US" dirty="0" err="1"/>
              <a:t>str</a:t>
            </a:r>
            <a:r>
              <a:rPr lang="en-US" dirty="0"/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162869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691E-924B-264C-90F7-D76B63D0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52" y="1159574"/>
            <a:ext cx="6867684" cy="709865"/>
          </a:xfrm>
        </p:spPr>
        <p:txBody>
          <a:bodyPr/>
          <a:lstStyle/>
          <a:p>
            <a:pPr algn="ctr"/>
            <a:r>
              <a:rPr lang="en-US" sz="4000"/>
              <a:t>GSM3027039 </a:t>
            </a:r>
            <a:br>
              <a:rPr lang="en-US" sz="4000"/>
            </a:br>
            <a:r>
              <a:rPr lang="en-US" sz="4000"/>
              <a:t>(lung10.5E expression)</a:t>
            </a:r>
            <a:br>
              <a:rPr lang="en-US" sz="4000"/>
            </a:b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B9C53-4B09-6F43-9CA4-169ECC83E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7"/>
          <a:stretch/>
        </p:blipFill>
        <p:spPr>
          <a:xfrm>
            <a:off x="3513051" y="2344188"/>
            <a:ext cx="5448069" cy="42232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BDE79F-EE11-E147-B8D8-521325DD560F}"/>
              </a:ext>
            </a:extLst>
          </p:cNvPr>
          <p:cNvSpPr/>
          <p:nvPr/>
        </p:nvSpPr>
        <p:spPr>
          <a:xfrm>
            <a:off x="573578" y="2640322"/>
            <a:ext cx="2939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0.18786636459852307</a:t>
            </a:r>
          </a:p>
          <a:p>
            <a:r>
              <a:rPr lang="en-US" dirty="0"/>
              <a:t>p = 0.8519663195255461</a:t>
            </a:r>
          </a:p>
        </p:txBody>
      </p:sp>
    </p:spTree>
    <p:extLst>
      <p:ext uri="{BB962C8B-B14F-4D97-AF65-F5344CB8AC3E}">
        <p14:creationId xmlns:p14="http://schemas.microsoft.com/office/powerpoint/2010/main" val="3189557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{FFF4DC92-4691-074B-87A2-B405A08A1936}tf10001076</Template>
  <TotalTime>534</TotalTime>
  <Words>433</Words>
  <Application>Microsoft Macintosh PowerPoint</Application>
  <PresentationFormat>On-screen Show (4:3)</PresentationFormat>
  <Paragraphs>74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-webkit-standard</vt:lpstr>
      <vt:lpstr>Arial</vt:lpstr>
      <vt:lpstr>Calibri</vt:lpstr>
      <vt:lpstr>Century Gothic</vt:lpstr>
      <vt:lpstr>Helvetica Neue</vt:lpstr>
      <vt:lpstr>Wingdings 3</vt:lpstr>
      <vt:lpstr>Ion Boardroom</vt:lpstr>
      <vt:lpstr>Developing hypotheses based on public databases</vt:lpstr>
      <vt:lpstr>Objective</vt:lpstr>
      <vt:lpstr>Overview</vt:lpstr>
      <vt:lpstr> Using datasets to support your hypothesis  </vt:lpstr>
      <vt:lpstr> Using datasets to support your hypothesis  </vt:lpstr>
      <vt:lpstr>Creating arrays from the data</vt:lpstr>
      <vt:lpstr>Creating the error bars</vt:lpstr>
      <vt:lpstr>Customizing the graphs</vt:lpstr>
      <vt:lpstr>GSM3027039  (lung10.5E expression) </vt:lpstr>
      <vt:lpstr>GSM3027047 (lung11.5E expression) </vt:lpstr>
      <vt:lpstr>Using web-based software to interpret data</vt:lpstr>
      <vt:lpstr>Building pathways in IPA</vt:lpstr>
      <vt:lpstr>Using matplotlib venn to look for relationships</vt:lpstr>
      <vt:lpstr>Using matplotlib venn to look for relationships</vt:lpstr>
      <vt:lpstr>Assessing possible implications </vt:lpstr>
      <vt:lpstr>Cleaning data from OncoLnc</vt:lpstr>
      <vt:lpstr>Building survival graphs</vt:lpstr>
      <vt:lpstr>Survival curve of high Timp2 vs Low Timp2 expression</vt:lpstr>
      <vt:lpstr>Cox regression</vt:lpstr>
      <vt:lpstr>Cox regression output</vt:lpstr>
      <vt:lpstr>Summary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Gonzalez, Shaimar Roselyn</cp:lastModifiedBy>
  <cp:revision>24</cp:revision>
  <cp:lastPrinted>2018-12-06T15:20:47Z</cp:lastPrinted>
  <dcterms:created xsi:type="dcterms:W3CDTF">2013-01-27T09:14:16Z</dcterms:created>
  <dcterms:modified xsi:type="dcterms:W3CDTF">2018-12-20T21:22:00Z</dcterms:modified>
  <cp:category/>
</cp:coreProperties>
</file>