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2" r:id="rId17"/>
    <p:sldId id="27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61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pn3.nscc-gz.cn:443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pn1.nscc-gz.cn:4433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764704"/>
            <a:ext cx="7772400" cy="1470025"/>
          </a:xfrm>
        </p:spPr>
        <p:txBody>
          <a:bodyPr/>
          <a:lstStyle/>
          <a:p>
            <a:r>
              <a:rPr lang="zh-CN" altLang="en-US" dirty="0"/>
              <a:t>“天河二号”超级计算机登陆操作及基本用法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07904" y="4149080"/>
            <a:ext cx="5248672" cy="432048"/>
          </a:xfrm>
        </p:spPr>
        <p:txBody>
          <a:bodyPr>
            <a:normAutofit fontScale="85000" lnSpcReduction="20000"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45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第三步：确认登陆成功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56792"/>
            <a:ext cx="590465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46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2.</a:t>
            </a:r>
            <a:r>
              <a:rPr lang="zh-CN" altLang="en-US" dirty="0"/>
              <a:t>文件传输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文件系统 </a:t>
            </a:r>
            <a:endParaRPr lang="en-US" altLang="zh-CN" dirty="0"/>
          </a:p>
          <a:p>
            <a:r>
              <a:rPr lang="zh-CN" altLang="en-US" dirty="0"/>
              <a:t>数据传输 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40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1206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/>
              <a:t>文件系统</a:t>
            </a:r>
            <a:endParaRPr lang="en-US" altLang="zh-CN" b="1" dirty="0"/>
          </a:p>
          <a:p>
            <a:r>
              <a:rPr lang="en-US" altLang="zh-CN" b="1" dirty="0"/>
              <a:t>/HOME</a:t>
            </a:r>
            <a:r>
              <a:rPr lang="zh-CN" altLang="en-US" dirty="0"/>
              <a:t>分区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）该分区下的用户主目录为用户默认家目录，仅用于存储代码和程序编译。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）在脚本中使用“</a:t>
            </a:r>
            <a:r>
              <a:rPr lang="en-US" altLang="zh-CN" sz="2800" dirty="0"/>
              <a:t>/HOME/</a:t>
            </a:r>
            <a:r>
              <a:rPr lang="zh-CN" altLang="en-US" sz="2800" dirty="0"/>
              <a:t>系统账号”引用该分区下的用户主目录。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）该分区的磁盘容量较小，对于试用用户，其磁盘限额为每用户</a:t>
            </a:r>
            <a:r>
              <a:rPr lang="en-US" altLang="zh-CN" sz="2800" dirty="0"/>
              <a:t>50GB</a:t>
            </a:r>
            <a:r>
              <a:rPr lang="zh-CN" altLang="en-US" sz="2800" dirty="0"/>
              <a:t>；对于签约用户，其磁盘限额为每用户</a:t>
            </a:r>
            <a:r>
              <a:rPr lang="en-US" altLang="zh-CN" sz="2800" dirty="0"/>
              <a:t>100GB</a:t>
            </a:r>
            <a:r>
              <a:rPr lang="zh-CN" altLang="en-US" sz="2800" dirty="0"/>
              <a:t>。所有登录服务结点和计算结点皆可以访问该分区下的文件。</a:t>
            </a:r>
          </a:p>
        </p:txBody>
      </p:sp>
    </p:spTree>
    <p:extLst>
      <p:ext uri="{BB962C8B-B14F-4D97-AF65-F5344CB8AC3E}">
        <p14:creationId xmlns:p14="http://schemas.microsoft.com/office/powerpoint/2010/main" val="371869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US" altLang="zh-CN" b="1" dirty="0"/>
              <a:t>/WORK</a:t>
            </a:r>
            <a:r>
              <a:rPr lang="zh-CN" altLang="en-US" dirty="0"/>
              <a:t>分区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b="1" dirty="0"/>
              <a:t>/WORK</a:t>
            </a:r>
            <a:r>
              <a:rPr lang="zh-CN" altLang="en-US" sz="2800" dirty="0"/>
              <a:t>分区为数据存放区域，主要用于数据存放和运行作业。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）在脚本中使用“</a:t>
            </a:r>
            <a:r>
              <a:rPr lang="en-US" altLang="zh-CN" sz="2800" dirty="0"/>
              <a:t>/WORK/</a:t>
            </a:r>
            <a:r>
              <a:rPr lang="zh-CN" altLang="en-US" sz="2800" dirty="0"/>
              <a:t>系统账号”引用该分区下的用户主目录。同时用户也可通过“</a:t>
            </a:r>
            <a:r>
              <a:rPr lang="en-US" altLang="zh-CN" sz="2800" dirty="0"/>
              <a:t>/HOME/</a:t>
            </a:r>
            <a:r>
              <a:rPr lang="zh-CN" altLang="en-US" sz="2800" dirty="0"/>
              <a:t>系统账号</a:t>
            </a:r>
            <a:r>
              <a:rPr lang="en-US" altLang="zh-CN" sz="2800" dirty="0"/>
              <a:t>/WORKSPACE</a:t>
            </a:r>
            <a:r>
              <a:rPr lang="zh-CN" altLang="en-US" sz="2800" dirty="0"/>
              <a:t>”访问该分区。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）该分区磁盘容量大，数据读写快。对于试用用户，其磁盘限额为每用户</a:t>
            </a:r>
            <a:r>
              <a:rPr lang="en-US" altLang="zh-CN" sz="2800" dirty="0"/>
              <a:t>200GB</a:t>
            </a:r>
            <a:r>
              <a:rPr lang="zh-CN" altLang="en-US" sz="2800" dirty="0"/>
              <a:t>到</a:t>
            </a:r>
            <a:r>
              <a:rPr lang="en-US" altLang="zh-CN" sz="2800" dirty="0"/>
              <a:t>300GB</a:t>
            </a:r>
            <a:r>
              <a:rPr lang="zh-CN" altLang="en-US" sz="2800" dirty="0"/>
              <a:t>；对于签约用户，其磁盘限额将根据用户的具体需求进行配置。所有登录服务结点和计算结点都可以访问该分区下的文件。 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2846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1206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dirty="0"/>
              <a:t>数据传输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zh-CN" altLang="en-US" sz="2800" dirty="0"/>
              <a:t>从外部机器向天河二号上传或下载文件，可以使用</a:t>
            </a:r>
            <a:r>
              <a:rPr lang="en-US" altLang="zh-CN" sz="2800" dirty="0" err="1"/>
              <a:t>sftp</a:t>
            </a:r>
            <a:r>
              <a:rPr lang="en-US" altLang="zh-CN" sz="2800" dirty="0"/>
              <a:t> </a:t>
            </a:r>
            <a:r>
              <a:rPr lang="zh-CN" altLang="en-US" sz="2800" dirty="0"/>
              <a:t>客户端，例如</a:t>
            </a:r>
            <a:r>
              <a:rPr lang="en-US" altLang="zh-CN" sz="2800" dirty="0" err="1"/>
              <a:t>Xmanager</a:t>
            </a:r>
            <a:r>
              <a:rPr lang="zh-CN" altLang="en-US" sz="2800" dirty="0"/>
              <a:t>等本身自带的文件传输功能，或者使用</a:t>
            </a:r>
            <a:r>
              <a:rPr lang="en-US" altLang="zh-CN" sz="2800" dirty="0"/>
              <a:t>FileZilla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WinScp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FlashFTP</a:t>
            </a:r>
            <a:r>
              <a:rPr lang="zh-CN" altLang="en-US" sz="2800" dirty="0"/>
              <a:t>等的</a:t>
            </a:r>
            <a:r>
              <a:rPr lang="en-US" altLang="zh-CN" sz="2800" dirty="0" err="1"/>
              <a:t>sftp</a:t>
            </a:r>
            <a:r>
              <a:rPr lang="zh-CN" altLang="en-US" sz="2800" dirty="0"/>
              <a:t>数据传输软件</a:t>
            </a:r>
            <a:r>
              <a:rPr lang="zh-CN" altLang="en-US" dirty="0"/>
              <a:t>。 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b="1" dirty="0"/>
              <a:t>FileZilla</a:t>
            </a:r>
            <a:r>
              <a:rPr lang="zh-CN" altLang="en-US" dirty="0"/>
              <a:t>登录 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b="1" dirty="0" err="1"/>
              <a:t>WinSCP</a:t>
            </a:r>
            <a:r>
              <a:rPr lang="zh-CN" altLang="en-US" dirty="0"/>
              <a:t>登录 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  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41862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数据传输注意事项：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/>
              <a:t>文件传输时，数据应上传至</a:t>
            </a:r>
            <a:r>
              <a:rPr lang="zh-CN" altLang="en-US" sz="2400" b="1" dirty="0"/>
              <a:t>“</a:t>
            </a:r>
            <a:r>
              <a:rPr lang="en-US" altLang="zh-CN" sz="2400" b="1" dirty="0"/>
              <a:t>/HOME/</a:t>
            </a:r>
            <a:r>
              <a:rPr lang="zh-CN" altLang="en-US" sz="2400" dirty="0"/>
              <a:t>系统账号</a:t>
            </a:r>
            <a:r>
              <a:rPr lang="en-US" altLang="zh-CN" sz="2400" b="1" dirty="0"/>
              <a:t>/WORKSPACE/</a:t>
            </a:r>
            <a:r>
              <a:rPr lang="zh-CN" altLang="en-US" sz="2400" dirty="0"/>
              <a:t>”下。另，程序编译应在</a:t>
            </a:r>
            <a:r>
              <a:rPr lang="zh-CN" altLang="en-US" sz="2400" b="1" dirty="0"/>
              <a:t>“</a:t>
            </a:r>
            <a:r>
              <a:rPr lang="en-US" altLang="zh-CN" sz="2400" b="1" dirty="0">
                <a:solidFill>
                  <a:srgbClr val="FF0000"/>
                </a:solidFill>
              </a:rPr>
              <a:t>/HOME/</a:t>
            </a:r>
            <a:r>
              <a:rPr lang="zh-CN" altLang="en-US" sz="2400" b="1" dirty="0">
                <a:solidFill>
                  <a:srgbClr val="FF0000"/>
                </a:solidFill>
              </a:rPr>
              <a:t>系统账号</a:t>
            </a:r>
            <a:r>
              <a:rPr lang="en-US" altLang="zh-CN" sz="2400" b="1" dirty="0">
                <a:solidFill>
                  <a:srgbClr val="FF0000"/>
                </a:solidFill>
              </a:rPr>
              <a:t>/</a:t>
            </a:r>
            <a:r>
              <a:rPr lang="zh-CN" altLang="en-US" sz="2400" dirty="0"/>
              <a:t>”下进行，提交作业以及运行程序应在</a:t>
            </a:r>
            <a:r>
              <a:rPr lang="zh-CN" altLang="en-US" sz="2400" b="1" dirty="0"/>
              <a:t>“</a:t>
            </a:r>
            <a:r>
              <a:rPr lang="en-US" altLang="zh-CN" sz="2400" b="1" dirty="0">
                <a:solidFill>
                  <a:srgbClr val="FF0000"/>
                </a:solidFill>
              </a:rPr>
              <a:t>/HOME/</a:t>
            </a:r>
            <a:r>
              <a:rPr lang="zh-CN" altLang="en-US" sz="2400" b="1" dirty="0">
                <a:solidFill>
                  <a:srgbClr val="FF0000"/>
                </a:solidFill>
              </a:rPr>
              <a:t>系统账号</a:t>
            </a:r>
            <a:r>
              <a:rPr lang="en-US" altLang="zh-CN" sz="2400" b="1" dirty="0">
                <a:solidFill>
                  <a:srgbClr val="FF0000"/>
                </a:solidFill>
              </a:rPr>
              <a:t>/WORKSPACE</a:t>
            </a:r>
            <a:r>
              <a:rPr lang="zh-CN" altLang="en-US" sz="2400" dirty="0"/>
              <a:t>”下进行。 </a:t>
            </a: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2. SFTP</a:t>
            </a:r>
            <a:r>
              <a:rPr lang="zh-CN" altLang="en-US" sz="2400" dirty="0"/>
              <a:t>服务是全天</a:t>
            </a:r>
            <a:r>
              <a:rPr lang="en-US" altLang="zh-CN" sz="2400" dirty="0"/>
              <a:t>24</a:t>
            </a:r>
            <a:r>
              <a:rPr lang="zh-CN" altLang="en-US" sz="2400" dirty="0"/>
              <a:t>小时可以连接的，需提前使用</a:t>
            </a:r>
            <a:r>
              <a:rPr lang="en-US" altLang="zh-CN" sz="2400" dirty="0"/>
              <a:t>VPN</a:t>
            </a:r>
            <a:r>
              <a:rPr lang="zh-CN" altLang="en-US" sz="2400" dirty="0"/>
              <a:t>验证方可登录。天河二号中的存储空间只作为数据的临时存储，鉴于存储空间容量限制和数据安全的考虑，请用户及时</a:t>
            </a:r>
            <a:r>
              <a:rPr lang="zh-CN" altLang="en-US" sz="2400" b="1" dirty="0">
                <a:solidFill>
                  <a:srgbClr val="FF0000"/>
                </a:solidFill>
              </a:rPr>
              <a:t>把重要数据或敏感数据保存到自己的计算机</a:t>
            </a:r>
            <a:r>
              <a:rPr lang="zh-CN" altLang="en-US" sz="2400" dirty="0"/>
              <a:t>中，并及时清理自己的存储空间</a:t>
            </a:r>
          </a:p>
        </p:txBody>
      </p:sp>
    </p:spTree>
    <p:extLst>
      <p:ext uri="{BB962C8B-B14F-4D97-AF65-F5344CB8AC3E}">
        <p14:creationId xmlns:p14="http://schemas.microsoft.com/office/powerpoint/2010/main" val="295395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程序编译及运行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60386"/>
            <a:ext cx="8488208" cy="270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825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实验报告提交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第四次实验是天河上机操作、搭建</a:t>
            </a:r>
            <a:r>
              <a:rPr lang="en-US" altLang="zh-CN" dirty="0"/>
              <a:t>MPI</a:t>
            </a:r>
            <a:r>
              <a:rPr lang="zh-CN" altLang="en-US" dirty="0"/>
              <a:t>环境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以及实现</a:t>
            </a:r>
            <a:r>
              <a:rPr lang="en-US" altLang="zh-CN" dirty="0"/>
              <a:t>PSRS </a:t>
            </a:r>
            <a:r>
              <a:rPr lang="zh-CN" altLang="zh-CN" dirty="0"/>
              <a:t>并行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提交</a:t>
            </a:r>
            <a:r>
              <a:rPr lang="en-US" altLang="zh-CN" dirty="0"/>
              <a:t>word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文档</a:t>
            </a:r>
            <a:endParaRPr lang="en-US" altLang="zh-CN" dirty="0"/>
          </a:p>
          <a:p>
            <a:r>
              <a:rPr lang="zh-CN" altLang="en-US" dirty="0"/>
              <a:t>报告文档命名格式“名字</a:t>
            </a:r>
            <a:r>
              <a:rPr lang="en-US" altLang="zh-CN" dirty="0"/>
              <a:t>-</a:t>
            </a: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实验</a:t>
            </a:r>
            <a:r>
              <a:rPr lang="en-US" altLang="zh-CN" dirty="0"/>
              <a:t>4</a:t>
            </a:r>
            <a:r>
              <a:rPr lang="zh-CN" altLang="en-US" dirty="0"/>
              <a:t>”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45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6347048" cy="7249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1</a:t>
            </a:r>
            <a:r>
              <a:rPr lang="zh-CN" altLang="en-US" dirty="0"/>
              <a:t>、登陆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登录前需要下载的软件：</a:t>
            </a:r>
            <a:r>
              <a:rPr lang="en-US" altLang="zh-CN" dirty="0" err="1"/>
              <a:t>Xshell</a:t>
            </a:r>
            <a:r>
              <a:rPr lang="zh-CN" altLang="en-US" dirty="0"/>
              <a:t>、</a:t>
            </a:r>
            <a:r>
              <a:rPr lang="en-US" altLang="zh-CN" dirty="0" err="1"/>
              <a:t>Xftp</a:t>
            </a:r>
            <a:endParaRPr lang="en-US" altLang="zh-CN" sz="2400" dirty="0"/>
          </a:p>
          <a:p>
            <a:r>
              <a:rPr lang="en-US" altLang="zh-CN" dirty="0"/>
              <a:t>VPN</a:t>
            </a:r>
            <a:r>
              <a:rPr lang="zh-CN" altLang="en-US" dirty="0"/>
              <a:t>登陆</a:t>
            </a:r>
            <a:endParaRPr lang="en-US" altLang="zh-CN" dirty="0"/>
          </a:p>
          <a:p>
            <a:r>
              <a:rPr lang="zh-CN" altLang="en-US" dirty="0"/>
              <a:t>终端登陆</a:t>
            </a:r>
          </a:p>
        </p:txBody>
      </p:sp>
    </p:spTree>
    <p:extLst>
      <p:ext uri="{BB962C8B-B14F-4D97-AF65-F5344CB8AC3E}">
        <p14:creationId xmlns:p14="http://schemas.microsoft.com/office/powerpoint/2010/main" val="315296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VPN</a:t>
            </a:r>
            <a:r>
              <a:rPr lang="zh-CN" altLang="en-US" dirty="0"/>
              <a:t>登陆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第一步：确认</a:t>
            </a:r>
            <a:r>
              <a:rPr lang="en-US" altLang="zh-CN" dirty="0"/>
              <a:t>windows</a:t>
            </a:r>
            <a:r>
              <a:rPr lang="zh-CN" altLang="en-US" dirty="0"/>
              <a:t>防火墙处于关闭状态。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sz="2400" dirty="0"/>
              <a:t>如图</a:t>
            </a:r>
            <a:r>
              <a:rPr lang="en-US" altLang="zh-CN" sz="2400" dirty="0"/>
              <a:t>1-1</a:t>
            </a:r>
            <a:r>
              <a:rPr lang="zh-CN" altLang="en-US" sz="2400" dirty="0"/>
              <a:t>所示。（控制面板</a:t>
            </a:r>
            <a:r>
              <a:rPr lang="en-US" altLang="zh-CN" sz="2400" dirty="0"/>
              <a:t>-&gt;</a:t>
            </a:r>
            <a:r>
              <a:rPr lang="zh-CN" altLang="en-US" sz="2400" dirty="0"/>
              <a:t>系统和安全</a:t>
            </a:r>
            <a:r>
              <a:rPr lang="en-US" altLang="zh-CN" sz="2400" dirty="0"/>
              <a:t>-&gt; windows</a:t>
            </a:r>
            <a:r>
              <a:rPr lang="zh-CN" altLang="en-US" sz="2400" dirty="0"/>
              <a:t>防火墙</a:t>
            </a:r>
            <a:r>
              <a:rPr lang="en-US" altLang="zh-CN" sz="2400" dirty="0"/>
              <a:t>-&gt;</a:t>
            </a:r>
            <a:r>
              <a:rPr lang="zh-CN" altLang="en-US" sz="2400" dirty="0"/>
              <a:t>打开或关闭防火墙） 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38450"/>
            <a:ext cx="6657975" cy="368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06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第二步：连接</a:t>
            </a:r>
            <a:r>
              <a:rPr lang="en-US" altLang="zh-CN" dirty="0"/>
              <a:t>WIFI</a:t>
            </a:r>
            <a:r>
              <a:rPr lang="zh-CN" altLang="en-US" dirty="0"/>
              <a:t>时选择网络为“工作网络”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sz="2400" dirty="0"/>
              <a:t>如图</a:t>
            </a:r>
            <a:r>
              <a:rPr lang="en-US" altLang="zh-CN" sz="2400" dirty="0"/>
              <a:t>1-2</a:t>
            </a:r>
            <a:r>
              <a:rPr lang="zh-CN" altLang="en-US" sz="2400" dirty="0"/>
              <a:t>所示。（控制面板</a:t>
            </a:r>
            <a:r>
              <a:rPr lang="en-US" altLang="zh-CN" sz="2400" dirty="0"/>
              <a:t>-&gt;</a:t>
            </a:r>
            <a:r>
              <a:rPr lang="zh-CN" altLang="en-US" sz="2400" dirty="0"/>
              <a:t>网络和</a:t>
            </a:r>
            <a:r>
              <a:rPr lang="en-US" altLang="zh-CN" sz="2400" dirty="0"/>
              <a:t>Internet -&gt;</a:t>
            </a:r>
            <a:r>
              <a:rPr lang="zh-CN" altLang="en-US" sz="2400" dirty="0"/>
              <a:t>网络和共享中心</a:t>
            </a:r>
            <a:r>
              <a:rPr lang="en-US" altLang="zh-CN" sz="2400" dirty="0"/>
              <a:t>-&gt;</a:t>
            </a:r>
            <a:r>
              <a:rPr lang="zh-CN" altLang="en-US" sz="2400" dirty="0"/>
              <a:t>点击当前网络连接下的网络类型）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625" y="2204864"/>
            <a:ext cx="6655271" cy="451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19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807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第三步：使用</a:t>
            </a:r>
            <a:r>
              <a:rPr lang="en-US" altLang="zh-CN" dirty="0"/>
              <a:t>IE</a:t>
            </a:r>
            <a:r>
              <a:rPr lang="zh-CN" altLang="en-US" dirty="0"/>
              <a:t>内核的浏览器打开</a:t>
            </a:r>
            <a:r>
              <a:rPr lang="en-US" altLang="zh-CN" dirty="0"/>
              <a:t>SSLVPN</a:t>
            </a:r>
            <a:r>
              <a:rPr lang="zh-CN" altLang="en-US" dirty="0"/>
              <a:t>登录地址。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sz="2400" dirty="0"/>
              <a:t>互联网地址</a:t>
            </a:r>
            <a:r>
              <a:rPr lang="en-US" altLang="zh-CN" sz="2400" dirty="0">
                <a:hlinkClick r:id="rId2"/>
              </a:rPr>
              <a:t>https://vpn3.nscc-gz.cn:4433</a:t>
            </a:r>
            <a:r>
              <a:rPr lang="zh-CN" altLang="en-US" sz="2400" dirty="0"/>
              <a:t>或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https://vpn1.nscc-gz.cn:4433</a:t>
            </a:r>
          </a:p>
          <a:p>
            <a:pPr marL="0" indent="0">
              <a:buNone/>
            </a:pPr>
            <a:r>
              <a:rPr lang="zh-CN" altLang="zh-CN" sz="2400" dirty="0"/>
              <a:t>使用用户名和初始密码登录下载安装</a:t>
            </a:r>
            <a:r>
              <a:rPr lang="en-US" altLang="zh-CN" sz="2400" dirty="0" err="1"/>
              <a:t>vpn</a:t>
            </a:r>
            <a:r>
              <a:rPr lang="zh-CN" altLang="zh-CN" sz="2400" dirty="0"/>
              <a:t>客户端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用户名为：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密码：</a:t>
            </a:r>
            <a:endParaRPr lang="zh-CN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3789039"/>
            <a:ext cx="3528392" cy="288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794786"/>
            <a:ext cx="4716016" cy="3080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5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第四步：安装</a:t>
            </a:r>
            <a:r>
              <a:rPr lang="en-US" altLang="zh-CN" dirty="0"/>
              <a:t>VPN</a:t>
            </a:r>
            <a:r>
              <a:rPr lang="zh-CN" altLang="en-US" dirty="0"/>
              <a:t>客户端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28755"/>
            <a:ext cx="8676457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30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第五步： 确认</a:t>
            </a:r>
            <a:r>
              <a:rPr lang="en-US" altLang="zh-CN" dirty="0" err="1"/>
              <a:t>Hillstone</a:t>
            </a:r>
            <a:r>
              <a:rPr lang="en-US" altLang="zh-CN" dirty="0"/>
              <a:t> Secure Connect</a:t>
            </a:r>
            <a:r>
              <a:rPr lang="zh-CN" altLang="en-US" dirty="0"/>
              <a:t>连接成功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2276872"/>
            <a:ext cx="4200467" cy="3600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57666" y="2348880"/>
            <a:ext cx="44863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最近访问：可以不用填，其他信息填完后会自动补满；</a:t>
            </a:r>
            <a:endParaRPr lang="en-US" altLang="zh-CN" sz="2400" dirty="0"/>
          </a:p>
          <a:p>
            <a:r>
              <a:rPr lang="zh-CN" altLang="en-US" sz="2400" dirty="0"/>
              <a:t>服务器：填写</a:t>
            </a:r>
            <a:r>
              <a:rPr lang="en-US" altLang="zh-CN" sz="2400" dirty="0"/>
              <a:t>https://vpn3.nscc-gz.cn:4433</a:t>
            </a:r>
            <a:r>
              <a:rPr lang="zh-CN" altLang="en-US" sz="2400" dirty="0"/>
              <a:t>或</a:t>
            </a:r>
          </a:p>
          <a:p>
            <a:r>
              <a:rPr lang="en-US" altLang="zh-CN" sz="2400" dirty="0">
                <a:hlinkClick r:id="rId3"/>
              </a:rPr>
              <a:t>https://vpn1.nscc-gz.cn:4433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zh-CN" altLang="en-US" sz="2400" dirty="0"/>
              <a:t>端口：填</a:t>
            </a:r>
            <a:r>
              <a:rPr lang="en-US" altLang="zh-CN" sz="2400" dirty="0"/>
              <a:t>4433</a:t>
            </a:r>
          </a:p>
          <a:p>
            <a:r>
              <a:rPr lang="zh-CN" altLang="en-US" sz="2400" dirty="0"/>
              <a:t>用户名：</a:t>
            </a:r>
            <a:r>
              <a:rPr lang="en-US" altLang="zh-CN" sz="2400" dirty="0"/>
              <a:t>scut_qgchen_1</a:t>
            </a:r>
          </a:p>
          <a:p>
            <a:r>
              <a:rPr lang="zh-CN" altLang="en-US" sz="2400" dirty="0"/>
              <a:t>密码：</a:t>
            </a:r>
            <a:endParaRPr lang="en-US" altLang="zh-CN" sz="2400" dirty="0"/>
          </a:p>
          <a:p>
            <a:r>
              <a:rPr lang="zh-CN" altLang="en-US" sz="2400" dirty="0"/>
              <a:t>连接成功后图标显示绿色。</a:t>
            </a:r>
          </a:p>
        </p:txBody>
      </p:sp>
    </p:spTree>
    <p:extLst>
      <p:ext uri="{BB962C8B-B14F-4D97-AF65-F5344CB8AC3E}">
        <p14:creationId xmlns:p14="http://schemas.microsoft.com/office/powerpoint/2010/main" val="369827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终端登陆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5892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第一步：打开</a:t>
            </a:r>
            <a:r>
              <a:rPr lang="en-US" altLang="zh-CN" sz="2800" dirty="0" err="1"/>
              <a:t>Xmanger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XShell</a:t>
            </a:r>
            <a:r>
              <a:rPr lang="zh-CN" altLang="en-US" sz="2800" dirty="0"/>
              <a:t>，点击工具栏的“新建”选项。在“连接”的“常规”里，“协议”选择</a:t>
            </a:r>
            <a:r>
              <a:rPr lang="en-US" altLang="zh-CN" sz="2800" dirty="0"/>
              <a:t>SSH</a:t>
            </a:r>
            <a:r>
              <a:rPr lang="zh-CN" altLang="en-US" sz="2800" dirty="0"/>
              <a:t>，然后在“主机”处填写系统</a:t>
            </a:r>
            <a:r>
              <a:rPr lang="en-US" altLang="zh-CN" sz="2800" dirty="0"/>
              <a:t>IP</a:t>
            </a:r>
            <a:r>
              <a:rPr lang="zh-CN" altLang="en-US" sz="2800" dirty="0"/>
              <a:t>，如图</a:t>
            </a:r>
            <a:r>
              <a:rPr lang="en-US" altLang="zh-CN" sz="2800" dirty="0"/>
              <a:t>2-1</a:t>
            </a:r>
            <a:r>
              <a:rPr lang="zh-CN" altLang="en-US" sz="2800" dirty="0"/>
              <a:t>所示。</a:t>
            </a:r>
            <a:r>
              <a:rPr lang="zh-CN" altLang="en-US" sz="2800" b="1" dirty="0">
                <a:solidFill>
                  <a:srgbClr val="FF0000"/>
                </a:solidFill>
              </a:rPr>
              <a:t>注意：端口号需填写为</a:t>
            </a:r>
            <a:r>
              <a:rPr lang="en-US" altLang="zh-CN" sz="2800" b="1" dirty="0">
                <a:solidFill>
                  <a:srgbClr val="FF0000"/>
                </a:solidFill>
              </a:rPr>
              <a:t>22</a:t>
            </a:r>
            <a:r>
              <a:rPr lang="zh-CN" altLang="en-US" sz="2800" b="1" dirty="0">
                <a:solidFill>
                  <a:srgbClr val="FF0000"/>
                </a:solidFill>
              </a:rPr>
              <a:t>，系统</a:t>
            </a:r>
            <a:r>
              <a:rPr lang="en-US" altLang="zh-CN" sz="2800" b="1" dirty="0">
                <a:solidFill>
                  <a:srgbClr val="FF0000"/>
                </a:solidFill>
              </a:rPr>
              <a:t>IP</a:t>
            </a:r>
            <a:r>
              <a:rPr lang="zh-CN" altLang="en-US" sz="2800" b="1" dirty="0">
                <a:solidFill>
                  <a:srgbClr val="FF0000"/>
                </a:solidFill>
              </a:rPr>
              <a:t>为</a:t>
            </a:r>
            <a:r>
              <a:rPr lang="en-US" altLang="zh-CN" sz="2800" b="1" dirty="0">
                <a:solidFill>
                  <a:srgbClr val="FF0000"/>
                </a:solidFill>
              </a:rPr>
              <a:t>172.16.22.11</a:t>
            </a:r>
          </a:p>
          <a:p>
            <a:pPr marL="0" indent="0">
              <a:buNone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1"/>
            <a:ext cx="5400675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01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第二步：在“用户身份验证”这里，“方法”选择</a:t>
            </a:r>
            <a:r>
              <a:rPr lang="en-US" altLang="zh-CN" dirty="0"/>
              <a:t>Public Key</a:t>
            </a:r>
            <a:r>
              <a:rPr lang="zh-CN" altLang="en-US" dirty="0"/>
              <a:t>，然后点击“浏览”选择得到的</a:t>
            </a:r>
            <a:r>
              <a:rPr lang="en-US" altLang="zh-CN" dirty="0"/>
              <a:t>Private Key</a:t>
            </a:r>
            <a:r>
              <a:rPr lang="zh-CN" altLang="en-US" dirty="0"/>
              <a:t>文件，然后点击“确定”即可登录。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39"/>
            <a:ext cx="7046913" cy="488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64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759</Words>
  <Application>Microsoft Office PowerPoint</Application>
  <PresentationFormat>全屏显示(4:3)</PresentationFormat>
  <Paragraphs>60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宋体</vt:lpstr>
      <vt:lpstr>Arial</vt:lpstr>
      <vt:lpstr>Calibri</vt:lpstr>
      <vt:lpstr>Office 主题</vt:lpstr>
      <vt:lpstr>“天河二号”超级计算机登陆操作及基本用法</vt:lpstr>
      <vt:lpstr>1、登陆</vt:lpstr>
      <vt:lpstr>VPN登陆</vt:lpstr>
      <vt:lpstr>PowerPoint 演示文稿</vt:lpstr>
      <vt:lpstr>PowerPoint 演示文稿</vt:lpstr>
      <vt:lpstr>PowerPoint 演示文稿</vt:lpstr>
      <vt:lpstr>第五步： 确认Hillstone Secure Connect连接成功</vt:lpstr>
      <vt:lpstr>终端登陆</vt:lpstr>
      <vt:lpstr>PowerPoint 演示文稿</vt:lpstr>
      <vt:lpstr>PowerPoint 演示文稿</vt:lpstr>
      <vt:lpstr>2.文件传输</vt:lpstr>
      <vt:lpstr>PowerPoint 演示文稿</vt:lpstr>
      <vt:lpstr>PowerPoint 演示文稿</vt:lpstr>
      <vt:lpstr>PowerPoint 演示文稿</vt:lpstr>
      <vt:lpstr>数据传输注意事项： </vt:lpstr>
      <vt:lpstr>程序编译及运行</vt:lpstr>
      <vt:lpstr>实验报告提交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“天河二号”超级计算机登陆操作及基本用法</dc:title>
  <dc:creator>WatchVoice02</dc:creator>
  <cp:lastModifiedBy>苏 德伟</cp:lastModifiedBy>
  <cp:revision>21</cp:revision>
  <dcterms:created xsi:type="dcterms:W3CDTF">2016-05-06T12:27:46Z</dcterms:created>
  <dcterms:modified xsi:type="dcterms:W3CDTF">2018-10-06T11:21:18Z</dcterms:modified>
</cp:coreProperties>
</file>