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74" r:id="rId3"/>
    <p:sldId id="276" r:id="rId4"/>
    <p:sldId id="288" r:id="rId5"/>
    <p:sldId id="275" r:id="rId6"/>
    <p:sldId id="289" r:id="rId7"/>
    <p:sldId id="280" r:id="rId8"/>
    <p:sldId id="290" r:id="rId9"/>
    <p:sldId id="281" r:id="rId10"/>
    <p:sldId id="284" r:id="rId11"/>
    <p:sldId id="292" r:id="rId12"/>
    <p:sldId id="286" r:id="rId13"/>
    <p:sldId id="293" r:id="rId14"/>
    <p:sldId id="285" r:id="rId15"/>
    <p:sldId id="287" r:id="rId16"/>
    <p:sldId id="282" r:id="rId17"/>
    <p:sldId id="294" r:id="rId18"/>
    <p:sldId id="271" r:id="rId19"/>
    <p:sldId id="272" r:id="rId20"/>
    <p:sldId id="27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8"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FACBED-E6A6-42B0-BB76-A13D5EB9F971}" type="datetimeFigureOut">
              <a:rPr lang="zh-CN" altLang="en-US" smtClean="0"/>
              <a:t>2018/4/21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665F35-1FA0-4841-AFCC-262EF922A459}" type="slidenum">
              <a:rPr lang="zh-CN" altLang="en-US" smtClean="0"/>
              <a:t>‹#›</a:t>
            </a:fld>
            <a:endParaRPr lang="zh-CN" altLang="en-US"/>
          </a:p>
        </p:txBody>
      </p:sp>
    </p:spTree>
    <p:extLst>
      <p:ext uri="{BB962C8B-B14F-4D97-AF65-F5344CB8AC3E}">
        <p14:creationId xmlns:p14="http://schemas.microsoft.com/office/powerpoint/2010/main" val="3928455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665F35-1FA0-4841-AFCC-262EF922A459}" type="slidenum">
              <a:rPr lang="zh-CN" altLang="en-US" smtClean="0"/>
              <a:t>3</a:t>
            </a:fld>
            <a:endParaRPr lang="zh-CN" altLang="en-US"/>
          </a:p>
        </p:txBody>
      </p:sp>
    </p:spTree>
    <p:extLst>
      <p:ext uri="{BB962C8B-B14F-4D97-AF65-F5344CB8AC3E}">
        <p14:creationId xmlns:p14="http://schemas.microsoft.com/office/powerpoint/2010/main" val="2489316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9F2CBB0-C4B1-4AD7-A854-1DCB141DE17A}" type="datetimeFigureOut">
              <a:rPr lang="zh-CN" altLang="en-US" smtClean="0"/>
              <a:t>2018/4/21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1DE45B-FA6F-4E93-8423-6FD31A3FE0B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94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9F2CBB0-C4B1-4AD7-A854-1DCB141DE17A}" type="datetimeFigureOut">
              <a:rPr lang="zh-CN" altLang="en-US" smtClean="0"/>
              <a:t>2018/4/21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1DE45B-FA6F-4E93-8423-6FD31A3FE0B7}" type="slidenum">
              <a:rPr lang="zh-CN" altLang="en-US" smtClean="0"/>
              <a:t>‹#›</a:t>
            </a:fld>
            <a:endParaRPr lang="zh-CN" altLang="en-US"/>
          </a:p>
        </p:txBody>
      </p:sp>
    </p:spTree>
    <p:extLst>
      <p:ext uri="{BB962C8B-B14F-4D97-AF65-F5344CB8AC3E}">
        <p14:creationId xmlns:p14="http://schemas.microsoft.com/office/powerpoint/2010/main" val="127028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9F2CBB0-C4B1-4AD7-A854-1DCB141DE17A}" type="datetimeFigureOut">
              <a:rPr lang="zh-CN" altLang="en-US" smtClean="0"/>
              <a:t>2018/4/21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1DE45B-FA6F-4E93-8423-6FD31A3FE0B7}" type="slidenum">
              <a:rPr lang="zh-CN" altLang="en-US" smtClean="0"/>
              <a:t>‹#›</a:t>
            </a:fld>
            <a:endParaRPr lang="zh-CN" altLang="en-US"/>
          </a:p>
        </p:txBody>
      </p:sp>
    </p:spTree>
    <p:extLst>
      <p:ext uri="{BB962C8B-B14F-4D97-AF65-F5344CB8AC3E}">
        <p14:creationId xmlns:p14="http://schemas.microsoft.com/office/powerpoint/2010/main" val="325344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9F2CBB0-C4B1-4AD7-A854-1DCB141DE17A}" type="datetimeFigureOut">
              <a:rPr lang="zh-CN" altLang="en-US" smtClean="0"/>
              <a:t>2018/4/21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1DE45B-FA6F-4E93-8423-6FD31A3FE0B7}" type="slidenum">
              <a:rPr lang="zh-CN" altLang="en-US" smtClean="0"/>
              <a:t>‹#›</a:t>
            </a:fld>
            <a:endParaRPr lang="zh-CN" altLang="en-US"/>
          </a:p>
        </p:txBody>
      </p:sp>
    </p:spTree>
    <p:extLst>
      <p:ext uri="{BB962C8B-B14F-4D97-AF65-F5344CB8AC3E}">
        <p14:creationId xmlns:p14="http://schemas.microsoft.com/office/powerpoint/2010/main" val="194402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9F2CBB0-C4B1-4AD7-A854-1DCB141DE17A}" type="datetimeFigureOut">
              <a:rPr lang="zh-CN" altLang="en-US" smtClean="0"/>
              <a:t>2018/4/21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B1DE45B-FA6F-4E93-8423-6FD31A3FE0B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83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F2CBB0-C4B1-4AD7-A854-1DCB141DE17A}" type="datetimeFigureOut">
              <a:rPr lang="zh-CN" altLang="en-US" smtClean="0"/>
              <a:t>2018/4/21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B1DE45B-FA6F-4E93-8423-6FD31A3FE0B7}" type="slidenum">
              <a:rPr lang="zh-CN" altLang="en-US" smtClean="0"/>
              <a:t>‹#›</a:t>
            </a:fld>
            <a:endParaRPr lang="zh-CN" altLang="en-US"/>
          </a:p>
        </p:txBody>
      </p:sp>
    </p:spTree>
    <p:extLst>
      <p:ext uri="{BB962C8B-B14F-4D97-AF65-F5344CB8AC3E}">
        <p14:creationId xmlns:p14="http://schemas.microsoft.com/office/powerpoint/2010/main" val="385404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9F2CBB0-C4B1-4AD7-A854-1DCB141DE17A}" type="datetimeFigureOut">
              <a:rPr lang="zh-CN" altLang="en-US" smtClean="0"/>
              <a:t>2018/4/21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B1DE45B-FA6F-4E93-8423-6FD31A3FE0B7}" type="slidenum">
              <a:rPr lang="zh-CN" altLang="en-US" smtClean="0"/>
              <a:t>‹#›</a:t>
            </a:fld>
            <a:endParaRPr lang="zh-CN" altLang="en-US"/>
          </a:p>
        </p:txBody>
      </p:sp>
    </p:spTree>
    <p:extLst>
      <p:ext uri="{BB962C8B-B14F-4D97-AF65-F5344CB8AC3E}">
        <p14:creationId xmlns:p14="http://schemas.microsoft.com/office/powerpoint/2010/main" val="361679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9F2CBB0-C4B1-4AD7-A854-1DCB141DE17A}" type="datetimeFigureOut">
              <a:rPr lang="zh-CN" altLang="en-US" smtClean="0"/>
              <a:t>2018/4/21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B1DE45B-FA6F-4E93-8423-6FD31A3FE0B7}" type="slidenum">
              <a:rPr lang="zh-CN" altLang="en-US" smtClean="0"/>
              <a:t>‹#›</a:t>
            </a:fld>
            <a:endParaRPr lang="zh-CN" altLang="en-US"/>
          </a:p>
        </p:txBody>
      </p:sp>
    </p:spTree>
    <p:extLst>
      <p:ext uri="{BB962C8B-B14F-4D97-AF65-F5344CB8AC3E}">
        <p14:creationId xmlns:p14="http://schemas.microsoft.com/office/powerpoint/2010/main" val="394506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F2CBB0-C4B1-4AD7-A854-1DCB141DE17A}" type="datetimeFigureOut">
              <a:rPr lang="zh-CN" altLang="en-US" smtClean="0"/>
              <a:t>2018/4/21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4B1DE45B-FA6F-4E93-8423-6FD31A3FE0B7}" type="slidenum">
              <a:rPr lang="zh-CN" altLang="en-US" smtClean="0"/>
              <a:t>‹#›</a:t>
            </a:fld>
            <a:endParaRPr lang="zh-CN" altLang="en-US"/>
          </a:p>
        </p:txBody>
      </p:sp>
    </p:spTree>
    <p:extLst>
      <p:ext uri="{BB962C8B-B14F-4D97-AF65-F5344CB8AC3E}">
        <p14:creationId xmlns:p14="http://schemas.microsoft.com/office/powerpoint/2010/main" val="162996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9F2CBB0-C4B1-4AD7-A854-1DCB141DE17A}" type="datetimeFigureOut">
              <a:rPr lang="zh-CN" altLang="en-US" smtClean="0"/>
              <a:t>2018/4/21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1DE45B-FA6F-4E93-8423-6FD31A3FE0B7}" type="slidenum">
              <a:rPr lang="zh-CN" altLang="en-US" smtClean="0"/>
              <a:t>‹#›</a:t>
            </a:fld>
            <a:endParaRPr lang="zh-CN" altLang="en-US"/>
          </a:p>
        </p:txBody>
      </p:sp>
    </p:spTree>
    <p:extLst>
      <p:ext uri="{BB962C8B-B14F-4D97-AF65-F5344CB8AC3E}">
        <p14:creationId xmlns:p14="http://schemas.microsoft.com/office/powerpoint/2010/main" val="274469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9F2CBB0-C4B1-4AD7-A854-1DCB141DE17A}" type="datetimeFigureOut">
              <a:rPr lang="zh-CN" altLang="en-US" smtClean="0"/>
              <a:t>2018/4/21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B1DE45B-FA6F-4E93-8423-6FD31A3FE0B7}" type="slidenum">
              <a:rPr lang="zh-CN" altLang="en-US" smtClean="0"/>
              <a:t>‹#›</a:t>
            </a:fld>
            <a:endParaRPr lang="zh-CN" altLang="en-US"/>
          </a:p>
        </p:txBody>
      </p:sp>
    </p:spTree>
    <p:extLst>
      <p:ext uri="{BB962C8B-B14F-4D97-AF65-F5344CB8AC3E}">
        <p14:creationId xmlns:p14="http://schemas.microsoft.com/office/powerpoint/2010/main" val="83894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9F2CBB0-C4B1-4AD7-A854-1DCB141DE17A}" type="datetimeFigureOut">
              <a:rPr lang="zh-CN" altLang="en-US" smtClean="0"/>
              <a:t>2018/4/21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B1DE45B-FA6F-4E93-8423-6FD31A3FE0B7}"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6954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arallel_dyt@126.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2204" y="210883"/>
            <a:ext cx="4635631" cy="1015663"/>
          </a:xfrm>
          <a:prstGeom prst="rect">
            <a:avLst/>
          </a:prstGeom>
          <a:noFill/>
        </p:spPr>
        <p:txBody>
          <a:bodyPr wrap="square" lIns="91440" tIns="45720" rIns="91440" bIns="45720">
            <a:spAutoFit/>
          </a:bodyPr>
          <a:lstStyle/>
          <a:p>
            <a:pPr algn="just"/>
            <a:r>
              <a:rPr lang="zh-CN" altLang="zh-CN" sz="3600" kern="100" dirty="0" smtClean="0">
                <a:latin typeface="黑体" panose="02010609060101010101" pitchFamily="49" charset="-122"/>
                <a:ea typeface="黑体" panose="02010609060101010101" pitchFamily="49" charset="-122"/>
              </a:rPr>
              <a:t>实验</a:t>
            </a:r>
            <a:r>
              <a:rPr lang="zh-CN" altLang="en-US" sz="3600" kern="100" dirty="0" smtClean="0">
                <a:latin typeface="黑体" panose="02010609060101010101" pitchFamily="49" charset="-122"/>
                <a:ea typeface="黑体" panose="02010609060101010101" pitchFamily="49" charset="-122"/>
              </a:rPr>
              <a:t>：</a:t>
            </a:r>
            <a:r>
              <a:rPr lang="en-US" altLang="zh-CN" sz="3600" kern="100" dirty="0">
                <a:latin typeface="黑体" panose="02010609060101010101" pitchFamily="49" charset="-122"/>
                <a:ea typeface="黑体" panose="02010609060101010101" pitchFamily="49" charset="-122"/>
              </a:rPr>
              <a:t>MPI</a:t>
            </a:r>
            <a:r>
              <a:rPr lang="zh-CN" altLang="en-US" sz="3600" kern="100" dirty="0">
                <a:latin typeface="黑体" panose="02010609060101010101" pitchFamily="49" charset="-122"/>
                <a:ea typeface="黑体" panose="02010609060101010101" pitchFamily="49" charset="-122"/>
              </a:rPr>
              <a:t>使用介绍</a:t>
            </a:r>
            <a:endParaRPr lang="en-US" altLang="zh-CN" sz="3600" kern="100" dirty="0">
              <a:latin typeface="黑体" panose="02010609060101010101" pitchFamily="49" charset="-122"/>
              <a:ea typeface="黑体" panose="02010609060101010101" pitchFamily="49" charset="-122"/>
            </a:endParaRPr>
          </a:p>
          <a:p>
            <a:pPr algn="just">
              <a:spcAft>
                <a:spcPts val="0"/>
              </a:spcAft>
            </a:pPr>
            <a:endParaRPr lang="zh-CN" altLang="zh-CN" sz="2400" kern="100" dirty="0">
              <a:latin typeface="黑体" panose="02010609060101010101" pitchFamily="49" charset="-122"/>
              <a:ea typeface="黑体" panose="02010609060101010101" pitchFamily="49" charset="-122"/>
            </a:endParaRPr>
          </a:p>
        </p:txBody>
      </p:sp>
      <p:sp>
        <p:nvSpPr>
          <p:cNvPr id="6" name="文本框 5"/>
          <p:cNvSpPr txBox="1"/>
          <p:nvPr/>
        </p:nvSpPr>
        <p:spPr>
          <a:xfrm>
            <a:off x="2279246" y="1546712"/>
            <a:ext cx="6643164" cy="1754326"/>
          </a:xfrm>
          <a:prstGeom prst="rect">
            <a:avLst/>
          </a:prstGeom>
          <a:noFill/>
        </p:spPr>
        <p:txBody>
          <a:bodyPr wrap="none" rtlCol="0">
            <a:spAutoFit/>
          </a:bodyPr>
          <a:lstStyle/>
          <a:p>
            <a:pPr marL="285750" indent="-285750" algn="ctr">
              <a:lnSpc>
                <a:spcPct val="150000"/>
              </a:lnSpc>
              <a:buFont typeface="Wingdings" panose="05000000000000000000" pitchFamily="2" charset="2"/>
              <a:buChar char="u"/>
            </a:pPr>
            <a:r>
              <a:rPr lang="zh-CN" altLang="en-US" sz="2400" dirty="0" smtClean="0">
                <a:latin typeface="黑体" panose="02010609060101010101" pitchFamily="49" charset="-122"/>
                <a:ea typeface="黑体" panose="02010609060101010101" pitchFamily="49" charset="-122"/>
              </a:rPr>
              <a:t>介绍相应的基础语法，及函数，同时配有案例</a:t>
            </a:r>
            <a:endParaRPr lang="en-US" altLang="zh-CN" sz="2400" dirty="0" smtClean="0">
              <a:latin typeface="黑体" panose="02010609060101010101" pitchFamily="49" charset="-122"/>
              <a:ea typeface="黑体" panose="02010609060101010101" pitchFamily="49" charset="-122"/>
            </a:endParaRPr>
          </a:p>
          <a:p>
            <a:pPr algn="ctr"/>
            <a:r>
              <a:rPr lang="zh-CN" altLang="en-US" sz="2400" dirty="0" smtClean="0"/>
              <a:t>（参考用书：</a:t>
            </a:r>
            <a:endParaRPr lang="en-US" altLang="zh-CN" sz="2400" dirty="0" smtClean="0"/>
          </a:p>
          <a:p>
            <a:pPr algn="ctr"/>
            <a:r>
              <a:rPr lang="zh-CN" altLang="en-US" sz="2400" dirty="0" smtClean="0"/>
              <a:t>高性能</a:t>
            </a:r>
            <a:r>
              <a:rPr lang="zh-CN" altLang="en-US" sz="2400" dirty="0"/>
              <a:t>计算之并行编程</a:t>
            </a:r>
            <a:r>
              <a:rPr lang="zh-CN" altLang="en-US" sz="2400" dirty="0" smtClean="0"/>
              <a:t>技术</a:t>
            </a:r>
            <a:endParaRPr lang="en-US" altLang="zh-CN" sz="2400" dirty="0" smtClean="0"/>
          </a:p>
          <a:p>
            <a:pPr algn="ctr"/>
            <a:r>
              <a:rPr lang="en-US" altLang="zh-CN" sz="2400" dirty="0" smtClean="0"/>
              <a:t>—— </a:t>
            </a:r>
            <a:r>
              <a:rPr lang="en-US" altLang="zh-CN" sz="2400" dirty="0"/>
              <a:t>MPI</a:t>
            </a:r>
            <a:r>
              <a:rPr lang="zh-CN" altLang="en-US" sz="2400" dirty="0" smtClean="0"/>
              <a:t>并行程序设计）</a:t>
            </a:r>
            <a:endParaRPr lang="zh-CN" altLang="en-US" sz="2400" dirty="0"/>
          </a:p>
        </p:txBody>
      </p:sp>
      <p:sp>
        <p:nvSpPr>
          <p:cNvPr id="2" name="文本框 1"/>
          <p:cNvSpPr txBox="1"/>
          <p:nvPr/>
        </p:nvSpPr>
        <p:spPr>
          <a:xfrm>
            <a:off x="1354347" y="4692770"/>
            <a:ext cx="7677510" cy="1077218"/>
          </a:xfrm>
          <a:prstGeom prst="rect">
            <a:avLst/>
          </a:prstGeom>
          <a:noFill/>
        </p:spPr>
        <p:txBody>
          <a:bodyPr wrap="square" rtlCol="0">
            <a:spAutoFit/>
          </a:bodyPr>
          <a:lstStyle/>
          <a:p>
            <a:r>
              <a:rPr lang="zh-CN" altLang="en-US" sz="3200" dirty="0" smtClean="0">
                <a:solidFill>
                  <a:srgbClr val="FF0000"/>
                </a:solidFill>
              </a:rPr>
              <a:t>公共邮箱：</a:t>
            </a:r>
            <a:r>
              <a:rPr lang="en-US" altLang="zh-CN" sz="3200" dirty="0" smtClean="0">
                <a:solidFill>
                  <a:srgbClr val="FF0000"/>
                </a:solidFill>
                <a:hlinkClick r:id="rId2"/>
              </a:rPr>
              <a:t>parallel_dyt@126.com</a:t>
            </a:r>
            <a:endParaRPr lang="en-US" altLang="zh-CN" sz="3200" dirty="0" smtClean="0">
              <a:solidFill>
                <a:srgbClr val="FF0000"/>
              </a:solidFill>
            </a:endParaRPr>
          </a:p>
          <a:p>
            <a:r>
              <a:rPr lang="zh-CN" altLang="en-US" sz="3200" dirty="0" smtClean="0">
                <a:solidFill>
                  <a:srgbClr val="FF0000"/>
                </a:solidFill>
              </a:rPr>
              <a:t>密码：</a:t>
            </a:r>
            <a:r>
              <a:rPr lang="en-US" altLang="zh-CN" sz="3200" dirty="0" smtClean="0">
                <a:solidFill>
                  <a:srgbClr val="FF0000"/>
                </a:solidFill>
              </a:rPr>
              <a:t>parallel</a:t>
            </a:r>
            <a:endParaRPr lang="zh-CN" altLang="en-US" sz="3200" dirty="0">
              <a:solidFill>
                <a:srgbClr val="FF0000"/>
              </a:solidFill>
            </a:endParaRPr>
          </a:p>
        </p:txBody>
      </p:sp>
    </p:spTree>
    <p:extLst>
      <p:ext uri="{BB962C8B-B14F-4D97-AF65-F5344CB8AC3E}">
        <p14:creationId xmlns:p14="http://schemas.microsoft.com/office/powerpoint/2010/main" val="651980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8208085" cy="574009"/>
          </a:xfrm>
        </p:spPr>
        <p:txBody>
          <a:bodyPr>
            <a:normAutofit fontScale="90000"/>
          </a:bodyPr>
          <a:lstStyle/>
          <a:p>
            <a:r>
              <a:rPr lang="en-US" altLang="zh-CN" sz="3200" dirty="0"/>
              <a:t>MPI_BCAST(</a:t>
            </a:r>
            <a:r>
              <a:rPr lang="en-US" altLang="zh-CN" sz="3200" dirty="0" err="1"/>
              <a:t>buffer,count,datatype,root,comm</a:t>
            </a:r>
            <a:r>
              <a:rPr lang="en-US" altLang="zh-CN" sz="3200" dirty="0"/>
              <a:t>)</a:t>
            </a:r>
            <a:endParaRPr lang="zh-CN" altLang="en-US" sz="3200" dirty="0"/>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421" y="1143000"/>
            <a:ext cx="10873344" cy="4886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758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257" y="1065803"/>
            <a:ext cx="8285163" cy="38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4530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2" y="268941"/>
            <a:ext cx="9014908" cy="890195"/>
          </a:xfrm>
        </p:spPr>
        <p:txBody>
          <a:bodyPr>
            <a:normAutofit fontScale="90000"/>
          </a:bodyPr>
          <a:lstStyle/>
          <a:p>
            <a:r>
              <a:rPr lang="en-US" altLang="zh-CN" sz="2400" dirty="0"/>
              <a:t>MPI_SCATTER(</a:t>
            </a:r>
            <a:r>
              <a:rPr lang="en-US" altLang="zh-CN" sz="2400" dirty="0" err="1"/>
              <a:t>sendbuf,sendcount,sendtype,recvbuf,recvcount,recvtype</a:t>
            </a:r>
            <a:r>
              <a:rPr lang="en-US" altLang="zh-CN" sz="2400" dirty="0"/>
              <a:t>,</a:t>
            </a:r>
            <a:br>
              <a:rPr lang="en-US" altLang="zh-CN" sz="2400" dirty="0"/>
            </a:br>
            <a:r>
              <a:rPr lang="en-US" altLang="zh-CN" sz="2400" dirty="0" err="1"/>
              <a:t>root,comm</a:t>
            </a:r>
            <a:r>
              <a:rPr lang="en-US" altLang="zh-CN" sz="2400" dirty="0"/>
              <a:t>)</a:t>
            </a:r>
            <a:endParaRPr lang="zh-CN" altLang="en-US" sz="2400" dirty="0"/>
          </a:p>
        </p:txBody>
      </p:sp>
      <p:sp>
        <p:nvSpPr>
          <p:cNvPr id="3" name="内容占位符 2"/>
          <p:cNvSpPr>
            <a:spLocks noGrp="1"/>
          </p:cNvSpPr>
          <p:nvPr>
            <p:ph idx="1"/>
          </p:nvPr>
        </p:nvSpPr>
        <p:spPr>
          <a:xfrm>
            <a:off x="1097280" y="1845734"/>
            <a:ext cx="4133626" cy="3882713"/>
          </a:xfrm>
        </p:spPr>
        <p:txBody>
          <a:bodyPr/>
          <a:lstStyle/>
          <a:p>
            <a:r>
              <a:rPr lang="en-US" altLang="zh-CN" dirty="0"/>
              <a:t>MPI_SCATTER</a:t>
            </a:r>
            <a:r>
              <a:rPr lang="zh-CN" altLang="en-US" dirty="0"/>
              <a:t>是一对多的组通信</a:t>
            </a:r>
            <a:r>
              <a:rPr lang="zh-CN" altLang="en-US" dirty="0" smtClean="0"/>
              <a:t>调用，但是</a:t>
            </a:r>
            <a:r>
              <a:rPr lang="zh-CN" altLang="en-US" dirty="0"/>
              <a:t>和广播</a:t>
            </a:r>
            <a:r>
              <a:rPr lang="zh-CN" altLang="en-US" dirty="0" smtClean="0"/>
              <a:t>不同，</a:t>
            </a:r>
            <a:r>
              <a:rPr lang="en-US" altLang="zh-CN" dirty="0" smtClean="0"/>
              <a:t>ROOT</a:t>
            </a:r>
            <a:r>
              <a:rPr lang="zh-CN" altLang="en-US" dirty="0"/>
              <a:t>向各个进程发送的数</a:t>
            </a:r>
          </a:p>
          <a:p>
            <a:r>
              <a:rPr lang="zh-CN" altLang="en-US" dirty="0"/>
              <a:t>据可以是不同</a:t>
            </a:r>
            <a:r>
              <a:rPr lang="zh-CN" altLang="en-US" dirty="0" smtClean="0"/>
              <a:t>的，</a:t>
            </a:r>
            <a:r>
              <a:rPr lang="en-US" altLang="zh-CN" dirty="0" smtClean="0"/>
              <a:t>MPI_SCATTER</a:t>
            </a:r>
            <a:r>
              <a:rPr lang="zh-CN" altLang="en-US" dirty="0"/>
              <a:t>和</a:t>
            </a:r>
            <a:r>
              <a:rPr lang="en-US" altLang="zh-CN" dirty="0"/>
              <a:t>MPI_GATHER</a:t>
            </a:r>
            <a:r>
              <a:rPr lang="zh-CN" altLang="en-US" dirty="0"/>
              <a:t>的效果正好相反两者互为逆</a:t>
            </a:r>
            <a:r>
              <a:rPr lang="zh-CN" altLang="en-US" dirty="0" smtClean="0"/>
              <a:t>操作。</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1247" y="1764926"/>
            <a:ext cx="6777317" cy="4151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396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09" y="188687"/>
            <a:ext cx="10604677" cy="6091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flipV="1">
            <a:off x="696686" y="5021943"/>
            <a:ext cx="6444343" cy="435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687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9095591" cy="735373"/>
          </a:xfrm>
        </p:spPr>
        <p:txBody>
          <a:bodyPr>
            <a:normAutofit fontScale="90000"/>
          </a:bodyPr>
          <a:lstStyle/>
          <a:p>
            <a:r>
              <a:rPr lang="en-US" altLang="zh-CN" sz="2800" dirty="0"/>
              <a:t>MPI_GATHER(</a:t>
            </a:r>
            <a:r>
              <a:rPr lang="en-US" altLang="zh-CN" sz="2800" dirty="0" err="1"/>
              <a:t>sendbuf</a:t>
            </a:r>
            <a:r>
              <a:rPr lang="en-US" altLang="zh-CN" sz="2800" dirty="0"/>
              <a:t>, </a:t>
            </a:r>
            <a:r>
              <a:rPr lang="en-US" altLang="zh-CN" sz="2800" dirty="0" err="1"/>
              <a:t>sendcount</a:t>
            </a:r>
            <a:r>
              <a:rPr lang="en-US" altLang="zh-CN" sz="2800" dirty="0"/>
              <a:t>, </a:t>
            </a:r>
            <a:r>
              <a:rPr lang="en-US" altLang="zh-CN" sz="2800" dirty="0" err="1"/>
              <a:t>sendtype</a:t>
            </a:r>
            <a:r>
              <a:rPr lang="en-US" altLang="zh-CN" sz="2800" dirty="0"/>
              <a:t>, </a:t>
            </a:r>
            <a:r>
              <a:rPr lang="en-US" altLang="zh-CN" sz="2800" dirty="0" err="1"/>
              <a:t>recvbuf</a:t>
            </a:r>
            <a:r>
              <a:rPr lang="en-US" altLang="zh-CN" sz="2800" dirty="0"/>
              <a:t>, </a:t>
            </a:r>
            <a:r>
              <a:rPr lang="en-US" altLang="zh-CN" sz="2800" dirty="0" err="1"/>
              <a:t>recvcount</a:t>
            </a:r>
            <a:r>
              <a:rPr lang="en-US" altLang="zh-CN" sz="2800" dirty="0"/>
              <a:t>, </a:t>
            </a:r>
            <a:r>
              <a:rPr lang="en-US" altLang="zh-CN" sz="2800" dirty="0" err="1"/>
              <a:t>recvtype</a:t>
            </a:r>
            <a:r>
              <a:rPr lang="en-US" altLang="zh-CN" sz="2800" dirty="0"/>
              <a:t>, root , </a:t>
            </a:r>
            <a:r>
              <a:rPr lang="en-US" altLang="zh-CN" sz="2800" dirty="0" err="1"/>
              <a:t>comm</a:t>
            </a:r>
            <a:r>
              <a:rPr lang="en-US" altLang="zh-CN" sz="2800" dirty="0"/>
              <a:t>)</a:t>
            </a:r>
            <a:endParaRPr lang="zh-CN" altLang="en-US" sz="2800" dirty="0"/>
          </a:p>
        </p:txBody>
      </p:sp>
      <p:sp>
        <p:nvSpPr>
          <p:cNvPr id="3" name="内容占位符 2"/>
          <p:cNvSpPr>
            <a:spLocks noGrp="1"/>
          </p:cNvSpPr>
          <p:nvPr>
            <p:ph idx="1"/>
          </p:nvPr>
        </p:nvSpPr>
        <p:spPr>
          <a:xfrm>
            <a:off x="7745507" y="3402106"/>
            <a:ext cx="3792069" cy="2370898"/>
          </a:xfrm>
        </p:spPr>
        <p:txBody>
          <a:bodyPr>
            <a:normAutofit/>
          </a:bodyPr>
          <a:lstStyle/>
          <a:p>
            <a:r>
              <a:rPr lang="en-US" altLang="zh-CN" dirty="0" smtClean="0"/>
              <a:t>MPI_GATHER</a:t>
            </a:r>
            <a:r>
              <a:rPr lang="zh-CN" altLang="en-US" dirty="0"/>
              <a:t>是典型的多对一通信的</a:t>
            </a:r>
            <a:r>
              <a:rPr lang="zh-CN" altLang="en-US" dirty="0" smtClean="0"/>
              <a:t>例子，在</a:t>
            </a:r>
            <a:r>
              <a:rPr lang="zh-CN" altLang="en-US" dirty="0"/>
              <a:t>收集调用中每个进程包括根</a:t>
            </a:r>
            <a:r>
              <a:rPr lang="zh-CN" altLang="en-US" dirty="0" smtClean="0"/>
              <a:t>进程</a:t>
            </a:r>
            <a:r>
              <a:rPr lang="zh-CN" altLang="en-US" dirty="0"/>
              <a:t>本身将其发送缓冲区中的消息发送到根</a:t>
            </a:r>
            <a:r>
              <a:rPr lang="zh-CN" altLang="en-US" dirty="0" smtClean="0"/>
              <a:t>进程，根</a:t>
            </a:r>
            <a:r>
              <a:rPr lang="zh-CN" altLang="en-US" dirty="0"/>
              <a:t>进程根据发送进程的进程标识的序号</a:t>
            </a:r>
            <a:r>
              <a:rPr lang="zh-CN" altLang="en-US" dirty="0" smtClean="0"/>
              <a:t>即进程</a:t>
            </a:r>
            <a:r>
              <a:rPr lang="zh-CN" altLang="en-US" dirty="0"/>
              <a:t>的</a:t>
            </a:r>
            <a:r>
              <a:rPr lang="en-US" altLang="zh-CN" dirty="0"/>
              <a:t>rank</a:t>
            </a:r>
            <a:r>
              <a:rPr lang="zh-CN" altLang="en-US" dirty="0"/>
              <a:t>值将它们各自的消息依次存放到自已的消息缓冲区中</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037" y="1044949"/>
            <a:ext cx="6602506" cy="417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5543" y="1276631"/>
            <a:ext cx="4731684" cy="1854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363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4"/>
            <a:ext cx="4590826" cy="816056"/>
          </a:xfrm>
        </p:spPr>
        <p:txBody>
          <a:bodyPr>
            <a:normAutofit/>
          </a:bodyPr>
          <a:lstStyle/>
          <a:p>
            <a:r>
              <a:rPr lang="en-US" altLang="zh-CN" sz="2400" dirty="0"/>
              <a:t>MPI_BARRIER(</a:t>
            </a:r>
            <a:r>
              <a:rPr lang="en-US" altLang="zh-CN" sz="2400" dirty="0" err="1"/>
              <a:t>comm</a:t>
            </a:r>
            <a:r>
              <a:rPr lang="en-US" altLang="zh-CN" sz="2400" dirty="0"/>
              <a:t>)</a:t>
            </a:r>
            <a:endParaRPr lang="zh-CN" altLang="en-US" sz="2400" dirty="0"/>
          </a:p>
        </p:txBody>
      </p:sp>
      <p:sp>
        <p:nvSpPr>
          <p:cNvPr id="3" name="内容占位符 2"/>
          <p:cNvSpPr>
            <a:spLocks noGrp="1"/>
          </p:cNvSpPr>
          <p:nvPr>
            <p:ph idx="1"/>
          </p:nvPr>
        </p:nvSpPr>
        <p:spPr>
          <a:xfrm>
            <a:off x="1097280" y="1845734"/>
            <a:ext cx="9915861" cy="951254"/>
          </a:xfrm>
        </p:spPr>
        <p:txBody>
          <a:bodyPr/>
          <a:lstStyle/>
          <a:p>
            <a:r>
              <a:rPr lang="en-US" altLang="zh-CN" dirty="0"/>
              <a:t>MPI_BARRIER</a:t>
            </a:r>
            <a:r>
              <a:rPr lang="zh-CN" altLang="en-US" dirty="0"/>
              <a:t>阻塞所有的调用</a:t>
            </a:r>
            <a:r>
              <a:rPr lang="zh-CN" altLang="en-US" dirty="0" smtClean="0"/>
              <a:t>者，直到</a:t>
            </a:r>
            <a:r>
              <a:rPr lang="zh-CN" altLang="en-US" dirty="0"/>
              <a:t>所有的组成员都调用了它各个进程中这个调用</a:t>
            </a:r>
          </a:p>
          <a:p>
            <a:r>
              <a:rPr lang="zh-CN" altLang="en-US" dirty="0"/>
              <a:t>才可以</a:t>
            </a:r>
            <a:r>
              <a:rPr lang="zh-CN" altLang="en-US" dirty="0" smtClean="0"/>
              <a:t>返回。</a:t>
            </a:r>
            <a:endParaRPr lang="zh-CN" altLang="en-US" dirty="0"/>
          </a:p>
        </p:txBody>
      </p:sp>
      <p:sp>
        <p:nvSpPr>
          <p:cNvPr id="4" name="标题 1"/>
          <p:cNvSpPr txBox="1">
            <a:spLocks/>
          </p:cNvSpPr>
          <p:nvPr/>
        </p:nvSpPr>
        <p:spPr>
          <a:xfrm>
            <a:off x="980738" y="3065262"/>
            <a:ext cx="4590826" cy="81605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sz="2400" dirty="0" smtClean="0"/>
              <a:t>MPI_REDUCE</a:t>
            </a:r>
            <a:endParaRPr lang="zh-CN" altLang="en-US" sz="2400" dirty="0"/>
          </a:p>
        </p:txBody>
      </p:sp>
      <p:sp>
        <p:nvSpPr>
          <p:cNvPr id="6" name="TextBox 5"/>
          <p:cNvSpPr txBox="1"/>
          <p:nvPr/>
        </p:nvSpPr>
        <p:spPr>
          <a:xfrm>
            <a:off x="820271" y="3881318"/>
            <a:ext cx="3267636" cy="1477328"/>
          </a:xfrm>
          <a:prstGeom prst="rect">
            <a:avLst/>
          </a:prstGeom>
          <a:noFill/>
        </p:spPr>
        <p:txBody>
          <a:bodyPr wrap="square" rtlCol="0">
            <a:spAutoFit/>
          </a:bodyPr>
          <a:lstStyle/>
          <a:p>
            <a:r>
              <a:rPr lang="en-US" altLang="zh-CN" dirty="0"/>
              <a:t>MPI_REDUCE</a:t>
            </a:r>
            <a:r>
              <a:rPr lang="zh-CN" altLang="en-US" dirty="0"/>
              <a:t>将组内每个进程输入缓冲区中的数据按给定的操作</a:t>
            </a:r>
            <a:r>
              <a:rPr lang="en-US" altLang="zh-CN" dirty="0"/>
              <a:t>op</a:t>
            </a:r>
            <a:r>
              <a:rPr lang="zh-CN" altLang="en-US" dirty="0"/>
              <a:t>进行</a:t>
            </a:r>
            <a:r>
              <a:rPr lang="zh-CN" altLang="en-US" dirty="0" smtClean="0"/>
              <a:t>运算，并</a:t>
            </a:r>
            <a:r>
              <a:rPr lang="zh-CN" altLang="en-US" dirty="0"/>
              <a:t>将其</a:t>
            </a:r>
          </a:p>
          <a:p>
            <a:r>
              <a:rPr lang="zh-CN" altLang="en-US" dirty="0"/>
              <a:t>结果返回到序列号为</a:t>
            </a:r>
            <a:r>
              <a:rPr lang="en-US" altLang="zh-CN" dirty="0"/>
              <a:t>root</a:t>
            </a:r>
            <a:r>
              <a:rPr lang="zh-CN" altLang="en-US" dirty="0"/>
              <a:t>的进程的输出缓冲区</a:t>
            </a:r>
            <a:r>
              <a:rPr lang="zh-CN" altLang="en-US" dirty="0" smtClean="0"/>
              <a:t>中。</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9261" y="3473290"/>
            <a:ext cx="62007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725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766482"/>
            <a:ext cx="6876826" cy="970878"/>
          </a:xfrm>
        </p:spPr>
        <p:txBody>
          <a:bodyPr>
            <a:normAutofit/>
          </a:bodyPr>
          <a:lstStyle/>
          <a:p>
            <a:r>
              <a:rPr lang="zh-CN" altLang="en-US" dirty="0"/>
              <a:t>主从</a:t>
            </a:r>
            <a:r>
              <a:rPr lang="zh-CN" altLang="en-US" dirty="0" smtClean="0"/>
              <a:t>模式 </a:t>
            </a:r>
            <a:r>
              <a:rPr lang="en-US" altLang="zh-CN" dirty="0" smtClean="0"/>
              <a:t>VS </a:t>
            </a:r>
            <a:r>
              <a:rPr lang="zh-CN" altLang="en-US" dirty="0" smtClean="0"/>
              <a:t>对等模式</a:t>
            </a:r>
            <a:endParaRPr lang="zh-CN" altLang="en-US" dirty="0"/>
          </a:p>
        </p:txBody>
      </p:sp>
      <p:sp>
        <p:nvSpPr>
          <p:cNvPr id="3" name="内容占位符 2"/>
          <p:cNvSpPr>
            <a:spLocks noGrp="1"/>
          </p:cNvSpPr>
          <p:nvPr>
            <p:ph idx="1"/>
          </p:nvPr>
        </p:nvSpPr>
        <p:spPr>
          <a:xfrm>
            <a:off x="1097280" y="1845734"/>
            <a:ext cx="5464885" cy="1879101"/>
          </a:xfrm>
        </p:spPr>
        <p:txBody>
          <a:bodyPr>
            <a:normAutofit/>
          </a:bodyPr>
          <a:lstStyle/>
          <a:p>
            <a:pPr marL="0"/>
            <a:r>
              <a:rPr lang="en-US" altLang="zh-CN" sz="1800" dirty="0">
                <a:solidFill>
                  <a:schemeClr val="tx1"/>
                </a:solidFill>
              </a:rPr>
              <a:t>MPI</a:t>
            </a:r>
            <a:r>
              <a:rPr lang="zh-CN" altLang="en-US" sz="1800" dirty="0">
                <a:solidFill>
                  <a:schemeClr val="tx1"/>
                </a:solidFill>
              </a:rPr>
              <a:t>只要有两种基本模式：主从与对等模式。</a:t>
            </a:r>
            <a:endParaRPr lang="en-US" altLang="zh-CN" sz="1800" dirty="0">
              <a:solidFill>
                <a:schemeClr val="tx1"/>
              </a:solidFill>
            </a:endParaRPr>
          </a:p>
          <a:p>
            <a:pPr marL="0"/>
            <a:r>
              <a:rPr lang="zh-CN" altLang="en-US" sz="1800" dirty="0">
                <a:solidFill>
                  <a:schemeClr val="tx1"/>
                </a:solidFill>
              </a:rPr>
              <a:t>对等模式</a:t>
            </a:r>
            <a:r>
              <a:rPr lang="zh-CN" altLang="en-US" sz="1800" dirty="0" smtClean="0">
                <a:solidFill>
                  <a:schemeClr val="tx1"/>
                </a:solidFill>
              </a:rPr>
              <a:t>：各个</a:t>
            </a:r>
            <a:r>
              <a:rPr lang="zh-CN" altLang="en-US" sz="1800" dirty="0">
                <a:solidFill>
                  <a:schemeClr val="tx1"/>
                </a:solidFill>
              </a:rPr>
              <a:t>部分地位</a:t>
            </a:r>
            <a:r>
              <a:rPr lang="zh-CN" altLang="en-US" sz="1800" dirty="0" smtClean="0">
                <a:solidFill>
                  <a:schemeClr val="tx1"/>
                </a:solidFill>
              </a:rPr>
              <a:t>相同，功能</a:t>
            </a:r>
            <a:r>
              <a:rPr lang="zh-CN" altLang="en-US" sz="1800" dirty="0">
                <a:solidFill>
                  <a:schemeClr val="tx1"/>
                </a:solidFill>
              </a:rPr>
              <a:t>和代码基</a:t>
            </a:r>
            <a:endParaRPr lang="en-US" altLang="zh-CN" sz="1800" dirty="0">
              <a:solidFill>
                <a:schemeClr val="tx1"/>
              </a:solidFill>
            </a:endParaRPr>
          </a:p>
          <a:p>
            <a:pPr marL="0"/>
            <a:r>
              <a:rPr lang="zh-CN" altLang="en-US" sz="1800" dirty="0">
                <a:solidFill>
                  <a:schemeClr val="tx1"/>
                </a:solidFill>
              </a:rPr>
              <a:t>本</a:t>
            </a:r>
            <a:r>
              <a:rPr lang="zh-CN" altLang="en-US" sz="1800" dirty="0" smtClean="0">
                <a:solidFill>
                  <a:schemeClr val="tx1"/>
                </a:solidFill>
              </a:rPr>
              <a:t>一致，只不过</a:t>
            </a:r>
            <a:r>
              <a:rPr lang="zh-CN" altLang="en-US" sz="1800" dirty="0">
                <a:solidFill>
                  <a:schemeClr val="tx1"/>
                </a:solidFill>
              </a:rPr>
              <a:t>是处理的数据或对象</a:t>
            </a:r>
            <a:r>
              <a:rPr lang="zh-CN" altLang="en-US" sz="1800" dirty="0" smtClean="0">
                <a:solidFill>
                  <a:schemeClr val="tx1"/>
                </a:solidFill>
              </a:rPr>
              <a:t>不同。</a:t>
            </a:r>
            <a:endParaRPr lang="en-US" altLang="zh-CN" sz="1800"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294" y="3074860"/>
            <a:ext cx="5176104" cy="3331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445594" y="2003612"/>
            <a:ext cx="4339650" cy="1200329"/>
          </a:xfrm>
          <a:prstGeom prst="rect">
            <a:avLst/>
          </a:prstGeom>
          <a:noFill/>
        </p:spPr>
        <p:txBody>
          <a:bodyPr wrap="none" rtlCol="0">
            <a:spAutoFit/>
          </a:bodyPr>
          <a:lstStyle/>
          <a:p>
            <a:r>
              <a:rPr lang="zh-CN" altLang="en-US" dirty="0"/>
              <a:t>主从模式：主进程向其他进程广播数据，</a:t>
            </a:r>
            <a:endParaRPr lang="en-US" altLang="zh-CN" dirty="0"/>
          </a:p>
          <a:p>
            <a:r>
              <a:rPr lang="zh-CN" altLang="en-US" dirty="0" smtClean="0"/>
              <a:t>并</a:t>
            </a:r>
            <a:r>
              <a:rPr lang="zh-CN" altLang="en-US" dirty="0"/>
              <a:t>从其他进程收集最终结果，并</a:t>
            </a:r>
            <a:r>
              <a:rPr lang="zh-CN" altLang="en-US" dirty="0" smtClean="0"/>
              <a:t>进行</a:t>
            </a:r>
            <a:endParaRPr lang="en-US" altLang="zh-CN" dirty="0" smtClean="0"/>
          </a:p>
          <a:p>
            <a:r>
              <a:rPr lang="zh-CN" altLang="en-US" dirty="0" smtClean="0"/>
              <a:t>最后整理。</a:t>
            </a:r>
            <a:endParaRPr lang="zh-CN" altLang="en-US" dirty="0"/>
          </a:p>
          <a:p>
            <a:endParaRPr lang="zh-CN"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327" y="3074859"/>
            <a:ext cx="5505731" cy="3331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a:xfrm>
            <a:off x="6252882" y="1775012"/>
            <a:ext cx="0" cy="46312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068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通信形式</a:t>
            </a:r>
            <a:endParaRPr lang="zh-CN" altLang="en-US" dirty="0"/>
          </a:p>
        </p:txBody>
      </p:sp>
      <p:sp>
        <p:nvSpPr>
          <p:cNvPr id="3" name="内容占位符 2"/>
          <p:cNvSpPr>
            <a:spLocks noGrp="1"/>
          </p:cNvSpPr>
          <p:nvPr>
            <p:ph idx="1"/>
          </p:nvPr>
        </p:nvSpPr>
        <p:spPr>
          <a:xfrm>
            <a:off x="1097280" y="1845734"/>
            <a:ext cx="4490720" cy="4023360"/>
          </a:xfrm>
        </p:spPr>
        <p:txBody>
          <a:bodyPr/>
          <a:lstStyle/>
          <a:p>
            <a:r>
              <a:rPr lang="zh-CN" altLang="en-US" dirty="0"/>
              <a:t>非阻塞通信：</a:t>
            </a:r>
          </a:p>
          <a:p>
            <a:r>
              <a:rPr lang="zh-CN" altLang="en-US" dirty="0"/>
              <a:t>异步通信通常是使</a:t>
            </a:r>
            <a:r>
              <a:rPr lang="en-US" altLang="zh-CN" dirty="0"/>
              <a:t>MPI</a:t>
            </a:r>
            <a:r>
              <a:rPr lang="zh-CN" altLang="en-US" dirty="0"/>
              <a:t>应用程序实现高性能计算的关键，使用异步通信具有如下优势：</a:t>
            </a:r>
          </a:p>
          <a:p>
            <a:r>
              <a:rPr lang="en-US" altLang="zh-CN" dirty="0"/>
              <a:t>1</a:t>
            </a:r>
            <a:r>
              <a:rPr lang="zh-CN" altLang="en-US" dirty="0"/>
              <a:t>）函数是非阻塞的，这使得进程在与另一个进程通信的同时继续参与计算；</a:t>
            </a:r>
          </a:p>
          <a:p>
            <a:r>
              <a:rPr lang="en-US" altLang="zh-CN" dirty="0"/>
              <a:t>2</a:t>
            </a:r>
            <a:r>
              <a:rPr lang="zh-CN" altLang="en-US" dirty="0"/>
              <a:t>）如果应用适当，可以绕过</a:t>
            </a:r>
            <a:r>
              <a:rPr lang="en-US" altLang="zh-CN" dirty="0"/>
              <a:t>MPI</a:t>
            </a:r>
            <a:r>
              <a:rPr lang="zh-CN" altLang="en-US" dirty="0"/>
              <a:t>的内部</a:t>
            </a:r>
            <a:r>
              <a:rPr lang="en-US" altLang="zh-CN" dirty="0"/>
              <a:t>buffers</a:t>
            </a:r>
            <a:r>
              <a:rPr lang="zh-CN" altLang="en-US" dirty="0"/>
              <a:t>，极大地提高程序的通信带宽；</a:t>
            </a:r>
          </a:p>
        </p:txBody>
      </p:sp>
      <p:sp>
        <p:nvSpPr>
          <p:cNvPr id="5" name="内容占位符 2"/>
          <p:cNvSpPr txBox="1">
            <a:spLocks/>
          </p:cNvSpPr>
          <p:nvPr/>
        </p:nvSpPr>
        <p:spPr>
          <a:xfrm>
            <a:off x="6628503" y="1809875"/>
            <a:ext cx="449072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dirty="0" smtClean="0"/>
              <a:t>阻塞通信：</a:t>
            </a:r>
            <a:r>
              <a:rPr lang="zh-CN" altLang="en-US" dirty="0"/>
              <a:t>调用完成要依赖某些“事件”。（阻塞发送或接收的 函数内部 会等待这个“事件“：”事件“没发生，函数就阻塞在那里；”事件“发生了，函数才返回）</a:t>
            </a:r>
          </a:p>
          <a:p>
            <a:r>
              <a:rPr lang="zh-CN" altLang="en-US" dirty="0"/>
              <a:t>              阻塞发送：数据必须成功的发送或被拷贝到系统缓冲区，使得该数据缓冲区可被重新使用。这个“事件”发生，函数才返回，发送操作才完成。                   </a:t>
            </a:r>
          </a:p>
          <a:p>
            <a:r>
              <a:rPr lang="zh-CN" altLang="en-US" dirty="0"/>
              <a:t>              阻塞接收：数据必须保证接收到本地缓冲区。这个“事件“发生，函数才返回，接收操作才完成。</a:t>
            </a:r>
          </a:p>
        </p:txBody>
      </p:sp>
    </p:spTree>
    <p:extLst>
      <p:ext uri="{BB962C8B-B14F-4D97-AF65-F5344CB8AC3E}">
        <p14:creationId xmlns:p14="http://schemas.microsoft.com/office/powerpoint/2010/main" val="1725570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450359" y="1846263"/>
            <a:ext cx="7867753" cy="4305155"/>
          </a:xfrm>
          <a:prstGeom prst="rect">
            <a:avLst/>
          </a:prstGeom>
        </p:spPr>
      </p:pic>
      <p:sp>
        <p:nvSpPr>
          <p:cNvPr id="6" name="矩形 5"/>
          <p:cNvSpPr/>
          <p:nvPr/>
        </p:nvSpPr>
        <p:spPr>
          <a:xfrm>
            <a:off x="790720" y="1020281"/>
            <a:ext cx="1960793" cy="481863"/>
          </a:xfrm>
          <a:prstGeom prst="rect">
            <a:avLst/>
          </a:prstGeom>
        </p:spPr>
        <p:txBody>
          <a:bodyPr wrap="none">
            <a:spAutoFit/>
          </a:bodyPr>
          <a:lstStyle/>
          <a:p>
            <a:pPr marL="742950" lvl="1" indent="-285750">
              <a:lnSpc>
                <a:spcPct val="150000"/>
              </a:lnSpc>
              <a:buFont typeface="Wingdings" panose="05000000000000000000" pitchFamily="2" charset="2"/>
              <a:buChar char="l"/>
            </a:pPr>
            <a:r>
              <a:rPr lang="en-US" altLang="zh-CN" sz="2000" kern="100" dirty="0" smtClean="0">
                <a:latin typeface="黑体" panose="02010609060101010101" pitchFamily="49" charset="-122"/>
                <a:ea typeface="黑体" panose="02010609060101010101" pitchFamily="49" charset="-122"/>
              </a:rPr>
              <a:t>PSRS</a:t>
            </a:r>
            <a:r>
              <a:rPr lang="zh-CN" altLang="en-US" sz="2000" kern="100" dirty="0" smtClean="0">
                <a:latin typeface="黑体" panose="02010609060101010101" pitchFamily="49" charset="-122"/>
                <a:ea typeface="黑体" panose="02010609060101010101" pitchFamily="49" charset="-122"/>
              </a:rPr>
              <a:t>算法</a:t>
            </a:r>
            <a:endParaRPr lang="en-US" altLang="zh-CN" sz="2000" kern="1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87387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1958210" y="1846263"/>
            <a:ext cx="7575717" cy="4471410"/>
          </a:xfrm>
          <a:prstGeom prst="rect">
            <a:avLst/>
          </a:prstGeom>
        </p:spPr>
      </p:pic>
      <p:sp>
        <p:nvSpPr>
          <p:cNvPr id="4" name="矩形 3"/>
          <p:cNvSpPr/>
          <p:nvPr/>
        </p:nvSpPr>
        <p:spPr>
          <a:xfrm>
            <a:off x="790720" y="1020281"/>
            <a:ext cx="1960793" cy="481863"/>
          </a:xfrm>
          <a:prstGeom prst="rect">
            <a:avLst/>
          </a:prstGeom>
        </p:spPr>
        <p:txBody>
          <a:bodyPr wrap="none">
            <a:spAutoFit/>
          </a:bodyPr>
          <a:lstStyle/>
          <a:p>
            <a:pPr marL="742950" lvl="1" indent="-285750">
              <a:lnSpc>
                <a:spcPct val="150000"/>
              </a:lnSpc>
              <a:buFont typeface="Wingdings" panose="05000000000000000000" pitchFamily="2" charset="2"/>
              <a:buChar char="l"/>
            </a:pPr>
            <a:r>
              <a:rPr lang="en-US" altLang="zh-CN" sz="2000" kern="100" dirty="0" smtClean="0">
                <a:latin typeface="黑体" panose="02010609060101010101" pitchFamily="49" charset="-122"/>
                <a:ea typeface="黑体" panose="02010609060101010101" pitchFamily="49" charset="-122"/>
              </a:rPr>
              <a:t>PSRS</a:t>
            </a:r>
            <a:r>
              <a:rPr lang="zh-CN" altLang="en-US" sz="2000" kern="100" dirty="0" smtClean="0">
                <a:latin typeface="黑体" panose="02010609060101010101" pitchFamily="49" charset="-122"/>
                <a:ea typeface="黑体" panose="02010609060101010101" pitchFamily="49" charset="-122"/>
              </a:rPr>
              <a:t>算法</a:t>
            </a:r>
            <a:endParaRPr lang="en-US" altLang="zh-CN" sz="2000" kern="1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08687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56938" y="1680881"/>
            <a:ext cx="3380591" cy="4464424"/>
          </a:xfrm>
        </p:spPr>
        <p:txBody>
          <a:bodyPr/>
          <a:lstStyle/>
          <a:p>
            <a:pPr marL="0" indent="0">
              <a:buNone/>
            </a:pPr>
            <a:r>
              <a:rPr lang="zh-CN" altLang="en-US" dirty="0" smtClean="0"/>
              <a:t>每个</a:t>
            </a:r>
            <a:r>
              <a:rPr lang="en-US" altLang="zh-CN" dirty="0" err="1" smtClean="0"/>
              <a:t>mpi</a:t>
            </a:r>
            <a:r>
              <a:rPr lang="zh-CN" altLang="en-US" dirty="0" smtClean="0"/>
              <a:t>程序都会带有</a:t>
            </a:r>
            <a:r>
              <a:rPr lang="en-US" altLang="zh-CN" dirty="0" err="1" smtClean="0"/>
              <a:t>mpi.h</a:t>
            </a:r>
            <a:r>
              <a:rPr lang="zh-CN" altLang="en-US" dirty="0"/>
              <a:t>头文件，导入相关的需要</a:t>
            </a:r>
            <a:r>
              <a:rPr lang="zh-CN" altLang="en-US" dirty="0" smtClean="0"/>
              <a:t>的</a:t>
            </a:r>
            <a:r>
              <a:rPr lang="en-US" altLang="zh-CN" dirty="0" err="1" smtClean="0"/>
              <a:t>mpi</a:t>
            </a:r>
            <a:r>
              <a:rPr lang="zh-CN" altLang="en-US" dirty="0" smtClean="0"/>
              <a:t>变量。</a:t>
            </a:r>
            <a:endParaRPr lang="en-US" altLang="zh-CN" dirty="0" smtClean="0"/>
          </a:p>
          <a:p>
            <a:pPr marL="0" indent="0">
              <a:buNone/>
            </a:pPr>
            <a:r>
              <a:rPr lang="en-US" altLang="zh-CN" dirty="0" smtClean="0"/>
              <a:t>MPI</a:t>
            </a:r>
            <a:r>
              <a:rPr lang="zh-CN" altLang="en-US" dirty="0" smtClean="0"/>
              <a:t>程序执行顺序：</a:t>
            </a:r>
            <a:endParaRPr lang="en-US" altLang="zh-CN" dirty="0" smtClean="0"/>
          </a:p>
          <a:p>
            <a:pPr marL="0" indent="0">
              <a:buNone/>
            </a:pP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609" y="-466589"/>
            <a:ext cx="7261412" cy="732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793" y="3034553"/>
            <a:ext cx="31146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rot="19030096">
            <a:off x="3933286" y="1957017"/>
            <a:ext cx="2530292" cy="707886"/>
          </a:xfrm>
          <a:prstGeom prst="rect">
            <a:avLst/>
          </a:prstGeom>
          <a:noFill/>
        </p:spPr>
        <p:txBody>
          <a:bodyPr wrap="square" lIns="91440" tIns="45720" rIns="91440" bIns="45720">
            <a:spAutoFit/>
          </a:bodyPr>
          <a:lstStyle/>
          <a:p>
            <a:pPr algn="ctr"/>
            <a:r>
              <a:rPr lang="en-US" altLang="zh-CN" sz="40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MPI_Init</a:t>
            </a:r>
            <a:r>
              <a:rPr lang="en-US" altLang="zh-CN"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矩形 4"/>
          <p:cNvSpPr/>
          <p:nvPr/>
        </p:nvSpPr>
        <p:spPr>
          <a:xfrm rot="21184570">
            <a:off x="4594487" y="5996394"/>
            <a:ext cx="2593132" cy="707886"/>
          </a:xfrm>
          <a:prstGeom prst="rect">
            <a:avLst/>
          </a:prstGeom>
          <a:noFill/>
        </p:spPr>
        <p:txBody>
          <a:bodyPr wrap="square" lIns="91440" tIns="45720" rIns="91440" bIns="45720">
            <a:spAutoFit/>
          </a:bodyPr>
          <a:lstStyle/>
          <a:p>
            <a:pPr algn="ctr"/>
            <a:r>
              <a:rPr lang="en-US" altLang="zh-CN" sz="40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MPI_Final</a:t>
            </a:r>
            <a:r>
              <a:rPr lang="en-US" altLang="zh-CN"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7" name="直接箭头连接符 6"/>
          <p:cNvCxnSpPr>
            <a:stCxn id="4" idx="1"/>
          </p:cNvCxnSpPr>
          <p:nvPr/>
        </p:nvCxnSpPr>
        <p:spPr>
          <a:xfrm flipH="1">
            <a:off x="2902857" y="3171066"/>
            <a:ext cx="1367776" cy="1125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027" idx="2"/>
          </p:cNvCxnSpPr>
          <p:nvPr/>
        </p:nvCxnSpPr>
        <p:spPr>
          <a:xfrm flipH="1" flipV="1">
            <a:off x="2761131" y="6082553"/>
            <a:ext cx="1842811" cy="424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925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谢谢观看！</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968192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0762" y="201706"/>
            <a:ext cx="3595744" cy="890195"/>
          </a:xfrm>
        </p:spPr>
        <p:txBody>
          <a:bodyPr/>
          <a:lstStyle/>
          <a:p>
            <a:r>
              <a:rPr lang="en-US" altLang="zh-CN" dirty="0" smtClean="0"/>
              <a:t>MPI</a:t>
            </a:r>
            <a:r>
              <a:rPr lang="zh-CN" altLang="en-US" dirty="0" smtClean="0"/>
              <a:t>数据类型</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872" y="1694329"/>
            <a:ext cx="8592670" cy="4678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076766" y="2582826"/>
            <a:ext cx="2286000" cy="3139321"/>
          </a:xfrm>
          <a:prstGeom prst="rect">
            <a:avLst/>
          </a:prstGeom>
          <a:noFill/>
        </p:spPr>
        <p:txBody>
          <a:bodyPr wrap="square" rtlCol="0">
            <a:spAutoFit/>
          </a:bodyPr>
          <a:lstStyle/>
          <a:p>
            <a:r>
              <a:rPr lang="zh-CN" altLang="en-US" dirty="0"/>
              <a:t>对于类型</a:t>
            </a:r>
            <a:r>
              <a:rPr lang="zh-CN" altLang="en-US" dirty="0" smtClean="0"/>
              <a:t>匹配，要求</a:t>
            </a:r>
            <a:r>
              <a:rPr lang="zh-CN" altLang="en-US" dirty="0"/>
              <a:t>在发送方和接收方对数据类型的指定必须是一样的</a:t>
            </a:r>
          </a:p>
          <a:p>
            <a:r>
              <a:rPr lang="zh-CN" altLang="en-US" dirty="0"/>
              <a:t>即发送方用</a:t>
            </a:r>
            <a:r>
              <a:rPr lang="en-US" altLang="zh-CN" dirty="0"/>
              <a:t>MPI_INTEGER </a:t>
            </a:r>
            <a:r>
              <a:rPr lang="zh-CN" altLang="en-US" dirty="0"/>
              <a:t>则接收方也必须使用</a:t>
            </a:r>
            <a:r>
              <a:rPr lang="en-US" altLang="zh-CN" dirty="0"/>
              <a:t>MPI_INTEGER </a:t>
            </a:r>
            <a:r>
              <a:rPr lang="zh-CN" altLang="en-US" dirty="0"/>
              <a:t>发送方用</a:t>
            </a:r>
            <a:r>
              <a:rPr lang="en-US" altLang="zh-CN" dirty="0"/>
              <a:t>MPI_REAL </a:t>
            </a:r>
            <a:r>
              <a:rPr lang="zh-CN" altLang="en-US" dirty="0"/>
              <a:t>则</a:t>
            </a:r>
          </a:p>
          <a:p>
            <a:r>
              <a:rPr lang="zh-CN" altLang="en-US" dirty="0"/>
              <a:t>接收方也必须用</a:t>
            </a:r>
            <a:r>
              <a:rPr lang="en-US" altLang="zh-CN" dirty="0"/>
              <a:t>MPI_REAL</a:t>
            </a:r>
            <a:endParaRPr lang="zh-CN" altLang="en-US" dirty="0"/>
          </a:p>
        </p:txBody>
      </p:sp>
    </p:spTree>
    <p:extLst>
      <p:ext uri="{BB962C8B-B14F-4D97-AF65-F5344CB8AC3E}">
        <p14:creationId xmlns:p14="http://schemas.microsoft.com/office/powerpoint/2010/main" val="1339333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7280" y="1845734"/>
            <a:ext cx="4200434" cy="4023360"/>
          </a:xfrm>
        </p:spPr>
        <p:txBody>
          <a:bodyPr/>
          <a:lstStyle/>
          <a:p>
            <a:r>
              <a:rPr lang="en-US" altLang="zh-CN" dirty="0"/>
              <a:t>MPI_SEND</a:t>
            </a:r>
            <a:r>
              <a:rPr lang="zh-CN" altLang="en-US" dirty="0"/>
              <a:t>将发送缓冲区中的</a:t>
            </a:r>
            <a:r>
              <a:rPr lang="en-US" altLang="zh-CN" dirty="0"/>
              <a:t>count</a:t>
            </a:r>
            <a:r>
              <a:rPr lang="zh-CN" altLang="en-US" dirty="0"/>
              <a:t>个</a:t>
            </a:r>
            <a:r>
              <a:rPr lang="en-US" altLang="zh-CN" dirty="0" err="1"/>
              <a:t>datatype</a:t>
            </a:r>
            <a:r>
              <a:rPr lang="zh-CN" altLang="en-US" dirty="0"/>
              <a:t>数据类型的数据发送到目的</a:t>
            </a:r>
            <a:r>
              <a:rPr lang="zh-CN" altLang="en-US" dirty="0" smtClean="0"/>
              <a:t>进程</a:t>
            </a:r>
            <a:endParaRPr lang="en-US" altLang="zh-CN" dirty="0" smtClean="0"/>
          </a:p>
          <a:p>
            <a:r>
              <a:rPr lang="zh-CN" altLang="en-US" dirty="0" smtClean="0"/>
              <a:t>目的进程</a:t>
            </a:r>
            <a:r>
              <a:rPr lang="zh-CN" altLang="en-US" dirty="0"/>
              <a:t>在通信域中的标识号是</a:t>
            </a:r>
            <a:r>
              <a:rPr lang="en-US" altLang="zh-CN" dirty="0" err="1"/>
              <a:t>dest</a:t>
            </a:r>
            <a:r>
              <a:rPr lang="en-US" altLang="zh-CN" dirty="0"/>
              <a:t> </a:t>
            </a:r>
            <a:endParaRPr lang="en-US" altLang="zh-CN" dirty="0" smtClean="0"/>
          </a:p>
          <a:p>
            <a:r>
              <a:rPr lang="zh-CN" altLang="en-US" dirty="0" smtClean="0"/>
              <a:t>本</a:t>
            </a:r>
            <a:r>
              <a:rPr lang="zh-CN" altLang="en-US" dirty="0"/>
              <a:t>次发送的消息标志是</a:t>
            </a:r>
            <a:r>
              <a:rPr lang="en-US" altLang="zh-CN" dirty="0"/>
              <a:t>tag </a:t>
            </a:r>
            <a:endParaRPr lang="en-US" altLang="zh-CN" dirty="0" smtClean="0"/>
          </a:p>
          <a:p>
            <a:r>
              <a:rPr lang="zh-CN" altLang="en-US" dirty="0" smtClean="0"/>
              <a:t>使用</a:t>
            </a:r>
            <a:r>
              <a:rPr lang="zh-CN" altLang="en-US" dirty="0"/>
              <a:t>这一标志就可以把本次</a:t>
            </a:r>
            <a:r>
              <a:rPr lang="zh-CN" altLang="en-US" dirty="0" smtClean="0"/>
              <a:t>发送</a:t>
            </a:r>
            <a:r>
              <a:rPr lang="zh-CN" altLang="en-US" dirty="0"/>
              <a:t>的消息和本进程向同一目的进程发送的其它消息区别开来</a:t>
            </a:r>
          </a:p>
        </p:txBody>
      </p:sp>
      <p:sp>
        <p:nvSpPr>
          <p:cNvPr id="4" name="内容占位符 2"/>
          <p:cNvSpPr txBox="1">
            <a:spLocks/>
          </p:cNvSpPr>
          <p:nvPr/>
        </p:nvSpPr>
        <p:spPr>
          <a:xfrm>
            <a:off x="6627223" y="1874762"/>
            <a:ext cx="3518263"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zh-CN" altLang="en-US" dirty="0"/>
          </a:p>
        </p:txBody>
      </p:sp>
      <p:sp>
        <p:nvSpPr>
          <p:cNvPr id="6" name="内容占位符 2"/>
          <p:cNvSpPr txBox="1">
            <a:spLocks/>
          </p:cNvSpPr>
          <p:nvPr/>
        </p:nvSpPr>
        <p:spPr>
          <a:xfrm>
            <a:off x="6416766" y="1998134"/>
            <a:ext cx="420043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dirty="0"/>
              <a:t>MPI_RECV</a:t>
            </a:r>
            <a:r>
              <a:rPr lang="zh-CN" altLang="en-US" dirty="0"/>
              <a:t>从指定的进程</a:t>
            </a:r>
            <a:r>
              <a:rPr lang="en-US" altLang="zh-CN" dirty="0"/>
              <a:t>source</a:t>
            </a:r>
            <a:r>
              <a:rPr lang="zh-CN" altLang="en-US" dirty="0"/>
              <a:t>接收</a:t>
            </a:r>
            <a:r>
              <a:rPr lang="zh-CN" altLang="en-US" dirty="0" smtClean="0"/>
              <a:t>消息</a:t>
            </a:r>
            <a:endParaRPr lang="en-US" altLang="zh-CN" dirty="0" smtClean="0"/>
          </a:p>
          <a:p>
            <a:r>
              <a:rPr lang="zh-CN" altLang="en-US" dirty="0" smtClean="0"/>
              <a:t>并且</a:t>
            </a:r>
            <a:r>
              <a:rPr lang="zh-CN" altLang="en-US" dirty="0"/>
              <a:t>该消息的</a:t>
            </a:r>
            <a:r>
              <a:rPr lang="zh-CN" altLang="en-US" dirty="0" smtClean="0"/>
              <a:t>数据类型，消息</a:t>
            </a:r>
            <a:r>
              <a:rPr lang="zh-CN" altLang="en-US" dirty="0"/>
              <a:t>标识和本</a:t>
            </a:r>
            <a:r>
              <a:rPr lang="zh-CN" altLang="en-US" dirty="0" smtClean="0"/>
              <a:t>接收进程</a:t>
            </a:r>
            <a:r>
              <a:rPr lang="zh-CN" altLang="en-US" dirty="0"/>
              <a:t>指定的</a:t>
            </a:r>
            <a:r>
              <a:rPr lang="en-US" altLang="zh-CN" dirty="0" err="1"/>
              <a:t>datatype</a:t>
            </a:r>
            <a:r>
              <a:rPr lang="zh-CN" altLang="en-US" dirty="0"/>
              <a:t>和</a:t>
            </a:r>
            <a:r>
              <a:rPr lang="en-US" altLang="zh-CN" dirty="0"/>
              <a:t>tag</a:t>
            </a:r>
            <a:r>
              <a:rPr lang="zh-CN" altLang="en-US" dirty="0"/>
              <a:t>相</a:t>
            </a:r>
            <a:r>
              <a:rPr lang="zh-CN" altLang="en-US" dirty="0" smtClean="0"/>
              <a:t>一致</a:t>
            </a:r>
            <a:endParaRPr lang="en-US" altLang="zh-CN" dirty="0" smtClean="0"/>
          </a:p>
          <a:p>
            <a:r>
              <a:rPr lang="zh-CN" altLang="en-US" dirty="0" smtClean="0"/>
              <a:t>接收</a:t>
            </a:r>
            <a:r>
              <a:rPr lang="zh-CN" altLang="en-US" dirty="0"/>
              <a:t>到的消息所包含的数据元素的个数最多不能</a:t>
            </a:r>
            <a:r>
              <a:rPr lang="zh-CN" altLang="en-US" dirty="0" smtClean="0"/>
              <a:t>超过</a:t>
            </a:r>
            <a:r>
              <a:rPr lang="en-US" altLang="zh-CN" dirty="0" smtClean="0"/>
              <a:t>count</a:t>
            </a:r>
            <a:endParaRPr lang="zh-CN" altLang="en-US" dirty="0"/>
          </a:p>
        </p:txBody>
      </p:sp>
    </p:spTree>
    <p:extLst>
      <p:ext uri="{BB962C8B-B14F-4D97-AF65-F5344CB8AC3E}">
        <p14:creationId xmlns:p14="http://schemas.microsoft.com/office/powerpoint/2010/main" val="363189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2" y="363071"/>
            <a:ext cx="9310744" cy="1011219"/>
          </a:xfrm>
        </p:spPr>
        <p:txBody>
          <a:bodyPr/>
          <a:lstStyle/>
          <a:p>
            <a:r>
              <a:rPr lang="en-US" altLang="zh-CN" dirty="0" smtClean="0"/>
              <a:t>MPI</a:t>
            </a:r>
            <a:r>
              <a:rPr lang="zh-CN" altLang="en-US" dirty="0" smtClean="0"/>
              <a:t>相关函数应用说明</a:t>
            </a:r>
            <a:endParaRPr lang="zh-CN" altLang="en-US" dirty="0"/>
          </a:p>
        </p:txBody>
      </p:sp>
      <p:sp>
        <p:nvSpPr>
          <p:cNvPr id="3" name="内容占位符 2"/>
          <p:cNvSpPr>
            <a:spLocks noGrp="1"/>
          </p:cNvSpPr>
          <p:nvPr>
            <p:ph idx="1"/>
          </p:nvPr>
        </p:nvSpPr>
        <p:spPr>
          <a:xfrm>
            <a:off x="1097280" y="1801906"/>
            <a:ext cx="5000961" cy="4105408"/>
          </a:xfrm>
        </p:spPr>
        <p:txBody>
          <a:bodyPr>
            <a:normAutofit/>
          </a:bodyPr>
          <a:lstStyle/>
          <a:p>
            <a:r>
              <a:rPr lang="en-US" altLang="zh-CN" dirty="0" smtClean="0"/>
              <a:t>MPI_SEND(</a:t>
            </a:r>
            <a:r>
              <a:rPr lang="en-US" altLang="zh-CN" dirty="0" err="1" smtClean="0"/>
              <a:t>buf,count,datatype,dest,tag,comm</a:t>
            </a:r>
            <a:r>
              <a:rPr lang="en-US" altLang="zh-CN" dirty="0"/>
              <a:t>)</a:t>
            </a:r>
          </a:p>
          <a:p>
            <a:r>
              <a:rPr lang="en-US" altLang="zh-CN" dirty="0" err="1" smtClean="0"/>
              <a:t>buf</a:t>
            </a:r>
            <a:r>
              <a:rPr lang="en-US" altLang="zh-CN" dirty="0" smtClean="0"/>
              <a:t> </a:t>
            </a:r>
            <a:r>
              <a:rPr lang="zh-CN" altLang="en-US" dirty="0"/>
              <a:t>发送缓冲区的起始地址</a:t>
            </a:r>
            <a:r>
              <a:rPr lang="en-US" altLang="zh-CN" dirty="0"/>
              <a:t>(</a:t>
            </a:r>
            <a:r>
              <a:rPr lang="zh-CN" altLang="en-US" dirty="0"/>
              <a:t>可选类型</a:t>
            </a:r>
            <a:r>
              <a:rPr lang="en-US" altLang="zh-CN" dirty="0"/>
              <a:t>)</a:t>
            </a:r>
          </a:p>
          <a:p>
            <a:r>
              <a:rPr lang="en-US" altLang="zh-CN" dirty="0" smtClean="0"/>
              <a:t>count </a:t>
            </a:r>
            <a:r>
              <a:rPr lang="zh-CN" altLang="en-US" dirty="0"/>
              <a:t>将发送的数据的个数</a:t>
            </a:r>
            <a:r>
              <a:rPr lang="en-US" altLang="zh-CN" dirty="0"/>
              <a:t>(</a:t>
            </a:r>
            <a:r>
              <a:rPr lang="zh-CN" altLang="en-US" dirty="0"/>
              <a:t>非负整数</a:t>
            </a:r>
            <a:r>
              <a:rPr lang="en-US" altLang="zh-CN" dirty="0"/>
              <a:t>)</a:t>
            </a:r>
          </a:p>
          <a:p>
            <a:r>
              <a:rPr lang="en-US" altLang="zh-CN" dirty="0" err="1" smtClean="0"/>
              <a:t>datatype</a:t>
            </a:r>
            <a:r>
              <a:rPr lang="en-US" altLang="zh-CN" dirty="0" smtClean="0"/>
              <a:t> </a:t>
            </a:r>
            <a:r>
              <a:rPr lang="zh-CN" altLang="en-US" dirty="0"/>
              <a:t>发送数据的数据类型</a:t>
            </a:r>
            <a:r>
              <a:rPr lang="en-US" altLang="zh-CN" dirty="0"/>
              <a:t>(</a:t>
            </a:r>
            <a:r>
              <a:rPr lang="zh-CN" altLang="en-US" dirty="0"/>
              <a:t>句柄</a:t>
            </a:r>
            <a:r>
              <a:rPr lang="en-US" altLang="zh-CN" dirty="0"/>
              <a:t>)</a:t>
            </a:r>
          </a:p>
          <a:p>
            <a:r>
              <a:rPr lang="en-US" altLang="zh-CN" dirty="0" err="1" smtClean="0"/>
              <a:t>dest</a:t>
            </a:r>
            <a:r>
              <a:rPr lang="en-US" altLang="zh-CN" dirty="0" smtClean="0"/>
              <a:t> </a:t>
            </a:r>
            <a:r>
              <a:rPr lang="zh-CN" altLang="en-US" dirty="0"/>
              <a:t>目的进程标识号</a:t>
            </a:r>
            <a:r>
              <a:rPr lang="en-US" altLang="zh-CN" dirty="0"/>
              <a:t>(</a:t>
            </a:r>
            <a:r>
              <a:rPr lang="zh-CN" altLang="en-US" dirty="0"/>
              <a:t>整型</a:t>
            </a:r>
            <a:r>
              <a:rPr lang="en-US" altLang="zh-CN" dirty="0"/>
              <a:t>)</a:t>
            </a:r>
          </a:p>
          <a:p>
            <a:r>
              <a:rPr lang="en-US" altLang="zh-CN" dirty="0" smtClean="0"/>
              <a:t>tag </a:t>
            </a:r>
            <a:r>
              <a:rPr lang="zh-CN" altLang="en-US" dirty="0"/>
              <a:t>消息标志</a:t>
            </a:r>
            <a:r>
              <a:rPr lang="en-US" altLang="zh-CN" dirty="0"/>
              <a:t>(</a:t>
            </a:r>
            <a:r>
              <a:rPr lang="zh-CN" altLang="en-US" dirty="0"/>
              <a:t>整型</a:t>
            </a:r>
            <a:r>
              <a:rPr lang="en-US" altLang="zh-CN" dirty="0"/>
              <a:t>)</a:t>
            </a:r>
          </a:p>
          <a:p>
            <a:r>
              <a:rPr lang="en-US" altLang="zh-CN" dirty="0" err="1" smtClean="0"/>
              <a:t>comm</a:t>
            </a:r>
            <a:r>
              <a:rPr lang="en-US" altLang="zh-CN" dirty="0" smtClean="0"/>
              <a:t> </a:t>
            </a:r>
            <a:r>
              <a:rPr lang="zh-CN" altLang="en-US" dirty="0"/>
              <a:t>通信域</a:t>
            </a:r>
            <a:r>
              <a:rPr lang="en-US" altLang="zh-CN" dirty="0"/>
              <a:t>(</a:t>
            </a:r>
            <a:r>
              <a:rPr lang="zh-CN" altLang="en-US" dirty="0"/>
              <a:t>句柄</a:t>
            </a:r>
            <a:r>
              <a:rPr lang="en-US" altLang="zh-CN" dirty="0"/>
              <a:t>)</a:t>
            </a:r>
          </a:p>
          <a:p>
            <a:r>
              <a:rPr lang="en-US" altLang="zh-CN" dirty="0" err="1"/>
              <a:t>int</a:t>
            </a:r>
            <a:r>
              <a:rPr lang="en-US" altLang="zh-CN" dirty="0"/>
              <a:t> </a:t>
            </a:r>
            <a:r>
              <a:rPr lang="en-US" altLang="zh-CN" dirty="0" err="1"/>
              <a:t>MPI_Send</a:t>
            </a:r>
            <a:r>
              <a:rPr lang="en-US" altLang="zh-CN" dirty="0"/>
              <a:t>(void* </a:t>
            </a:r>
            <a:r>
              <a:rPr lang="en-US" altLang="zh-CN" dirty="0" err="1"/>
              <a:t>buf</a:t>
            </a:r>
            <a:r>
              <a:rPr lang="en-US" altLang="zh-CN" dirty="0"/>
              <a:t>, </a:t>
            </a:r>
            <a:r>
              <a:rPr lang="en-US" altLang="zh-CN" dirty="0" err="1"/>
              <a:t>int</a:t>
            </a:r>
            <a:r>
              <a:rPr lang="en-US" altLang="zh-CN" dirty="0"/>
              <a:t> </a:t>
            </a:r>
            <a:r>
              <a:rPr lang="en-US" altLang="zh-CN" dirty="0" smtClean="0"/>
              <a:t>count, </a:t>
            </a:r>
            <a:r>
              <a:rPr lang="en-US" altLang="zh-CN" dirty="0" err="1" smtClean="0"/>
              <a:t>MPI_Datatype</a:t>
            </a:r>
            <a:r>
              <a:rPr lang="en-US" altLang="zh-CN" dirty="0" smtClean="0"/>
              <a:t> </a:t>
            </a:r>
            <a:r>
              <a:rPr lang="en-US" altLang="zh-CN" dirty="0" err="1"/>
              <a:t>datatype</a:t>
            </a:r>
            <a:r>
              <a:rPr lang="en-US" altLang="zh-CN" dirty="0"/>
              <a:t>, </a:t>
            </a:r>
            <a:r>
              <a:rPr lang="en-US" altLang="zh-CN" dirty="0" err="1"/>
              <a:t>int</a:t>
            </a:r>
            <a:r>
              <a:rPr lang="en-US" altLang="zh-CN" dirty="0"/>
              <a:t> </a:t>
            </a:r>
            <a:r>
              <a:rPr lang="en-US" altLang="zh-CN" dirty="0" err="1"/>
              <a:t>dest</a:t>
            </a:r>
            <a:r>
              <a:rPr lang="en-US" altLang="zh-CN" dirty="0"/>
              <a:t>, </a:t>
            </a:r>
            <a:r>
              <a:rPr lang="en-US" altLang="zh-CN" dirty="0" err="1"/>
              <a:t>int</a:t>
            </a:r>
            <a:r>
              <a:rPr lang="en-US" altLang="zh-CN" dirty="0"/>
              <a:t> tag, </a:t>
            </a:r>
            <a:r>
              <a:rPr lang="en-US" altLang="zh-CN" dirty="0" err="1" smtClean="0"/>
              <a:t>MPI_Commcomm</a:t>
            </a:r>
            <a:r>
              <a:rPr lang="en-US" altLang="zh-CN" dirty="0"/>
              <a:t>)</a:t>
            </a:r>
          </a:p>
          <a:p>
            <a:endParaRPr lang="en-US" altLang="zh-CN" dirty="0" smtClean="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802" y="1828522"/>
            <a:ext cx="5328397" cy="3496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9925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341" y="1872343"/>
            <a:ext cx="8441465" cy="3256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3664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t>MPI_SENDRECV(</a:t>
            </a:r>
            <a:r>
              <a:rPr lang="en-US" altLang="zh-CN" sz="2400" dirty="0" err="1"/>
              <a:t>sendbuf,sendcount,sendtype,dest,sendtag,recvbuf,recvcount</a:t>
            </a:r>
            <a:r>
              <a:rPr lang="en-US" altLang="zh-CN" sz="2400" dirty="0"/>
              <a:t>,</a:t>
            </a:r>
            <a:br>
              <a:rPr lang="en-US" altLang="zh-CN" sz="2400" dirty="0"/>
            </a:br>
            <a:r>
              <a:rPr lang="en-US" altLang="zh-CN" sz="2400" dirty="0" err="1"/>
              <a:t>recvtype</a:t>
            </a:r>
            <a:r>
              <a:rPr lang="en-US" altLang="zh-CN" sz="2400" dirty="0"/>
              <a:t>, </a:t>
            </a:r>
            <a:r>
              <a:rPr lang="en-US" altLang="zh-CN" sz="2400" dirty="0" err="1"/>
              <a:t>source,recvtag,comm,status</a:t>
            </a:r>
            <a:r>
              <a:rPr lang="en-US" altLang="zh-CN" sz="2400" dirty="0"/>
              <a:t>)</a:t>
            </a:r>
            <a:endParaRPr lang="zh-CN" altLang="en-US" sz="2400" dirty="0"/>
          </a:p>
        </p:txBody>
      </p:sp>
      <p:sp>
        <p:nvSpPr>
          <p:cNvPr id="3" name="内容占位符 2"/>
          <p:cNvSpPr>
            <a:spLocks noGrp="1"/>
          </p:cNvSpPr>
          <p:nvPr>
            <p:ph idx="1"/>
          </p:nvPr>
        </p:nvSpPr>
        <p:spPr>
          <a:xfrm>
            <a:off x="1097281" y="1845734"/>
            <a:ext cx="4577378" cy="4023360"/>
          </a:xfrm>
        </p:spPr>
        <p:txBody>
          <a:bodyPr>
            <a:normAutofit/>
          </a:bodyPr>
          <a:lstStyle/>
          <a:p>
            <a:r>
              <a:rPr lang="zh-CN" altLang="en-US" dirty="0"/>
              <a:t>捆绑发送和接收操作把发送一个消息到一个目的地和从另一个进程接收一个消息合并</a:t>
            </a:r>
            <a:r>
              <a:rPr lang="zh-CN" altLang="en-US" dirty="0" smtClean="0"/>
              <a:t>到一</a:t>
            </a:r>
            <a:r>
              <a:rPr lang="zh-CN" altLang="en-US" dirty="0"/>
              <a:t>个调用</a:t>
            </a:r>
            <a:r>
              <a:rPr lang="zh-CN" altLang="en-US" dirty="0" smtClean="0"/>
              <a:t>中</a:t>
            </a:r>
            <a:endParaRPr lang="en-US" altLang="zh-CN" dirty="0" smtClean="0"/>
          </a:p>
          <a:p>
            <a:r>
              <a:rPr lang="zh-CN" altLang="en-US" dirty="0" smtClean="0"/>
              <a:t>源</a:t>
            </a:r>
            <a:r>
              <a:rPr lang="zh-CN" altLang="en-US" dirty="0"/>
              <a:t>和目的可以是相同的捆绑发送接收</a:t>
            </a:r>
            <a:r>
              <a:rPr lang="zh-CN" altLang="en-US" dirty="0" smtClean="0"/>
              <a:t>操作，虽然</a:t>
            </a:r>
            <a:r>
              <a:rPr lang="zh-CN" altLang="en-US" dirty="0"/>
              <a:t>在语义上等同于一个发送</a:t>
            </a:r>
            <a:r>
              <a:rPr lang="zh-CN" altLang="en-US" dirty="0" smtClean="0"/>
              <a:t>操作和</a:t>
            </a:r>
            <a:r>
              <a:rPr lang="zh-CN" altLang="en-US" dirty="0"/>
              <a:t>一个接收操作的</a:t>
            </a:r>
            <a:r>
              <a:rPr lang="zh-CN" altLang="en-US" dirty="0" smtClean="0"/>
              <a:t>结合</a:t>
            </a:r>
            <a:endParaRPr lang="en-US" altLang="zh-CN" dirty="0" smtClean="0"/>
          </a:p>
          <a:p>
            <a:r>
              <a:rPr lang="zh-CN" altLang="en-US" dirty="0" smtClean="0"/>
              <a:t>但是</a:t>
            </a:r>
            <a:r>
              <a:rPr lang="zh-CN" altLang="en-US" dirty="0"/>
              <a:t>它可以有效地避免由于单独书写发送或接收操作时由于</a:t>
            </a:r>
            <a:r>
              <a:rPr lang="zh-CN" altLang="en-US" dirty="0" smtClean="0"/>
              <a:t>次序的</a:t>
            </a:r>
            <a:r>
              <a:rPr lang="zh-CN" altLang="en-US" dirty="0"/>
              <a:t>错误而造成的</a:t>
            </a:r>
            <a:r>
              <a:rPr lang="zh-CN" altLang="en-US" dirty="0" smtClean="0"/>
              <a:t>死锁。</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8524" y="1761564"/>
            <a:ext cx="5852488" cy="466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738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572" y="1291771"/>
            <a:ext cx="9729362" cy="4542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887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MPI_SENDRECV_REPLACE</a:t>
            </a:r>
            <a:endParaRPr lang="zh-CN" altLang="en-US" dirty="0"/>
          </a:p>
        </p:txBody>
      </p:sp>
      <p:sp>
        <p:nvSpPr>
          <p:cNvPr id="3" name="内容占位符 2"/>
          <p:cNvSpPr>
            <a:spLocks noGrp="1"/>
          </p:cNvSpPr>
          <p:nvPr>
            <p:ph idx="1"/>
          </p:nvPr>
        </p:nvSpPr>
        <p:spPr>
          <a:xfrm>
            <a:off x="1097280" y="1845734"/>
            <a:ext cx="3219226" cy="4023360"/>
          </a:xfrm>
        </p:spPr>
        <p:txBody>
          <a:bodyPr/>
          <a:lstStyle/>
          <a:p>
            <a:r>
              <a:rPr lang="zh-CN" altLang="en-US" dirty="0" smtClean="0"/>
              <a:t>它</a:t>
            </a:r>
            <a:r>
              <a:rPr lang="zh-CN" altLang="en-US" dirty="0"/>
              <a:t>只有一个</a:t>
            </a:r>
            <a:r>
              <a:rPr lang="zh-CN" altLang="en-US" dirty="0" smtClean="0"/>
              <a:t>缓冲区，该</a:t>
            </a:r>
            <a:r>
              <a:rPr lang="zh-CN" altLang="en-US" dirty="0"/>
              <a:t>缓冲区同时作为发送缓冲区和接收</a:t>
            </a:r>
            <a:r>
              <a:rPr lang="zh-CN" altLang="en-US" dirty="0" smtClean="0"/>
              <a:t>缓冲区，这</a:t>
            </a:r>
            <a:r>
              <a:rPr lang="zh-CN" altLang="en-US" dirty="0"/>
              <a:t>一调用的执行结果是发送前缓冲区中的数据被传递给指定的目的</a:t>
            </a:r>
            <a:r>
              <a:rPr lang="zh-CN" altLang="en-US" dirty="0" smtClean="0"/>
              <a:t>进程，</a:t>
            </a:r>
            <a:endParaRPr lang="en-US" altLang="zh-CN" dirty="0" smtClean="0"/>
          </a:p>
          <a:p>
            <a:r>
              <a:rPr lang="zh-CN" altLang="en-US" dirty="0" smtClean="0"/>
              <a:t>该</a:t>
            </a:r>
            <a:r>
              <a:rPr lang="zh-CN" altLang="en-US" dirty="0"/>
              <a:t>缓冲区</a:t>
            </a:r>
            <a:r>
              <a:rPr lang="zh-CN" altLang="en-US" dirty="0" smtClean="0"/>
              <a:t>被从</a:t>
            </a:r>
            <a:r>
              <a:rPr lang="zh-CN" altLang="en-US" dirty="0"/>
              <a:t>指定进程接收到的相应类型的数据所取代</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918" y="1703707"/>
            <a:ext cx="6738096" cy="430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864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413</TotalTime>
  <Words>788</Words>
  <Application>Microsoft Office PowerPoint</Application>
  <PresentationFormat>自定义</PresentationFormat>
  <Paragraphs>69</Paragraphs>
  <Slides>20</Slides>
  <Notes>1</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回顾</vt:lpstr>
      <vt:lpstr>PowerPoint 演示文稿</vt:lpstr>
      <vt:lpstr>PowerPoint 演示文稿</vt:lpstr>
      <vt:lpstr>MPI数据类型</vt:lpstr>
      <vt:lpstr>PowerPoint 演示文稿</vt:lpstr>
      <vt:lpstr>MPI相关函数应用说明</vt:lpstr>
      <vt:lpstr>PowerPoint 演示文稿</vt:lpstr>
      <vt:lpstr>MPI_SENDRECV(sendbuf,sendcount,sendtype,dest,sendtag,recvbuf,recvcount, recvtype, source,recvtag,comm,status)</vt:lpstr>
      <vt:lpstr>PowerPoint 演示文稿</vt:lpstr>
      <vt:lpstr>MPI_SENDRECV_REPLACE</vt:lpstr>
      <vt:lpstr>MPI_BCAST(buffer,count,datatype,root,comm)</vt:lpstr>
      <vt:lpstr>PowerPoint 演示文稿</vt:lpstr>
      <vt:lpstr>MPI_SCATTER(sendbuf,sendcount,sendtype,recvbuf,recvcount,recvtype, root,comm)</vt:lpstr>
      <vt:lpstr>PowerPoint 演示文稿</vt:lpstr>
      <vt:lpstr>MPI_GATHER(sendbuf, sendcount, sendtype, recvbuf, recvcount, recvtype, root , comm)</vt:lpstr>
      <vt:lpstr>MPI_BARRIER(comm)</vt:lpstr>
      <vt:lpstr>主从模式 VS 对等模式</vt:lpstr>
      <vt:lpstr>通信形式</vt:lpstr>
      <vt:lpstr>PowerPoint 演示文稿</vt:lpstr>
      <vt:lpstr>PowerPoint 演示文稿</vt:lpstr>
      <vt:lpstr>谢谢观看！</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Qingmiao Zeng</dc:creator>
  <cp:lastModifiedBy>User</cp:lastModifiedBy>
  <cp:revision>39</cp:revision>
  <dcterms:created xsi:type="dcterms:W3CDTF">2017-04-06T08:05:10Z</dcterms:created>
  <dcterms:modified xsi:type="dcterms:W3CDTF">2018-04-21T09:21:06Z</dcterms:modified>
</cp:coreProperties>
</file>