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77BF-EBED-3245-B160-9DCB60D0AC4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0414-E836-8741-A91F-1E08EFC2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5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77BF-EBED-3245-B160-9DCB60D0AC4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0414-E836-8741-A91F-1E08EFC2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77BF-EBED-3245-B160-9DCB60D0AC4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0414-E836-8741-A91F-1E08EFC2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5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77BF-EBED-3245-B160-9DCB60D0AC4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0414-E836-8741-A91F-1E08EFC2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8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77BF-EBED-3245-B160-9DCB60D0AC4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0414-E836-8741-A91F-1E08EFC2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77BF-EBED-3245-B160-9DCB60D0AC4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0414-E836-8741-A91F-1E08EFC2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1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77BF-EBED-3245-B160-9DCB60D0AC4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0414-E836-8741-A91F-1E08EFC2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9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77BF-EBED-3245-B160-9DCB60D0AC4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0414-E836-8741-A91F-1E08EFC2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77BF-EBED-3245-B160-9DCB60D0AC4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0414-E836-8741-A91F-1E08EFC2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3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77BF-EBED-3245-B160-9DCB60D0AC4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0414-E836-8741-A91F-1E08EFC2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77BF-EBED-3245-B160-9DCB60D0AC4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0414-E836-8741-A91F-1E08EFC2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5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77BF-EBED-3245-B160-9DCB60D0AC4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0414-E836-8741-A91F-1E08EFC2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4 Interim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Annie Thwing</a:t>
            </a:r>
          </a:p>
          <a:p>
            <a:r>
              <a:rPr lang="en-US" dirty="0" smtClean="0"/>
              <a:t>December 4, 2017</a:t>
            </a:r>
          </a:p>
        </p:txBody>
      </p:sp>
    </p:spTree>
    <p:extLst>
      <p:ext uri="{BB962C8B-B14F-4D97-AF65-F5344CB8AC3E}">
        <p14:creationId xmlns:p14="http://schemas.microsoft.com/office/powerpoint/2010/main" val="178504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Aim 1:  </a:t>
            </a:r>
            <a:r>
              <a:rPr lang="en-US" sz="2400" b="1" dirty="0"/>
              <a:t>Evaluate longitudinal associations between markers of peripheral inflammation, cognition, and brain structure in </a:t>
            </a:r>
            <a:r>
              <a:rPr lang="en-US" sz="2400" b="1" dirty="0" err="1"/>
              <a:t>aMCI</a:t>
            </a:r>
            <a:r>
              <a:rPr lang="en-US" sz="24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53038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Aim 1a:</a:t>
            </a:r>
          </a:p>
          <a:p>
            <a:pPr marL="0" indent="0">
              <a:buNone/>
            </a:pPr>
            <a:r>
              <a:rPr lang="en-US" sz="1600" dirty="0" smtClean="0"/>
              <a:t>Hypothesis:</a:t>
            </a:r>
          </a:p>
          <a:p>
            <a:r>
              <a:rPr lang="en-US" sz="1600" dirty="0"/>
              <a:t>H</a:t>
            </a:r>
            <a:r>
              <a:rPr lang="en-US" sz="1600" dirty="0" smtClean="0"/>
              <a:t>igher baseline cytokine and chemokine levels in circulating plasma will predict declines in memory consolidation and decreases in AD-signature cortical thickness </a:t>
            </a:r>
          </a:p>
          <a:p>
            <a:pPr marL="0" indent="0">
              <a:buNone/>
            </a:pPr>
            <a:r>
              <a:rPr lang="en-US" sz="1600" dirty="0" smtClean="0"/>
              <a:t>Analysis Plan:</a:t>
            </a:r>
          </a:p>
          <a:p>
            <a:r>
              <a:rPr lang="en-US" sz="1600" dirty="0" smtClean="0"/>
              <a:t>Two outcomes, decline in memory and change in cortical thickness </a:t>
            </a:r>
          </a:p>
          <a:p>
            <a:r>
              <a:rPr lang="en-US" sz="1600" dirty="0" smtClean="0"/>
              <a:t>Per outcome: one model for each of the 6 cytokines/</a:t>
            </a:r>
            <a:r>
              <a:rPr lang="en-US" sz="1600" dirty="0" err="1" smtClean="0"/>
              <a:t>chemokines</a:t>
            </a:r>
            <a:r>
              <a:rPr lang="en-US" sz="1600" dirty="0" smtClean="0"/>
              <a:t> (2x6=12)</a:t>
            </a:r>
          </a:p>
          <a:p>
            <a:r>
              <a:rPr lang="en-US" sz="1600" dirty="0" smtClean="0"/>
              <a:t>Use baseline values of cytokines/</a:t>
            </a:r>
            <a:r>
              <a:rPr lang="en-US" sz="1600" dirty="0" err="1" smtClean="0"/>
              <a:t>chemokines</a:t>
            </a:r>
            <a:endParaRPr lang="en-US" sz="1600" dirty="0" smtClean="0"/>
          </a:p>
          <a:p>
            <a:r>
              <a:rPr lang="en-US" sz="1600" dirty="0" smtClean="0"/>
              <a:t>Choose covariates by identifying confounders, looking at correlations and significance</a:t>
            </a:r>
          </a:p>
          <a:p>
            <a:pPr marL="0" indent="0">
              <a:buNone/>
            </a:pPr>
            <a:r>
              <a:rPr lang="en-US" sz="2000" dirty="0" smtClean="0"/>
              <a:t>Aim 1b:</a:t>
            </a:r>
          </a:p>
          <a:p>
            <a:pPr marL="0" indent="0">
              <a:buNone/>
            </a:pPr>
            <a:r>
              <a:rPr lang="en-US" sz="1600" dirty="0" smtClean="0"/>
              <a:t>Hypothesis:</a:t>
            </a:r>
          </a:p>
          <a:p>
            <a:r>
              <a:rPr lang="en-US" sz="1600" dirty="0"/>
              <a:t>G</a:t>
            </a:r>
            <a:r>
              <a:rPr lang="en-US" sz="1600" dirty="0" smtClean="0"/>
              <a:t>reater increases in cytokines and </a:t>
            </a:r>
            <a:r>
              <a:rPr lang="en-US" sz="1600" dirty="0" err="1" smtClean="0"/>
              <a:t>chemokines</a:t>
            </a:r>
            <a:r>
              <a:rPr lang="en-US" sz="1600" dirty="0" smtClean="0"/>
              <a:t> will be associated with greater declines in episodic memory and cortical thickness </a:t>
            </a:r>
          </a:p>
          <a:p>
            <a:pPr marL="0" indent="0">
              <a:buNone/>
            </a:pPr>
            <a:r>
              <a:rPr lang="en-US" sz="1600" dirty="0" smtClean="0"/>
              <a:t>Analysis Plan:</a:t>
            </a:r>
          </a:p>
          <a:p>
            <a:r>
              <a:rPr lang="en-US" sz="1600" dirty="0" smtClean="0"/>
              <a:t>Two outcomes, decline in memory and change in cortical thickness </a:t>
            </a:r>
          </a:p>
          <a:p>
            <a:r>
              <a:rPr lang="en-US" sz="1600" dirty="0" smtClean="0"/>
              <a:t>Per outcome: one model for each of the 6 cytokines/</a:t>
            </a:r>
            <a:r>
              <a:rPr lang="en-US" sz="1600" dirty="0" err="1" smtClean="0"/>
              <a:t>chemokines</a:t>
            </a:r>
            <a:r>
              <a:rPr lang="en-US" sz="1600" dirty="0" smtClean="0"/>
              <a:t> (2x6=12) </a:t>
            </a:r>
          </a:p>
          <a:p>
            <a:r>
              <a:rPr lang="en-US" sz="1600" dirty="0" smtClean="0"/>
              <a:t>Use change from baseline to follow up as value for cytokines/</a:t>
            </a:r>
            <a:r>
              <a:rPr lang="en-US" sz="1600" dirty="0" err="1" smtClean="0"/>
              <a:t>chemokines</a:t>
            </a:r>
            <a:endParaRPr lang="en-US" sz="1600" dirty="0" smtClean="0"/>
          </a:p>
          <a:p>
            <a:r>
              <a:rPr lang="en-US" sz="1600" dirty="0" smtClean="0"/>
              <a:t>Choose covariates by identifying confounders, looking at correlations and significance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7697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Aim 2: </a:t>
            </a:r>
            <a:r>
              <a:rPr lang="en-US" sz="2400" b="1" dirty="0"/>
              <a:t>Examine how markers of peripheral inflammation impact the relationship between AD pathology and clinical progression of </a:t>
            </a:r>
            <a:r>
              <a:rPr lang="en-US" sz="2400" b="1" dirty="0" err="1"/>
              <a:t>aMCI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14463"/>
            <a:ext cx="8229600" cy="5226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Aim 2a: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Hypothesis:</a:t>
            </a:r>
          </a:p>
          <a:p>
            <a:r>
              <a:rPr lang="en-US" sz="1600" dirty="0" smtClean="0"/>
              <a:t>Higher baseline measures of inflammatory markers (cytokines and </a:t>
            </a:r>
            <a:r>
              <a:rPr lang="en-US" sz="1600" dirty="0" err="1" smtClean="0"/>
              <a:t>chemokines</a:t>
            </a:r>
            <a:r>
              <a:rPr lang="en-US" sz="1600" smtClean="0"/>
              <a:t>) will predict declines in memory consolidation and decreases in AD-signature cortical thickness </a:t>
            </a:r>
          </a:p>
          <a:p>
            <a:pPr marL="0" indent="0">
              <a:buNone/>
            </a:pPr>
            <a:r>
              <a:rPr lang="en-US" sz="1600" smtClean="0"/>
              <a:t>Analysis </a:t>
            </a:r>
            <a:r>
              <a:rPr lang="en-US" sz="1600" dirty="0" smtClean="0"/>
              <a:t>Plan:</a:t>
            </a:r>
          </a:p>
          <a:p>
            <a:r>
              <a:rPr lang="en-US" sz="1600" dirty="0" smtClean="0"/>
              <a:t>Two outcomes, decline in memory and change in cortical thickness </a:t>
            </a:r>
          </a:p>
          <a:p>
            <a:r>
              <a:rPr lang="en-US" sz="1600" dirty="0" smtClean="0"/>
              <a:t>Per outcome: one model for each of the 6 cytokines/</a:t>
            </a:r>
            <a:r>
              <a:rPr lang="en-US" sz="1600" dirty="0" err="1" smtClean="0"/>
              <a:t>chemokines</a:t>
            </a:r>
            <a:r>
              <a:rPr lang="en-US" sz="1600" dirty="0" smtClean="0"/>
              <a:t> (2x6=12)</a:t>
            </a:r>
          </a:p>
          <a:p>
            <a:r>
              <a:rPr lang="en-US" sz="1600" dirty="0" smtClean="0"/>
              <a:t>Use baseline values of cytokines/</a:t>
            </a:r>
            <a:r>
              <a:rPr lang="en-US" sz="1600" dirty="0" err="1" smtClean="0"/>
              <a:t>chemokines</a:t>
            </a:r>
            <a:endParaRPr lang="en-US" sz="1600" dirty="0" smtClean="0"/>
          </a:p>
          <a:p>
            <a:r>
              <a:rPr lang="en-US" sz="1600" dirty="0" smtClean="0"/>
              <a:t>Choose covariates by identifying confounders, looking at correlations and significance</a:t>
            </a: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2000" dirty="0" smtClean="0"/>
              <a:t>Aim 2b: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Hypothesis: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presence of both significant amyloid deposition and elevated peripheral inflammatory markers will be the </a:t>
            </a:r>
            <a:r>
              <a:rPr lang="en-US" sz="1600" b="1" dirty="0"/>
              <a:t>strongest </a:t>
            </a:r>
            <a:r>
              <a:rPr lang="en-US" sz="1600" dirty="0"/>
              <a:t>predictors of memory decline and decline in AD-signature cortical thickness over a one year period </a:t>
            </a: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Analysis Plan:</a:t>
            </a:r>
          </a:p>
          <a:p>
            <a:r>
              <a:rPr lang="en-US" sz="1600" dirty="0" smtClean="0"/>
              <a:t>2 outcomes:  clinical </a:t>
            </a:r>
            <a:r>
              <a:rPr lang="en-US" sz="1600" dirty="0"/>
              <a:t>progression variables </a:t>
            </a:r>
            <a:r>
              <a:rPr lang="en-US" sz="1600" dirty="0" smtClean="0"/>
              <a:t>of memory decline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ovariates </a:t>
            </a:r>
            <a:r>
              <a:rPr lang="en-US" sz="1600" dirty="0"/>
              <a:t>are amyloid deposition (and cortical thickness) and inflammatory </a:t>
            </a:r>
            <a:r>
              <a:rPr lang="en-US" sz="1600" dirty="0" smtClean="0"/>
              <a:t>markers</a:t>
            </a:r>
          </a:p>
          <a:p>
            <a:r>
              <a:rPr lang="en-US" sz="1600" dirty="0" smtClean="0"/>
              <a:t>One model for each of the 6 cytokines/</a:t>
            </a:r>
            <a:r>
              <a:rPr lang="en-US" sz="1600" dirty="0" err="1" smtClean="0"/>
              <a:t>chemokines</a:t>
            </a:r>
            <a:endParaRPr lang="en-US" sz="1600" dirty="0" smtClean="0"/>
          </a:p>
          <a:p>
            <a:r>
              <a:rPr lang="en-US" sz="1600" dirty="0" smtClean="0"/>
              <a:t>Choose covariates by identifying confounders, looking at correlations and significance</a:t>
            </a:r>
            <a:endParaRPr lang="en-US" sz="1600" dirty="0" smtClean="0"/>
          </a:p>
          <a:p>
            <a:pPr marL="0" indent="0">
              <a:buFont typeface="Arial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544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the investigator: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the changes in memory, cortical thickness, and amyloid deposition you are hoping to detect?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normal or expected values for each of these?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level of certainty are you hoping for with your results?</a:t>
            </a:r>
          </a:p>
        </p:txBody>
      </p:sp>
    </p:spTree>
    <p:extLst>
      <p:ext uri="{BB962C8B-B14F-4D97-AF65-F5344CB8AC3E}">
        <p14:creationId xmlns:p14="http://schemas.microsoft.com/office/powerpoint/2010/main" val="197638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415</Words>
  <Application>Microsoft Macintosh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 4 Interim</vt:lpstr>
      <vt:lpstr>Aim 1:  Evaluate longitudinal associations between markers of peripheral inflammation, cognition, and brain structure in aMCI </vt:lpstr>
      <vt:lpstr>PowerPoint Presentation</vt:lpstr>
      <vt:lpstr>Questions for the investigator: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Interim</dc:title>
  <dc:creator>Annie Thwing</dc:creator>
  <cp:lastModifiedBy>Annie Thwing</cp:lastModifiedBy>
  <cp:revision>30</cp:revision>
  <dcterms:created xsi:type="dcterms:W3CDTF">2017-12-03T21:59:47Z</dcterms:created>
  <dcterms:modified xsi:type="dcterms:W3CDTF">2017-12-04T16:19:52Z</dcterms:modified>
</cp:coreProperties>
</file>